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00" r:id="rId1"/>
  </p:sldMasterIdLst>
  <p:sldIdLst>
    <p:sldId id="256" r:id="rId2"/>
    <p:sldId id="257" r:id="rId3"/>
    <p:sldId id="258" r:id="rId4"/>
    <p:sldId id="260" r:id="rId5"/>
    <p:sldId id="261" r:id="rId6"/>
    <p:sldId id="265" r:id="rId7"/>
    <p:sldId id="266" r:id="rId8"/>
    <p:sldId id="267" r:id="rId9"/>
    <p:sldId id="268" r:id="rId10"/>
    <p:sldId id="269" r:id="rId11"/>
    <p:sldId id="270" r:id="rId12"/>
    <p:sldId id="271"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661" autoAdjust="0"/>
    <p:restoredTop sz="94662" autoAdjust="0"/>
  </p:normalViewPr>
  <p:slideViewPr>
    <p:cSldViewPr>
      <p:cViewPr>
        <p:scale>
          <a:sx n="70" d="100"/>
          <a:sy n="70" d="100"/>
        </p:scale>
        <p:origin x="-1302" y="4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10/10/1441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617670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10/10/1441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83207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10/10/1441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85537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B8ABB09-4A1D-463E-8065-109CC2B7EFAA}" type="datetimeFigureOut">
              <a:rPr lang="ar-SA" smtClean="0"/>
              <a:t>10/10/1441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70436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10/10/1441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0244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B8ABB09-4A1D-463E-8065-109CC2B7EFAA}" type="datetimeFigureOut">
              <a:rPr lang="ar-SA" smtClean="0"/>
              <a:t>10/10/1441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454510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B8ABB09-4A1D-463E-8065-109CC2B7EFAA}" type="datetimeFigureOut">
              <a:rPr lang="ar-SA" smtClean="0"/>
              <a:t>10/10/1441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871541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B8ABB09-4A1D-463E-8065-109CC2B7EFAA}" type="datetimeFigureOut">
              <a:rPr lang="ar-SA" smtClean="0"/>
              <a:t>10/10/1441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699177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10/10/1441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881329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10/10/1441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94243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10/10/1441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88957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10/10/1441</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35469665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13334"/>
            <a:ext cx="7772400" cy="233169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lvl="0">
              <a:spcBef>
                <a:spcPct val="20000"/>
              </a:spcBef>
            </a:pPr>
            <a:r>
              <a:rPr lang="ar-SA" sz="3600" dirty="0">
                <a:ea typeface="+mn-ea"/>
                <a:cs typeface="PT Bold Heading" panose="02010400000000000000" pitchFamily="2" charset="-78"/>
              </a:rPr>
              <a:t>الفصل </a:t>
            </a:r>
            <a:r>
              <a:rPr lang="ar-SA" sz="3600" dirty="0" smtClean="0">
                <a:ea typeface="+mn-ea"/>
                <a:cs typeface="PT Bold Heading" panose="02010400000000000000" pitchFamily="2" charset="-78"/>
              </a:rPr>
              <a:t>التاسع</a:t>
            </a:r>
            <a:r>
              <a:rPr lang="ar-SA" sz="3200" dirty="0" smtClean="0">
                <a:cs typeface="PT Bold Heading" panose="02010400000000000000" pitchFamily="2" charset="-78"/>
              </a:rPr>
              <a:t> / العلاقات التنظيمية الداخلية</a:t>
            </a:r>
            <a:endParaRPr lang="ar-IQ" sz="3200" dirty="0">
              <a:cs typeface="PT Bold Heading" panose="02010400000000000000" pitchFamily="2" charset="-78"/>
            </a:endParaRPr>
          </a:p>
        </p:txBody>
      </p:sp>
      <p:sp>
        <p:nvSpPr>
          <p:cNvPr id="3" name="Subtitle 2"/>
          <p:cNvSpPr>
            <a:spLocks noGrp="1"/>
          </p:cNvSpPr>
          <p:nvPr>
            <p:ph type="subTitle" idx="1"/>
          </p:nvPr>
        </p:nvSpPr>
        <p:spPr>
          <a:solidFill>
            <a:schemeClr val="accent1">
              <a:lumMod val="40000"/>
              <a:lumOff val="60000"/>
            </a:schemeClr>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ar-SA" b="1" dirty="0" smtClean="0">
                <a:solidFill>
                  <a:schemeClr val="tx1"/>
                </a:solidFill>
              </a:rPr>
              <a:t>اعداد</a:t>
            </a:r>
          </a:p>
          <a:p>
            <a:r>
              <a:rPr lang="ar-SA" b="1" dirty="0" smtClean="0">
                <a:solidFill>
                  <a:schemeClr val="tx1"/>
                </a:solidFill>
              </a:rPr>
              <a:t>د. نادية داخل عناد</a:t>
            </a:r>
            <a:endParaRPr lang="ar-IQ" b="1" dirty="0">
              <a:solidFill>
                <a:schemeClr val="tx1"/>
              </a:solidFill>
            </a:endParaRPr>
          </a:p>
        </p:txBody>
      </p:sp>
    </p:spTree>
    <p:extLst>
      <p:ext uri="{BB962C8B-B14F-4D97-AF65-F5344CB8AC3E}">
        <p14:creationId xmlns:p14="http://schemas.microsoft.com/office/powerpoint/2010/main" val="2032963697"/>
      </p:ext>
    </p:extLst>
  </p:cSld>
  <p:clrMapOvr>
    <a:masterClrMapping/>
  </p:clrMapOvr>
  <mc:AlternateContent xmlns:mc="http://schemas.openxmlformats.org/markup-compatibility/2006" xmlns:p14="http://schemas.microsoft.com/office/powerpoint/2010/main">
    <mc:Choice Requires="p14">
      <p:transition spd="slow" p14:dur="1500" advTm="9422">
        <p:split orient="vert"/>
      </p:transition>
    </mc:Choice>
    <mc:Fallback xmlns="">
      <p:transition spd="slow" advTm="9422">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78441" cy="1052735"/>
          </a:xfrm>
          <a:solidFill>
            <a:schemeClr val="accent1">
              <a:lumMod val="20000"/>
              <a:lumOff val="80000"/>
            </a:schemeClr>
          </a:solidFill>
        </p:spPr>
        <p:txBody>
          <a:bodyPr>
            <a:normAutofit/>
          </a:bodyPr>
          <a:lstStyle/>
          <a:p>
            <a:pPr algn="ctr"/>
            <a:r>
              <a:rPr lang="ar-IQ" sz="3200" dirty="0" smtClean="0">
                <a:solidFill>
                  <a:srgbClr val="FF0000"/>
                </a:solidFill>
              </a:rPr>
              <a:t>2-اسباب </a:t>
            </a:r>
            <a:r>
              <a:rPr lang="ar-IQ" sz="3200" dirty="0">
                <a:solidFill>
                  <a:srgbClr val="FF0000"/>
                </a:solidFill>
              </a:rPr>
              <a:t>الصراع</a:t>
            </a:r>
          </a:p>
        </p:txBody>
      </p:sp>
      <p:sp>
        <p:nvSpPr>
          <p:cNvPr id="3" name="Text Placeholder 2"/>
          <p:cNvSpPr>
            <a:spLocks noGrp="1"/>
          </p:cNvSpPr>
          <p:nvPr>
            <p:ph type="body" idx="1"/>
          </p:nvPr>
        </p:nvSpPr>
        <p:spPr>
          <a:xfrm>
            <a:off x="0" y="1484784"/>
            <a:ext cx="9144000" cy="5472607"/>
          </a:xfrm>
          <a:solidFill>
            <a:schemeClr val="accent1">
              <a:lumMod val="20000"/>
              <a:lumOff val="80000"/>
            </a:schemeClr>
          </a:solidFill>
        </p:spPr>
        <p:txBody>
          <a:bodyPr>
            <a:normAutofit fontScale="92500" lnSpcReduction="20000"/>
          </a:bodyPr>
          <a:lstStyle/>
          <a:p>
            <a:endParaRPr lang="ar-IQ" sz="2800" b="1" dirty="0" smtClean="0">
              <a:solidFill>
                <a:schemeClr val="tx1"/>
              </a:solidFill>
            </a:endParaRPr>
          </a:p>
          <a:p>
            <a:endParaRPr lang="ar-IQ" sz="2800" b="1" dirty="0">
              <a:solidFill>
                <a:schemeClr val="tx1"/>
              </a:solidFill>
            </a:endParaRPr>
          </a:p>
          <a:p>
            <a:endParaRPr lang="ar-IQ" sz="2800" b="1" dirty="0" smtClean="0">
              <a:solidFill>
                <a:schemeClr val="tx1"/>
              </a:solidFill>
            </a:endParaRPr>
          </a:p>
          <a:p>
            <a:endParaRPr lang="ar-IQ" sz="2800" b="1" dirty="0">
              <a:solidFill>
                <a:schemeClr val="tx1"/>
              </a:solidFill>
            </a:endParaRPr>
          </a:p>
          <a:p>
            <a:endParaRPr lang="ar-IQ" sz="2800" b="1" dirty="0" smtClean="0">
              <a:solidFill>
                <a:schemeClr val="tx1"/>
              </a:solidFill>
            </a:endParaRPr>
          </a:p>
          <a:p>
            <a:r>
              <a:rPr lang="ar-IQ" sz="3000" b="1" dirty="0" smtClean="0">
                <a:solidFill>
                  <a:schemeClr val="tx1"/>
                </a:solidFill>
              </a:rPr>
              <a:t>أ-نظرة </a:t>
            </a:r>
            <a:r>
              <a:rPr lang="ar-IQ" sz="3000" b="1" dirty="0">
                <a:solidFill>
                  <a:schemeClr val="tx1"/>
                </a:solidFill>
              </a:rPr>
              <a:t>المديرين في التقسيمات الى مصالحهم بمعزل عن مصلحة المنظمة</a:t>
            </a:r>
            <a:r>
              <a:rPr lang="ar-IQ" sz="3000" b="1" dirty="0" smtClean="0">
                <a:solidFill>
                  <a:schemeClr val="tx1"/>
                </a:solidFill>
              </a:rPr>
              <a:t>.</a:t>
            </a:r>
          </a:p>
          <a:p>
            <a:endParaRPr lang="ar-IQ" sz="3000" b="1" dirty="0">
              <a:solidFill>
                <a:schemeClr val="tx1"/>
              </a:solidFill>
            </a:endParaRPr>
          </a:p>
          <a:p>
            <a:r>
              <a:rPr lang="ar-IQ" sz="3000" b="1" dirty="0">
                <a:solidFill>
                  <a:schemeClr val="tx1"/>
                </a:solidFill>
              </a:rPr>
              <a:t>ب-الصراع الناشئ عن التداخل بين انشطة المنظمة</a:t>
            </a:r>
            <a:r>
              <a:rPr lang="ar-IQ" sz="3000" b="1" dirty="0" smtClean="0">
                <a:solidFill>
                  <a:schemeClr val="tx1"/>
                </a:solidFill>
              </a:rPr>
              <a:t>.</a:t>
            </a:r>
          </a:p>
          <a:p>
            <a:endParaRPr lang="ar-IQ" sz="3000" b="1" dirty="0">
              <a:solidFill>
                <a:schemeClr val="tx1"/>
              </a:solidFill>
            </a:endParaRPr>
          </a:p>
          <a:p>
            <a:r>
              <a:rPr lang="ar-IQ" sz="3000" b="1" dirty="0">
                <a:solidFill>
                  <a:schemeClr val="tx1"/>
                </a:solidFill>
              </a:rPr>
              <a:t>ج-المنافسة بين التقسيمات في مجال تخصيص الموارد المحدودة في المنظمة.</a:t>
            </a:r>
          </a:p>
          <a:p>
            <a:endParaRPr lang="ar-IQ" sz="3000" b="1" dirty="0" smtClean="0">
              <a:solidFill>
                <a:schemeClr val="tx1"/>
              </a:solidFill>
            </a:endParaRPr>
          </a:p>
          <a:p>
            <a:r>
              <a:rPr lang="ar-IQ" sz="3000" b="1" dirty="0" smtClean="0">
                <a:solidFill>
                  <a:schemeClr val="tx1"/>
                </a:solidFill>
              </a:rPr>
              <a:t>د-التفاوت </a:t>
            </a:r>
            <a:r>
              <a:rPr lang="ar-IQ" sz="3000" b="1" dirty="0">
                <a:solidFill>
                  <a:schemeClr val="tx1"/>
                </a:solidFill>
              </a:rPr>
              <a:t>في سلوك او شخصيات الافراد في تقسيمات المنظمة </a:t>
            </a:r>
            <a:r>
              <a:rPr lang="ar-IQ" sz="3000" b="1" dirty="0" smtClean="0">
                <a:solidFill>
                  <a:schemeClr val="tx1"/>
                </a:solidFill>
              </a:rPr>
              <a:t>.</a:t>
            </a:r>
          </a:p>
          <a:p>
            <a:endParaRPr lang="ar-IQ" sz="2800" b="1" dirty="0" smtClean="0">
              <a:solidFill>
                <a:schemeClr val="tx1"/>
              </a:solidFill>
            </a:endParaRPr>
          </a:p>
          <a:p>
            <a:endParaRPr lang="ar-IQ" sz="2400" b="1" dirty="0" smtClean="0">
              <a:solidFill>
                <a:schemeClr val="tx1"/>
              </a:solidFill>
            </a:endParaRPr>
          </a:p>
          <a:p>
            <a:endParaRPr lang="ar-IQ" sz="2400" dirty="0" smtClean="0">
              <a:solidFill>
                <a:schemeClr val="tx1"/>
              </a:solidFill>
            </a:endParaRPr>
          </a:p>
          <a:p>
            <a:endParaRPr lang="ar-IQ" sz="2400" dirty="0">
              <a:solidFill>
                <a:schemeClr val="tx1"/>
              </a:solidFill>
            </a:endParaRPr>
          </a:p>
          <a:p>
            <a:endParaRPr lang="ar-IQ" sz="2400" dirty="0">
              <a:solidFill>
                <a:schemeClr val="tx1"/>
              </a:solidFill>
            </a:endParaRPr>
          </a:p>
        </p:txBody>
      </p:sp>
    </p:spTree>
    <p:extLst>
      <p:ext uri="{BB962C8B-B14F-4D97-AF65-F5344CB8AC3E}">
        <p14:creationId xmlns:p14="http://schemas.microsoft.com/office/powerpoint/2010/main" val="3076032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80727"/>
          </a:xfrm>
          <a:solidFill>
            <a:schemeClr val="accent1">
              <a:lumMod val="20000"/>
              <a:lumOff val="80000"/>
            </a:schemeClr>
          </a:solidFill>
        </p:spPr>
        <p:txBody>
          <a:bodyPr>
            <a:normAutofit/>
          </a:bodyPr>
          <a:lstStyle/>
          <a:p>
            <a:pPr algn="ctr"/>
            <a:r>
              <a:rPr lang="ar-SA" sz="2800" dirty="0" smtClean="0">
                <a:solidFill>
                  <a:srgbClr val="FF0000"/>
                </a:solidFill>
              </a:rPr>
              <a:t>3- طرق </a:t>
            </a:r>
            <a:r>
              <a:rPr lang="ar-SA" sz="2800" dirty="0">
                <a:solidFill>
                  <a:srgbClr val="FF0000"/>
                </a:solidFill>
              </a:rPr>
              <a:t>معالجة الصراع</a:t>
            </a:r>
            <a:endParaRPr lang="ar-IQ" sz="2800" dirty="0">
              <a:solidFill>
                <a:srgbClr val="FF0000"/>
              </a:solidFill>
            </a:endParaRPr>
          </a:p>
        </p:txBody>
      </p:sp>
      <p:sp>
        <p:nvSpPr>
          <p:cNvPr id="3" name="Text Placeholder 2"/>
          <p:cNvSpPr>
            <a:spLocks noGrp="1"/>
          </p:cNvSpPr>
          <p:nvPr>
            <p:ph type="body" idx="1"/>
          </p:nvPr>
        </p:nvSpPr>
        <p:spPr>
          <a:xfrm>
            <a:off x="0" y="1628800"/>
            <a:ext cx="9144000" cy="5229200"/>
          </a:xfrm>
          <a:solidFill>
            <a:schemeClr val="accent1">
              <a:lumMod val="20000"/>
              <a:lumOff val="80000"/>
            </a:schemeClr>
          </a:solidFill>
        </p:spPr>
        <p:txBody>
          <a:bodyPr/>
          <a:lstStyle/>
          <a:p>
            <a:r>
              <a:rPr lang="ar-IQ" sz="2800" b="1" dirty="0">
                <a:solidFill>
                  <a:srgbClr val="FF0000"/>
                </a:solidFill>
              </a:rPr>
              <a:t>أ-العودة على سلسلة الامرة</a:t>
            </a:r>
            <a:r>
              <a:rPr lang="ar-IQ" sz="2800" b="1" dirty="0">
                <a:solidFill>
                  <a:schemeClr val="tx1"/>
                </a:solidFill>
              </a:rPr>
              <a:t>: من خلال عرض الصراع على رئيس الاعلى </a:t>
            </a:r>
            <a:r>
              <a:rPr lang="ar-IQ" sz="2800" b="1" dirty="0" smtClean="0">
                <a:solidFill>
                  <a:schemeClr val="tx1"/>
                </a:solidFill>
              </a:rPr>
              <a:t>للتقسيم.</a:t>
            </a:r>
            <a:endParaRPr lang="ar-IQ" sz="2800" b="1" dirty="0">
              <a:solidFill>
                <a:schemeClr val="tx1"/>
              </a:solidFill>
            </a:endParaRPr>
          </a:p>
          <a:p>
            <a:r>
              <a:rPr lang="ar-IQ" sz="2800" b="1" dirty="0">
                <a:solidFill>
                  <a:srgbClr val="FF0000"/>
                </a:solidFill>
              </a:rPr>
              <a:t>ب-سيادة الطرف الاقوى في الصراع:</a:t>
            </a:r>
            <a:r>
              <a:rPr lang="ar-IQ" sz="2800" b="1" dirty="0">
                <a:solidFill>
                  <a:schemeClr val="tx1"/>
                </a:solidFill>
              </a:rPr>
              <a:t> الطرف الاقوى وهو الطرف الذي له الحق بالفوز بالصراع </a:t>
            </a:r>
            <a:r>
              <a:rPr lang="ar-IQ" sz="2800" b="1" dirty="0" smtClean="0">
                <a:solidFill>
                  <a:schemeClr val="tx1"/>
                </a:solidFill>
              </a:rPr>
              <a:t>.</a:t>
            </a:r>
            <a:endParaRPr lang="ar-IQ" sz="2800" b="1" dirty="0">
              <a:solidFill>
                <a:schemeClr val="tx1"/>
              </a:solidFill>
            </a:endParaRPr>
          </a:p>
          <a:p>
            <a:r>
              <a:rPr lang="ar-IQ" sz="2800" b="1" dirty="0">
                <a:solidFill>
                  <a:srgbClr val="FF0000"/>
                </a:solidFill>
              </a:rPr>
              <a:t>ج-المساومة بين المتنافسين: </a:t>
            </a:r>
            <a:r>
              <a:rPr lang="ar-IQ" sz="2800" b="1" dirty="0">
                <a:solidFill>
                  <a:schemeClr val="tx1"/>
                </a:solidFill>
              </a:rPr>
              <a:t>أي التفاوض بين افراد الصراع للوصول الى حل مرضي.</a:t>
            </a:r>
          </a:p>
          <a:p>
            <a:r>
              <a:rPr lang="ar-IQ" sz="2800" b="1" dirty="0">
                <a:solidFill>
                  <a:srgbClr val="FF0000"/>
                </a:solidFill>
              </a:rPr>
              <a:t>د-تعديل العلاقات التنظيمية </a:t>
            </a:r>
            <a:r>
              <a:rPr lang="ar-IQ" sz="2800" b="1" dirty="0">
                <a:solidFill>
                  <a:schemeClr val="tx1"/>
                </a:solidFill>
              </a:rPr>
              <a:t>:من خلال اعادة النظر في الهيكل التنظيمي واللامركزية لبعض التقسيمات</a:t>
            </a:r>
            <a:r>
              <a:rPr lang="ar-IQ" sz="2800" b="1" dirty="0" smtClean="0">
                <a:solidFill>
                  <a:schemeClr val="tx1"/>
                </a:solidFill>
              </a:rPr>
              <a:t>.  </a:t>
            </a:r>
          </a:p>
          <a:p>
            <a:endParaRPr lang="ar-IQ" sz="2800" b="1" dirty="0" smtClean="0">
              <a:solidFill>
                <a:schemeClr val="tx1"/>
              </a:solidFill>
            </a:endParaRPr>
          </a:p>
          <a:p>
            <a:r>
              <a:rPr lang="ar-IQ" sz="2800" b="1" dirty="0" smtClean="0">
                <a:solidFill>
                  <a:srgbClr val="FF0000"/>
                </a:solidFill>
              </a:rPr>
              <a:t>ه-مدخل </a:t>
            </a:r>
            <a:r>
              <a:rPr lang="ar-IQ" sz="2800" b="1" dirty="0">
                <a:solidFill>
                  <a:srgbClr val="FF0000"/>
                </a:solidFill>
              </a:rPr>
              <a:t>حل المشكلات </a:t>
            </a:r>
            <a:r>
              <a:rPr lang="ar-IQ" sz="2800" b="1" dirty="0">
                <a:solidFill>
                  <a:schemeClr val="tx1"/>
                </a:solidFill>
              </a:rPr>
              <a:t>:من خلال الاهتمام بالمشكلة بعيد عن اطراف الصراع .</a:t>
            </a:r>
          </a:p>
          <a:p>
            <a:endParaRPr lang="ar-IQ" b="1" dirty="0">
              <a:solidFill>
                <a:schemeClr val="tx1"/>
              </a:solidFill>
            </a:endParaRPr>
          </a:p>
        </p:txBody>
      </p:sp>
    </p:spTree>
    <p:extLst>
      <p:ext uri="{BB962C8B-B14F-4D97-AF65-F5344CB8AC3E}">
        <p14:creationId xmlns:p14="http://schemas.microsoft.com/office/powerpoint/2010/main" val="1474303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964488" cy="1268760"/>
          </a:xfrm>
          <a:solidFill>
            <a:schemeClr val="accent1">
              <a:lumMod val="20000"/>
              <a:lumOff val="80000"/>
            </a:schemeClr>
          </a:solidFill>
        </p:spPr>
        <p:txBody>
          <a:bodyPr/>
          <a:lstStyle/>
          <a:p>
            <a:r>
              <a:rPr lang="ar-IQ" dirty="0">
                <a:solidFill>
                  <a:srgbClr val="FF0000"/>
                </a:solidFill>
              </a:rPr>
              <a:t>4</a:t>
            </a:r>
            <a:r>
              <a:rPr lang="ar-IQ" sz="3200" dirty="0">
                <a:solidFill>
                  <a:srgbClr val="FF0000"/>
                </a:solidFill>
              </a:rPr>
              <a:t>-تطوير العلاقات المتينة بين التقسيمات</a:t>
            </a:r>
          </a:p>
        </p:txBody>
      </p:sp>
      <p:sp>
        <p:nvSpPr>
          <p:cNvPr id="3" name="Text Placeholder 2"/>
          <p:cNvSpPr>
            <a:spLocks noGrp="1"/>
          </p:cNvSpPr>
          <p:nvPr>
            <p:ph type="body" idx="1"/>
          </p:nvPr>
        </p:nvSpPr>
        <p:spPr>
          <a:xfrm>
            <a:off x="0" y="1844824"/>
            <a:ext cx="9144000" cy="5013176"/>
          </a:xfrm>
          <a:solidFill>
            <a:schemeClr val="accent1">
              <a:lumMod val="20000"/>
              <a:lumOff val="80000"/>
            </a:schemeClr>
          </a:solidFill>
        </p:spPr>
        <p:txBody>
          <a:bodyPr>
            <a:normAutofit lnSpcReduction="10000"/>
          </a:bodyPr>
          <a:lstStyle/>
          <a:p>
            <a:r>
              <a:rPr lang="ar-IQ" dirty="0"/>
              <a:t> </a:t>
            </a:r>
            <a:endParaRPr lang="ar-IQ" dirty="0" smtClean="0"/>
          </a:p>
          <a:p>
            <a:endParaRPr lang="ar-IQ" sz="2800" b="1" dirty="0">
              <a:solidFill>
                <a:schemeClr val="tx1"/>
              </a:solidFill>
            </a:endParaRPr>
          </a:p>
          <a:p>
            <a:endParaRPr lang="ar-IQ" sz="2800" b="1" dirty="0" smtClean="0">
              <a:solidFill>
                <a:schemeClr val="tx1"/>
              </a:solidFill>
            </a:endParaRPr>
          </a:p>
          <a:p>
            <a:endParaRPr lang="ar-IQ" sz="2800" b="1" dirty="0">
              <a:solidFill>
                <a:schemeClr val="tx1"/>
              </a:solidFill>
            </a:endParaRPr>
          </a:p>
          <a:p>
            <a:endParaRPr lang="ar-IQ" sz="2800" b="1" dirty="0" smtClean="0">
              <a:solidFill>
                <a:schemeClr val="tx1"/>
              </a:solidFill>
            </a:endParaRPr>
          </a:p>
          <a:p>
            <a:endParaRPr lang="ar-IQ" sz="2800" b="1" dirty="0">
              <a:solidFill>
                <a:schemeClr val="tx1"/>
              </a:solidFill>
            </a:endParaRPr>
          </a:p>
          <a:p>
            <a:endParaRPr lang="ar-IQ" sz="2800" b="1" dirty="0" smtClean="0">
              <a:solidFill>
                <a:schemeClr val="tx1"/>
              </a:solidFill>
            </a:endParaRPr>
          </a:p>
          <a:p>
            <a:pPr algn="just"/>
            <a:r>
              <a:rPr lang="ar-IQ" sz="2800" b="1" dirty="0" smtClean="0">
                <a:solidFill>
                  <a:schemeClr val="tx1"/>
                </a:solidFill>
              </a:rPr>
              <a:t>حيث </a:t>
            </a:r>
            <a:r>
              <a:rPr lang="ar-IQ" sz="2800" b="1" dirty="0">
                <a:solidFill>
                  <a:schemeClr val="tx1"/>
                </a:solidFill>
              </a:rPr>
              <a:t>يمكن تفادي الكثير من انواع الصراع غير المرغوب من خلال بناء علاقات متينة بين التقسيمات في المنظمة ويتجسد ذلك في تشجيع التعاون وتوفير فرص الاتصال المفتوحة بين التقسيمات من خلال اللقاءات والاجتماعات واتخاذ القرارات المشتركة</a:t>
            </a:r>
            <a:r>
              <a:rPr lang="ar-IQ" sz="2800" b="1" dirty="0" smtClean="0">
                <a:solidFill>
                  <a:schemeClr val="tx1"/>
                </a:solidFill>
              </a:rPr>
              <a:t>.</a:t>
            </a:r>
          </a:p>
          <a:p>
            <a:endParaRPr lang="ar-IQ" sz="2400" b="1" dirty="0">
              <a:solidFill>
                <a:schemeClr val="tx1"/>
              </a:solidFill>
            </a:endParaRPr>
          </a:p>
          <a:p>
            <a:endParaRPr lang="ar-IQ" sz="2400" b="1" dirty="0" smtClean="0">
              <a:solidFill>
                <a:schemeClr val="tx1"/>
              </a:solidFill>
            </a:endParaRPr>
          </a:p>
          <a:p>
            <a:endParaRPr lang="ar-IQ" sz="2400" b="1" dirty="0">
              <a:solidFill>
                <a:schemeClr val="tx1"/>
              </a:solidFill>
            </a:endParaRPr>
          </a:p>
          <a:p>
            <a:endParaRPr lang="ar-IQ" sz="2400" b="1" dirty="0" smtClean="0">
              <a:solidFill>
                <a:schemeClr val="tx1"/>
              </a:solidFill>
            </a:endParaRPr>
          </a:p>
          <a:p>
            <a:endParaRPr lang="ar-IQ" sz="2400" b="1" dirty="0">
              <a:solidFill>
                <a:schemeClr val="tx1"/>
              </a:solidFill>
            </a:endParaRPr>
          </a:p>
          <a:p>
            <a:endParaRPr lang="ar-IQ" sz="2400" b="1" dirty="0">
              <a:solidFill>
                <a:schemeClr val="tx1"/>
              </a:solidFill>
            </a:endParaRPr>
          </a:p>
          <a:p>
            <a:endParaRPr lang="ar-IQ" dirty="0"/>
          </a:p>
          <a:p>
            <a:endParaRPr lang="ar-IQ" dirty="0"/>
          </a:p>
        </p:txBody>
      </p:sp>
    </p:spTree>
    <p:extLst>
      <p:ext uri="{BB962C8B-B14F-4D97-AF65-F5344CB8AC3E}">
        <p14:creationId xmlns:p14="http://schemas.microsoft.com/office/powerpoint/2010/main" val="2592341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2736"/>
            <a:ext cx="9144000" cy="5805264"/>
          </a:xfr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spcCol="0" anchor="ctr">
            <a:noAutofit/>
          </a:bodyPr>
          <a:lstStyle/>
          <a:p>
            <a:pPr algn="justLow">
              <a:spcAft>
                <a:spcPts val="1000"/>
              </a:spcAft>
            </a:pPr>
            <a:r>
              <a:rPr lang="ar-SA" sz="2400" dirty="0" smtClean="0">
                <a:ea typeface="Calibri"/>
              </a:rPr>
              <a:t/>
            </a:r>
            <a:br>
              <a:rPr lang="ar-SA" sz="2400" dirty="0" smtClean="0">
                <a:ea typeface="Calibri"/>
              </a:rPr>
            </a:br>
            <a:r>
              <a:rPr lang="ar-SA" sz="2400" dirty="0">
                <a:ea typeface="Calibri"/>
              </a:rPr>
              <a:t/>
            </a:r>
            <a:br>
              <a:rPr lang="ar-SA" sz="2400" dirty="0">
                <a:ea typeface="Calibri"/>
              </a:rPr>
            </a:br>
            <a:r>
              <a:rPr lang="ar-SA" sz="2400" dirty="0" smtClean="0">
                <a:ea typeface="Calibri"/>
              </a:rPr>
              <a:t/>
            </a:r>
            <a:br>
              <a:rPr lang="ar-SA" sz="2400" dirty="0" smtClean="0">
                <a:ea typeface="Calibri"/>
              </a:rPr>
            </a:br>
            <a:r>
              <a:rPr lang="ar-SA" sz="2400" dirty="0">
                <a:ea typeface="Calibri"/>
              </a:rPr>
              <a:t/>
            </a:r>
            <a:br>
              <a:rPr lang="ar-SA" sz="2400" dirty="0">
                <a:ea typeface="Calibri"/>
              </a:rPr>
            </a:br>
            <a:r>
              <a:rPr lang="ar-SA" sz="2800" dirty="0">
                <a:ea typeface="Calibri"/>
              </a:rPr>
              <a:t>عالج </a:t>
            </a:r>
            <a:r>
              <a:rPr lang="ar-SA" sz="2800" dirty="0">
                <a:solidFill>
                  <a:srgbClr val="FF0000"/>
                </a:solidFill>
                <a:ea typeface="Calibri"/>
              </a:rPr>
              <a:t>الفصل السابق </a:t>
            </a:r>
            <a:r>
              <a:rPr lang="ar-SA" sz="2800" dirty="0">
                <a:ea typeface="Calibri"/>
              </a:rPr>
              <a:t>العلاقات التنظيمية الراسية او العمودية من خلال السلسلة الامرة كوسيلة في تحقيق التنسيق بين الفعاليات والانشطة في المنظمة</a:t>
            </a:r>
            <a:r>
              <a:rPr lang="ar-SA" sz="2800" dirty="0" smtClean="0">
                <a:ea typeface="Calibri"/>
              </a:rPr>
              <a:t>.</a:t>
            </a:r>
            <a:br>
              <a:rPr lang="ar-SA" sz="2800" dirty="0" smtClean="0">
                <a:ea typeface="Calibri"/>
              </a:rPr>
            </a:br>
            <a:r>
              <a:rPr lang="ar-SA" sz="2800" dirty="0">
                <a:ea typeface="Calibri"/>
              </a:rPr>
              <a:t/>
            </a:r>
            <a:br>
              <a:rPr lang="ar-SA" sz="2800" dirty="0">
                <a:ea typeface="Calibri"/>
              </a:rPr>
            </a:br>
            <a:r>
              <a:rPr lang="ar-SA" sz="2800" dirty="0" smtClean="0">
                <a:solidFill>
                  <a:schemeClr val="tx1"/>
                </a:solidFill>
                <a:ea typeface="Calibri"/>
              </a:rPr>
              <a:t>غير ان </a:t>
            </a:r>
            <a:r>
              <a:rPr lang="ar-SA" sz="2800" dirty="0" smtClean="0">
                <a:ea typeface="Calibri"/>
              </a:rPr>
              <a:t>التقسيمات لا تتعامل مع بعضها راسيا فقط وانما افقيا </a:t>
            </a:r>
            <a:r>
              <a:rPr lang="ar-SA" sz="2800" dirty="0">
                <a:ea typeface="Calibri"/>
              </a:rPr>
              <a:t>او جانبيا ،</a:t>
            </a:r>
            <a:r>
              <a:rPr lang="ar-SA" sz="2800" dirty="0">
                <a:solidFill>
                  <a:srgbClr val="FF0000"/>
                </a:solidFill>
                <a:ea typeface="Calibri"/>
              </a:rPr>
              <a:t>ويقصد بالتقسيم </a:t>
            </a:r>
            <a:r>
              <a:rPr lang="ar-SA" sz="2800" dirty="0">
                <a:ea typeface="Calibri"/>
              </a:rPr>
              <a:t>:تجزئة تنظيمية </a:t>
            </a:r>
            <a:r>
              <a:rPr lang="ar-SA" sz="2800" dirty="0" smtClean="0">
                <a:ea typeface="Calibri"/>
              </a:rPr>
              <a:t>لأنشطة </a:t>
            </a:r>
            <a:r>
              <a:rPr lang="ar-SA" sz="2800" dirty="0">
                <a:ea typeface="Calibri"/>
              </a:rPr>
              <a:t>المنظمة (العمليات</a:t>
            </a:r>
            <a:r>
              <a:rPr lang="ar-SA" sz="2800" dirty="0" smtClean="0">
                <a:ea typeface="Calibri"/>
              </a:rPr>
              <a:t>، التسويق،..) مهما </a:t>
            </a:r>
            <a:r>
              <a:rPr lang="ar-SA" sz="2800" dirty="0">
                <a:ea typeface="Calibri"/>
              </a:rPr>
              <a:t>كانت تسميتها في الهيكل التنظيمي </a:t>
            </a:r>
            <a:r>
              <a:rPr lang="ar-SA" sz="2800" dirty="0" smtClean="0">
                <a:ea typeface="Calibri"/>
              </a:rPr>
              <a:t>( دائرة, قسم </a:t>
            </a:r>
            <a:r>
              <a:rPr lang="ar-SA" sz="2800" dirty="0">
                <a:ea typeface="Calibri"/>
              </a:rPr>
              <a:t>،شعبة</a:t>
            </a:r>
            <a:r>
              <a:rPr lang="ar-SA" sz="2800" dirty="0" smtClean="0">
                <a:ea typeface="Calibri"/>
              </a:rPr>
              <a:t>، وحدة).</a:t>
            </a:r>
            <a:br>
              <a:rPr lang="ar-SA" sz="2800" dirty="0" smtClean="0">
                <a:ea typeface="Calibri"/>
              </a:rPr>
            </a:br>
            <a:r>
              <a:rPr lang="ar-SA" sz="2800" dirty="0" smtClean="0">
                <a:ea typeface="Calibri"/>
              </a:rPr>
              <a:t>  </a:t>
            </a:r>
            <a:r>
              <a:rPr lang="ar-SA" sz="2800" dirty="0">
                <a:ea typeface="Calibri"/>
              </a:rPr>
              <a:t/>
            </a:r>
            <a:br>
              <a:rPr lang="ar-SA" sz="2800" dirty="0">
                <a:ea typeface="Calibri"/>
              </a:rPr>
            </a:br>
            <a:r>
              <a:rPr lang="ar-SA" sz="2800" dirty="0">
                <a:solidFill>
                  <a:schemeClr val="tx1"/>
                </a:solidFill>
                <a:ea typeface="Calibri"/>
              </a:rPr>
              <a:t>سنتطرق في هذا الفصل الى</a:t>
            </a:r>
            <a:r>
              <a:rPr lang="ar-SA" sz="2800" dirty="0">
                <a:ea typeface="Calibri"/>
              </a:rPr>
              <a:t>: العلاقات الافقية </a:t>
            </a:r>
            <a:r>
              <a:rPr lang="ar-SA" sz="2800" dirty="0" smtClean="0">
                <a:ea typeface="Calibri"/>
              </a:rPr>
              <a:t> ،</a:t>
            </a:r>
            <a:r>
              <a:rPr lang="ar-SA" sz="2800" dirty="0">
                <a:ea typeface="Calibri"/>
              </a:rPr>
              <a:t>العلاقات الراسية </a:t>
            </a:r>
            <a:r>
              <a:rPr lang="ar-SA" sz="2800" dirty="0" smtClean="0">
                <a:ea typeface="Calibri"/>
              </a:rPr>
              <a:t>والاستشارية ، </a:t>
            </a:r>
            <a:r>
              <a:rPr lang="ar-SA" sz="2800" dirty="0">
                <a:ea typeface="Calibri"/>
              </a:rPr>
              <a:t>اللجان والمجالس والصراع.</a:t>
            </a:r>
            <a:br>
              <a:rPr lang="ar-SA" sz="2800" dirty="0">
                <a:ea typeface="Calibri"/>
              </a:rPr>
            </a:br>
            <a:r>
              <a:rPr lang="ar-SA" sz="2800" dirty="0">
                <a:ea typeface="Calibri"/>
              </a:rPr>
              <a:t/>
            </a:r>
            <a:br>
              <a:rPr lang="ar-SA" sz="2800" dirty="0">
                <a:ea typeface="Calibri"/>
              </a:rPr>
            </a:br>
            <a:r>
              <a:rPr lang="ar-SA" sz="2400" dirty="0" smtClean="0">
                <a:ea typeface="Calibri"/>
              </a:rPr>
              <a:t/>
            </a:r>
            <a:br>
              <a:rPr lang="ar-SA" sz="2400" dirty="0" smtClean="0">
                <a:ea typeface="Calibri"/>
              </a:rPr>
            </a:br>
            <a:r>
              <a:rPr lang="ar-SA" sz="2400" dirty="0">
                <a:ea typeface="Calibri"/>
              </a:rPr>
              <a:t/>
            </a:r>
            <a:br>
              <a:rPr lang="ar-SA" sz="2400" dirty="0">
                <a:ea typeface="Calibri"/>
              </a:rPr>
            </a:br>
            <a:r>
              <a:rPr lang="ar-SA" sz="2400" dirty="0" smtClean="0">
                <a:ea typeface="Calibri"/>
              </a:rPr>
              <a:t/>
            </a:r>
            <a:br>
              <a:rPr lang="ar-SA" sz="2400" dirty="0" smtClean="0">
                <a:ea typeface="Calibri"/>
              </a:rPr>
            </a:br>
            <a:r>
              <a:rPr lang="en-US" sz="2800" dirty="0">
                <a:ea typeface="Calibri"/>
                <a:cs typeface="Arial"/>
              </a:rPr>
              <a:t/>
            </a:r>
            <a:br>
              <a:rPr lang="en-US" sz="2800" dirty="0">
                <a:ea typeface="Calibri"/>
                <a:cs typeface="Arial"/>
              </a:rPr>
            </a:br>
            <a:endParaRPr lang="ar-IQ" sz="2800" dirty="0"/>
          </a:p>
        </p:txBody>
      </p:sp>
      <p:sp>
        <p:nvSpPr>
          <p:cNvPr id="3" name="Text Placeholder 2"/>
          <p:cNvSpPr>
            <a:spLocks noGrp="1"/>
          </p:cNvSpPr>
          <p:nvPr>
            <p:ph type="body" idx="1"/>
          </p:nvPr>
        </p:nvSpPr>
        <p:spPr>
          <a:xfrm>
            <a:off x="0" y="-32455"/>
            <a:ext cx="9144000" cy="648072"/>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SA" sz="2800" dirty="0" smtClean="0">
                <a:solidFill>
                  <a:srgbClr val="FF0000"/>
                </a:solidFill>
                <a:cs typeface="PT Bold Heading" panose="02010400000000000000" pitchFamily="2" charset="-78"/>
              </a:rPr>
              <a:t>العلاقات التنظيمية الداخلية</a:t>
            </a:r>
            <a:endParaRPr lang="ar-IQ" sz="2800" dirty="0">
              <a:solidFill>
                <a:srgbClr val="FF0000"/>
              </a:solidFill>
              <a:cs typeface="PT Bold Heading" panose="02010400000000000000" pitchFamily="2" charset="-78"/>
            </a:endParaRPr>
          </a:p>
        </p:txBody>
      </p:sp>
    </p:spTree>
    <p:extLst>
      <p:ext uri="{BB962C8B-B14F-4D97-AF65-F5344CB8AC3E}">
        <p14:creationId xmlns:p14="http://schemas.microsoft.com/office/powerpoint/2010/main" val="1929376815"/>
      </p:ext>
    </p:extLst>
  </p:cSld>
  <p:clrMapOvr>
    <a:masterClrMapping/>
  </p:clrMapOvr>
  <mc:AlternateContent xmlns:mc="http://schemas.openxmlformats.org/markup-compatibility/2006" xmlns:p14="http://schemas.microsoft.com/office/powerpoint/2010/main">
    <mc:Choice Requires="p14">
      <p:transition spd="slow" p14:dur="2000" advTm="35308"/>
    </mc:Choice>
    <mc:Fallback xmlns="">
      <p:transition spd="slow" advTm="35308"/>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68760"/>
            <a:ext cx="9144000" cy="558924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txBody>
          <a:bodyPr>
            <a:normAutofit/>
          </a:bodyPr>
          <a:lstStyle/>
          <a:p>
            <a:pPr algn="justLow">
              <a:lnSpc>
                <a:spcPct val="115000"/>
              </a:lnSpc>
              <a:spcAft>
                <a:spcPts val="1000"/>
              </a:spcAft>
            </a:pPr>
            <a:r>
              <a:rPr lang="ar-SA" sz="2800" dirty="0">
                <a:ea typeface="Calibri"/>
              </a:rPr>
              <a:t>حيث يتفاعل كل تقسيم عادة مع التقسيمات الاخرة</a:t>
            </a:r>
            <a:r>
              <a:rPr lang="ar-SA" sz="2800" dirty="0" smtClean="0">
                <a:ea typeface="Calibri"/>
              </a:rPr>
              <a:t>.</a:t>
            </a:r>
            <a:br>
              <a:rPr lang="ar-SA" sz="2800" dirty="0" smtClean="0">
                <a:ea typeface="Calibri"/>
              </a:rPr>
            </a:br>
            <a:r>
              <a:rPr lang="ar-SA" sz="2800" dirty="0" smtClean="0">
                <a:ea typeface="Calibri"/>
              </a:rPr>
              <a:t/>
            </a:r>
            <a:br>
              <a:rPr lang="ar-SA" sz="2800" dirty="0" smtClean="0">
                <a:ea typeface="Calibri"/>
              </a:rPr>
            </a:br>
            <a:r>
              <a:rPr lang="ar-SA" sz="2800" dirty="0" smtClean="0">
                <a:ea typeface="Calibri"/>
              </a:rPr>
              <a:t> </a:t>
            </a:r>
            <a:r>
              <a:rPr lang="ar-SA" sz="2800" dirty="0">
                <a:solidFill>
                  <a:srgbClr val="FF0000"/>
                </a:solidFill>
                <a:ea typeface="Calibri"/>
              </a:rPr>
              <a:t>مثال</a:t>
            </a:r>
            <a:r>
              <a:rPr lang="ar-SA" sz="2800" dirty="0" smtClean="0">
                <a:solidFill>
                  <a:srgbClr val="FF0000"/>
                </a:solidFill>
                <a:ea typeface="Calibri"/>
              </a:rPr>
              <a:t>/ </a:t>
            </a:r>
            <a:r>
              <a:rPr lang="ar-SA" sz="2800" dirty="0" smtClean="0">
                <a:ea typeface="Calibri"/>
              </a:rPr>
              <a:t>يتفاعل </a:t>
            </a:r>
            <a:r>
              <a:rPr lang="ar-SA" sz="2800" dirty="0">
                <a:ea typeface="Calibri"/>
              </a:rPr>
              <a:t>التقسيم المتخصص بالتسويق مع الافراد في كل من </a:t>
            </a:r>
            <a:r>
              <a:rPr lang="ar-SA" sz="2800" dirty="0" smtClean="0">
                <a:ea typeface="Calibri"/>
              </a:rPr>
              <a:t>(العمليات ، والمالية، والموارد </a:t>
            </a:r>
            <a:r>
              <a:rPr lang="ar-SA" sz="2800" dirty="0">
                <a:ea typeface="Calibri"/>
              </a:rPr>
              <a:t>البشرية) بشكل </a:t>
            </a:r>
            <a:r>
              <a:rPr lang="ar-SA" sz="2800" dirty="0" smtClean="0">
                <a:ea typeface="Calibri"/>
              </a:rPr>
              <a:t>اجتماعات.</a:t>
            </a:r>
            <a:br>
              <a:rPr lang="ar-SA" sz="2800" dirty="0" smtClean="0">
                <a:ea typeface="Calibri"/>
              </a:rPr>
            </a:br>
            <a:r>
              <a:rPr lang="ar-SA" sz="2800" dirty="0" smtClean="0">
                <a:ea typeface="Calibri"/>
              </a:rPr>
              <a:t/>
            </a:r>
            <a:br>
              <a:rPr lang="ar-SA" sz="2800" dirty="0" smtClean="0">
                <a:ea typeface="Calibri"/>
              </a:rPr>
            </a:br>
            <a:r>
              <a:rPr lang="ar-SA" sz="2800" dirty="0" smtClean="0">
                <a:ea typeface="Calibri"/>
              </a:rPr>
              <a:t> </a:t>
            </a:r>
            <a:r>
              <a:rPr lang="ar-SA" sz="2800" dirty="0">
                <a:ea typeface="Calibri"/>
              </a:rPr>
              <a:t>فاذا ارادت المنظمة العمل بنجاح (كفاء وفاعلية)عليها استخدام العلاقات الافقية المختلفة  لتخفيف  العبء الملقى على السلسلة الامرة(العمودية).</a:t>
            </a:r>
            <a:endParaRPr lang="ar-IQ" sz="2800" dirty="0"/>
          </a:p>
        </p:txBody>
      </p:sp>
      <p:sp>
        <p:nvSpPr>
          <p:cNvPr id="3" name="Text Placeholder 2"/>
          <p:cNvSpPr>
            <a:spLocks noGrp="1"/>
          </p:cNvSpPr>
          <p:nvPr>
            <p:ph type="body" idx="1"/>
          </p:nvPr>
        </p:nvSpPr>
        <p:spPr>
          <a:xfrm>
            <a:off x="0" y="0"/>
            <a:ext cx="9144000" cy="836712"/>
          </a:xfrm>
        </p:spPr>
        <p:style>
          <a:lnRef idx="1">
            <a:schemeClr val="accent1"/>
          </a:lnRef>
          <a:fillRef idx="2">
            <a:schemeClr val="accent1"/>
          </a:fillRef>
          <a:effectRef idx="1">
            <a:schemeClr val="accent1"/>
          </a:effectRef>
          <a:fontRef idx="minor">
            <a:schemeClr val="dk1"/>
          </a:fontRef>
        </p:style>
        <p:txBody>
          <a:bodyPr vert="horz" lIns="91440" tIns="45720" rIns="91440" bIns="45720" rtlCol="1" anchor="b">
            <a:normAutofit fontScale="25000" lnSpcReduction="20000"/>
          </a:bodyPr>
          <a:lstStyle/>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endParaRPr lang="ar-SA" sz="2800" dirty="0">
              <a:solidFill>
                <a:schemeClr val="tx1"/>
              </a:solidFill>
              <a:cs typeface="PT Bold Heading" panose="02010400000000000000" pitchFamily="2" charset="-78"/>
            </a:endParaRPr>
          </a:p>
          <a:p>
            <a:pPr algn="ctr"/>
            <a:r>
              <a:rPr lang="ar-SA" sz="12800" dirty="0">
                <a:solidFill>
                  <a:srgbClr val="FF0000"/>
                </a:solidFill>
                <a:cs typeface="PT Bold Heading" panose="02010400000000000000" pitchFamily="2" charset="-78"/>
              </a:rPr>
              <a:t>اولا: العلاقات الافقية</a:t>
            </a:r>
            <a:endParaRPr lang="ar-IQ" sz="12800" dirty="0">
              <a:solidFill>
                <a:schemeClr val="tx1"/>
              </a:solidFill>
              <a:cs typeface="PT Bold Heading" panose="02010400000000000000" pitchFamily="2" charset="-78"/>
            </a:endParaRPr>
          </a:p>
        </p:txBody>
      </p:sp>
    </p:spTree>
    <p:extLst>
      <p:ext uri="{BB962C8B-B14F-4D97-AF65-F5344CB8AC3E}">
        <p14:creationId xmlns:p14="http://schemas.microsoft.com/office/powerpoint/2010/main" val="473586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96752"/>
            <a:ext cx="9143999" cy="566124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Autofit/>
          </a:bodyPr>
          <a:lstStyle/>
          <a:p>
            <a:pPr algn="justLow"/>
            <a:r>
              <a:rPr lang="ar-IQ" sz="2800" dirty="0">
                <a:solidFill>
                  <a:srgbClr val="FF0000"/>
                </a:solidFill>
              </a:rPr>
              <a:t>أ-الاتصال المباشر</a:t>
            </a:r>
            <a:r>
              <a:rPr lang="ar-IQ" sz="2800" dirty="0"/>
              <a:t>: يلتقي المديرون الذين يواجهون المشكلة ذاتها، مثال/ يجتمع مدير قسم الانتاج مع قسم المواد الاولية لتحديد مواصفات المواد</a:t>
            </a:r>
            <a:r>
              <a:rPr lang="ar-IQ" sz="2800" dirty="0" smtClean="0"/>
              <a:t>.</a:t>
            </a:r>
            <a:br>
              <a:rPr lang="ar-IQ" sz="2800" dirty="0" smtClean="0"/>
            </a:br>
            <a:r>
              <a:rPr lang="ar-IQ" sz="2800" dirty="0"/>
              <a:t/>
            </a:r>
            <a:br>
              <a:rPr lang="ar-IQ" sz="2800" dirty="0"/>
            </a:br>
            <a:r>
              <a:rPr lang="ar-IQ" sz="2800" dirty="0">
                <a:solidFill>
                  <a:srgbClr val="FF0000"/>
                </a:solidFill>
              </a:rPr>
              <a:t>ب-دور حلقة الوصل الخاصة</a:t>
            </a:r>
            <a:r>
              <a:rPr lang="ar-IQ" sz="2800" dirty="0"/>
              <a:t>: يحقق التنسيق المطلوب مثال/خلق الصلة بين المجموعة المسؤولة عن مراحل تصميم المنتوج وبين المجموعة المسؤولة </a:t>
            </a:r>
            <a:r>
              <a:rPr lang="ar-IQ" sz="2800" dirty="0" smtClean="0"/>
              <a:t>عن الانتاج .</a:t>
            </a:r>
            <a:br>
              <a:rPr lang="ar-IQ" sz="2800" dirty="0" smtClean="0"/>
            </a:br>
            <a:r>
              <a:rPr lang="ar-IQ" sz="2800" dirty="0" smtClean="0"/>
              <a:t> </a:t>
            </a:r>
            <a:r>
              <a:rPr lang="ar-IQ" sz="2800" dirty="0"/>
              <a:t/>
            </a:r>
            <a:br>
              <a:rPr lang="ar-IQ" sz="2800" dirty="0"/>
            </a:br>
            <a:r>
              <a:rPr lang="ar-IQ" sz="2800" dirty="0">
                <a:solidFill>
                  <a:srgbClr val="FF0000"/>
                </a:solidFill>
              </a:rPr>
              <a:t>ج-قوة المهمة او الفريق </a:t>
            </a:r>
            <a:r>
              <a:rPr lang="ar-IQ" sz="2800" dirty="0"/>
              <a:t>:عندما تتعقد المشكلات تقوم الادارة بتشكيل قوة المهمة (مجموعة </a:t>
            </a:r>
            <a:r>
              <a:rPr lang="ar-IQ" sz="2800" dirty="0" smtClean="0"/>
              <a:t>افراد) </a:t>
            </a:r>
            <a:r>
              <a:rPr lang="ar-IQ" sz="2800" dirty="0"/>
              <a:t>مكلفين بعمل محدد او فريق من ممثلي التقسيمات المعنية</a:t>
            </a:r>
            <a:r>
              <a:rPr lang="ar-IQ" sz="2800" dirty="0" smtClean="0"/>
              <a:t>.</a:t>
            </a:r>
            <a:br>
              <a:rPr lang="ar-IQ" sz="2800" dirty="0" smtClean="0"/>
            </a:br>
            <a:r>
              <a:rPr lang="ar-IQ" sz="2800" dirty="0"/>
              <a:t/>
            </a:r>
            <a:br>
              <a:rPr lang="ar-IQ" sz="2800" dirty="0"/>
            </a:br>
            <a:r>
              <a:rPr lang="ar-IQ" sz="2800" dirty="0">
                <a:solidFill>
                  <a:srgbClr val="FF0000"/>
                </a:solidFill>
              </a:rPr>
              <a:t>د- الدور </a:t>
            </a:r>
            <a:r>
              <a:rPr lang="ar-IQ" sz="2800" dirty="0" smtClean="0">
                <a:solidFill>
                  <a:srgbClr val="FF0000"/>
                </a:solidFill>
              </a:rPr>
              <a:t>التكاملي</a:t>
            </a:r>
            <a:r>
              <a:rPr lang="ar-IQ" sz="2800" dirty="0" smtClean="0"/>
              <a:t>: يتمثل بإيجاد </a:t>
            </a:r>
            <a:r>
              <a:rPr lang="ar-IQ" sz="2800" dirty="0"/>
              <a:t>قيادة قوية مكلفة بهذا الدور.</a:t>
            </a:r>
            <a:br>
              <a:rPr lang="ar-IQ" sz="2800" dirty="0"/>
            </a:br>
            <a:endParaRPr lang="ar-IQ" sz="2800" dirty="0"/>
          </a:p>
        </p:txBody>
      </p:sp>
      <p:sp>
        <p:nvSpPr>
          <p:cNvPr id="3" name="Text Placeholder 2"/>
          <p:cNvSpPr>
            <a:spLocks noGrp="1"/>
          </p:cNvSpPr>
          <p:nvPr>
            <p:ph type="body" idx="1"/>
          </p:nvPr>
        </p:nvSpPr>
        <p:spPr>
          <a:xfrm>
            <a:off x="0" y="1"/>
            <a:ext cx="9143999" cy="90872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fontScale="32500" lnSpcReduction="20000"/>
          </a:bodyPr>
          <a:lstStyle/>
          <a:p>
            <a:pPr algn="ctr">
              <a:lnSpc>
                <a:spcPct val="115000"/>
              </a:lnSpc>
              <a:spcAft>
                <a:spcPts val="1000"/>
              </a:spcAft>
            </a:pPr>
            <a:endParaRPr lang="ar-SA" sz="2400" b="1" dirty="0" smtClean="0">
              <a:solidFill>
                <a:schemeClr val="tx1"/>
              </a:solidFill>
              <a:ea typeface="Calibri"/>
              <a:cs typeface="PT Bold Heading" panose="02010400000000000000" pitchFamily="2" charset="-78"/>
            </a:endParaRPr>
          </a:p>
          <a:p>
            <a:pPr algn="ctr">
              <a:lnSpc>
                <a:spcPct val="115000"/>
              </a:lnSpc>
              <a:spcAft>
                <a:spcPts val="1000"/>
              </a:spcAft>
            </a:pPr>
            <a:r>
              <a:rPr lang="ar-SA" sz="9800" b="1" dirty="0" smtClean="0">
                <a:solidFill>
                  <a:srgbClr val="FF0000"/>
                </a:solidFill>
                <a:ea typeface="Calibri"/>
              </a:rPr>
              <a:t>اشكال </a:t>
            </a:r>
            <a:r>
              <a:rPr lang="ar-SA" sz="9800" b="1" dirty="0">
                <a:solidFill>
                  <a:srgbClr val="FF0000"/>
                </a:solidFill>
                <a:ea typeface="Calibri"/>
              </a:rPr>
              <a:t>اتخاذ القرار الافقي</a:t>
            </a:r>
            <a:endParaRPr lang="ar-IQ" sz="9800" dirty="0"/>
          </a:p>
        </p:txBody>
      </p:sp>
    </p:spTree>
    <p:extLst>
      <p:ext uri="{BB962C8B-B14F-4D97-AF65-F5344CB8AC3E}">
        <p14:creationId xmlns:p14="http://schemas.microsoft.com/office/powerpoint/2010/main" val="278567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96752"/>
            <a:ext cx="9144000" cy="566124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vert="horz" lIns="91440" tIns="45720" rIns="91440" bIns="45720" rtlCol="1" anchor="b">
            <a:normAutofit/>
          </a:bodyPr>
          <a:lstStyle/>
          <a:p>
            <a:pPr algn="justLow">
              <a:lnSpc>
                <a:spcPct val="115000"/>
              </a:lnSpc>
              <a:spcBef>
                <a:spcPct val="20000"/>
              </a:spcBef>
              <a:spcAft>
                <a:spcPts val="1000"/>
              </a:spcAft>
              <a:buFont typeface="Arial" panose="020B0604020202020204" pitchFamily="34" charset="0"/>
            </a:pPr>
            <a:r>
              <a:rPr lang="ar-IQ" sz="2800" dirty="0">
                <a:latin typeface="+mn-lt"/>
                <a:ea typeface="Calibri"/>
              </a:rPr>
              <a:t>يمكن التمييز في معظم المنظمات بين الفعاليات التي تحقق الاغراض الاساسية بشكل مباشر مثلا (</a:t>
            </a:r>
            <a:r>
              <a:rPr lang="ar-IQ" sz="2800" dirty="0" smtClean="0">
                <a:latin typeface="+mn-lt"/>
                <a:ea typeface="Calibri"/>
              </a:rPr>
              <a:t>العمليات ، التسويق</a:t>
            </a:r>
            <a:r>
              <a:rPr lang="ar-IQ" sz="2800" dirty="0">
                <a:latin typeface="+mn-lt"/>
                <a:ea typeface="Calibri"/>
              </a:rPr>
              <a:t>،..)،وبين تلك التي تساعد في تحقيقها مثل (البحث والتطوير) وهكذا فان الفعاليات التي تحقق الاهداف الاساسية للمنظمة هي </a:t>
            </a:r>
            <a:r>
              <a:rPr lang="ar-IQ" sz="2800" dirty="0">
                <a:solidFill>
                  <a:srgbClr val="C00000"/>
                </a:solidFill>
                <a:latin typeface="+mn-lt"/>
                <a:ea typeface="Calibri"/>
              </a:rPr>
              <a:t>فعاليات راسية</a:t>
            </a:r>
            <a:r>
              <a:rPr lang="ar-IQ" sz="2800" dirty="0">
                <a:latin typeface="+mn-lt"/>
                <a:ea typeface="Calibri"/>
              </a:rPr>
              <a:t>، وفعاليات الاسناد هي </a:t>
            </a:r>
            <a:r>
              <a:rPr lang="ar-IQ" sz="2800" dirty="0">
                <a:solidFill>
                  <a:srgbClr val="C00000"/>
                </a:solidFill>
                <a:latin typeface="+mn-lt"/>
                <a:ea typeface="Calibri"/>
              </a:rPr>
              <a:t>فعاليات استشارية</a:t>
            </a:r>
            <a:r>
              <a:rPr lang="ar-IQ" sz="2800" dirty="0">
                <a:latin typeface="+mn-lt"/>
                <a:ea typeface="Calibri"/>
              </a:rPr>
              <a:t>. </a:t>
            </a:r>
            <a:r>
              <a:rPr lang="ar-IQ" sz="2800" dirty="0" smtClean="0">
                <a:latin typeface="+mn-lt"/>
                <a:ea typeface="Calibri"/>
              </a:rPr>
              <a:t/>
            </a:r>
            <a:br>
              <a:rPr lang="ar-IQ" sz="2800" dirty="0" smtClean="0">
                <a:latin typeface="+mn-lt"/>
                <a:ea typeface="Calibri"/>
              </a:rPr>
            </a:br>
            <a:r>
              <a:rPr lang="ar-IQ" sz="2800" dirty="0" smtClean="0">
                <a:latin typeface="+mn-lt"/>
                <a:ea typeface="Calibri"/>
              </a:rPr>
              <a:t/>
            </a:r>
            <a:br>
              <a:rPr lang="ar-IQ" sz="2800" dirty="0" smtClean="0">
                <a:latin typeface="+mn-lt"/>
                <a:ea typeface="Calibri"/>
              </a:rPr>
            </a:br>
            <a:r>
              <a:rPr lang="ar-IQ" sz="2800" dirty="0" smtClean="0">
                <a:latin typeface="+mn-lt"/>
                <a:ea typeface="Calibri"/>
              </a:rPr>
              <a:t>هذا لا يعني </a:t>
            </a:r>
            <a:r>
              <a:rPr lang="ar-IQ" sz="2800" dirty="0">
                <a:latin typeface="+mn-lt"/>
                <a:ea typeface="Calibri"/>
              </a:rPr>
              <a:t>ان التقسيمات الراسية مهمة والاستشارية غير مهمة، وانما كل منها يؤدي دور </a:t>
            </a:r>
            <a:r>
              <a:rPr lang="ar-IQ" sz="2800" dirty="0" smtClean="0">
                <a:latin typeface="+mn-lt"/>
                <a:ea typeface="Calibri"/>
              </a:rPr>
              <a:t>مكملا </a:t>
            </a:r>
            <a:r>
              <a:rPr lang="ar-IQ" sz="2800" dirty="0" smtClean="0">
                <a:solidFill>
                  <a:srgbClr val="FF0000"/>
                </a:solidFill>
                <a:latin typeface="+mn-lt"/>
                <a:ea typeface="Calibri"/>
              </a:rPr>
              <a:t>، تبوب التقسيمات الاستشارية الى مجموعتين</a:t>
            </a:r>
            <a:r>
              <a:rPr lang="ar-IQ" sz="2800" dirty="0" smtClean="0">
                <a:latin typeface="+mn-lt"/>
                <a:ea typeface="Calibri"/>
              </a:rPr>
              <a:t>:- </a:t>
            </a:r>
            <a:br>
              <a:rPr lang="ar-IQ" sz="2800" dirty="0" smtClean="0">
                <a:latin typeface="+mn-lt"/>
                <a:ea typeface="Calibri"/>
              </a:rPr>
            </a:br>
            <a:r>
              <a:rPr lang="ar-IQ" sz="2800" dirty="0">
                <a:latin typeface="+mn-lt"/>
                <a:ea typeface="Calibri"/>
              </a:rPr>
              <a:t/>
            </a:r>
            <a:br>
              <a:rPr lang="ar-IQ" sz="2800" dirty="0">
                <a:latin typeface="+mn-lt"/>
                <a:ea typeface="Calibri"/>
              </a:rPr>
            </a:br>
            <a:r>
              <a:rPr lang="ar-IQ" sz="2800" dirty="0">
                <a:latin typeface="+mn-lt"/>
                <a:ea typeface="Calibri"/>
              </a:rPr>
              <a:t>أ-المستشارون الشخصيون</a:t>
            </a:r>
            <a:r>
              <a:rPr lang="ar-IQ" sz="2800" dirty="0" smtClean="0">
                <a:latin typeface="+mn-lt"/>
                <a:ea typeface="Calibri"/>
              </a:rPr>
              <a:t>: قيام </a:t>
            </a:r>
            <a:r>
              <a:rPr lang="ar-IQ" sz="2800" dirty="0">
                <a:latin typeface="+mn-lt"/>
                <a:ea typeface="Calibri"/>
              </a:rPr>
              <a:t>الافراد بتقديم خدماته لرئيس معين.</a:t>
            </a:r>
            <a:br>
              <a:rPr lang="ar-IQ" sz="2800" dirty="0">
                <a:latin typeface="+mn-lt"/>
                <a:ea typeface="Calibri"/>
              </a:rPr>
            </a:br>
            <a:r>
              <a:rPr lang="ar-IQ" sz="2800" dirty="0">
                <a:latin typeface="+mn-lt"/>
                <a:ea typeface="Calibri"/>
              </a:rPr>
              <a:t>ب- المستشارون المتخصصون</a:t>
            </a:r>
            <a:r>
              <a:rPr lang="ar-IQ" sz="2800" dirty="0" smtClean="0">
                <a:latin typeface="+mn-lt"/>
                <a:ea typeface="Calibri"/>
              </a:rPr>
              <a:t>: يقدمون </a:t>
            </a:r>
            <a:r>
              <a:rPr lang="ar-IQ" sz="2800" dirty="0">
                <a:latin typeface="+mn-lt"/>
                <a:ea typeface="Calibri"/>
              </a:rPr>
              <a:t>خدماتهم </a:t>
            </a:r>
            <a:r>
              <a:rPr lang="ar-IQ" sz="2800" dirty="0" smtClean="0">
                <a:latin typeface="+mn-lt"/>
                <a:ea typeface="Calibri"/>
              </a:rPr>
              <a:t>للمنظمة </a:t>
            </a:r>
            <a:r>
              <a:rPr lang="ar-IQ" sz="2800" dirty="0">
                <a:latin typeface="+mn-lt"/>
                <a:ea typeface="Calibri"/>
              </a:rPr>
              <a:t>ككل.</a:t>
            </a:r>
            <a:r>
              <a:rPr lang="ar-IQ" sz="2700" b="0" dirty="0">
                <a:latin typeface="+mn-lt"/>
                <a:ea typeface="Calibri"/>
              </a:rPr>
              <a:t/>
            </a:r>
            <a:br>
              <a:rPr lang="ar-IQ" sz="2700" b="0" dirty="0">
                <a:latin typeface="+mn-lt"/>
                <a:ea typeface="Calibri"/>
              </a:rPr>
            </a:br>
            <a:endParaRPr lang="ar-IQ" sz="2700" b="0" dirty="0">
              <a:latin typeface="+mn-lt"/>
              <a:ea typeface="Calibri"/>
            </a:endParaRPr>
          </a:p>
        </p:txBody>
      </p:sp>
      <p:sp>
        <p:nvSpPr>
          <p:cNvPr id="3" name="Text Placeholder 2"/>
          <p:cNvSpPr>
            <a:spLocks noGrp="1"/>
          </p:cNvSpPr>
          <p:nvPr>
            <p:ph type="body" idx="1"/>
          </p:nvPr>
        </p:nvSpPr>
        <p:spPr>
          <a:xfrm>
            <a:off x="0" y="0"/>
            <a:ext cx="9144000" cy="90872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vert="horz" lIns="91440" tIns="45720" rIns="91440" bIns="45720" rtlCol="1" anchor="b">
            <a:normAutofit fontScale="97500"/>
          </a:bodyPr>
          <a:lstStyle/>
          <a:p>
            <a:pPr algn="ctr">
              <a:lnSpc>
                <a:spcPct val="115000"/>
              </a:lnSpc>
              <a:spcAft>
                <a:spcPts val="1000"/>
              </a:spcAft>
            </a:pPr>
            <a:r>
              <a:rPr lang="ar-IQ" sz="2800" b="1" cap="all" dirty="0">
                <a:solidFill>
                  <a:srgbClr val="FF0000"/>
                </a:solidFill>
                <a:ea typeface="Calibri"/>
                <a:cs typeface="PT Bold Heading" panose="02010400000000000000" pitchFamily="2" charset="-78"/>
              </a:rPr>
              <a:t>ثانيا :العلاقات الراسية والاستشارية</a:t>
            </a:r>
          </a:p>
        </p:txBody>
      </p:sp>
    </p:spTree>
    <p:extLst>
      <p:ext uri="{BB962C8B-B14F-4D97-AF65-F5344CB8AC3E}">
        <p14:creationId xmlns:p14="http://schemas.microsoft.com/office/powerpoint/2010/main" val="313122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06"/>
            <a:ext cx="9144000" cy="936104"/>
          </a:xfrm>
          <a:solidFill>
            <a:schemeClr val="accent1">
              <a:lumMod val="40000"/>
              <a:lumOff val="60000"/>
            </a:schemeClr>
          </a:solidFill>
        </p:spPr>
        <p:txBody>
          <a:bodyPr>
            <a:normAutofit/>
          </a:bodyPr>
          <a:lstStyle/>
          <a:p>
            <a:pPr algn="ctr"/>
            <a:r>
              <a:rPr lang="ar-IQ" sz="3200" dirty="0">
                <a:solidFill>
                  <a:srgbClr val="FF0000"/>
                </a:solidFill>
              </a:rPr>
              <a:t>ثالثا: اللجان والمجالس</a:t>
            </a:r>
          </a:p>
        </p:txBody>
      </p:sp>
      <p:sp>
        <p:nvSpPr>
          <p:cNvPr id="3" name="Text Placeholder 2"/>
          <p:cNvSpPr>
            <a:spLocks noGrp="1"/>
          </p:cNvSpPr>
          <p:nvPr>
            <p:ph type="body" idx="1"/>
          </p:nvPr>
        </p:nvSpPr>
        <p:spPr>
          <a:xfrm>
            <a:off x="0" y="1484784"/>
            <a:ext cx="9143999" cy="5373216"/>
          </a:xfrm>
          <a:solidFill>
            <a:schemeClr val="accent1">
              <a:lumMod val="40000"/>
              <a:lumOff val="60000"/>
            </a:schemeClr>
          </a:solidFill>
        </p:spPr>
        <p:txBody>
          <a:bodyPr>
            <a:normAutofit fontScale="25000" lnSpcReduction="20000"/>
          </a:bodyPr>
          <a:lstStyle/>
          <a:p>
            <a:pPr algn="just">
              <a:lnSpc>
                <a:spcPct val="115000"/>
              </a:lnSpc>
              <a:spcAft>
                <a:spcPts val="1000"/>
              </a:spcAft>
            </a:pPr>
            <a:endParaRPr lang="ar-SA" b="1" dirty="0" smtClean="0">
              <a:solidFill>
                <a:srgbClr val="C00000"/>
              </a:solidFill>
              <a:ea typeface="Calibri"/>
              <a:cs typeface="Times New Roman"/>
            </a:endParaRPr>
          </a:p>
          <a:p>
            <a:pPr algn="just">
              <a:lnSpc>
                <a:spcPct val="115000"/>
              </a:lnSpc>
              <a:spcAft>
                <a:spcPts val="1000"/>
              </a:spcAft>
            </a:pPr>
            <a:endParaRPr lang="ar-SA" dirty="0">
              <a:solidFill>
                <a:srgbClr val="C00000"/>
              </a:solidFill>
              <a:ea typeface="Calibri"/>
              <a:cs typeface="Times New Roman"/>
            </a:endParaRPr>
          </a:p>
          <a:p>
            <a:pPr algn="just">
              <a:lnSpc>
                <a:spcPct val="115000"/>
              </a:lnSpc>
              <a:spcAft>
                <a:spcPts val="1000"/>
              </a:spcAft>
            </a:pPr>
            <a:endParaRPr lang="ar-SA" b="1" dirty="0" smtClean="0">
              <a:solidFill>
                <a:srgbClr val="C00000"/>
              </a:solidFill>
              <a:ea typeface="Calibri"/>
              <a:cs typeface="Times New Roman"/>
            </a:endParaRPr>
          </a:p>
          <a:p>
            <a:pPr algn="just">
              <a:lnSpc>
                <a:spcPct val="115000"/>
              </a:lnSpc>
              <a:spcAft>
                <a:spcPts val="1000"/>
              </a:spcAft>
            </a:pPr>
            <a:r>
              <a:rPr lang="ar-SA" sz="9600" b="1" dirty="0" smtClean="0">
                <a:solidFill>
                  <a:srgbClr val="FF0000"/>
                </a:solidFill>
                <a:ea typeface="Calibri"/>
                <a:cs typeface="Times New Roman"/>
              </a:rPr>
              <a:t>اللجنة</a:t>
            </a:r>
            <a:r>
              <a:rPr lang="ar-SA" sz="9600" b="1" dirty="0" smtClean="0">
                <a:solidFill>
                  <a:schemeClr val="tx1"/>
                </a:solidFill>
                <a:ea typeface="Calibri"/>
                <a:cs typeface="Times New Roman"/>
              </a:rPr>
              <a:t> :هي </a:t>
            </a:r>
            <a:r>
              <a:rPr lang="ar-SA" sz="9600" b="1" dirty="0">
                <a:solidFill>
                  <a:schemeClr val="tx1"/>
                </a:solidFill>
                <a:ea typeface="Calibri"/>
                <a:cs typeface="Times New Roman"/>
              </a:rPr>
              <a:t>اجتماع لاثنين او اكثر من الافراد الذين ينسبون اليها رسميا للنظر في بعض القضايا المتعلقة بالمنظمة. </a:t>
            </a:r>
            <a:endParaRPr lang="ar-SA" sz="9600" b="1" dirty="0" smtClean="0">
              <a:solidFill>
                <a:schemeClr val="tx1"/>
              </a:solidFill>
              <a:ea typeface="Calibri"/>
              <a:cs typeface="Times New Roman"/>
            </a:endParaRPr>
          </a:p>
          <a:p>
            <a:pPr algn="just">
              <a:lnSpc>
                <a:spcPct val="115000"/>
              </a:lnSpc>
              <a:spcAft>
                <a:spcPts val="1000"/>
              </a:spcAft>
            </a:pPr>
            <a:r>
              <a:rPr lang="ar-SA" sz="9600" b="1" dirty="0" smtClean="0">
                <a:solidFill>
                  <a:schemeClr val="tx1"/>
                </a:solidFill>
                <a:ea typeface="Calibri"/>
                <a:cs typeface="Times New Roman"/>
              </a:rPr>
              <a:t>هناك </a:t>
            </a:r>
            <a:r>
              <a:rPr lang="ar-SA" sz="9600" b="1" dirty="0">
                <a:solidFill>
                  <a:srgbClr val="FF0000"/>
                </a:solidFill>
                <a:ea typeface="Calibri"/>
                <a:cs typeface="Times New Roman"/>
              </a:rPr>
              <a:t>لجان دائمة  </a:t>
            </a:r>
            <a:r>
              <a:rPr lang="ar-SA" sz="9600" b="1" dirty="0" smtClean="0">
                <a:solidFill>
                  <a:schemeClr val="tx1"/>
                </a:solidFill>
                <a:ea typeface="Calibri"/>
                <a:cs typeface="Times New Roman"/>
              </a:rPr>
              <a:t>و </a:t>
            </a:r>
            <a:r>
              <a:rPr lang="ar-SA" sz="9600" b="1" dirty="0">
                <a:solidFill>
                  <a:srgbClr val="FF0000"/>
                </a:solidFill>
                <a:ea typeface="Calibri"/>
                <a:cs typeface="Times New Roman"/>
              </a:rPr>
              <a:t>لجان مؤقتة </a:t>
            </a:r>
            <a:r>
              <a:rPr lang="ar-SA" sz="9600" b="1" dirty="0" smtClean="0">
                <a:solidFill>
                  <a:schemeClr val="tx1"/>
                </a:solidFill>
                <a:ea typeface="Calibri"/>
                <a:cs typeface="Times New Roman"/>
              </a:rPr>
              <a:t>مثل/نظام </a:t>
            </a:r>
            <a:r>
              <a:rPr lang="ar-SA" sz="9600" b="1" dirty="0">
                <a:solidFill>
                  <a:schemeClr val="tx1"/>
                </a:solidFill>
                <a:ea typeface="Calibri"/>
                <a:cs typeface="Times New Roman"/>
              </a:rPr>
              <a:t>الكلية </a:t>
            </a:r>
            <a:r>
              <a:rPr lang="ar-SA" sz="9600" b="1" dirty="0" smtClean="0">
                <a:solidFill>
                  <a:schemeClr val="tx1"/>
                </a:solidFill>
                <a:ea typeface="Calibri"/>
                <a:cs typeface="Times New Roman"/>
              </a:rPr>
              <a:t>فيها لجان الدائمة هي مجلس </a:t>
            </a:r>
            <a:r>
              <a:rPr lang="ar-SA" sz="9600" b="1" dirty="0">
                <a:solidFill>
                  <a:schemeClr val="tx1"/>
                </a:solidFill>
                <a:ea typeface="Calibri"/>
                <a:cs typeface="Times New Roman"/>
              </a:rPr>
              <a:t>الكلية </a:t>
            </a:r>
            <a:r>
              <a:rPr lang="ar-SA" sz="9600" b="1" dirty="0" smtClean="0">
                <a:solidFill>
                  <a:schemeClr val="tx1"/>
                </a:solidFill>
                <a:ea typeface="Calibri"/>
                <a:cs typeface="Times New Roman"/>
              </a:rPr>
              <a:t>ولجان المؤقتة هي لجنة مقابلة </a:t>
            </a:r>
            <a:r>
              <a:rPr lang="ar-SA" sz="9600" b="1" dirty="0">
                <a:solidFill>
                  <a:schemeClr val="tx1"/>
                </a:solidFill>
                <a:ea typeface="Calibri"/>
                <a:cs typeface="Times New Roman"/>
              </a:rPr>
              <a:t>الطلبة الجدد, واللجان </a:t>
            </a:r>
            <a:r>
              <a:rPr lang="ar-SA" sz="9600" b="1" dirty="0" err="1">
                <a:solidFill>
                  <a:schemeClr val="tx1"/>
                </a:solidFill>
                <a:ea typeface="Calibri"/>
                <a:cs typeface="Times New Roman"/>
              </a:rPr>
              <a:t>الامتحانية</a:t>
            </a:r>
            <a:r>
              <a:rPr lang="ar-SA" sz="9600" b="1" dirty="0" smtClean="0">
                <a:solidFill>
                  <a:schemeClr val="tx1"/>
                </a:solidFill>
                <a:ea typeface="Calibri"/>
                <a:cs typeface="Times New Roman"/>
              </a:rPr>
              <a:t>.</a:t>
            </a:r>
          </a:p>
          <a:p>
            <a:pPr algn="just">
              <a:lnSpc>
                <a:spcPct val="115000"/>
              </a:lnSpc>
              <a:spcAft>
                <a:spcPts val="1000"/>
              </a:spcAft>
            </a:pPr>
            <a:endParaRPr lang="en-US" sz="9600" b="1" dirty="0">
              <a:solidFill>
                <a:schemeClr val="tx1"/>
              </a:solidFill>
              <a:ea typeface="Calibri"/>
              <a:cs typeface="Arial"/>
            </a:endParaRPr>
          </a:p>
          <a:p>
            <a:pPr algn="ctr">
              <a:lnSpc>
                <a:spcPct val="115000"/>
              </a:lnSpc>
              <a:spcAft>
                <a:spcPts val="1000"/>
              </a:spcAft>
            </a:pPr>
            <a:r>
              <a:rPr lang="ar-SA" sz="9600" b="1" dirty="0" smtClean="0">
                <a:solidFill>
                  <a:srgbClr val="FF0000"/>
                </a:solidFill>
                <a:ea typeface="Calibri"/>
                <a:cs typeface="Times New Roman"/>
              </a:rPr>
              <a:t>1-مبررات </a:t>
            </a:r>
            <a:r>
              <a:rPr lang="ar-SA" sz="9600" b="1" dirty="0">
                <a:solidFill>
                  <a:srgbClr val="FF0000"/>
                </a:solidFill>
                <a:ea typeface="Calibri"/>
                <a:cs typeface="Times New Roman"/>
              </a:rPr>
              <a:t>استعمال اللجان </a:t>
            </a:r>
            <a:r>
              <a:rPr lang="ar-SA" sz="9600" b="1" dirty="0" smtClean="0">
                <a:solidFill>
                  <a:srgbClr val="FF0000"/>
                </a:solidFill>
                <a:ea typeface="Calibri"/>
                <a:cs typeface="Times New Roman"/>
              </a:rPr>
              <a:t>والمجالس</a:t>
            </a:r>
            <a:endParaRPr lang="en-US" sz="9600" b="1" dirty="0">
              <a:solidFill>
                <a:srgbClr val="FF0000"/>
              </a:solidFill>
              <a:ea typeface="Calibri"/>
              <a:cs typeface="Arial"/>
            </a:endParaRPr>
          </a:p>
          <a:p>
            <a:pPr algn="just">
              <a:lnSpc>
                <a:spcPct val="115000"/>
              </a:lnSpc>
              <a:spcAft>
                <a:spcPts val="1000"/>
              </a:spcAft>
            </a:pPr>
            <a:r>
              <a:rPr lang="ar-SA" sz="9600" b="1" dirty="0" smtClean="0">
                <a:solidFill>
                  <a:srgbClr val="FF0000"/>
                </a:solidFill>
                <a:ea typeface="Calibri"/>
                <a:cs typeface="Times New Roman"/>
              </a:rPr>
              <a:t>أ-تحسين </a:t>
            </a:r>
            <a:r>
              <a:rPr lang="ar-SA" sz="9600" b="1" dirty="0">
                <a:solidFill>
                  <a:srgbClr val="FF0000"/>
                </a:solidFill>
                <a:ea typeface="Calibri"/>
                <a:cs typeface="Times New Roman"/>
              </a:rPr>
              <a:t>القرارات بسبب العمل الجماعي </a:t>
            </a:r>
            <a:r>
              <a:rPr lang="ar-SA" sz="9600" b="1" dirty="0" smtClean="0">
                <a:solidFill>
                  <a:schemeClr val="tx1"/>
                </a:solidFill>
                <a:ea typeface="Calibri"/>
                <a:cs typeface="Times New Roman"/>
              </a:rPr>
              <a:t>:اذ </a:t>
            </a:r>
            <a:r>
              <a:rPr lang="ar-SA" sz="9600" b="1" dirty="0">
                <a:solidFill>
                  <a:schemeClr val="tx1"/>
                </a:solidFill>
                <a:ea typeface="Calibri"/>
                <a:cs typeface="Times New Roman"/>
              </a:rPr>
              <a:t>يمكن تجميع القابليات والمعارف المتنوعة.</a:t>
            </a:r>
            <a:endParaRPr lang="en-US" sz="9600" b="1" dirty="0">
              <a:solidFill>
                <a:schemeClr val="tx1"/>
              </a:solidFill>
              <a:ea typeface="Calibri"/>
              <a:cs typeface="Arial"/>
            </a:endParaRPr>
          </a:p>
          <a:p>
            <a:pPr algn="just">
              <a:lnSpc>
                <a:spcPct val="115000"/>
              </a:lnSpc>
              <a:spcAft>
                <a:spcPts val="1000"/>
              </a:spcAft>
            </a:pPr>
            <a:r>
              <a:rPr lang="ar-SA" sz="9600" b="1" dirty="0">
                <a:solidFill>
                  <a:srgbClr val="FF0000"/>
                </a:solidFill>
                <a:ea typeface="Calibri"/>
                <a:cs typeface="Times New Roman"/>
              </a:rPr>
              <a:t>ب-تنسيق </a:t>
            </a:r>
            <a:r>
              <a:rPr lang="ar-SA" sz="9600" b="1" dirty="0" smtClean="0">
                <a:solidFill>
                  <a:srgbClr val="FF0000"/>
                </a:solidFill>
                <a:ea typeface="Calibri"/>
                <a:cs typeface="Times New Roman"/>
              </a:rPr>
              <a:t>العمل </a:t>
            </a:r>
            <a:r>
              <a:rPr lang="ar-SA" sz="9600" b="1" dirty="0" smtClean="0">
                <a:solidFill>
                  <a:schemeClr val="tx1"/>
                </a:solidFill>
                <a:ea typeface="Calibri"/>
                <a:cs typeface="Times New Roman"/>
              </a:rPr>
              <a:t>: من </a:t>
            </a:r>
            <a:r>
              <a:rPr lang="ar-SA" sz="9600" b="1" dirty="0">
                <a:solidFill>
                  <a:schemeClr val="tx1"/>
                </a:solidFill>
                <a:ea typeface="Calibri"/>
                <a:cs typeface="Times New Roman"/>
              </a:rPr>
              <a:t>خلال تنسيق انشطة التقسيمات المختلفة.</a:t>
            </a:r>
            <a:endParaRPr lang="en-US" sz="9600" b="1" dirty="0">
              <a:solidFill>
                <a:schemeClr val="tx1"/>
              </a:solidFill>
              <a:ea typeface="Calibri"/>
              <a:cs typeface="Arial"/>
            </a:endParaRPr>
          </a:p>
          <a:p>
            <a:pPr algn="just">
              <a:lnSpc>
                <a:spcPct val="115000"/>
              </a:lnSpc>
              <a:spcAft>
                <a:spcPts val="1000"/>
              </a:spcAft>
            </a:pPr>
            <a:r>
              <a:rPr lang="ar-SA" sz="9600" b="1" dirty="0">
                <a:solidFill>
                  <a:srgbClr val="FF0000"/>
                </a:solidFill>
                <a:ea typeface="Calibri"/>
                <a:cs typeface="Times New Roman"/>
              </a:rPr>
              <a:t>ج-ضمان التعاون في التنفيذ </a:t>
            </a:r>
            <a:r>
              <a:rPr lang="ar-SA" sz="9600" b="1" dirty="0">
                <a:solidFill>
                  <a:schemeClr val="tx1"/>
                </a:solidFill>
                <a:ea typeface="Calibri"/>
                <a:cs typeface="Times New Roman"/>
              </a:rPr>
              <a:t>:من خلال التفاهم المشترك بين </a:t>
            </a:r>
            <a:r>
              <a:rPr lang="ar-SA" sz="9600" b="1" dirty="0" smtClean="0">
                <a:solidFill>
                  <a:schemeClr val="tx1"/>
                </a:solidFill>
                <a:ea typeface="Calibri"/>
                <a:cs typeface="Times New Roman"/>
              </a:rPr>
              <a:t>الاعضاء.</a:t>
            </a:r>
            <a:endParaRPr lang="en-US" sz="9600" b="1" dirty="0">
              <a:solidFill>
                <a:schemeClr val="tx1"/>
              </a:solidFill>
              <a:ea typeface="Calibri"/>
              <a:cs typeface="Arial"/>
            </a:endParaRPr>
          </a:p>
          <a:p>
            <a:pPr algn="just">
              <a:lnSpc>
                <a:spcPct val="115000"/>
              </a:lnSpc>
              <a:spcAft>
                <a:spcPts val="1000"/>
              </a:spcAft>
            </a:pPr>
            <a:r>
              <a:rPr lang="ar-SA" sz="9600" b="1" dirty="0">
                <a:solidFill>
                  <a:srgbClr val="FF0000"/>
                </a:solidFill>
                <a:ea typeface="Calibri"/>
                <a:cs typeface="Times New Roman"/>
              </a:rPr>
              <a:t>د-تدريب المشاركين</a:t>
            </a:r>
            <a:r>
              <a:rPr lang="ar-SA" sz="9600" b="1" dirty="0">
                <a:solidFill>
                  <a:schemeClr val="tx1"/>
                </a:solidFill>
                <a:ea typeface="Calibri"/>
                <a:cs typeface="Times New Roman"/>
              </a:rPr>
              <a:t>: تعد اللجان والمجالس مكان جيد لتدريب </a:t>
            </a:r>
            <a:r>
              <a:rPr lang="ar-SA" sz="9600" b="1" dirty="0" smtClean="0">
                <a:solidFill>
                  <a:schemeClr val="tx1"/>
                </a:solidFill>
                <a:ea typeface="Calibri"/>
                <a:cs typeface="Times New Roman"/>
              </a:rPr>
              <a:t>الافراد.</a:t>
            </a:r>
          </a:p>
          <a:p>
            <a:pPr algn="just">
              <a:lnSpc>
                <a:spcPct val="115000"/>
              </a:lnSpc>
              <a:spcAft>
                <a:spcPts val="1000"/>
              </a:spcAft>
            </a:pPr>
            <a:endParaRPr lang="en-US" b="1" dirty="0">
              <a:solidFill>
                <a:schemeClr val="tx1"/>
              </a:solidFill>
              <a:ea typeface="Calibri"/>
              <a:cs typeface="Arial"/>
            </a:endParaRPr>
          </a:p>
          <a:p>
            <a:endParaRPr lang="ar-IQ" b="1" dirty="0"/>
          </a:p>
        </p:txBody>
      </p:sp>
    </p:spTree>
    <p:extLst>
      <p:ext uri="{BB962C8B-B14F-4D97-AF65-F5344CB8AC3E}">
        <p14:creationId xmlns:p14="http://schemas.microsoft.com/office/powerpoint/2010/main" val="848267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3999" cy="908719"/>
          </a:xfrm>
          <a:solidFill>
            <a:schemeClr val="tx2">
              <a:lumMod val="20000"/>
              <a:lumOff val="80000"/>
            </a:schemeClr>
          </a:solidFill>
        </p:spPr>
        <p:txBody>
          <a:bodyPr>
            <a:normAutofit/>
          </a:bodyPr>
          <a:lstStyle/>
          <a:p>
            <a:pPr algn="ctr"/>
            <a:r>
              <a:rPr lang="ar-IQ" sz="2800" dirty="0" smtClean="0">
                <a:solidFill>
                  <a:srgbClr val="FF0000"/>
                </a:solidFill>
              </a:rPr>
              <a:t>2-سلبيات </a:t>
            </a:r>
            <a:r>
              <a:rPr lang="ar-IQ" sz="2800" dirty="0">
                <a:solidFill>
                  <a:srgbClr val="FF0000"/>
                </a:solidFill>
              </a:rPr>
              <a:t>اللجان والمجالس</a:t>
            </a:r>
          </a:p>
        </p:txBody>
      </p:sp>
      <p:sp>
        <p:nvSpPr>
          <p:cNvPr id="3" name="Text Placeholder 2"/>
          <p:cNvSpPr>
            <a:spLocks noGrp="1"/>
          </p:cNvSpPr>
          <p:nvPr>
            <p:ph type="body" idx="1"/>
          </p:nvPr>
        </p:nvSpPr>
        <p:spPr>
          <a:xfrm>
            <a:off x="0" y="1268760"/>
            <a:ext cx="9143999" cy="5589240"/>
          </a:xfrm>
          <a:solidFill>
            <a:schemeClr val="accent1">
              <a:lumMod val="20000"/>
              <a:lumOff val="80000"/>
            </a:schemeClr>
          </a:solidFill>
        </p:spPr>
        <p:txBody>
          <a:bodyPr>
            <a:normAutofit lnSpcReduction="10000"/>
          </a:bodyPr>
          <a:lstStyle/>
          <a:p>
            <a:endParaRPr lang="ar-IQ" sz="2800" b="1" dirty="0" smtClean="0">
              <a:solidFill>
                <a:srgbClr val="FF0000"/>
              </a:solidFill>
            </a:endParaRPr>
          </a:p>
          <a:p>
            <a:r>
              <a:rPr lang="ar-IQ" sz="2800" b="1" dirty="0" smtClean="0">
                <a:solidFill>
                  <a:srgbClr val="FF0000"/>
                </a:solidFill>
              </a:rPr>
              <a:t>أ-الهدر </a:t>
            </a:r>
            <a:r>
              <a:rPr lang="ar-IQ" sz="2800" b="1" dirty="0">
                <a:solidFill>
                  <a:srgbClr val="FF0000"/>
                </a:solidFill>
              </a:rPr>
              <a:t>في الوقت والكلفة</a:t>
            </a:r>
            <a:r>
              <a:rPr lang="ar-IQ" sz="2800" b="1" dirty="0" smtClean="0">
                <a:solidFill>
                  <a:schemeClr val="tx1"/>
                </a:solidFill>
              </a:rPr>
              <a:t>: بسبب </a:t>
            </a:r>
            <a:r>
              <a:rPr lang="ar-IQ" sz="2800" b="1" dirty="0">
                <a:solidFill>
                  <a:schemeClr val="tx1"/>
                </a:solidFill>
              </a:rPr>
              <a:t>انخفاض كفاءة عملها</a:t>
            </a:r>
            <a:r>
              <a:rPr lang="ar-IQ" sz="2800" b="1" dirty="0" smtClean="0">
                <a:solidFill>
                  <a:schemeClr val="tx1"/>
                </a:solidFill>
              </a:rPr>
              <a:t>.</a:t>
            </a:r>
          </a:p>
          <a:p>
            <a:endParaRPr lang="ar-IQ" sz="2800" b="1" dirty="0">
              <a:solidFill>
                <a:schemeClr val="tx1"/>
              </a:solidFill>
            </a:endParaRPr>
          </a:p>
          <a:p>
            <a:r>
              <a:rPr lang="ar-IQ" sz="2800" b="1" dirty="0">
                <a:solidFill>
                  <a:srgbClr val="FF0000"/>
                </a:solidFill>
              </a:rPr>
              <a:t>ب-خطر الحل الوسط</a:t>
            </a:r>
            <a:r>
              <a:rPr lang="ar-IQ" sz="2800" b="1" dirty="0" smtClean="0">
                <a:solidFill>
                  <a:srgbClr val="FF0000"/>
                </a:solidFill>
              </a:rPr>
              <a:t>: </a:t>
            </a:r>
            <a:r>
              <a:rPr lang="ar-IQ" sz="2800" b="1" dirty="0" smtClean="0">
                <a:solidFill>
                  <a:schemeClr val="tx1"/>
                </a:solidFill>
              </a:rPr>
              <a:t>بسبب </a:t>
            </a:r>
            <a:r>
              <a:rPr lang="ar-IQ" sz="2800" b="1" dirty="0">
                <a:solidFill>
                  <a:schemeClr val="tx1"/>
                </a:solidFill>
              </a:rPr>
              <a:t>التعارض الكبير في </a:t>
            </a:r>
            <a:r>
              <a:rPr lang="ar-IQ" sz="2800" b="1" dirty="0" smtClean="0">
                <a:solidFill>
                  <a:schemeClr val="tx1"/>
                </a:solidFill>
              </a:rPr>
              <a:t>الآراء.</a:t>
            </a:r>
          </a:p>
          <a:p>
            <a:endParaRPr lang="ar-IQ" sz="2800" b="1" dirty="0">
              <a:solidFill>
                <a:schemeClr val="tx1"/>
              </a:solidFill>
            </a:endParaRPr>
          </a:p>
          <a:p>
            <a:r>
              <a:rPr lang="ar-IQ" sz="2800" b="1" dirty="0">
                <a:solidFill>
                  <a:srgbClr val="FF0000"/>
                </a:solidFill>
              </a:rPr>
              <a:t>ج-صعوبة تحديد </a:t>
            </a:r>
            <a:r>
              <a:rPr lang="ar-IQ" sz="2800" b="1" dirty="0" smtClean="0">
                <a:solidFill>
                  <a:srgbClr val="FF0000"/>
                </a:solidFill>
              </a:rPr>
              <a:t>المسؤولية: </a:t>
            </a:r>
            <a:r>
              <a:rPr lang="ar-IQ" sz="2800" b="1" dirty="0" smtClean="0">
                <a:solidFill>
                  <a:schemeClr val="tx1"/>
                </a:solidFill>
              </a:rPr>
              <a:t>من </a:t>
            </a:r>
            <a:r>
              <a:rPr lang="ar-IQ" sz="2800" b="1" dirty="0" smtClean="0">
                <a:solidFill>
                  <a:schemeClr val="tx1"/>
                </a:solidFill>
              </a:rPr>
              <a:t>الصعب جعل احد الاعضاء مسؤولين عن نتائج عمل اللجنة.</a:t>
            </a:r>
          </a:p>
          <a:p>
            <a:endParaRPr lang="ar-IQ" sz="2800" b="1" dirty="0">
              <a:solidFill>
                <a:schemeClr val="tx1"/>
              </a:solidFill>
            </a:endParaRPr>
          </a:p>
          <a:p>
            <a:r>
              <a:rPr lang="ar-IQ" sz="2800" b="1" dirty="0" smtClean="0">
                <a:solidFill>
                  <a:srgbClr val="FF0000"/>
                </a:solidFill>
              </a:rPr>
              <a:t>د-التأخير </a:t>
            </a:r>
            <a:r>
              <a:rPr lang="ar-IQ" sz="2800" b="1" dirty="0">
                <a:solidFill>
                  <a:srgbClr val="FF0000"/>
                </a:solidFill>
              </a:rPr>
              <a:t>وعدم القرار</a:t>
            </a:r>
            <a:r>
              <a:rPr lang="ar-IQ" sz="2800" b="1" dirty="0" smtClean="0">
                <a:solidFill>
                  <a:schemeClr val="tx1"/>
                </a:solidFill>
              </a:rPr>
              <a:t>: اللجنة </a:t>
            </a:r>
            <a:r>
              <a:rPr lang="ar-IQ" sz="2800" b="1" dirty="0">
                <a:solidFill>
                  <a:schemeClr val="tx1"/>
                </a:solidFill>
              </a:rPr>
              <a:t>تستلزم وقت اطول للوصول للقرارات</a:t>
            </a:r>
            <a:r>
              <a:rPr lang="ar-IQ" sz="2800" b="1" dirty="0" smtClean="0">
                <a:solidFill>
                  <a:schemeClr val="tx1"/>
                </a:solidFill>
              </a:rPr>
              <a:t>.</a:t>
            </a:r>
          </a:p>
          <a:p>
            <a:endParaRPr lang="ar-IQ" sz="2800" b="1" dirty="0">
              <a:solidFill>
                <a:schemeClr val="tx1"/>
              </a:solidFill>
            </a:endParaRPr>
          </a:p>
          <a:p>
            <a:r>
              <a:rPr lang="ar-IQ" sz="2800" b="1" dirty="0">
                <a:solidFill>
                  <a:srgbClr val="FF0000"/>
                </a:solidFill>
              </a:rPr>
              <a:t>ه- هيمنة عضو على </a:t>
            </a:r>
            <a:r>
              <a:rPr lang="ar-IQ" sz="2800" b="1" dirty="0" smtClean="0">
                <a:solidFill>
                  <a:srgbClr val="FF0000"/>
                </a:solidFill>
              </a:rPr>
              <a:t>اللجنة</a:t>
            </a:r>
            <a:r>
              <a:rPr lang="ar-IQ" sz="2800" b="1" dirty="0" smtClean="0">
                <a:solidFill>
                  <a:schemeClr val="tx1"/>
                </a:solidFill>
              </a:rPr>
              <a:t>: قد </a:t>
            </a:r>
            <a:r>
              <a:rPr lang="ar-IQ" sz="2800" b="1" dirty="0">
                <a:solidFill>
                  <a:schemeClr val="tx1"/>
                </a:solidFill>
              </a:rPr>
              <a:t>يبرز احد الاعضاء اللجنة </a:t>
            </a:r>
            <a:r>
              <a:rPr lang="ar-IQ" sz="2800" b="1" dirty="0" smtClean="0">
                <a:solidFill>
                  <a:schemeClr val="tx1"/>
                </a:solidFill>
              </a:rPr>
              <a:t>او رئيسها </a:t>
            </a:r>
            <a:r>
              <a:rPr lang="ar-IQ" sz="2800" b="1" dirty="0">
                <a:solidFill>
                  <a:schemeClr val="tx1"/>
                </a:solidFill>
              </a:rPr>
              <a:t>بالهيمنة على عمل اللجنة</a:t>
            </a:r>
            <a:r>
              <a:rPr lang="ar-IQ" sz="2800" b="1" dirty="0" smtClean="0">
                <a:solidFill>
                  <a:schemeClr val="tx1"/>
                </a:solidFill>
              </a:rPr>
              <a:t>.</a:t>
            </a:r>
          </a:p>
          <a:p>
            <a:endParaRPr lang="ar-IQ" sz="2800" dirty="0">
              <a:solidFill>
                <a:schemeClr val="tx1"/>
              </a:solidFill>
            </a:endParaRPr>
          </a:p>
        </p:txBody>
      </p:sp>
    </p:spTree>
    <p:extLst>
      <p:ext uri="{BB962C8B-B14F-4D97-AF65-F5344CB8AC3E}">
        <p14:creationId xmlns:p14="http://schemas.microsoft.com/office/powerpoint/2010/main" val="3480907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a:solidFill>
            <a:schemeClr val="tx2">
              <a:lumMod val="20000"/>
              <a:lumOff val="80000"/>
            </a:schemeClr>
          </a:solidFill>
        </p:spPr>
        <p:txBody>
          <a:bodyPr>
            <a:normAutofit fontScale="90000"/>
          </a:bodyPr>
          <a:lstStyle/>
          <a:p>
            <a:pPr algn="ctr"/>
            <a:r>
              <a:rPr lang="ar-IQ" sz="3200" dirty="0">
                <a:solidFill>
                  <a:srgbClr val="FF0000"/>
                </a:solidFill>
              </a:rPr>
              <a:t>رابعا : </a:t>
            </a:r>
            <a:r>
              <a:rPr lang="ar-IQ" sz="3200" dirty="0" smtClean="0">
                <a:solidFill>
                  <a:srgbClr val="FF0000"/>
                </a:solidFill>
              </a:rPr>
              <a:t>الصراع</a:t>
            </a:r>
            <a:br>
              <a:rPr lang="ar-IQ" sz="3200" dirty="0" smtClean="0">
                <a:solidFill>
                  <a:srgbClr val="FF0000"/>
                </a:solidFill>
              </a:rPr>
            </a:br>
            <a:r>
              <a:rPr lang="ar-IQ" sz="3200" dirty="0">
                <a:solidFill>
                  <a:srgbClr val="FF0000"/>
                </a:solidFill>
              </a:rPr>
              <a:t/>
            </a:r>
            <a:br>
              <a:rPr lang="ar-IQ" sz="3200" dirty="0">
                <a:solidFill>
                  <a:srgbClr val="FF0000"/>
                </a:solidFill>
              </a:rPr>
            </a:br>
            <a:endParaRPr lang="ar-IQ" sz="3200" dirty="0">
              <a:solidFill>
                <a:srgbClr val="FF0000"/>
              </a:solidFill>
            </a:endParaRPr>
          </a:p>
        </p:txBody>
      </p:sp>
      <p:sp>
        <p:nvSpPr>
          <p:cNvPr id="3" name="Text Placeholder 2"/>
          <p:cNvSpPr>
            <a:spLocks noGrp="1"/>
          </p:cNvSpPr>
          <p:nvPr>
            <p:ph type="body" idx="1"/>
          </p:nvPr>
        </p:nvSpPr>
        <p:spPr>
          <a:xfrm>
            <a:off x="0" y="1340768"/>
            <a:ext cx="9144000" cy="5517232"/>
          </a:xfrm>
          <a:solidFill>
            <a:schemeClr val="tx2">
              <a:lumMod val="20000"/>
              <a:lumOff val="80000"/>
            </a:schemeClr>
          </a:solidFill>
        </p:spPr>
        <p:txBody>
          <a:bodyPr>
            <a:normAutofit fontScale="25000" lnSpcReduction="20000"/>
          </a:bodyPr>
          <a:lstStyle/>
          <a:p>
            <a:endParaRPr lang="ar-IQ" sz="2400" dirty="0" smtClean="0">
              <a:solidFill>
                <a:schemeClr val="tx1"/>
              </a:solidFill>
            </a:endParaRPr>
          </a:p>
          <a:p>
            <a:endParaRPr lang="ar-IQ" sz="2400" dirty="0">
              <a:solidFill>
                <a:schemeClr val="tx1"/>
              </a:solidFill>
            </a:endParaRPr>
          </a:p>
          <a:p>
            <a:endParaRPr lang="ar-IQ" sz="2400" dirty="0" smtClean="0">
              <a:solidFill>
                <a:schemeClr val="tx1"/>
              </a:solidFill>
            </a:endParaRPr>
          </a:p>
          <a:p>
            <a:endParaRPr lang="ar-IQ" sz="2400" dirty="0">
              <a:solidFill>
                <a:schemeClr val="tx1"/>
              </a:solidFill>
            </a:endParaRPr>
          </a:p>
          <a:p>
            <a:endParaRPr lang="ar-IQ" sz="2400" dirty="0" smtClean="0">
              <a:solidFill>
                <a:schemeClr val="tx1"/>
              </a:solidFill>
            </a:endParaRPr>
          </a:p>
          <a:p>
            <a:endParaRPr lang="ar-IQ" sz="2400" dirty="0">
              <a:solidFill>
                <a:schemeClr val="tx1"/>
              </a:solidFill>
            </a:endParaRPr>
          </a:p>
          <a:p>
            <a:endParaRPr lang="ar-IQ" sz="2400" dirty="0" smtClean="0">
              <a:solidFill>
                <a:schemeClr val="tx1"/>
              </a:solidFill>
            </a:endParaRPr>
          </a:p>
          <a:p>
            <a:endParaRPr lang="ar-IQ" sz="2400" dirty="0">
              <a:solidFill>
                <a:schemeClr val="tx1"/>
              </a:solidFill>
            </a:endParaRPr>
          </a:p>
          <a:p>
            <a:endParaRPr lang="ar-IQ" sz="2400" dirty="0" smtClean="0">
              <a:solidFill>
                <a:schemeClr val="tx1"/>
              </a:solidFill>
            </a:endParaRPr>
          </a:p>
          <a:p>
            <a:endParaRPr lang="ar-IQ" sz="2400" dirty="0">
              <a:solidFill>
                <a:schemeClr val="tx1"/>
              </a:solidFill>
            </a:endParaRPr>
          </a:p>
          <a:p>
            <a:endParaRPr lang="ar-IQ" sz="2400" dirty="0" smtClean="0">
              <a:solidFill>
                <a:schemeClr val="tx1"/>
              </a:solidFill>
            </a:endParaRPr>
          </a:p>
          <a:p>
            <a:endParaRPr lang="ar-IQ" sz="2400" dirty="0">
              <a:solidFill>
                <a:schemeClr val="tx1"/>
              </a:solidFill>
            </a:endParaRPr>
          </a:p>
          <a:p>
            <a:endParaRPr lang="ar-IQ" sz="2400" dirty="0" smtClean="0">
              <a:solidFill>
                <a:schemeClr val="tx1"/>
              </a:solidFill>
            </a:endParaRPr>
          </a:p>
          <a:p>
            <a:endParaRPr lang="ar-IQ" sz="2400" dirty="0">
              <a:solidFill>
                <a:schemeClr val="tx1"/>
              </a:solidFill>
            </a:endParaRPr>
          </a:p>
          <a:p>
            <a:endParaRPr lang="ar-IQ" sz="2400" dirty="0" smtClean="0">
              <a:solidFill>
                <a:schemeClr val="tx1"/>
              </a:solidFill>
            </a:endParaRPr>
          </a:p>
          <a:p>
            <a:endParaRPr lang="ar-IQ" sz="2400" dirty="0">
              <a:solidFill>
                <a:schemeClr val="tx1"/>
              </a:solidFill>
            </a:endParaRPr>
          </a:p>
          <a:p>
            <a:endParaRPr lang="ar-IQ" sz="2400" dirty="0" smtClean="0">
              <a:solidFill>
                <a:schemeClr val="tx1"/>
              </a:solidFill>
            </a:endParaRPr>
          </a:p>
          <a:p>
            <a:endParaRPr lang="ar-IQ" sz="2400" dirty="0">
              <a:solidFill>
                <a:schemeClr val="tx1"/>
              </a:solidFill>
            </a:endParaRPr>
          </a:p>
          <a:p>
            <a:endParaRPr lang="ar-IQ" sz="8600" b="1" dirty="0" smtClean="0">
              <a:solidFill>
                <a:schemeClr val="tx1"/>
              </a:solidFill>
            </a:endParaRPr>
          </a:p>
          <a:p>
            <a:endParaRPr lang="ar-IQ" sz="8600" b="1" dirty="0">
              <a:solidFill>
                <a:schemeClr val="tx1"/>
              </a:solidFill>
            </a:endParaRPr>
          </a:p>
          <a:p>
            <a:endParaRPr lang="ar-IQ" sz="8600" b="1" dirty="0" smtClean="0">
              <a:solidFill>
                <a:schemeClr val="tx1"/>
              </a:solidFill>
            </a:endParaRPr>
          </a:p>
          <a:p>
            <a:endParaRPr lang="ar-IQ" sz="8600" b="1" dirty="0">
              <a:solidFill>
                <a:schemeClr val="tx1"/>
              </a:solidFill>
            </a:endParaRPr>
          </a:p>
          <a:p>
            <a:r>
              <a:rPr lang="ar-IQ" sz="9600" b="1" dirty="0" smtClean="0">
                <a:solidFill>
                  <a:schemeClr val="tx1"/>
                </a:solidFill>
              </a:rPr>
              <a:t>على </a:t>
            </a:r>
            <a:r>
              <a:rPr lang="ar-IQ" sz="9600" b="1" dirty="0">
                <a:solidFill>
                  <a:schemeClr val="tx1"/>
                </a:solidFill>
              </a:rPr>
              <a:t>الرغم من ان الهياكل التنظيمية تصمم لتحقيق التعاون والتنسيق بين التقسيمات  في المنظمة فان الاخير تشهد صراعات متنوعة</a:t>
            </a:r>
            <a:r>
              <a:rPr lang="ar-IQ" sz="9600" b="1" dirty="0" smtClean="0">
                <a:solidFill>
                  <a:schemeClr val="tx1"/>
                </a:solidFill>
              </a:rPr>
              <a:t>.</a:t>
            </a:r>
          </a:p>
          <a:p>
            <a:endParaRPr lang="ar-IQ" sz="9600" dirty="0">
              <a:solidFill>
                <a:schemeClr val="tx1"/>
              </a:solidFill>
            </a:endParaRPr>
          </a:p>
          <a:p>
            <a:endParaRPr lang="ar-IQ" sz="9600" dirty="0" smtClean="0">
              <a:solidFill>
                <a:schemeClr val="tx1"/>
              </a:solidFill>
            </a:endParaRPr>
          </a:p>
          <a:p>
            <a:endParaRPr lang="ar-IQ" sz="9600" dirty="0" smtClean="0">
              <a:solidFill>
                <a:schemeClr val="tx1"/>
              </a:solidFill>
            </a:endParaRPr>
          </a:p>
          <a:p>
            <a:endParaRPr lang="ar-IQ" sz="9600" dirty="0">
              <a:solidFill>
                <a:schemeClr val="tx1"/>
              </a:solidFill>
            </a:endParaRPr>
          </a:p>
          <a:p>
            <a:pPr algn="just"/>
            <a:r>
              <a:rPr lang="ar-IQ" sz="9600" b="1" dirty="0">
                <a:solidFill>
                  <a:srgbClr val="FF0000"/>
                </a:solidFill>
              </a:rPr>
              <a:t>مثال/</a:t>
            </a:r>
            <a:r>
              <a:rPr lang="ar-IQ" sz="9600" b="1" dirty="0">
                <a:solidFill>
                  <a:schemeClr val="tx1"/>
                </a:solidFill>
              </a:rPr>
              <a:t>في منشاة البيع بالتجزئة هناك صراع بين تقسيمات المبيعات من جهة وتقسيمات الائتمان والتدقيق  ،اذا يرغب مدير المبيعات زيادة حجم المبيعات من خلال البيع </a:t>
            </a:r>
            <a:r>
              <a:rPr lang="ar-IQ" sz="9600" b="1" dirty="0" err="1">
                <a:solidFill>
                  <a:schemeClr val="tx1"/>
                </a:solidFill>
              </a:rPr>
              <a:t>بالاجل</a:t>
            </a:r>
            <a:r>
              <a:rPr lang="ar-IQ" sz="9600" b="1" dirty="0">
                <a:solidFill>
                  <a:schemeClr val="tx1"/>
                </a:solidFill>
              </a:rPr>
              <a:t> (على الحساب) وان مدير الائتمان يرفض منح الائتمان لزبائن وكذلك متخصص التدقيق من خلال هذا الموقف ينشئ العداء على مدير المبيعات</a:t>
            </a:r>
            <a:r>
              <a:rPr lang="ar-IQ" sz="9600" b="1" dirty="0" smtClean="0">
                <a:solidFill>
                  <a:schemeClr val="tx1"/>
                </a:solidFill>
              </a:rPr>
              <a:t>.</a:t>
            </a:r>
          </a:p>
          <a:p>
            <a:pPr algn="just"/>
            <a:endParaRPr lang="ar-IQ" sz="7400" b="1" dirty="0">
              <a:solidFill>
                <a:schemeClr val="tx1"/>
              </a:solidFill>
            </a:endParaRPr>
          </a:p>
          <a:p>
            <a:endParaRPr lang="ar-IQ" sz="7400" dirty="0" smtClean="0">
              <a:solidFill>
                <a:schemeClr val="tx1"/>
              </a:solidFill>
            </a:endParaRPr>
          </a:p>
          <a:p>
            <a:endParaRPr lang="ar-IQ" sz="7400" dirty="0">
              <a:solidFill>
                <a:schemeClr val="tx1"/>
              </a:solidFill>
            </a:endParaRPr>
          </a:p>
          <a:p>
            <a:endParaRPr lang="ar-IQ" sz="7400" dirty="0">
              <a:solidFill>
                <a:schemeClr val="tx1"/>
              </a:solidFill>
            </a:endParaRPr>
          </a:p>
          <a:p>
            <a:endParaRPr lang="ar-IQ" sz="7400" dirty="0" smtClean="0">
              <a:solidFill>
                <a:schemeClr val="tx1"/>
              </a:solidFill>
            </a:endParaRPr>
          </a:p>
          <a:p>
            <a:endParaRPr lang="ar-IQ" dirty="0" smtClean="0">
              <a:solidFill>
                <a:schemeClr val="tx1"/>
              </a:solidFill>
            </a:endParaRPr>
          </a:p>
          <a:p>
            <a:endParaRPr lang="ar-IQ" dirty="0">
              <a:solidFill>
                <a:schemeClr val="tx1"/>
              </a:solidFill>
            </a:endParaRPr>
          </a:p>
          <a:p>
            <a:endParaRPr lang="ar-IQ" dirty="0" smtClean="0">
              <a:solidFill>
                <a:schemeClr val="tx1"/>
              </a:solidFill>
            </a:endParaRPr>
          </a:p>
          <a:p>
            <a:endParaRPr lang="ar-IQ" dirty="0">
              <a:solidFill>
                <a:schemeClr val="tx1"/>
              </a:solidFill>
            </a:endParaRPr>
          </a:p>
          <a:p>
            <a:endParaRPr lang="ar-IQ" dirty="0">
              <a:solidFill>
                <a:schemeClr val="tx1"/>
              </a:solidFill>
            </a:endParaRPr>
          </a:p>
          <a:p>
            <a:endParaRPr lang="ar-IQ" dirty="0" smtClean="0">
              <a:solidFill>
                <a:schemeClr val="tx1"/>
              </a:solidFill>
            </a:endParaRPr>
          </a:p>
          <a:p>
            <a:endParaRPr lang="ar-IQ" dirty="0">
              <a:solidFill>
                <a:schemeClr val="tx1"/>
              </a:solidFill>
            </a:endParaRPr>
          </a:p>
          <a:p>
            <a:endParaRPr lang="ar-IQ" dirty="0">
              <a:solidFill>
                <a:schemeClr val="tx1"/>
              </a:solidFill>
            </a:endParaRPr>
          </a:p>
        </p:txBody>
      </p:sp>
    </p:spTree>
    <p:extLst>
      <p:ext uri="{BB962C8B-B14F-4D97-AF65-F5344CB8AC3E}">
        <p14:creationId xmlns:p14="http://schemas.microsoft.com/office/powerpoint/2010/main" val="554190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709"/>
            <a:ext cx="9143999" cy="980727"/>
          </a:xfrm>
          <a:solidFill>
            <a:schemeClr val="tx2">
              <a:lumMod val="20000"/>
              <a:lumOff val="80000"/>
            </a:schemeClr>
          </a:solidFill>
        </p:spPr>
        <p:txBody>
          <a:bodyPr>
            <a:normAutofit/>
          </a:bodyPr>
          <a:lstStyle/>
          <a:p>
            <a:pPr algn="ctr"/>
            <a:r>
              <a:rPr lang="ar-IQ" sz="3200" dirty="0">
                <a:solidFill>
                  <a:srgbClr val="FF0000"/>
                </a:solidFill>
              </a:rPr>
              <a:t>1-انواع الصراع</a:t>
            </a:r>
          </a:p>
        </p:txBody>
      </p:sp>
      <p:sp>
        <p:nvSpPr>
          <p:cNvPr id="3" name="Text Placeholder 2"/>
          <p:cNvSpPr>
            <a:spLocks noGrp="1"/>
          </p:cNvSpPr>
          <p:nvPr>
            <p:ph type="body" idx="1"/>
          </p:nvPr>
        </p:nvSpPr>
        <p:spPr>
          <a:xfrm>
            <a:off x="0" y="1196752"/>
            <a:ext cx="9143999" cy="5661248"/>
          </a:xfrm>
          <a:solidFill>
            <a:schemeClr val="tx2">
              <a:lumMod val="20000"/>
              <a:lumOff val="80000"/>
            </a:schemeClr>
          </a:solidFill>
        </p:spPr>
        <p:txBody>
          <a:bodyPr>
            <a:normAutofit lnSpcReduction="10000"/>
          </a:bodyPr>
          <a:lstStyle/>
          <a:p>
            <a:endParaRPr lang="ar-IQ" sz="2800" b="1" dirty="0" smtClean="0">
              <a:solidFill>
                <a:srgbClr val="FF0000"/>
              </a:solidFill>
            </a:endParaRPr>
          </a:p>
          <a:p>
            <a:endParaRPr lang="ar-IQ" sz="2800" b="1" dirty="0">
              <a:solidFill>
                <a:srgbClr val="FF0000"/>
              </a:solidFill>
            </a:endParaRPr>
          </a:p>
          <a:p>
            <a:endParaRPr lang="ar-IQ" sz="2800" b="1" dirty="0" smtClean="0">
              <a:solidFill>
                <a:srgbClr val="FF0000"/>
              </a:solidFill>
            </a:endParaRPr>
          </a:p>
          <a:p>
            <a:endParaRPr lang="ar-IQ" sz="2800" b="1" dirty="0">
              <a:solidFill>
                <a:srgbClr val="FF0000"/>
              </a:solidFill>
            </a:endParaRPr>
          </a:p>
          <a:p>
            <a:endParaRPr lang="ar-IQ" sz="2800" b="1" dirty="0" smtClean="0">
              <a:solidFill>
                <a:srgbClr val="FF0000"/>
              </a:solidFill>
            </a:endParaRPr>
          </a:p>
          <a:p>
            <a:endParaRPr lang="ar-IQ" sz="2800" b="1" dirty="0">
              <a:solidFill>
                <a:srgbClr val="FF0000"/>
              </a:solidFill>
            </a:endParaRPr>
          </a:p>
          <a:p>
            <a:endParaRPr lang="ar-IQ" sz="2800" b="1" dirty="0" smtClean="0">
              <a:solidFill>
                <a:srgbClr val="FF0000"/>
              </a:solidFill>
            </a:endParaRPr>
          </a:p>
          <a:p>
            <a:endParaRPr lang="ar-IQ" sz="2800" b="1" dirty="0" smtClean="0">
              <a:solidFill>
                <a:srgbClr val="FF0000"/>
              </a:solidFill>
            </a:endParaRPr>
          </a:p>
          <a:p>
            <a:r>
              <a:rPr lang="ar-IQ" sz="2800" b="1" dirty="0" smtClean="0">
                <a:solidFill>
                  <a:srgbClr val="FF0000"/>
                </a:solidFill>
              </a:rPr>
              <a:t>أ- </a:t>
            </a:r>
            <a:r>
              <a:rPr lang="ar-IQ" sz="2800" b="1" dirty="0">
                <a:solidFill>
                  <a:srgbClr val="FF0000"/>
                </a:solidFill>
              </a:rPr>
              <a:t>الصراع الايجابي </a:t>
            </a:r>
            <a:r>
              <a:rPr lang="ar-IQ" sz="2800" b="1" dirty="0">
                <a:solidFill>
                  <a:schemeClr val="tx1"/>
                </a:solidFill>
              </a:rPr>
              <a:t>/وهو الصراع البناءة الذي يؤدي الى تطوير التفكير والنظر الى المشكلات بشكل اكثر توازنا وخاصة في مجال التنافس بين التقسيمات.</a:t>
            </a:r>
          </a:p>
          <a:p>
            <a:r>
              <a:rPr lang="ar-IQ" sz="2800" b="1" dirty="0">
                <a:solidFill>
                  <a:srgbClr val="FF0000"/>
                </a:solidFill>
              </a:rPr>
              <a:t>ب الصراع السلبي</a:t>
            </a:r>
            <a:r>
              <a:rPr lang="ar-IQ" sz="2800" b="1" dirty="0">
                <a:solidFill>
                  <a:schemeClr val="tx1"/>
                </a:solidFill>
              </a:rPr>
              <a:t>/ وهو الصراع الذي ينشئ بين التقسيمات ويسبب العدائية و يعيق الاداء</a:t>
            </a:r>
            <a:r>
              <a:rPr lang="ar-IQ" sz="2800" b="1" dirty="0" smtClean="0">
                <a:solidFill>
                  <a:schemeClr val="tx1"/>
                </a:solidFill>
              </a:rPr>
              <a:t>.</a:t>
            </a:r>
          </a:p>
          <a:p>
            <a:endParaRPr lang="ar-IQ" sz="2400" b="1" dirty="0">
              <a:solidFill>
                <a:schemeClr val="tx1"/>
              </a:solidFill>
            </a:endParaRPr>
          </a:p>
          <a:p>
            <a:endParaRPr lang="ar-IQ" sz="2400" b="1" dirty="0" smtClean="0">
              <a:solidFill>
                <a:schemeClr val="tx1"/>
              </a:solidFill>
            </a:endParaRPr>
          </a:p>
          <a:p>
            <a:endParaRPr lang="ar-IQ" sz="2400" b="1" dirty="0">
              <a:solidFill>
                <a:schemeClr val="tx1"/>
              </a:solidFill>
            </a:endParaRPr>
          </a:p>
          <a:p>
            <a:endParaRPr lang="ar-IQ" sz="2400" b="1" dirty="0" smtClean="0">
              <a:solidFill>
                <a:schemeClr val="tx1"/>
              </a:solidFill>
            </a:endParaRPr>
          </a:p>
          <a:p>
            <a:endParaRPr lang="ar-IQ" sz="2400" b="1" dirty="0">
              <a:solidFill>
                <a:schemeClr val="tx1"/>
              </a:solidFill>
            </a:endParaRPr>
          </a:p>
          <a:p>
            <a:endParaRPr lang="ar-IQ" sz="2400" b="1" dirty="0" smtClean="0">
              <a:solidFill>
                <a:schemeClr val="tx1"/>
              </a:solidFill>
            </a:endParaRPr>
          </a:p>
          <a:p>
            <a:endParaRPr lang="ar-IQ" sz="2400" b="1" dirty="0">
              <a:solidFill>
                <a:schemeClr val="tx1"/>
              </a:solidFill>
            </a:endParaRPr>
          </a:p>
          <a:p>
            <a:endParaRPr lang="ar-IQ" sz="2400" b="1" dirty="0">
              <a:solidFill>
                <a:schemeClr val="tx1"/>
              </a:solidFill>
            </a:endParaRPr>
          </a:p>
          <a:p>
            <a:endParaRPr lang="ar-IQ" sz="2800" b="1"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996953"/>
            <a:ext cx="3212561" cy="3861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3934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428</TotalTime>
  <Words>552</Words>
  <Application>Microsoft Office PowerPoint</Application>
  <PresentationFormat>On-screen Show (4:3)</PresentationFormat>
  <Paragraphs>141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الفصل التاسع / العلاقات التنظيمية الداخلية</vt:lpstr>
      <vt:lpstr>    عالج الفصل السابق العلاقات التنظيمية الراسية او العمودية من خلال السلسلة الامرة كوسيلة في تحقيق التنسيق بين الفعاليات والانشطة في المنظمة.  غير ان التقسيمات لا تتعامل مع بعضها راسيا فقط وانما افقيا او جانبيا ،ويقصد بالتقسيم :تجزئة تنظيمية لأنشطة المنظمة (العمليات، التسويق،..) مهما كانت تسميتها في الهيكل التنظيمي ( دائرة, قسم ،شعبة، وحدة).    سنتطرق في هذا الفصل الى: العلاقات الافقية  ،العلاقات الراسية والاستشارية ، اللجان والمجالس والصراع.      </vt:lpstr>
      <vt:lpstr>حيث يتفاعل كل تقسيم عادة مع التقسيمات الاخرة.   مثال/ يتفاعل التقسيم المتخصص بالتسويق مع الافراد في كل من (العمليات ، والمالية، والموارد البشرية) بشكل اجتماعات.   فاذا ارادت المنظمة العمل بنجاح (كفاء وفاعلية)عليها استخدام العلاقات الافقية المختلفة  لتخفيف  العبء الملقى على السلسلة الامرة(العمودية).</vt:lpstr>
      <vt:lpstr>أ-الاتصال المباشر: يلتقي المديرون الذين يواجهون المشكلة ذاتها، مثال/ يجتمع مدير قسم الانتاج مع قسم المواد الاولية لتحديد مواصفات المواد.  ب-دور حلقة الوصل الخاصة: يحقق التنسيق المطلوب مثال/خلق الصلة بين المجموعة المسؤولة عن مراحل تصميم المنتوج وبين المجموعة المسؤولة عن الانتاج .   ج-قوة المهمة او الفريق :عندما تتعقد المشكلات تقوم الادارة بتشكيل قوة المهمة (مجموعة افراد) مكلفين بعمل محدد او فريق من ممثلي التقسيمات المعنية.  د- الدور التكاملي: يتمثل بإيجاد قيادة قوية مكلفة بهذا الدور. </vt:lpstr>
      <vt:lpstr>يمكن التمييز في معظم المنظمات بين الفعاليات التي تحقق الاغراض الاساسية بشكل مباشر مثلا (العمليات ، التسويق،..)،وبين تلك التي تساعد في تحقيقها مثل (البحث والتطوير) وهكذا فان الفعاليات التي تحقق الاهداف الاساسية للمنظمة هي فعاليات راسية، وفعاليات الاسناد هي فعاليات استشارية.   هذا لا يعني ان التقسيمات الراسية مهمة والاستشارية غير مهمة، وانما كل منها يؤدي دور مكملا ، تبوب التقسيمات الاستشارية الى مجموعتين:-   أ-المستشارون الشخصيون: قيام الافراد بتقديم خدماته لرئيس معين. ب- المستشارون المتخصصون: يقدمون خدماتهم للمنظمة ككل. </vt:lpstr>
      <vt:lpstr>ثالثا: اللجان والمجالس</vt:lpstr>
      <vt:lpstr>2-سلبيات اللجان والمجالس</vt:lpstr>
      <vt:lpstr>رابعا : الصراع  </vt:lpstr>
      <vt:lpstr>1-انواع الصراع</vt:lpstr>
      <vt:lpstr>2-اسباب الصراع</vt:lpstr>
      <vt:lpstr>3- طرق معالجة الصراع</vt:lpstr>
      <vt:lpstr>4-تطوير العلاقات المتينة بين التقسيمات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السادس  المعلومات و اتخاذ القرار</dc:title>
  <dc:creator>ahmed king</dc:creator>
  <cp:lastModifiedBy>Mohammed</cp:lastModifiedBy>
  <cp:revision>56</cp:revision>
  <dcterms:created xsi:type="dcterms:W3CDTF">2020-03-29T19:43:28Z</dcterms:created>
  <dcterms:modified xsi:type="dcterms:W3CDTF">2020-06-01T20:36:18Z</dcterms:modified>
</cp:coreProperties>
</file>