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sldIdLst>
    <p:sldId id="256" r:id="rId2"/>
    <p:sldId id="267" r:id="rId3"/>
    <p:sldId id="257" r:id="rId4"/>
    <p:sldId id="263" r:id="rId5"/>
    <p:sldId id="258" r:id="rId6"/>
    <p:sldId id="260" r:id="rId7"/>
    <p:sldId id="264" r:id="rId8"/>
    <p:sldId id="261" r:id="rId9"/>
    <p:sldId id="262" r:id="rId10"/>
    <p:sldId id="266" r:id="rId11"/>
    <p:sldId id="269" r:id="rId12"/>
    <p:sldId id="268"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62" autoAdjust="0"/>
  </p:normalViewPr>
  <p:slideViewPr>
    <p:cSldViewPr>
      <p:cViewPr varScale="1">
        <p:scale>
          <a:sx n="68" d="100"/>
          <a:sy n="68" d="100"/>
        </p:scale>
        <p:origin x="1440" y="7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14/07/1443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61767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14/07/1443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3207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14/07/1443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8553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14/07/1443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70436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14/07/1443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244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1B8ABB09-4A1D-463E-8065-109CC2B7EFAA}" type="datetimeFigureOut">
              <a:rPr lang="ar-SA" smtClean="0"/>
              <a:t>14/07/1443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5451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1B8ABB09-4A1D-463E-8065-109CC2B7EFAA}" type="datetimeFigureOut">
              <a:rPr lang="ar-SA" smtClean="0"/>
              <a:t>14/07/1443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7154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1B8ABB09-4A1D-463E-8065-109CC2B7EFAA}" type="datetimeFigureOut">
              <a:rPr lang="ar-SA" smtClean="0"/>
              <a:t>14/07/1443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69917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14/07/1443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8132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14/07/1443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9424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14/07/1443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8957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14/07/1443</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5469665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3334"/>
            <a:ext cx="7772400" cy="233169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lvl="0">
              <a:spcBef>
                <a:spcPct val="20000"/>
              </a:spcBef>
            </a:pPr>
            <a:r>
              <a:rPr lang="ar-SA" sz="3600">
                <a:ea typeface="+mn-ea"/>
                <a:cs typeface="PT Bold Heading" panose="02010400000000000000" pitchFamily="2" charset="-78"/>
              </a:rPr>
              <a:t>الفصل الرابــــع</a:t>
            </a:r>
            <a:br>
              <a:rPr lang="ar-SA" sz="3600" dirty="0">
                <a:ea typeface="+mn-ea"/>
                <a:cs typeface="PT Bold Heading" panose="02010400000000000000" pitchFamily="2" charset="-78"/>
              </a:rPr>
            </a:br>
            <a:r>
              <a:rPr lang="ar-SA" sz="3200" dirty="0">
                <a:cs typeface="PT Bold Heading" panose="02010400000000000000" pitchFamily="2" charset="-78"/>
              </a:rPr>
              <a:t> المحاضرة الثانية/ التخطيط الاستراتيجي </a:t>
            </a:r>
            <a:endParaRPr lang="ar-IQ" sz="3200" dirty="0">
              <a:cs typeface="PT Bold Heading" panose="02010400000000000000" pitchFamily="2" charset="-78"/>
            </a:endParaRPr>
          </a:p>
        </p:txBody>
      </p:sp>
      <p:sp>
        <p:nvSpPr>
          <p:cNvPr id="3" name="Subtitle 2"/>
          <p:cNvSpPr>
            <a:spLocks noGrp="1"/>
          </p:cNvSpPr>
          <p:nvPr>
            <p:ph type="subTitle" idx="1"/>
          </p:nvPr>
        </p:nvSpPr>
        <p:spPr>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SA" b="1" dirty="0">
                <a:solidFill>
                  <a:schemeClr val="tx1"/>
                </a:solidFill>
              </a:rPr>
              <a:t>اعداد</a:t>
            </a:r>
          </a:p>
          <a:p>
            <a:r>
              <a:rPr lang="ar-SA" b="1" dirty="0">
                <a:solidFill>
                  <a:schemeClr val="tx1"/>
                </a:solidFill>
              </a:rPr>
              <a:t>د. نادية داخل عناد</a:t>
            </a:r>
            <a:endParaRPr lang="ar-IQ" b="1" dirty="0">
              <a:solidFill>
                <a:schemeClr val="tx1"/>
              </a:solidFill>
            </a:endParaRPr>
          </a:p>
        </p:txBody>
      </p:sp>
    </p:spTree>
    <p:extLst>
      <p:ext uri="{BB962C8B-B14F-4D97-AF65-F5344CB8AC3E}">
        <p14:creationId xmlns:p14="http://schemas.microsoft.com/office/powerpoint/2010/main" val="2032963697"/>
      </p:ext>
    </p:extLst>
  </p:cSld>
  <p:clrMapOvr>
    <a:masterClrMapping/>
  </p:clrMapOvr>
  <mc:AlternateContent xmlns:mc="http://schemas.openxmlformats.org/markup-compatibility/2006" xmlns:p14="http://schemas.microsoft.com/office/powerpoint/2010/main">
    <mc:Choice Requires="p14">
      <p:transition spd="slow" p14:dur="1500" advTm="9422">
        <p:split orient="vert"/>
      </p:transition>
    </mc:Choice>
    <mc:Fallback xmlns="">
      <p:transition spd="slow" advTm="9422">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lstStyle/>
          <a:p>
            <a:pPr algn="ctr"/>
            <a:r>
              <a:rPr lang="ar-IQ" b="1" dirty="0">
                <a:solidFill>
                  <a:schemeClr val="tx1"/>
                </a:solidFill>
              </a:rPr>
              <a:t>شكل (1)</a:t>
            </a:r>
            <a:r>
              <a:rPr lang="ar-SA" b="1" dirty="0">
                <a:solidFill>
                  <a:schemeClr val="tx1"/>
                </a:solidFill>
              </a:rPr>
              <a:t>عملية اتخاذ القرار الاستراتيجي </a:t>
            </a:r>
          </a:p>
          <a:p>
            <a:pPr algn="ctr"/>
            <a:endParaRPr lang="ar-SA" b="1" dirty="0">
              <a:solidFill>
                <a:schemeClr val="tx1"/>
              </a:solidFill>
            </a:endParaRPr>
          </a:p>
          <a:p>
            <a:pPr algn="ctr"/>
            <a:endParaRPr lang="ar-IQ" b="1" dirty="0">
              <a:solidFill>
                <a:schemeClr val="tx1"/>
              </a:solidFill>
            </a:endParaRPr>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094" y="553852"/>
            <a:ext cx="8280920"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2083" y="2132857"/>
            <a:ext cx="752475" cy="129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1412776"/>
            <a:ext cx="1171575" cy="911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7136" y="2782516"/>
            <a:ext cx="1261621" cy="920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04435" y="2033811"/>
            <a:ext cx="1230238"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64781" y="2033811"/>
            <a:ext cx="1611075" cy="941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45786" y="3973375"/>
            <a:ext cx="12601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09836" y="3973375"/>
            <a:ext cx="125730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62827" y="2572180"/>
            <a:ext cx="598518" cy="96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flipH="1">
            <a:off x="7344075" y="2177683"/>
            <a:ext cx="16034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38831" y="2055129"/>
            <a:ext cx="469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3" name="Picture 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34515" y="2974975"/>
            <a:ext cx="469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 name="Picture 2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639610" y="3005735"/>
            <a:ext cx="372550" cy="128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5" name="Picture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70847" y="2122914"/>
            <a:ext cx="341313" cy="10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6" name="Picture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54773" y="2132857"/>
            <a:ext cx="111399" cy="956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8" name="Picture 2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94038" y="2419780"/>
            <a:ext cx="6334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9" name="Picture 2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01304" y="2426584"/>
            <a:ext cx="974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0" name="Picture 2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015716" y="2962962"/>
            <a:ext cx="122237"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1" name="Picture 2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042620" y="4217019"/>
            <a:ext cx="701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3" name="Picture 2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877300" y="4248837"/>
            <a:ext cx="9699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6" name="Picture 3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967136" y="4311475"/>
            <a:ext cx="2054225" cy="11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7" name="Picture 3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808945" y="3304275"/>
            <a:ext cx="304800" cy="109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8983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B30A-F01A-47A9-B6BB-66608728675A}"/>
              </a:ext>
            </a:extLst>
          </p:cNvPr>
          <p:cNvSpPr>
            <a:spLocks noGrp="1"/>
          </p:cNvSpPr>
          <p:nvPr>
            <p:ph type="title"/>
          </p:nvPr>
        </p:nvSpPr>
        <p:spPr/>
        <p:txBody>
          <a:bodyPr>
            <a:normAutofit fontScale="90000"/>
          </a:bodyPr>
          <a:lstStyle/>
          <a:p>
            <a:pPr algn="ctr"/>
            <a:br>
              <a:rPr lang="ar-IQ" sz="2000" dirty="0"/>
            </a:br>
            <a:br>
              <a:rPr lang="ar-IQ" sz="2000" dirty="0"/>
            </a:br>
            <a:r>
              <a:rPr lang="ar-IQ" sz="2000" dirty="0"/>
              <a:t>شكل (2) المقابلة بين المنظمة والبيئة</a:t>
            </a:r>
            <a:br>
              <a:rPr lang="ar-IQ" dirty="0"/>
            </a:br>
            <a:r>
              <a:rPr lang="ar-IQ" dirty="0"/>
              <a:t> </a:t>
            </a:r>
            <a:endParaRPr lang="en-US" dirty="0"/>
          </a:p>
        </p:txBody>
      </p:sp>
      <p:sp>
        <p:nvSpPr>
          <p:cNvPr id="3" name="Text Placeholder 2">
            <a:extLst>
              <a:ext uri="{FF2B5EF4-FFF2-40B4-BE49-F238E27FC236}">
                <a16:creationId xmlns:a16="http://schemas.microsoft.com/office/drawing/2014/main" id="{9903BC06-9D6E-4FCC-9D58-4588068A4075}"/>
              </a:ext>
            </a:extLst>
          </p:cNvPr>
          <p:cNvSpPr>
            <a:spLocks noGrp="1"/>
          </p:cNvSpPr>
          <p:nvPr>
            <p:ph type="body" idx="1"/>
          </p:nvPr>
        </p:nvSpPr>
        <p:spPr>
          <a:xfrm>
            <a:off x="683568" y="-22272"/>
            <a:ext cx="7772400" cy="4640086"/>
          </a:xfrm>
        </p:spPr>
        <p:txBody>
          <a:bodyPr/>
          <a:lstStyle/>
          <a:p>
            <a:endParaRPr lang="ar-IQ" dirty="0"/>
          </a:p>
          <a:p>
            <a:endParaRPr lang="ar-IQ" dirty="0"/>
          </a:p>
          <a:p>
            <a:endParaRPr lang="ar-IQ" dirty="0"/>
          </a:p>
          <a:p>
            <a:endParaRPr lang="en-US" dirty="0"/>
          </a:p>
        </p:txBody>
      </p:sp>
      <p:sp>
        <p:nvSpPr>
          <p:cNvPr id="4" name="Rectangle 3">
            <a:extLst>
              <a:ext uri="{FF2B5EF4-FFF2-40B4-BE49-F238E27FC236}">
                <a16:creationId xmlns:a16="http://schemas.microsoft.com/office/drawing/2014/main" id="{EF56ED04-C1F3-40D9-9EAB-4C182AA862F7}"/>
              </a:ext>
            </a:extLst>
          </p:cNvPr>
          <p:cNvSpPr/>
          <p:nvPr/>
        </p:nvSpPr>
        <p:spPr>
          <a:xfrm>
            <a:off x="6804248" y="1099794"/>
            <a:ext cx="914400"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63624253-27E7-474E-A859-E25034C96FCE}"/>
              </a:ext>
            </a:extLst>
          </p:cNvPr>
          <p:cNvSpPr/>
          <p:nvPr/>
        </p:nvSpPr>
        <p:spPr>
          <a:xfrm flipH="1">
            <a:off x="5724124" y="1524290"/>
            <a:ext cx="1224136" cy="993827"/>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ar-IQ" b="1" dirty="0"/>
              <a:t>الفرص البيئية </a:t>
            </a:r>
            <a:endParaRPr lang="en-US" b="1" dirty="0"/>
          </a:p>
        </p:txBody>
      </p:sp>
      <p:sp>
        <p:nvSpPr>
          <p:cNvPr id="6" name="Rectangle 5">
            <a:extLst>
              <a:ext uri="{FF2B5EF4-FFF2-40B4-BE49-F238E27FC236}">
                <a16:creationId xmlns:a16="http://schemas.microsoft.com/office/drawing/2014/main" id="{1E46CB1E-C775-443D-A5E7-35798C5E0E54}"/>
              </a:ext>
            </a:extLst>
          </p:cNvPr>
          <p:cNvSpPr/>
          <p:nvPr/>
        </p:nvSpPr>
        <p:spPr>
          <a:xfrm>
            <a:off x="2699792" y="1556994"/>
            <a:ext cx="1285290" cy="914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IQ" b="1" dirty="0"/>
              <a:t>مواطن قوة المنظمة</a:t>
            </a:r>
            <a:endParaRPr lang="en-US" b="1" dirty="0"/>
          </a:p>
        </p:txBody>
      </p:sp>
      <p:sp>
        <p:nvSpPr>
          <p:cNvPr id="7" name="Rectangle 6">
            <a:extLst>
              <a:ext uri="{FF2B5EF4-FFF2-40B4-BE49-F238E27FC236}">
                <a16:creationId xmlns:a16="http://schemas.microsoft.com/office/drawing/2014/main" id="{5C1253EE-C332-4AA7-9FFE-CF1205913712}"/>
              </a:ext>
            </a:extLst>
          </p:cNvPr>
          <p:cNvSpPr/>
          <p:nvPr/>
        </p:nvSpPr>
        <p:spPr>
          <a:xfrm>
            <a:off x="5724127" y="3255739"/>
            <a:ext cx="1224136" cy="9144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ar-IQ" b="1" dirty="0"/>
              <a:t>التهديدات البيئية</a:t>
            </a:r>
            <a:endParaRPr lang="en-US" b="1" dirty="0"/>
          </a:p>
        </p:txBody>
      </p:sp>
      <p:sp>
        <p:nvSpPr>
          <p:cNvPr id="8" name="Rectangle 7">
            <a:extLst>
              <a:ext uri="{FF2B5EF4-FFF2-40B4-BE49-F238E27FC236}">
                <a16:creationId xmlns:a16="http://schemas.microsoft.com/office/drawing/2014/main" id="{87BA251B-7504-445C-9219-57245473D66D}"/>
              </a:ext>
            </a:extLst>
          </p:cNvPr>
          <p:cNvSpPr/>
          <p:nvPr/>
        </p:nvSpPr>
        <p:spPr>
          <a:xfrm>
            <a:off x="2717115" y="3284985"/>
            <a:ext cx="1224136" cy="914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IQ" b="1" dirty="0"/>
              <a:t>مواطن الضعف</a:t>
            </a:r>
            <a:endParaRPr lang="en-US" b="1" dirty="0"/>
          </a:p>
        </p:txBody>
      </p:sp>
      <p:cxnSp>
        <p:nvCxnSpPr>
          <p:cNvPr id="10" name="Straight Arrow Connector 9">
            <a:extLst>
              <a:ext uri="{FF2B5EF4-FFF2-40B4-BE49-F238E27FC236}">
                <a16:creationId xmlns:a16="http://schemas.microsoft.com/office/drawing/2014/main" id="{7557F86C-86F3-4AD0-8524-60571267EE5C}"/>
              </a:ext>
            </a:extLst>
          </p:cNvPr>
          <p:cNvCxnSpPr>
            <a:stCxn id="6" idx="3"/>
            <a:endCxn id="5" idx="3"/>
          </p:cNvCxnSpPr>
          <p:nvPr/>
        </p:nvCxnSpPr>
        <p:spPr>
          <a:xfrm>
            <a:off x="3985082" y="2014194"/>
            <a:ext cx="1739042" cy="701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2" name="Straight Arrow Connector 11">
            <a:extLst>
              <a:ext uri="{FF2B5EF4-FFF2-40B4-BE49-F238E27FC236}">
                <a16:creationId xmlns:a16="http://schemas.microsoft.com/office/drawing/2014/main" id="{7D78C6D5-D6D8-497E-9640-DEBE8C45D47A}"/>
              </a:ext>
            </a:extLst>
          </p:cNvPr>
          <p:cNvCxnSpPr>
            <a:cxnSpLocks/>
            <a:endCxn id="7" idx="1"/>
          </p:cNvCxnSpPr>
          <p:nvPr/>
        </p:nvCxnSpPr>
        <p:spPr>
          <a:xfrm>
            <a:off x="3985082" y="2021204"/>
            <a:ext cx="1739045" cy="169173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82BD437E-DF7C-47E6-AF1A-00B0DC1CDBB4}"/>
              </a:ext>
            </a:extLst>
          </p:cNvPr>
          <p:cNvCxnSpPr>
            <a:stCxn id="5" idx="2"/>
            <a:endCxn id="7" idx="0"/>
          </p:cNvCxnSpPr>
          <p:nvPr/>
        </p:nvCxnSpPr>
        <p:spPr>
          <a:xfrm>
            <a:off x="6336192" y="2518117"/>
            <a:ext cx="3" cy="737622"/>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605ECF0E-C17A-4068-9FB5-147B8EB8C038}"/>
              </a:ext>
            </a:extLst>
          </p:cNvPr>
          <p:cNvCxnSpPr>
            <a:stCxn id="6" idx="2"/>
          </p:cNvCxnSpPr>
          <p:nvPr/>
        </p:nvCxnSpPr>
        <p:spPr>
          <a:xfrm>
            <a:off x="3342437" y="2471394"/>
            <a:ext cx="5427" cy="813591"/>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9" name="Straight Arrow Connector 18">
            <a:extLst>
              <a:ext uri="{FF2B5EF4-FFF2-40B4-BE49-F238E27FC236}">
                <a16:creationId xmlns:a16="http://schemas.microsoft.com/office/drawing/2014/main" id="{355C79C0-2316-4C6C-BB4A-B05022E0DA9A}"/>
              </a:ext>
            </a:extLst>
          </p:cNvPr>
          <p:cNvCxnSpPr>
            <a:cxnSpLocks/>
          </p:cNvCxnSpPr>
          <p:nvPr/>
        </p:nvCxnSpPr>
        <p:spPr>
          <a:xfrm flipV="1">
            <a:off x="3923928" y="3741809"/>
            <a:ext cx="1800199" cy="14623"/>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
        <p:nvSpPr>
          <p:cNvPr id="22" name="Rectangle 21">
            <a:extLst>
              <a:ext uri="{FF2B5EF4-FFF2-40B4-BE49-F238E27FC236}">
                <a16:creationId xmlns:a16="http://schemas.microsoft.com/office/drawing/2014/main" id="{A61813BB-CADF-40A6-94C7-1B0FE789FAD4}"/>
              </a:ext>
            </a:extLst>
          </p:cNvPr>
          <p:cNvSpPr/>
          <p:nvPr/>
        </p:nvSpPr>
        <p:spPr>
          <a:xfrm>
            <a:off x="7718647" y="2021204"/>
            <a:ext cx="776065" cy="2297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dirty="0"/>
              <a:t>اقتناص </a:t>
            </a:r>
            <a:endParaRPr lang="en-US" dirty="0"/>
          </a:p>
        </p:txBody>
      </p:sp>
      <p:sp>
        <p:nvSpPr>
          <p:cNvPr id="23" name="Rectangle 22">
            <a:extLst>
              <a:ext uri="{FF2B5EF4-FFF2-40B4-BE49-F238E27FC236}">
                <a16:creationId xmlns:a16="http://schemas.microsoft.com/office/drawing/2014/main" id="{6A5F8A66-A585-4912-81A0-026F060E24D9}"/>
              </a:ext>
            </a:extLst>
          </p:cNvPr>
          <p:cNvSpPr/>
          <p:nvPr/>
        </p:nvSpPr>
        <p:spPr>
          <a:xfrm>
            <a:off x="781426" y="2014194"/>
            <a:ext cx="974845" cy="28121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dirty="0"/>
              <a:t>استغلال </a:t>
            </a:r>
            <a:endParaRPr lang="en-US" dirty="0"/>
          </a:p>
        </p:txBody>
      </p:sp>
      <p:sp>
        <p:nvSpPr>
          <p:cNvPr id="24" name="Rectangle 23">
            <a:extLst>
              <a:ext uri="{FF2B5EF4-FFF2-40B4-BE49-F238E27FC236}">
                <a16:creationId xmlns:a16="http://schemas.microsoft.com/office/drawing/2014/main" id="{68E877DD-B299-4272-AAE3-9C5776A5F1C9}"/>
              </a:ext>
            </a:extLst>
          </p:cNvPr>
          <p:cNvSpPr/>
          <p:nvPr/>
        </p:nvSpPr>
        <p:spPr>
          <a:xfrm>
            <a:off x="7463171" y="3429000"/>
            <a:ext cx="914399" cy="2839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dirty="0"/>
              <a:t>تجنب </a:t>
            </a:r>
            <a:endParaRPr lang="en-US" dirty="0"/>
          </a:p>
        </p:txBody>
      </p:sp>
      <p:sp>
        <p:nvSpPr>
          <p:cNvPr id="25" name="Rectangle 24">
            <a:extLst>
              <a:ext uri="{FF2B5EF4-FFF2-40B4-BE49-F238E27FC236}">
                <a16:creationId xmlns:a16="http://schemas.microsoft.com/office/drawing/2014/main" id="{A225AEB2-21AD-4DF3-BC08-B8FA39B3F62E}"/>
              </a:ext>
            </a:extLst>
          </p:cNvPr>
          <p:cNvSpPr/>
          <p:nvPr/>
        </p:nvSpPr>
        <p:spPr>
          <a:xfrm>
            <a:off x="781426" y="3532252"/>
            <a:ext cx="804249" cy="28121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dirty="0"/>
              <a:t>تطوير </a:t>
            </a:r>
            <a:endParaRPr lang="en-US" dirty="0"/>
          </a:p>
        </p:txBody>
      </p:sp>
    </p:spTree>
    <p:extLst>
      <p:ext uri="{BB962C8B-B14F-4D97-AF65-F5344CB8AC3E}">
        <p14:creationId xmlns:p14="http://schemas.microsoft.com/office/powerpoint/2010/main" val="456724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556792"/>
            <a:ext cx="7772400" cy="4212183"/>
          </a:xfrm>
          <a:solidFill>
            <a:schemeClr val="tx2">
              <a:lumMod val="20000"/>
              <a:lumOff val="80000"/>
            </a:schemeClr>
          </a:solidFill>
        </p:spPr>
        <p:txBody>
          <a:bodyPr>
            <a:normAutofit/>
          </a:bodyPr>
          <a:lstStyle/>
          <a:p>
            <a:r>
              <a:rPr lang="ar-SA" sz="2800" dirty="0">
                <a:solidFill>
                  <a:srgbClr val="FF0000"/>
                </a:solidFill>
              </a:rPr>
              <a:t>1</a:t>
            </a:r>
            <a:r>
              <a:rPr lang="ar-SA" sz="2400" dirty="0">
                <a:solidFill>
                  <a:srgbClr val="FF0000"/>
                </a:solidFill>
              </a:rPr>
              <a:t>-الاستراتيجية على مستوى المنشاة</a:t>
            </a:r>
            <a:r>
              <a:rPr lang="ar-SA" sz="2400" b="0" dirty="0"/>
              <a:t>: وهي استراتيجية الشاملة </a:t>
            </a:r>
            <a:r>
              <a:rPr lang="ar-SA" sz="2400" b="0" dirty="0" err="1"/>
              <a:t>اوالكلية</a:t>
            </a:r>
            <a:r>
              <a:rPr lang="ar-SA" sz="2400" b="0" dirty="0"/>
              <a:t> </a:t>
            </a:r>
            <a:r>
              <a:rPr lang="ar-SA" sz="2400" b="0" dirty="0" err="1"/>
              <a:t>اللمنشاة</a:t>
            </a:r>
            <a:r>
              <a:rPr lang="ar-SA" sz="2400" b="0" dirty="0"/>
              <a:t> اذ تحدد الاعمال المتخصصة فيها،</a:t>
            </a:r>
            <a:r>
              <a:rPr lang="ar-IQ" sz="2400" b="0" dirty="0">
                <a:solidFill>
                  <a:srgbClr val="FF0000"/>
                </a:solidFill>
              </a:rPr>
              <a:t>تتضمن تحويل الرسالة الى واقع </a:t>
            </a:r>
            <a:r>
              <a:rPr lang="ar-IQ" sz="2400" b="0" dirty="0" err="1">
                <a:solidFill>
                  <a:srgbClr val="FF0000"/>
                </a:solidFill>
              </a:rPr>
              <a:t>لايتغير</a:t>
            </a:r>
            <a:r>
              <a:rPr lang="ar-IQ" sz="2400" b="0" dirty="0"/>
              <a:t>،</a:t>
            </a:r>
            <a:r>
              <a:rPr lang="ar-SA" sz="2400" b="0" dirty="0"/>
              <a:t> مثال/استراتيجية الشاملة لشركة </a:t>
            </a:r>
            <a:r>
              <a:rPr lang="en-US" sz="2400" b="0" dirty="0"/>
              <a:t>ZER </a:t>
            </a:r>
            <a:r>
              <a:rPr lang="ar-SA" sz="2400" b="0" dirty="0"/>
              <a:t> هي جميع المصانع المتخصصة فيها (المعلبات ,</a:t>
            </a:r>
            <a:r>
              <a:rPr lang="ar-SA" sz="2400" b="0" dirty="0" err="1"/>
              <a:t>الزيوت،المكرونة</a:t>
            </a:r>
            <a:r>
              <a:rPr lang="ar-SA" sz="2400" b="0" dirty="0"/>
              <a:t>).</a:t>
            </a:r>
            <a:br>
              <a:rPr lang="ar-SA" sz="2400" b="0" dirty="0"/>
            </a:br>
            <a:r>
              <a:rPr lang="ar-SA" sz="2400" dirty="0">
                <a:solidFill>
                  <a:srgbClr val="FF0000"/>
                </a:solidFill>
              </a:rPr>
              <a:t>2-الاستراتيجية على مستوى الاعمال </a:t>
            </a:r>
            <a:r>
              <a:rPr lang="ar-SA" sz="2400" b="0" dirty="0"/>
              <a:t>:</a:t>
            </a:r>
            <a:r>
              <a:rPr lang="ar-IQ" sz="2400" b="0" dirty="0">
                <a:solidFill>
                  <a:srgbClr val="FF0000"/>
                </a:solidFill>
              </a:rPr>
              <a:t>تتضمن تحسين الموقع التنافسي </a:t>
            </a:r>
            <a:r>
              <a:rPr lang="ar-IQ" sz="2400" b="0" dirty="0"/>
              <a:t>، اذ </a:t>
            </a:r>
            <a:r>
              <a:rPr lang="ar-SA" sz="2400" b="0" dirty="0"/>
              <a:t>تركز على افضل اساليب التنافس مع الغير مثال/مصنع الزيوت شركة </a:t>
            </a:r>
            <a:r>
              <a:rPr lang="en-US" sz="2400" b="0" dirty="0"/>
              <a:t>ZER</a:t>
            </a:r>
            <a:r>
              <a:rPr lang="ar-SA" sz="2400" b="0" dirty="0"/>
              <a:t> افضل في السوق .</a:t>
            </a:r>
            <a:br>
              <a:rPr lang="ar-SA" sz="2400" b="0" dirty="0"/>
            </a:br>
            <a:r>
              <a:rPr lang="ar-SA" sz="2400" dirty="0">
                <a:solidFill>
                  <a:srgbClr val="FF0000"/>
                </a:solidFill>
              </a:rPr>
              <a:t>3-الاستراتيجية على مستوى الوظائف:</a:t>
            </a:r>
            <a:r>
              <a:rPr lang="ar-IQ" sz="2400" dirty="0">
                <a:solidFill>
                  <a:srgbClr val="FF0000"/>
                </a:solidFill>
              </a:rPr>
              <a:t> </a:t>
            </a:r>
            <a:r>
              <a:rPr lang="ar-SA" sz="2400" b="0" dirty="0"/>
              <a:t>وتغطي</a:t>
            </a:r>
            <a:r>
              <a:rPr lang="ar-SA" sz="2400" dirty="0">
                <a:solidFill>
                  <a:srgbClr val="FF0000"/>
                </a:solidFill>
              </a:rPr>
              <a:t> </a:t>
            </a:r>
            <a:r>
              <a:rPr lang="ar-SA" sz="2400" b="0" dirty="0"/>
              <a:t>الانشطة المختلفة للمنشاة</a:t>
            </a:r>
            <a:r>
              <a:rPr lang="ar-IQ" sz="2400" b="0" dirty="0"/>
              <a:t> أي </a:t>
            </a:r>
            <a:r>
              <a:rPr lang="ar-IQ" sz="2400" b="0" dirty="0">
                <a:solidFill>
                  <a:srgbClr val="FF0000"/>
                </a:solidFill>
              </a:rPr>
              <a:t>تطوير الاستراتيجيات في كل الوظائف</a:t>
            </a:r>
            <a:r>
              <a:rPr lang="ar-IQ" sz="2400" b="0" dirty="0"/>
              <a:t> </a:t>
            </a:r>
            <a:r>
              <a:rPr lang="ar-SA" sz="2400" b="0" dirty="0"/>
              <a:t>. مثال /تركز شركة </a:t>
            </a:r>
            <a:r>
              <a:rPr lang="en-US" sz="2400" b="0" dirty="0"/>
              <a:t>ZER</a:t>
            </a:r>
            <a:r>
              <a:rPr lang="ar-SA" sz="2400" b="0" dirty="0"/>
              <a:t>على انشطة(</a:t>
            </a:r>
            <a:r>
              <a:rPr lang="ar-SA" sz="2400" b="0" dirty="0" err="1"/>
              <a:t>العمليات،الموارد</a:t>
            </a:r>
            <a:r>
              <a:rPr lang="ar-SA" sz="2400" b="0" dirty="0"/>
              <a:t> </a:t>
            </a:r>
            <a:r>
              <a:rPr lang="ar-SA" sz="2400" b="0" dirty="0" err="1"/>
              <a:t>البشرية،التسويق،المالية</a:t>
            </a:r>
            <a:r>
              <a:rPr lang="ar-SA" sz="2400" b="0" dirty="0"/>
              <a:t>)  الخاصة بالمصنع. </a:t>
            </a:r>
          </a:p>
        </p:txBody>
      </p:sp>
      <p:sp>
        <p:nvSpPr>
          <p:cNvPr id="3" name="Text Placeholder 2"/>
          <p:cNvSpPr>
            <a:spLocks noGrp="1"/>
          </p:cNvSpPr>
          <p:nvPr>
            <p:ph type="body" idx="1"/>
          </p:nvPr>
        </p:nvSpPr>
        <p:spPr>
          <a:xfrm>
            <a:off x="722313" y="188641"/>
            <a:ext cx="7772400" cy="1080119"/>
          </a:xfrm>
          <a:solidFill>
            <a:schemeClr val="tx2">
              <a:lumMod val="20000"/>
              <a:lumOff val="80000"/>
            </a:schemeClr>
          </a:solidFill>
        </p:spPr>
        <p:txBody>
          <a:bodyPr>
            <a:normAutofit fontScale="47500" lnSpcReduction="20000"/>
          </a:bodyPr>
          <a:lstStyle/>
          <a:p>
            <a:endParaRPr lang="ar-SA" sz="2400" b="1" dirty="0">
              <a:solidFill>
                <a:srgbClr val="FF0000"/>
              </a:solidFill>
            </a:endParaRPr>
          </a:p>
          <a:p>
            <a:endParaRPr lang="ar-SA" sz="2400" b="1" dirty="0">
              <a:solidFill>
                <a:srgbClr val="FF0000"/>
              </a:solidFill>
            </a:endParaRPr>
          </a:p>
          <a:p>
            <a:endParaRPr lang="ar-SA" sz="2400" b="1" dirty="0">
              <a:solidFill>
                <a:srgbClr val="FF0000"/>
              </a:solidFill>
            </a:endParaRPr>
          </a:p>
          <a:p>
            <a:pPr algn="ctr"/>
            <a:r>
              <a:rPr lang="ar-SA" sz="6700" b="1" dirty="0">
                <a:solidFill>
                  <a:srgbClr val="FF0000"/>
                </a:solidFill>
              </a:rPr>
              <a:t>رابعا: مستويات الاستراتيجية </a:t>
            </a:r>
          </a:p>
          <a:p>
            <a:endParaRPr lang="ar-SA" sz="2400" b="1" dirty="0">
              <a:solidFill>
                <a:srgbClr val="FF0000"/>
              </a:solidFill>
            </a:endParaRPr>
          </a:p>
          <a:p>
            <a:endParaRPr lang="ar-IQ" sz="2400" b="1" dirty="0">
              <a:solidFill>
                <a:srgbClr val="FF0000"/>
              </a:solidFill>
            </a:endParaRPr>
          </a:p>
        </p:txBody>
      </p:sp>
    </p:spTree>
    <p:extLst>
      <p:ext uri="{BB962C8B-B14F-4D97-AF65-F5344CB8AC3E}">
        <p14:creationId xmlns:p14="http://schemas.microsoft.com/office/powerpoint/2010/main" val="359845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a:solidFill>
            <a:schemeClr val="accent1">
              <a:lumMod val="40000"/>
              <a:lumOff val="60000"/>
            </a:schemeClr>
          </a:solidFill>
        </p:spPr>
        <p:txBody>
          <a:bodyPr>
            <a:normAutofit/>
          </a:bodyPr>
          <a:lstStyle/>
          <a:p>
            <a:r>
              <a:rPr lang="ar-SA" sz="3200" b="1" dirty="0">
                <a:solidFill>
                  <a:srgbClr val="FF0000"/>
                </a:solidFill>
              </a:rPr>
              <a:t>سنتطرق في هذه المحاضرة على الجوانب التالية للتخطيط الاستراتيجي </a:t>
            </a:r>
            <a:r>
              <a:rPr lang="ar-SA" sz="3200" dirty="0"/>
              <a:t>:</a:t>
            </a:r>
            <a:endParaRPr lang="ar-IQ" sz="3200" dirty="0"/>
          </a:p>
        </p:txBody>
      </p:sp>
      <p:sp>
        <p:nvSpPr>
          <p:cNvPr id="3" name="Content Placeholder 2"/>
          <p:cNvSpPr>
            <a:spLocks noGrp="1"/>
          </p:cNvSpPr>
          <p:nvPr>
            <p:ph idx="1"/>
          </p:nvPr>
        </p:nvSpPr>
        <p:spPr>
          <a:solidFill>
            <a:schemeClr val="accent1">
              <a:lumMod val="40000"/>
              <a:lumOff val="60000"/>
            </a:schemeClr>
          </a:solidFill>
        </p:spPr>
        <p:txBody>
          <a:bodyPr/>
          <a:lstStyle/>
          <a:p>
            <a:r>
              <a:rPr lang="ar-SA" dirty="0"/>
              <a:t>مفهوم الاستراتيجية</a:t>
            </a:r>
          </a:p>
          <a:p>
            <a:r>
              <a:rPr lang="ar-SA" dirty="0" err="1"/>
              <a:t>اللاتاكد</a:t>
            </a:r>
            <a:r>
              <a:rPr lang="ar-SA" dirty="0"/>
              <a:t> والاجتهاد</a:t>
            </a:r>
          </a:p>
          <a:p>
            <a:r>
              <a:rPr lang="ar-SA" dirty="0"/>
              <a:t>اولا: العوامل المهمة في تحديد الاستراتيجية</a:t>
            </a:r>
          </a:p>
          <a:p>
            <a:r>
              <a:rPr lang="ar-SA" dirty="0"/>
              <a:t>ثانيا: مكونات استراتيجية المنشاة</a:t>
            </a:r>
          </a:p>
          <a:p>
            <a:r>
              <a:rPr lang="ar-SA" dirty="0"/>
              <a:t>ثالثا: خطوات عملية اتخاذ القرارات الاستراتيجية</a:t>
            </a:r>
          </a:p>
          <a:p>
            <a:r>
              <a:rPr lang="ar-SA" dirty="0"/>
              <a:t>رابعا: مستويات الاستراتيجية </a:t>
            </a:r>
          </a:p>
          <a:p>
            <a:endParaRPr lang="ar-SA" dirty="0"/>
          </a:p>
          <a:p>
            <a:endParaRPr lang="ar-SA" dirty="0"/>
          </a:p>
          <a:p>
            <a:endParaRPr lang="ar-IQ" dirty="0"/>
          </a:p>
        </p:txBody>
      </p:sp>
    </p:spTree>
    <p:extLst>
      <p:ext uri="{BB962C8B-B14F-4D97-AF65-F5344CB8AC3E}">
        <p14:creationId xmlns:p14="http://schemas.microsoft.com/office/powerpoint/2010/main" val="2881609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68760"/>
            <a:ext cx="8568952" cy="4968552"/>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spcCol="0" anchor="ctr">
            <a:noAutofit/>
          </a:bodyPr>
          <a:lstStyle/>
          <a:p>
            <a:pPr>
              <a:spcAft>
                <a:spcPts val="1000"/>
              </a:spcAft>
            </a:pPr>
            <a:br>
              <a:rPr lang="ar-SA" sz="2400" dirty="0">
                <a:ea typeface="Calibri"/>
              </a:rPr>
            </a:br>
            <a:br>
              <a:rPr lang="ar-SA" sz="2400" dirty="0">
                <a:ea typeface="Calibri"/>
              </a:rPr>
            </a:br>
            <a:br>
              <a:rPr lang="ar-SA" sz="2400" dirty="0">
                <a:ea typeface="Calibri"/>
              </a:rPr>
            </a:br>
            <a:br>
              <a:rPr lang="ar-SA" sz="2400" dirty="0">
                <a:ea typeface="Calibri"/>
              </a:rPr>
            </a:br>
            <a:r>
              <a:rPr lang="ar-IQ" sz="2400" dirty="0">
                <a:ea typeface="Calibri"/>
              </a:rPr>
              <a:t> </a:t>
            </a:r>
            <a:br>
              <a:rPr lang="ar-IQ" sz="2400" dirty="0">
                <a:ea typeface="Calibri"/>
              </a:rPr>
            </a:br>
            <a:r>
              <a:rPr lang="ar-SA" sz="2400" dirty="0">
                <a:ea typeface="Calibri"/>
              </a:rPr>
              <a:t>اذ اكانت الاهداف الرئيسة هي النهايات التي تسعى الادارة الى الوصل اليها فان الوسائل الموصلة اليها هي استراتيجية المنظمة ، وينصب التخطيط الاستراتيجي على تطوير او صياغة النهج الاساسي العريض للمستقبل ولابد ان يتبع وضع الخطط التفصيلية (التخطيط التشغيلي). </a:t>
            </a:r>
            <a:br>
              <a:rPr lang="ar-SA" sz="2400" dirty="0">
                <a:ea typeface="Calibri"/>
              </a:rPr>
            </a:br>
            <a:br>
              <a:rPr lang="ar-SA" sz="2400" dirty="0">
                <a:ea typeface="Calibri"/>
              </a:rPr>
            </a:br>
            <a:br>
              <a:rPr lang="ar-SA" sz="2400" dirty="0">
                <a:ea typeface="Calibri"/>
              </a:rPr>
            </a:br>
            <a:r>
              <a:rPr lang="ar-SA" sz="2400" dirty="0">
                <a:solidFill>
                  <a:srgbClr val="FF0000"/>
                </a:solidFill>
                <a:ea typeface="Calibri"/>
              </a:rPr>
              <a:t>مفهوم الاستراتيجية: </a:t>
            </a:r>
            <a:r>
              <a:rPr lang="ar-SA" sz="2400" dirty="0">
                <a:ea typeface="Calibri"/>
              </a:rPr>
              <a:t>من بين اهم مهام الادارة العليا بالمنظمة مقابلة مواطن القوة والضعف (البيئة الداخلية) من جهة والفرص والتهديدات (البيئة الخارجية) من جهة </a:t>
            </a:r>
            <a:r>
              <a:rPr lang="ar-SA" sz="2400" dirty="0" err="1">
                <a:ea typeface="Calibri"/>
              </a:rPr>
              <a:t>اخرتعد</a:t>
            </a:r>
            <a:r>
              <a:rPr lang="ar-SA" sz="2400" dirty="0">
                <a:ea typeface="Calibri"/>
              </a:rPr>
              <a:t> خصائص هذه المقابلة المكونات الاساسية للاستراتيجية</a:t>
            </a:r>
            <a:r>
              <a:rPr lang="ar-IQ" sz="2400" dirty="0">
                <a:ea typeface="Calibri"/>
              </a:rPr>
              <a:t>، يمكن ان ينظر الى الاستراتيجية على انها سلسلة من القرارات الاستراتيجية </a:t>
            </a:r>
            <a:r>
              <a:rPr lang="ar-IQ" sz="2400" dirty="0" err="1">
                <a:ea typeface="Calibri"/>
              </a:rPr>
              <a:t>مثل:مزيج</a:t>
            </a:r>
            <a:r>
              <a:rPr lang="ar-IQ" sz="2400" dirty="0">
                <a:ea typeface="Calibri"/>
              </a:rPr>
              <a:t> </a:t>
            </a:r>
            <a:r>
              <a:rPr lang="ar-IQ" sz="2400" dirty="0" err="1">
                <a:ea typeface="Calibri"/>
              </a:rPr>
              <a:t>المنتوجات،موقع</a:t>
            </a:r>
            <a:r>
              <a:rPr lang="ar-IQ" sz="2400" dirty="0">
                <a:ea typeface="Calibri"/>
              </a:rPr>
              <a:t> الشركة للقطاع الذي تعمل به</a:t>
            </a:r>
            <a:r>
              <a:rPr lang="ar-SA" sz="2400" dirty="0">
                <a:ea typeface="Calibri"/>
              </a:rPr>
              <a:t>.</a:t>
            </a:r>
            <a:br>
              <a:rPr lang="ar-IQ" sz="2400" dirty="0">
                <a:ea typeface="Calibri"/>
              </a:rPr>
            </a:br>
            <a:r>
              <a:rPr lang="ar-IQ" sz="2400" dirty="0">
                <a:ea typeface="Calibri"/>
              </a:rPr>
              <a:t>من خلال القرارات الاستراتيجية تحدد الادارة توجه المنشاة تجاه البيئة الذي يسمى </a:t>
            </a:r>
            <a:r>
              <a:rPr lang="ar-IQ" sz="2400" dirty="0">
                <a:solidFill>
                  <a:srgbClr val="FF0000"/>
                </a:solidFill>
                <a:ea typeface="Calibri"/>
              </a:rPr>
              <a:t>الوقفة الاستراتيجية</a:t>
            </a:r>
            <a:r>
              <a:rPr lang="ar-IQ" sz="2400" dirty="0">
                <a:ea typeface="Calibri"/>
              </a:rPr>
              <a:t>. </a:t>
            </a:r>
            <a:br>
              <a:rPr lang="ar-SA" sz="2400" dirty="0">
                <a:ea typeface="Calibri"/>
              </a:rPr>
            </a:br>
            <a:br>
              <a:rPr lang="ar-SA" sz="2400" dirty="0">
                <a:ea typeface="Calibri"/>
              </a:rPr>
            </a:br>
            <a:br>
              <a:rPr lang="ar-SA" sz="2400" dirty="0">
                <a:ea typeface="Calibri"/>
              </a:rPr>
            </a:br>
            <a:br>
              <a:rPr lang="ar-SA" sz="2400" dirty="0">
                <a:ea typeface="Calibri"/>
              </a:rPr>
            </a:br>
            <a:br>
              <a:rPr lang="en-US" sz="2800" dirty="0">
                <a:ea typeface="Calibri"/>
                <a:cs typeface="Arial"/>
              </a:rPr>
            </a:br>
            <a:endParaRPr lang="ar-IQ" sz="2800" dirty="0"/>
          </a:p>
        </p:txBody>
      </p:sp>
      <p:sp>
        <p:nvSpPr>
          <p:cNvPr id="3" name="Text Placeholder 2"/>
          <p:cNvSpPr>
            <a:spLocks noGrp="1"/>
          </p:cNvSpPr>
          <p:nvPr>
            <p:ph type="body" idx="1"/>
          </p:nvPr>
        </p:nvSpPr>
        <p:spPr>
          <a:xfrm>
            <a:off x="613792" y="404664"/>
            <a:ext cx="7988424" cy="64807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2800" dirty="0">
                <a:solidFill>
                  <a:srgbClr val="FF0000"/>
                </a:solidFill>
                <a:cs typeface="PT Bold Heading" panose="02010400000000000000" pitchFamily="2" charset="-78"/>
              </a:rPr>
              <a:t>التخطيط الاستراتيجي</a:t>
            </a:r>
            <a:endParaRPr lang="ar-IQ" sz="2800" dirty="0">
              <a:solidFill>
                <a:srgbClr val="FF0000"/>
              </a:solidFill>
              <a:cs typeface="PT Bold Heading" panose="02010400000000000000" pitchFamily="2" charset="-78"/>
            </a:endParaRPr>
          </a:p>
        </p:txBody>
      </p:sp>
    </p:spTree>
    <p:extLst>
      <p:ext uri="{BB962C8B-B14F-4D97-AF65-F5344CB8AC3E}">
        <p14:creationId xmlns:p14="http://schemas.microsoft.com/office/powerpoint/2010/main" val="1929376815"/>
      </p:ext>
    </p:extLst>
  </p:cSld>
  <p:clrMapOvr>
    <a:masterClrMapping/>
  </p:clrMapOvr>
  <mc:AlternateContent xmlns:mc="http://schemas.openxmlformats.org/markup-compatibility/2006" xmlns:p14="http://schemas.microsoft.com/office/powerpoint/2010/main">
    <mc:Choice Requires="p14">
      <p:transition spd="slow" p14:dur="2000" advTm="35308"/>
    </mc:Choice>
    <mc:Fallback xmlns="">
      <p:transition spd="slow" advTm="3530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51920" y="476672"/>
            <a:ext cx="4642793" cy="4824535"/>
          </a:xfrm>
        </p:spPr>
        <p:txBody>
          <a:bodyPr>
            <a:normAutofit fontScale="62500" lnSpcReduction="20000"/>
          </a:bodyPr>
          <a:lstStyle/>
          <a:p>
            <a:endParaRPr lang="ar-IQ" b="1" dirty="0">
              <a:solidFill>
                <a:schemeClr val="tx1"/>
              </a:solidFill>
              <a:cs typeface="+mj-cs"/>
            </a:endParaRPr>
          </a:p>
          <a:p>
            <a:endParaRPr lang="ar-IQ" b="1" dirty="0">
              <a:solidFill>
                <a:schemeClr val="tx1"/>
              </a:solidFill>
              <a:cs typeface="+mj-cs"/>
            </a:endParaRPr>
          </a:p>
          <a:p>
            <a:endParaRPr lang="ar-IQ" b="1" dirty="0">
              <a:solidFill>
                <a:schemeClr val="tx1"/>
              </a:solidFill>
              <a:cs typeface="+mj-cs"/>
            </a:endParaRPr>
          </a:p>
          <a:p>
            <a:endParaRPr lang="ar-IQ" b="1" dirty="0">
              <a:solidFill>
                <a:schemeClr val="tx1"/>
              </a:solidFill>
              <a:cs typeface="+mj-cs"/>
            </a:endParaRPr>
          </a:p>
          <a:p>
            <a:endParaRPr lang="ar-IQ" b="1" dirty="0">
              <a:solidFill>
                <a:schemeClr val="tx1"/>
              </a:solidFill>
              <a:cs typeface="+mj-cs"/>
            </a:endParaRPr>
          </a:p>
          <a:p>
            <a:endParaRPr lang="ar-IQ" b="1" dirty="0">
              <a:solidFill>
                <a:schemeClr val="tx1"/>
              </a:solidFill>
              <a:cs typeface="+mj-cs"/>
            </a:endParaRPr>
          </a:p>
          <a:p>
            <a:endParaRPr lang="ar-IQ" b="1" dirty="0">
              <a:solidFill>
                <a:schemeClr val="tx1"/>
              </a:solidFill>
              <a:cs typeface="+mj-cs"/>
            </a:endParaRPr>
          </a:p>
          <a:p>
            <a:endParaRPr lang="ar-IQ" b="1" dirty="0">
              <a:solidFill>
                <a:schemeClr val="tx1"/>
              </a:solidFill>
              <a:cs typeface="+mj-cs"/>
            </a:endParaRPr>
          </a:p>
          <a:p>
            <a:endParaRPr lang="ar-IQ" b="1" dirty="0">
              <a:solidFill>
                <a:schemeClr val="tx1"/>
              </a:solidFill>
              <a:cs typeface="+mj-cs"/>
            </a:endParaRPr>
          </a:p>
          <a:p>
            <a:endParaRPr lang="ar-IQ" b="1" dirty="0">
              <a:solidFill>
                <a:schemeClr val="tx1"/>
              </a:solidFill>
              <a:cs typeface="+mj-cs"/>
            </a:endParaRPr>
          </a:p>
          <a:p>
            <a:r>
              <a:rPr lang="ar-IQ" sz="4000" b="1" dirty="0" err="1">
                <a:solidFill>
                  <a:srgbClr val="FF0000"/>
                </a:solidFill>
                <a:latin typeface="Aharoni" panose="02010803020104030203" pitchFamily="2" charset="-79"/>
              </a:rPr>
              <a:t>اللاتاكد</a:t>
            </a:r>
            <a:r>
              <a:rPr lang="ar-IQ" sz="4000" b="1" dirty="0">
                <a:solidFill>
                  <a:srgbClr val="FF0000"/>
                </a:solidFill>
                <a:latin typeface="Aharoni" panose="02010803020104030203" pitchFamily="2" charset="-79"/>
              </a:rPr>
              <a:t> والاجتهاد</a:t>
            </a:r>
          </a:p>
          <a:p>
            <a:endParaRPr lang="ar-IQ" sz="4000" b="1" dirty="0">
              <a:solidFill>
                <a:srgbClr val="FF0000"/>
              </a:solidFill>
              <a:latin typeface="Aharoni" panose="02010803020104030203" pitchFamily="2" charset="-79"/>
            </a:endParaRPr>
          </a:p>
          <a:p>
            <a:pPr algn="just"/>
            <a:r>
              <a:rPr lang="ar-IQ" sz="4000" dirty="0">
                <a:solidFill>
                  <a:schemeClr val="tx1"/>
                </a:solidFill>
                <a:latin typeface="Aharoni" panose="02010803020104030203" pitchFamily="2" charset="-79"/>
              </a:rPr>
              <a:t> يبرز عنصر </a:t>
            </a:r>
            <a:r>
              <a:rPr lang="ar-IQ" sz="4000" dirty="0" err="1">
                <a:solidFill>
                  <a:schemeClr val="tx1"/>
                </a:solidFill>
                <a:latin typeface="Aharoni" panose="02010803020104030203" pitchFamily="2" charset="-79"/>
              </a:rPr>
              <a:t>اللاتاكد</a:t>
            </a:r>
            <a:r>
              <a:rPr lang="ar-IQ" sz="4000" dirty="0">
                <a:solidFill>
                  <a:schemeClr val="tx1"/>
                </a:solidFill>
                <a:latin typeface="Aharoni" panose="02010803020104030203" pitchFamily="2" charset="-79"/>
              </a:rPr>
              <a:t> درجة كبيرة في القرارات الاستراتيجية بسبب تعقيد البيئة بحيث يصعب التنبؤ المدروس بظروفها ومكوناتها مما يتطلب من الادارة العليا اللجوء الى الحكم الشخصي (الاجتهاد).</a:t>
            </a:r>
          </a:p>
          <a:p>
            <a:endParaRPr lang="ar-IQ" sz="3300" dirty="0">
              <a:latin typeface="Aharoni" panose="02010803020104030203" pitchFamily="2" charset="-79"/>
            </a:endParaRPr>
          </a:p>
          <a:p>
            <a:endParaRPr lang="ar-IQ" dirty="0"/>
          </a:p>
          <a:p>
            <a:endParaRPr lang="ar-IQ" dirty="0"/>
          </a:p>
          <a:p>
            <a:endParaRPr lang="ar-IQ" dirty="0"/>
          </a:p>
          <a:p>
            <a:endParaRPr lang="ar-IQ" dirty="0"/>
          </a:p>
          <a:p>
            <a:endParaRPr lang="ar-IQ" dirty="0"/>
          </a:p>
          <a:p>
            <a:endParaRPr lang="ar-IQ"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4963" y="1428750"/>
            <a:ext cx="2903537"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3977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098159" cy="417646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normAutofit/>
          </a:bodyPr>
          <a:lstStyle/>
          <a:p>
            <a:pPr>
              <a:lnSpc>
                <a:spcPct val="115000"/>
              </a:lnSpc>
              <a:spcAft>
                <a:spcPts val="1000"/>
              </a:spcAft>
            </a:pPr>
            <a:r>
              <a:rPr lang="ar-SA" sz="2400" dirty="0">
                <a:solidFill>
                  <a:srgbClr val="FF0000"/>
                </a:solidFill>
                <a:ea typeface="Calibri"/>
              </a:rPr>
              <a:t>أ-الظروف البيئية </a:t>
            </a:r>
            <a:r>
              <a:rPr lang="ar-SA" sz="2400" dirty="0">
                <a:ea typeface="Calibri"/>
              </a:rPr>
              <a:t>:التغيرات التي تحصل في البيئة تصبح اما اكثر ايجابيا او اقل ملائمة للاستراتيجيات المعنية.</a:t>
            </a:r>
            <a:r>
              <a:rPr lang="ar-IQ" sz="2400" dirty="0">
                <a:ea typeface="Calibri"/>
              </a:rPr>
              <a:t> </a:t>
            </a:r>
            <a:br>
              <a:rPr lang="ar-IQ" sz="2400" dirty="0">
                <a:ea typeface="Calibri"/>
              </a:rPr>
            </a:br>
            <a:br>
              <a:rPr lang="en-US" sz="1600" dirty="0">
                <a:ea typeface="Calibri"/>
                <a:cs typeface="Arial"/>
              </a:rPr>
            </a:br>
            <a:r>
              <a:rPr lang="ar-SA" sz="2400" dirty="0">
                <a:solidFill>
                  <a:srgbClr val="FF0000"/>
                </a:solidFill>
                <a:ea typeface="Calibri"/>
              </a:rPr>
              <a:t>ب-موارد </a:t>
            </a:r>
            <a:r>
              <a:rPr lang="ar-SA" sz="2400" dirty="0" err="1">
                <a:solidFill>
                  <a:srgbClr val="FF0000"/>
                </a:solidFill>
                <a:ea typeface="Calibri"/>
              </a:rPr>
              <a:t>المنظمة</a:t>
            </a:r>
            <a:r>
              <a:rPr lang="ar-SA" sz="2400" dirty="0" err="1">
                <a:ea typeface="Calibri"/>
              </a:rPr>
              <a:t>:وهي</a:t>
            </a:r>
            <a:r>
              <a:rPr lang="ar-SA" sz="2400" dirty="0">
                <a:ea typeface="Calibri"/>
              </a:rPr>
              <a:t> الموارد </a:t>
            </a:r>
            <a:r>
              <a:rPr lang="ar-SA" sz="2400" dirty="0" err="1">
                <a:ea typeface="Calibri"/>
              </a:rPr>
              <a:t>البشريةوالمادية</a:t>
            </a:r>
            <a:r>
              <a:rPr lang="ar-SA" sz="2400" dirty="0">
                <a:ea typeface="Calibri"/>
              </a:rPr>
              <a:t> والمالية والمعلوماتية على ضوء الموارد يحدد المدير مجموعة الفرص المتاحة. </a:t>
            </a:r>
            <a:br>
              <a:rPr lang="ar-IQ" sz="2400" dirty="0">
                <a:ea typeface="Calibri"/>
              </a:rPr>
            </a:br>
            <a:br>
              <a:rPr lang="en-US" sz="1600" dirty="0">
                <a:ea typeface="Calibri"/>
                <a:cs typeface="Arial"/>
              </a:rPr>
            </a:br>
            <a:r>
              <a:rPr lang="ar-SA" sz="2400" dirty="0">
                <a:solidFill>
                  <a:srgbClr val="FF0000"/>
                </a:solidFill>
                <a:ea typeface="Calibri"/>
              </a:rPr>
              <a:t>ج- فلسفة الادارة وقيمها ورغبتها</a:t>
            </a:r>
            <a:r>
              <a:rPr lang="ar-SA" sz="2400" dirty="0">
                <a:ea typeface="Calibri"/>
              </a:rPr>
              <a:t>: بعض الادارات تؤكد على الابداع والنمو وقد تستقطب المنظمة بعض المديرين ممن يحملون هذه التوجهات .</a:t>
            </a:r>
            <a:endParaRPr lang="ar-IQ" sz="2400" dirty="0"/>
          </a:p>
        </p:txBody>
      </p:sp>
      <p:sp>
        <p:nvSpPr>
          <p:cNvPr id="3" name="Text Placeholder 2"/>
          <p:cNvSpPr>
            <a:spLocks noGrp="1"/>
          </p:cNvSpPr>
          <p:nvPr>
            <p:ph type="body" idx="1"/>
          </p:nvPr>
        </p:nvSpPr>
        <p:spPr>
          <a:xfrm>
            <a:off x="467544" y="188640"/>
            <a:ext cx="7992888" cy="648072"/>
          </a:xfrm>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b">
            <a:normAutofit fontScale="25000" lnSpcReduction="20000"/>
          </a:bodyPr>
          <a:lstStyle/>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r>
              <a:rPr lang="ar-SA" sz="11200" dirty="0">
                <a:solidFill>
                  <a:srgbClr val="FF0000"/>
                </a:solidFill>
                <a:cs typeface="PT Bold Heading" panose="02010400000000000000" pitchFamily="2" charset="-78"/>
              </a:rPr>
              <a:t>اولا: العوامل المهمة في تحديد الاستراتيجية</a:t>
            </a:r>
            <a:endParaRPr lang="ar-IQ" sz="2800" dirty="0">
              <a:solidFill>
                <a:schemeClr val="tx1"/>
              </a:solidFill>
              <a:cs typeface="PT Bold Heading" panose="02010400000000000000" pitchFamily="2" charset="-78"/>
            </a:endParaRPr>
          </a:p>
        </p:txBody>
      </p:sp>
    </p:spTree>
    <p:extLst>
      <p:ext uri="{BB962C8B-B14F-4D97-AF65-F5344CB8AC3E}">
        <p14:creationId xmlns:p14="http://schemas.microsoft.com/office/powerpoint/2010/main" val="473586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484784"/>
            <a:ext cx="7772400" cy="475252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90000"/>
          </a:bodyPr>
          <a:lstStyle/>
          <a:p>
            <a:r>
              <a:rPr lang="ar-IQ" sz="2400" dirty="0">
                <a:solidFill>
                  <a:srgbClr val="FF0000"/>
                </a:solidFill>
              </a:rPr>
              <a:t>1- استراتيجية التسويق </a:t>
            </a:r>
            <a:r>
              <a:rPr lang="ar-IQ" sz="2400" dirty="0"/>
              <a:t>:قد تختار المنشاة التنويع في المنتوجات والاسواق او تكون متخصص بمنتوج واحد.</a:t>
            </a:r>
            <a:br>
              <a:rPr lang="ar-IQ" sz="2400" dirty="0"/>
            </a:br>
            <a:br>
              <a:rPr lang="ar-IQ" sz="2400" dirty="0"/>
            </a:br>
            <a:r>
              <a:rPr lang="ar-IQ" sz="2400" dirty="0">
                <a:solidFill>
                  <a:srgbClr val="FF0000"/>
                </a:solidFill>
              </a:rPr>
              <a:t>2- استراتيجية العمليات: </a:t>
            </a:r>
            <a:r>
              <a:rPr lang="ar-IQ" sz="2400" dirty="0"/>
              <a:t>ترتبط استراتيجية العمليات بوجه خاص باستراتيجية التسويق فاذا كانت استراتيجية التسويق </a:t>
            </a:r>
            <a:r>
              <a:rPr lang="ar-IQ" sz="2400" dirty="0" err="1"/>
              <a:t>تركزعلى</a:t>
            </a:r>
            <a:r>
              <a:rPr lang="ar-IQ" sz="2400" dirty="0"/>
              <a:t> جودة المنتوج والسعر فان الانتاج يتوجه نحو الجودة </a:t>
            </a:r>
            <a:r>
              <a:rPr lang="ar-IQ" sz="2400"/>
              <a:t>والاهتمام بالكلفة.</a:t>
            </a:r>
            <a:br>
              <a:rPr lang="ar-IQ" sz="2400" dirty="0"/>
            </a:br>
            <a:br>
              <a:rPr lang="ar-IQ" sz="2400" dirty="0"/>
            </a:br>
            <a:r>
              <a:rPr lang="ar-IQ" sz="2400" dirty="0">
                <a:solidFill>
                  <a:srgbClr val="FF0000"/>
                </a:solidFill>
              </a:rPr>
              <a:t>3-استراتيجية الموارد البشرية: </a:t>
            </a:r>
            <a:r>
              <a:rPr lang="ar-IQ" sz="2400" dirty="0"/>
              <a:t>تهتم بمصادر الحصول على الموارد البشرية المضافة واختيارها وتقييم ادائها.</a:t>
            </a:r>
            <a:br>
              <a:rPr lang="ar-SA" sz="2400" dirty="0"/>
            </a:br>
            <a:br>
              <a:rPr lang="ar-SA" sz="2400" dirty="0"/>
            </a:br>
            <a:r>
              <a:rPr lang="ar-SA" sz="2400" dirty="0">
                <a:solidFill>
                  <a:srgbClr val="FF0000"/>
                </a:solidFill>
              </a:rPr>
              <a:t>4- استراتيجية المالية: </a:t>
            </a:r>
            <a:r>
              <a:rPr lang="ar-SA" sz="2400" dirty="0"/>
              <a:t>تحديد هيكل راس المال (ملكية +مديونية) التي تمثل مصادر تمويل المنشاة. </a:t>
            </a:r>
            <a:br>
              <a:rPr lang="ar-SA" sz="2400" dirty="0"/>
            </a:br>
            <a:endParaRPr lang="ar-IQ" sz="2400" dirty="0"/>
          </a:p>
        </p:txBody>
      </p:sp>
      <p:sp>
        <p:nvSpPr>
          <p:cNvPr id="3" name="Text Placeholder 2"/>
          <p:cNvSpPr>
            <a:spLocks noGrp="1"/>
          </p:cNvSpPr>
          <p:nvPr>
            <p:ph type="body" idx="1"/>
          </p:nvPr>
        </p:nvSpPr>
        <p:spPr>
          <a:xfrm>
            <a:off x="722313" y="332657"/>
            <a:ext cx="7772400" cy="79208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25000" lnSpcReduction="20000"/>
          </a:bodyPr>
          <a:lstStyle/>
          <a:p>
            <a:pPr algn="ctr">
              <a:lnSpc>
                <a:spcPct val="115000"/>
              </a:lnSpc>
              <a:spcAft>
                <a:spcPts val="1000"/>
              </a:spcAft>
            </a:pPr>
            <a:endParaRPr lang="ar-SA" sz="2400" b="1" dirty="0">
              <a:solidFill>
                <a:schemeClr val="tx1"/>
              </a:solidFill>
              <a:ea typeface="Calibri"/>
              <a:cs typeface="PT Bold Heading" panose="02010400000000000000" pitchFamily="2" charset="-78"/>
            </a:endParaRPr>
          </a:p>
          <a:p>
            <a:pPr algn="ctr">
              <a:lnSpc>
                <a:spcPct val="115000"/>
              </a:lnSpc>
              <a:spcAft>
                <a:spcPts val="1000"/>
              </a:spcAft>
            </a:pPr>
            <a:r>
              <a:rPr lang="ar-SA" sz="11200" b="1" dirty="0" err="1">
                <a:solidFill>
                  <a:srgbClr val="FF0000"/>
                </a:solidFill>
                <a:ea typeface="Calibri"/>
                <a:cs typeface="PT Bold Heading" panose="02010400000000000000" pitchFamily="2" charset="-78"/>
              </a:rPr>
              <a:t>ثانيا:مكونات</a:t>
            </a:r>
            <a:r>
              <a:rPr lang="ar-SA" sz="11200" b="1" dirty="0">
                <a:solidFill>
                  <a:srgbClr val="FF0000"/>
                </a:solidFill>
                <a:ea typeface="Calibri"/>
                <a:cs typeface="PT Bold Heading" panose="02010400000000000000" pitchFamily="2" charset="-78"/>
              </a:rPr>
              <a:t> استراتيجية المنشاة</a:t>
            </a:r>
            <a:endParaRPr lang="ar-IQ" dirty="0"/>
          </a:p>
        </p:txBody>
      </p:sp>
    </p:spTree>
    <p:extLst>
      <p:ext uri="{BB962C8B-B14F-4D97-AF65-F5344CB8AC3E}">
        <p14:creationId xmlns:p14="http://schemas.microsoft.com/office/powerpoint/2010/main" val="278567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692696"/>
            <a:ext cx="7772400" cy="4968551"/>
          </a:xfrm>
          <a:solidFill>
            <a:schemeClr val="tx2">
              <a:lumMod val="20000"/>
              <a:lumOff val="80000"/>
            </a:schemeClr>
          </a:solidFill>
          <a:ln>
            <a:solidFill>
              <a:schemeClr val="tx1">
                <a:alpha val="0"/>
              </a:schemeClr>
            </a:solidFill>
          </a:ln>
        </p:spPr>
        <p:txBody>
          <a:bodyPr/>
          <a:lstStyle/>
          <a:p>
            <a:r>
              <a:rPr lang="ar-SA" sz="2400" b="1" dirty="0">
                <a:solidFill>
                  <a:srgbClr val="FF0000"/>
                </a:solidFill>
                <a:cs typeface="+mj-cs"/>
              </a:rPr>
              <a:t>5- استراتيجية البحث والتطوير</a:t>
            </a:r>
            <a:r>
              <a:rPr lang="ar-SA" sz="2400" dirty="0">
                <a:solidFill>
                  <a:srgbClr val="FF0000"/>
                </a:solidFill>
                <a:cs typeface="+mj-cs"/>
              </a:rPr>
              <a:t>: </a:t>
            </a:r>
            <a:r>
              <a:rPr lang="ar-SA" sz="2400" dirty="0">
                <a:solidFill>
                  <a:schemeClr val="tx1"/>
                </a:solidFill>
                <a:cs typeface="+mj-cs"/>
              </a:rPr>
              <a:t>لو اختارت المنشاة طريق الابداع </a:t>
            </a:r>
            <a:r>
              <a:rPr lang="ar-SA" sz="2400" dirty="0" err="1">
                <a:solidFill>
                  <a:schemeClr val="tx1"/>
                </a:solidFill>
                <a:cs typeface="+mj-cs"/>
              </a:rPr>
              <a:t>فانها</a:t>
            </a:r>
            <a:r>
              <a:rPr lang="ar-SA" sz="2400" dirty="0">
                <a:solidFill>
                  <a:schemeClr val="tx1"/>
                </a:solidFill>
                <a:cs typeface="+mj-cs"/>
              </a:rPr>
              <a:t> ستخصص المزيد من الموارد. </a:t>
            </a:r>
          </a:p>
          <a:p>
            <a:endParaRPr lang="ar-SA" sz="2400" dirty="0">
              <a:solidFill>
                <a:schemeClr val="tx1"/>
              </a:solidFill>
              <a:cs typeface="+mj-cs"/>
            </a:endParaRPr>
          </a:p>
          <a:p>
            <a:r>
              <a:rPr lang="ar-SA" sz="2400" b="1" dirty="0">
                <a:solidFill>
                  <a:srgbClr val="FF0000"/>
                </a:solidFill>
                <a:cs typeface="+mj-cs"/>
              </a:rPr>
              <a:t>6- استراتيجية النمو </a:t>
            </a:r>
            <a:r>
              <a:rPr lang="ar-SA" sz="2400" dirty="0">
                <a:solidFill>
                  <a:schemeClr val="tx1"/>
                </a:solidFill>
                <a:cs typeface="+mj-cs"/>
              </a:rPr>
              <a:t>:يرى المديرين النمو هو اساس النجاح فالمنشاة اما تتقدم ام تتدهور.</a:t>
            </a:r>
          </a:p>
          <a:p>
            <a:endParaRPr lang="ar-SA" sz="2400" dirty="0">
              <a:solidFill>
                <a:schemeClr val="tx1"/>
              </a:solidFill>
              <a:cs typeface="+mj-cs"/>
            </a:endParaRPr>
          </a:p>
          <a:p>
            <a:r>
              <a:rPr lang="ar-SA" sz="2400" b="1" dirty="0">
                <a:solidFill>
                  <a:srgbClr val="FF0000"/>
                </a:solidFill>
                <a:cs typeface="+mj-cs"/>
              </a:rPr>
              <a:t>7-استراتيجية التوسع الجغرافي</a:t>
            </a:r>
            <a:r>
              <a:rPr lang="ar-SA" sz="2400" dirty="0">
                <a:solidFill>
                  <a:schemeClr val="tx1"/>
                </a:solidFill>
                <a:cs typeface="+mj-cs"/>
              </a:rPr>
              <a:t>: بسبب الانفتاح العالمي بين الدول وتحرير التجارة الدولية من القيود فان المجال الجغرافي للمنشاة قد توسع.</a:t>
            </a:r>
          </a:p>
          <a:p>
            <a:endParaRPr lang="ar-SA" sz="2400" dirty="0"/>
          </a:p>
          <a:p>
            <a:endParaRPr lang="ar-SA" sz="2400" dirty="0"/>
          </a:p>
          <a:p>
            <a:endParaRPr lang="ar-SA" sz="2400" dirty="0"/>
          </a:p>
          <a:p>
            <a:endParaRPr lang="ar-IQ" dirty="0"/>
          </a:p>
        </p:txBody>
      </p:sp>
    </p:spTree>
    <p:extLst>
      <p:ext uri="{BB962C8B-B14F-4D97-AF65-F5344CB8AC3E}">
        <p14:creationId xmlns:p14="http://schemas.microsoft.com/office/powerpoint/2010/main" val="240998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8720"/>
            <a:ext cx="9036496" cy="568863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0000"/>
          </a:bodyPr>
          <a:lstStyle/>
          <a:p>
            <a:pPr algn="justLow">
              <a:lnSpc>
                <a:spcPct val="115000"/>
              </a:lnSpc>
              <a:spcBef>
                <a:spcPct val="20000"/>
              </a:spcBef>
              <a:spcAft>
                <a:spcPts val="1000"/>
              </a:spcAft>
              <a:buFont typeface="Arial" panose="020B0604020202020204" pitchFamily="34" charset="0"/>
            </a:pPr>
            <a:r>
              <a:rPr lang="ar-IQ" sz="2700" dirty="0">
                <a:solidFill>
                  <a:srgbClr val="FF0000"/>
                </a:solidFill>
                <a:latin typeface="+mn-lt"/>
                <a:ea typeface="Calibri"/>
              </a:rPr>
              <a:t>1-صياغة الاهداف</a:t>
            </a:r>
            <a:r>
              <a:rPr lang="ar-IQ" sz="2700" b="0" dirty="0">
                <a:solidFill>
                  <a:srgbClr val="FF0000"/>
                </a:solidFill>
                <a:latin typeface="+mn-lt"/>
                <a:ea typeface="Calibri"/>
              </a:rPr>
              <a:t>: </a:t>
            </a:r>
            <a:r>
              <a:rPr lang="ar-IQ" sz="2700" b="0" dirty="0">
                <a:latin typeface="+mn-lt"/>
                <a:ea typeface="Calibri"/>
              </a:rPr>
              <a:t>وهي الخطوة الاولى في تكوين استراتيجية المنشاة اذ يمكن انتهاج عدد من الاهداف الرئيسة لتحقيق رسالتها كما في الشكل 1.</a:t>
            </a:r>
            <a:br>
              <a:rPr lang="ar-IQ" sz="2700" b="0" dirty="0">
                <a:latin typeface="+mn-lt"/>
                <a:ea typeface="Calibri"/>
              </a:rPr>
            </a:br>
            <a:br>
              <a:rPr lang="ar-IQ" sz="2700" b="0" dirty="0">
                <a:latin typeface="+mn-lt"/>
                <a:ea typeface="Calibri"/>
              </a:rPr>
            </a:br>
            <a:r>
              <a:rPr lang="ar-IQ" sz="2700" dirty="0">
                <a:solidFill>
                  <a:srgbClr val="FF0000"/>
                </a:solidFill>
                <a:latin typeface="+mn-lt"/>
                <a:ea typeface="Calibri"/>
              </a:rPr>
              <a:t>2-التحليل البيئي(الفرص والتهديدات): (1)</a:t>
            </a:r>
            <a:r>
              <a:rPr lang="ar-IQ" sz="2700" b="0" dirty="0">
                <a:latin typeface="+mn-lt"/>
                <a:ea typeface="Calibri"/>
              </a:rPr>
              <a:t>،تضمن استغلال الفرص الخارجية </a:t>
            </a:r>
            <a:r>
              <a:rPr lang="ar-IQ" sz="2700" b="0" dirty="0">
                <a:solidFill>
                  <a:srgbClr val="FF0000"/>
                </a:solidFill>
                <a:latin typeface="+mn-lt"/>
                <a:ea typeface="Calibri"/>
              </a:rPr>
              <a:t>(2)</a:t>
            </a:r>
            <a:r>
              <a:rPr lang="ar-IQ" sz="2700" b="0" dirty="0">
                <a:latin typeface="+mn-lt"/>
                <a:ea typeface="Calibri"/>
              </a:rPr>
              <a:t>تحديد التهديدات اذ تنشا الفرص والتهديدات من مكونات كل من البيئة الخاصة والعمومية وهي :أ)دخول المنافسين الجدد ، ب)المنافسون الكبار في الصناعة ،ج)المنتوجات </a:t>
            </a:r>
            <a:r>
              <a:rPr lang="ar-IQ" sz="2700" b="0" dirty="0" err="1">
                <a:latin typeface="+mn-lt"/>
                <a:ea typeface="Calibri"/>
              </a:rPr>
              <a:t>المعوضة</a:t>
            </a:r>
            <a:r>
              <a:rPr lang="ar-IQ" sz="2700" b="0" dirty="0">
                <a:latin typeface="+mn-lt"/>
                <a:ea typeface="Calibri"/>
              </a:rPr>
              <a:t>، د)قوة المشترين، هـ) قوة الموردين.</a:t>
            </a:r>
            <a:br>
              <a:rPr lang="ar-IQ" sz="2700" b="0" dirty="0">
                <a:latin typeface="+mn-lt"/>
                <a:ea typeface="Calibri"/>
              </a:rPr>
            </a:br>
            <a:br>
              <a:rPr lang="ar-IQ" sz="2700" b="0" dirty="0">
                <a:latin typeface="+mn-lt"/>
                <a:ea typeface="Calibri"/>
              </a:rPr>
            </a:br>
            <a:r>
              <a:rPr lang="ar-IQ" sz="2700" dirty="0">
                <a:solidFill>
                  <a:srgbClr val="FF0000"/>
                </a:solidFill>
                <a:latin typeface="+mn-lt"/>
                <a:ea typeface="Calibri"/>
              </a:rPr>
              <a:t>3-التحليل </a:t>
            </a:r>
            <a:r>
              <a:rPr lang="ar-IQ" sz="2700" dirty="0" err="1">
                <a:solidFill>
                  <a:srgbClr val="FF0000"/>
                </a:solidFill>
                <a:latin typeface="+mn-lt"/>
                <a:ea typeface="Calibri"/>
              </a:rPr>
              <a:t>المنظمي</a:t>
            </a:r>
            <a:r>
              <a:rPr lang="ar-IQ" sz="2700" dirty="0">
                <a:solidFill>
                  <a:srgbClr val="FF0000"/>
                </a:solidFill>
                <a:latin typeface="+mn-lt"/>
                <a:ea typeface="Calibri"/>
              </a:rPr>
              <a:t>(القوة والضعف):</a:t>
            </a:r>
            <a:r>
              <a:rPr lang="ar-IQ" sz="2700" b="0" dirty="0">
                <a:latin typeface="+mn-lt"/>
                <a:ea typeface="Calibri"/>
              </a:rPr>
              <a:t>ينصب اهتمام المدير عند تقييم الموارد المتاحة على تحديد مواطن القوة والضعف ،اذ كلما تتمتع المنشاة بموطن قوة ببعض المجالات مثل (المالية، التكنولوجيا, الموارد البشرية ) زاد عدد البدائل المتاحة ,اما اذا كانت المنشاة تعاني من مواطن ضعف فيها فانه يقلل من عدد البدائل. </a:t>
            </a:r>
          </a:p>
        </p:txBody>
      </p:sp>
      <p:sp>
        <p:nvSpPr>
          <p:cNvPr id="3" name="Text Placeholder 2"/>
          <p:cNvSpPr>
            <a:spLocks noGrp="1"/>
          </p:cNvSpPr>
          <p:nvPr>
            <p:ph type="body" idx="1"/>
          </p:nvPr>
        </p:nvSpPr>
        <p:spPr>
          <a:xfrm>
            <a:off x="0" y="0"/>
            <a:ext cx="9036496" cy="90872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7500"/>
          </a:bodyPr>
          <a:lstStyle/>
          <a:p>
            <a:pPr algn="ctr">
              <a:lnSpc>
                <a:spcPct val="115000"/>
              </a:lnSpc>
              <a:spcAft>
                <a:spcPts val="1000"/>
              </a:spcAft>
            </a:pPr>
            <a:r>
              <a:rPr lang="ar-IQ" sz="3200" b="1" cap="all" dirty="0">
                <a:solidFill>
                  <a:srgbClr val="FF0000"/>
                </a:solidFill>
                <a:ea typeface="Calibri"/>
                <a:cs typeface="+mj-cs"/>
              </a:rPr>
              <a:t>ثالثا: خطوات عملية اتخاذ القرارات الاستراتيجية</a:t>
            </a:r>
          </a:p>
        </p:txBody>
      </p:sp>
    </p:spTree>
    <p:extLst>
      <p:ext uri="{BB962C8B-B14F-4D97-AF65-F5344CB8AC3E}">
        <p14:creationId xmlns:p14="http://schemas.microsoft.com/office/powerpoint/2010/main" val="313122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0"/>
            <a:ext cx="925252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0000"/>
          </a:bodyPr>
          <a:lstStyle/>
          <a:p>
            <a:r>
              <a:rPr lang="ar-SA" sz="2400" dirty="0">
                <a:solidFill>
                  <a:srgbClr val="FF0000"/>
                </a:solidFill>
              </a:rPr>
              <a:t>4-المقابلة بين التحليل البيئي </a:t>
            </a:r>
            <a:r>
              <a:rPr lang="ar-SA" sz="2400" dirty="0" err="1">
                <a:solidFill>
                  <a:srgbClr val="FF0000"/>
                </a:solidFill>
              </a:rPr>
              <a:t>والمنظمي</a:t>
            </a:r>
            <a:r>
              <a:rPr lang="ar-SA" sz="2400" dirty="0"/>
              <a:t>: الغرض من هذه المقابلة هي الموائمة بين المنظمة والبيئة لكي تستفيد المنظمة من الفرص التي تتيحها البيئة وتتجنب تهديداتها</a:t>
            </a:r>
            <a:r>
              <a:rPr lang="ar-IQ" sz="2400" dirty="0"/>
              <a:t> كما في الشكل 2</a:t>
            </a:r>
            <a:r>
              <a:rPr lang="ar-SA" sz="2400" dirty="0"/>
              <a:t>.</a:t>
            </a:r>
            <a:r>
              <a:rPr lang="ar-IQ" sz="2400" dirty="0"/>
              <a:t> </a:t>
            </a:r>
            <a:br>
              <a:rPr lang="ar-IQ" sz="2400" dirty="0"/>
            </a:br>
            <a:br>
              <a:rPr lang="en-US" sz="2400" dirty="0"/>
            </a:br>
            <a:r>
              <a:rPr lang="ar-SA" sz="2400" dirty="0">
                <a:solidFill>
                  <a:srgbClr val="FF0000"/>
                </a:solidFill>
              </a:rPr>
              <a:t>5-تطوير البدائل الاستراتيجية</a:t>
            </a:r>
            <a:r>
              <a:rPr lang="ar-SA" sz="2400" dirty="0"/>
              <a:t>: </a:t>
            </a:r>
            <a:r>
              <a:rPr lang="ar-IQ" sz="2400" dirty="0"/>
              <a:t>ف</a:t>
            </a:r>
            <a:r>
              <a:rPr lang="ar-SA" sz="2400" dirty="0"/>
              <a:t>في حالة المنشاة قائمة فان احد البدائل يتضمن الاستمرار في عملها باعتبار ابسط البدائل</a:t>
            </a:r>
            <a:r>
              <a:rPr lang="ar-IQ" sz="2400" dirty="0"/>
              <a:t> وقد تكون افضلها </a:t>
            </a:r>
            <a:r>
              <a:rPr lang="ar-SA" sz="2400" dirty="0"/>
              <a:t>،غير ان لابد للمنشاة ان تغير في استراتيجيتها بسبب التغيرات البيئة.</a:t>
            </a:r>
            <a:br>
              <a:rPr lang="en-US" sz="2400" dirty="0"/>
            </a:br>
            <a:r>
              <a:rPr lang="ar-SA" sz="2400" dirty="0">
                <a:solidFill>
                  <a:srgbClr val="FF0000"/>
                </a:solidFill>
              </a:rPr>
              <a:t>6-اختيار الاستراتيجية الاساسية </a:t>
            </a:r>
            <a:r>
              <a:rPr lang="ar-SA" sz="2400" dirty="0"/>
              <a:t>:هي اللحظة الحاسمة بسبب ارتكاز القرار على درجة كبيرة من الاجتهاد ،</a:t>
            </a:r>
            <a:r>
              <a:rPr lang="ar-IQ" sz="2400" dirty="0"/>
              <a:t>كما ان للإدارة فلسفتها وقيمها ورغباتها مما يؤثر في تفضيل بديل عن اخر</a:t>
            </a:r>
            <a:r>
              <a:rPr lang="ar-SA" sz="2400" dirty="0"/>
              <a:t>,ومن هذه البدائل: البيع بسعر اقل ،دخول اسوق جديدة، تطوير المنتوج.</a:t>
            </a:r>
            <a:br>
              <a:rPr lang="ar-IQ" sz="2400" dirty="0"/>
            </a:br>
            <a:br>
              <a:rPr lang="en-US" sz="2400" dirty="0"/>
            </a:br>
            <a:r>
              <a:rPr lang="ar-SA" sz="2400" dirty="0">
                <a:solidFill>
                  <a:srgbClr val="FF0000"/>
                </a:solidFill>
              </a:rPr>
              <a:t>7-تنفيذ الاستراتيجية</a:t>
            </a:r>
            <a:r>
              <a:rPr lang="ar-SA" sz="2400" dirty="0"/>
              <a:t>: يتم في هذه المرحلة صياغة الخطط التفصيلية لتنفيذ الاستراتيجية الشاملة وتتولى الادارة الوسطى والدنيا </a:t>
            </a:r>
            <a:r>
              <a:rPr lang="ar-IQ" sz="2400" dirty="0"/>
              <a:t>عملية </a:t>
            </a:r>
            <a:r>
              <a:rPr lang="ar-IQ" sz="2400" dirty="0" err="1"/>
              <a:t>التنفيذ،يتطلب</a:t>
            </a:r>
            <a:r>
              <a:rPr lang="ar-IQ" sz="2400" dirty="0"/>
              <a:t> ذلك التجزئة التشغيلية للاستراتيجية على مستوى التقسيمات (</a:t>
            </a:r>
            <a:r>
              <a:rPr lang="ar-IQ" sz="2400" dirty="0" err="1"/>
              <a:t>متوسطة،وقصيرة</a:t>
            </a:r>
            <a:r>
              <a:rPr lang="ar-IQ" sz="2400" dirty="0"/>
              <a:t> الاجل )</a:t>
            </a:r>
            <a:r>
              <a:rPr lang="ar-SA" sz="2400" dirty="0"/>
              <a:t>.</a:t>
            </a:r>
            <a:br>
              <a:rPr lang="ar-IQ" sz="2400" dirty="0"/>
            </a:br>
            <a:br>
              <a:rPr lang="en-US" sz="2400" dirty="0"/>
            </a:br>
            <a:r>
              <a:rPr lang="ar-SA" sz="2400" dirty="0">
                <a:solidFill>
                  <a:srgbClr val="FF0000"/>
                </a:solidFill>
              </a:rPr>
              <a:t>8-تقييم الاستراتيجية</a:t>
            </a:r>
            <a:r>
              <a:rPr lang="ar-SA" sz="2400" dirty="0"/>
              <a:t>: تحتاج الاستراتيجية الى تقييم متواصل اثناء التنفيذ لتفادي تدهورها ،تستلزم عملية التقييم وجود معايير نابعة من الهدف مثل :الحصة السوقية ،نمو المبيعات</a:t>
            </a:r>
            <a:r>
              <a:rPr lang="ar-IQ" sz="2400" dirty="0"/>
              <a:t>،كما يمكن قياس الأداء بالمقارنة مع الماضي او بأداء المنافسين</a:t>
            </a:r>
            <a:r>
              <a:rPr lang="ar-SA" sz="2400" dirty="0"/>
              <a:t>. </a:t>
            </a:r>
            <a:br>
              <a:rPr lang="en-US" sz="2400" dirty="0"/>
            </a:br>
            <a:br>
              <a:rPr lang="ar-IQ" sz="2400" dirty="0">
                <a:latin typeface="+mn-lt"/>
                <a:ea typeface="Calibri"/>
                <a:cs typeface="PT Bold Heading" panose="02010400000000000000" pitchFamily="2" charset="-78"/>
              </a:rPr>
            </a:br>
            <a:endParaRPr lang="ar-IQ" sz="2400" dirty="0">
              <a:latin typeface="+mn-lt"/>
              <a:ea typeface="Calibri"/>
              <a:cs typeface="PT Bold Heading" panose="02010400000000000000" pitchFamily="2" charset="-78"/>
            </a:endParaRPr>
          </a:p>
        </p:txBody>
      </p:sp>
    </p:spTree>
    <p:extLst>
      <p:ext uri="{BB962C8B-B14F-4D97-AF65-F5344CB8AC3E}">
        <p14:creationId xmlns:p14="http://schemas.microsoft.com/office/powerpoint/2010/main" val="4189263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514</TotalTime>
  <Words>915</Words>
  <Application>Microsoft Office PowerPoint</Application>
  <PresentationFormat>On-screen Show (4:3)</PresentationFormat>
  <Paragraphs>73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Aharoni</vt:lpstr>
      <vt:lpstr>Arial</vt:lpstr>
      <vt:lpstr>Calibri</vt:lpstr>
      <vt:lpstr>Office Theme</vt:lpstr>
      <vt:lpstr>الفصل الرابــــع  المحاضرة الثانية/ التخطيط الاستراتيجي </vt:lpstr>
      <vt:lpstr>سنتطرق في هذه المحاضرة على الجوانب التالية للتخطيط الاستراتيجي :</vt:lpstr>
      <vt:lpstr>      اذ اكانت الاهداف الرئيسة هي النهايات التي تسعى الادارة الى الوصل اليها فان الوسائل الموصلة اليها هي استراتيجية المنظمة ، وينصب التخطيط الاستراتيجي على تطوير او صياغة النهج الاساسي العريض للمستقبل ولابد ان يتبع وضع الخطط التفصيلية (التخطيط التشغيلي).    مفهوم الاستراتيجية: من بين اهم مهام الادارة العليا بالمنظمة مقابلة مواطن القوة والضعف (البيئة الداخلية) من جهة والفرص والتهديدات (البيئة الخارجية) من جهة اخرتعد خصائص هذه المقابلة المكونات الاساسية للاستراتيجية، يمكن ان ينظر الى الاستراتيجية على انها سلسلة من القرارات الاستراتيجية مثل:مزيج المنتوجات،موقع الشركة للقطاع الذي تعمل به. من خلال القرارات الاستراتيجية تحدد الادارة توجه المنشاة تجاه البيئة الذي يسمى الوقفة الاستراتيجية.      </vt:lpstr>
      <vt:lpstr>PowerPoint Presentation</vt:lpstr>
      <vt:lpstr>أ-الظروف البيئية :التغيرات التي تحصل في البيئة تصبح اما اكثر ايجابيا او اقل ملائمة للاستراتيجيات المعنية.   ب-موارد المنظمة:وهي الموارد البشريةوالمادية والمالية والمعلوماتية على ضوء الموارد يحدد المدير مجموعة الفرص المتاحة.   ج- فلسفة الادارة وقيمها ورغبتها: بعض الادارات تؤكد على الابداع والنمو وقد تستقطب المنظمة بعض المديرين ممن يحملون هذه التوجهات .</vt:lpstr>
      <vt:lpstr>1- استراتيجية التسويق :قد تختار المنشاة التنويع في المنتوجات والاسواق او تكون متخصص بمنتوج واحد.  2- استراتيجية العمليات: ترتبط استراتيجية العمليات بوجه خاص باستراتيجية التسويق فاذا كانت استراتيجية التسويق تركزعلى جودة المنتوج والسعر فان الانتاج يتوجه نحو الجودة والاهتمام بالكلفة.  3-استراتيجية الموارد البشرية: تهتم بمصادر الحصول على الموارد البشرية المضافة واختيارها وتقييم ادائها.  4- استراتيجية المالية: تحديد هيكل راس المال (ملكية +مديونية) التي تمثل مصادر تمويل المنشاة.  </vt:lpstr>
      <vt:lpstr>PowerPoint Presentation</vt:lpstr>
      <vt:lpstr>1-صياغة الاهداف: وهي الخطوة الاولى في تكوين استراتيجية المنشاة اذ يمكن انتهاج عدد من الاهداف الرئيسة لتحقيق رسالتها كما في الشكل 1.  2-التحليل البيئي(الفرص والتهديدات): (1)،تضمن استغلال الفرص الخارجية (2)تحديد التهديدات اذ تنشا الفرص والتهديدات من مكونات كل من البيئة الخاصة والعمومية وهي :أ)دخول المنافسين الجدد ، ب)المنافسون الكبار في الصناعة ،ج)المنتوجات المعوضة، د)قوة المشترين، هـ) قوة الموردين.  3-التحليل المنظمي(القوة والضعف):ينصب اهتمام المدير عند تقييم الموارد المتاحة على تحديد مواطن القوة والضعف ،اذ كلما تتمتع المنشاة بموطن قوة ببعض المجالات مثل (المالية، التكنولوجيا, الموارد البشرية ) زاد عدد البدائل المتاحة ,اما اذا كانت المنشاة تعاني من مواطن ضعف فيها فانه يقلل من عدد البدائل. </vt:lpstr>
      <vt:lpstr>4-المقابلة بين التحليل البيئي والمنظمي: الغرض من هذه المقابلة هي الموائمة بين المنظمة والبيئة لكي تستفيد المنظمة من الفرص التي تتيحها البيئة وتتجنب تهديداتها كما في الشكل 2.   5-تطوير البدائل الاستراتيجية: ففي حالة المنشاة قائمة فان احد البدائل يتضمن الاستمرار في عملها باعتبار ابسط البدائل وقد تكون افضلها ،غير ان لابد للمنشاة ان تغير في استراتيجيتها بسبب التغيرات البيئة. 6-اختيار الاستراتيجية الاساسية :هي اللحظة الحاسمة بسبب ارتكاز القرار على درجة كبيرة من الاجتهاد ،كما ان للإدارة فلسفتها وقيمها ورغباتها مما يؤثر في تفضيل بديل عن اخر,ومن هذه البدائل: البيع بسعر اقل ،دخول اسوق جديدة، تطوير المنتوج.  7-تنفيذ الاستراتيجية: يتم في هذه المرحلة صياغة الخطط التفصيلية لتنفيذ الاستراتيجية الشاملة وتتولى الادارة الوسطى والدنيا عملية التنفيذ،يتطلب ذلك التجزئة التشغيلية للاستراتيجية على مستوى التقسيمات (متوسطة،وقصيرة الاجل ).  8-تقييم الاستراتيجية: تحتاج الاستراتيجية الى تقييم متواصل اثناء التنفيذ لتفادي تدهورها ،تستلزم عملية التقييم وجود معايير نابعة من الهدف مثل :الحصة السوقية ،نمو المبيعات،كما يمكن قياس الأداء بالمقارنة مع الماضي او بأداء المنافسين.   </vt:lpstr>
      <vt:lpstr>PowerPoint Presentation</vt:lpstr>
      <vt:lpstr>  شكل (2) المقابلة بين المنظمة والبيئة  </vt:lpstr>
      <vt:lpstr>1-الاستراتيجية على مستوى المنشاة: وهي استراتيجية الشاملة اوالكلية اللمنشاة اذ تحدد الاعمال المتخصصة فيها،تتضمن تحويل الرسالة الى واقع لايتغير، مثال/استراتيجية الشاملة لشركة ZER  هي جميع المصانع المتخصصة فيها (المعلبات ,الزيوت،المكرونة). 2-الاستراتيجية على مستوى الاعمال :تتضمن تحسين الموقع التنافسي ، اذ تركز على افضل اساليب التنافس مع الغير مثال/مصنع الزيوت شركة ZER افضل في السوق . 3-الاستراتيجية على مستوى الوظائف: وتغطي الانشطة المختلفة للمنشاة أي تطوير الاستراتيجيات في كل الوظائف . مثال /تركز شركة ZERعلى انشطة(العمليات،الموارد البشرية،التسويق،المالية)  الخاصة بالمصنع.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المعلومات و اتخاذ القرار</dc:title>
  <dc:creator>ahmed king</dc:creator>
  <cp:lastModifiedBy>hp</cp:lastModifiedBy>
  <cp:revision>69</cp:revision>
  <dcterms:created xsi:type="dcterms:W3CDTF">2020-03-29T19:43:28Z</dcterms:created>
  <dcterms:modified xsi:type="dcterms:W3CDTF">2022-02-15T07:31:29Z</dcterms:modified>
</cp:coreProperties>
</file>