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00" r:id="rId1"/>
  </p:sldMasterIdLst>
  <p:sldIdLst>
    <p:sldId id="256" r:id="rId2"/>
    <p:sldId id="263" r:id="rId3"/>
    <p:sldId id="268" r:id="rId4"/>
    <p:sldId id="258" r:id="rId5"/>
    <p:sldId id="260" r:id="rId6"/>
    <p:sldId id="270" r:id="rId7"/>
    <p:sldId id="269" r:id="rId8"/>
    <p:sldId id="266" r:id="rId9"/>
    <p:sldId id="271" r:id="rId10"/>
    <p:sldId id="265" r:id="rId11"/>
    <p:sldId id="272" r:id="rId12"/>
    <p:sldId id="273" r:id="rId13"/>
    <p:sldId id="277" r:id="rId14"/>
    <p:sldId id="274" r:id="rId15"/>
    <p:sldId id="276" r:id="rId16"/>
    <p:sldId id="278"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66" autoAdjust="0"/>
    <p:restoredTop sz="94662" autoAdjust="0"/>
  </p:normalViewPr>
  <p:slideViewPr>
    <p:cSldViewPr>
      <p:cViewPr>
        <p:scale>
          <a:sx n="60" d="100"/>
          <a:sy n="60" d="100"/>
        </p:scale>
        <p:origin x="-1560" y="-210"/>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20/09/1441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617670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20/09/1441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83207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20/09/1441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885537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20/09/1441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70436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20/09/1441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402446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B8ABB09-4A1D-463E-8065-109CC2B7EFAA}" type="datetimeFigureOut">
              <a:rPr lang="ar-SA" smtClean="0"/>
              <a:t>20/09/1441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454510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B8ABB09-4A1D-463E-8065-109CC2B7EFAA}" type="datetimeFigureOut">
              <a:rPr lang="ar-SA" smtClean="0"/>
              <a:t>20/09/1441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871541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B8ABB09-4A1D-463E-8065-109CC2B7EFAA}" type="datetimeFigureOut">
              <a:rPr lang="ar-SA" smtClean="0"/>
              <a:t>20/09/1441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699177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20/09/1441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881329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20/09/1441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894243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20/09/1441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88957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20/09/1441</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3354696654"/>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image" Target="../media/image28.png"/><Relationship Id="rId1" Type="http://schemas.openxmlformats.org/officeDocument/2006/relationships/slideLayout" Target="../slideLayouts/slideLayout3.xml"/><Relationship Id="rId6" Type="http://schemas.openxmlformats.org/officeDocument/2006/relationships/image" Target="../media/image32.png"/><Relationship Id="rId5" Type="http://schemas.openxmlformats.org/officeDocument/2006/relationships/image" Target="../media/image31.png"/><Relationship Id="rId10" Type="http://schemas.openxmlformats.org/officeDocument/2006/relationships/image" Target="../media/image36.png"/><Relationship Id="rId4" Type="http://schemas.openxmlformats.org/officeDocument/2006/relationships/image" Target="../media/image30.png"/><Relationship Id="rId9" Type="http://schemas.openxmlformats.org/officeDocument/2006/relationships/image" Target="../media/image3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image" Target="../media/image43.png"/><Relationship Id="rId3" Type="http://schemas.openxmlformats.org/officeDocument/2006/relationships/image" Target="../media/image38.png"/><Relationship Id="rId7" Type="http://schemas.openxmlformats.org/officeDocument/2006/relationships/image" Target="../media/image42.png"/><Relationship Id="rId2" Type="http://schemas.openxmlformats.org/officeDocument/2006/relationships/image" Target="../media/image37.png"/><Relationship Id="rId1" Type="http://schemas.openxmlformats.org/officeDocument/2006/relationships/slideLayout" Target="../slideLayouts/slideLayout3.xml"/><Relationship Id="rId6" Type="http://schemas.openxmlformats.org/officeDocument/2006/relationships/image" Target="../media/image41.png"/><Relationship Id="rId5" Type="http://schemas.openxmlformats.org/officeDocument/2006/relationships/image" Target="../media/image40.png"/><Relationship Id="rId4" Type="http://schemas.openxmlformats.org/officeDocument/2006/relationships/image" Target="../media/image3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image" Target="../media/image50.png"/><Relationship Id="rId13" Type="http://schemas.openxmlformats.org/officeDocument/2006/relationships/image" Target="../media/image55.png"/><Relationship Id="rId18" Type="http://schemas.openxmlformats.org/officeDocument/2006/relationships/image" Target="../media/image60.png"/><Relationship Id="rId3" Type="http://schemas.openxmlformats.org/officeDocument/2006/relationships/image" Target="../media/image45.png"/><Relationship Id="rId7" Type="http://schemas.openxmlformats.org/officeDocument/2006/relationships/image" Target="../media/image49.png"/><Relationship Id="rId12" Type="http://schemas.openxmlformats.org/officeDocument/2006/relationships/image" Target="../media/image54.png"/><Relationship Id="rId17" Type="http://schemas.openxmlformats.org/officeDocument/2006/relationships/image" Target="../media/image59.png"/><Relationship Id="rId2" Type="http://schemas.openxmlformats.org/officeDocument/2006/relationships/image" Target="../media/image44.png"/><Relationship Id="rId16" Type="http://schemas.openxmlformats.org/officeDocument/2006/relationships/image" Target="../media/image58.png"/><Relationship Id="rId1" Type="http://schemas.openxmlformats.org/officeDocument/2006/relationships/slideLayout" Target="../slideLayouts/slideLayout3.xml"/><Relationship Id="rId6" Type="http://schemas.openxmlformats.org/officeDocument/2006/relationships/image" Target="../media/image48.png"/><Relationship Id="rId11" Type="http://schemas.openxmlformats.org/officeDocument/2006/relationships/image" Target="../media/image53.png"/><Relationship Id="rId5" Type="http://schemas.openxmlformats.org/officeDocument/2006/relationships/image" Target="../media/image47.png"/><Relationship Id="rId15" Type="http://schemas.openxmlformats.org/officeDocument/2006/relationships/image" Target="../media/image57.png"/><Relationship Id="rId10" Type="http://schemas.openxmlformats.org/officeDocument/2006/relationships/image" Target="../media/image52.png"/><Relationship Id="rId4" Type="http://schemas.openxmlformats.org/officeDocument/2006/relationships/image" Target="../media/image46.png"/><Relationship Id="rId9" Type="http://schemas.openxmlformats.org/officeDocument/2006/relationships/image" Target="../media/image51.png"/><Relationship Id="rId14" Type="http://schemas.openxmlformats.org/officeDocument/2006/relationships/image" Target="../media/image5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image" Target="../media/image67.png"/><Relationship Id="rId13" Type="http://schemas.openxmlformats.org/officeDocument/2006/relationships/image" Target="../media/image72.png"/><Relationship Id="rId3" Type="http://schemas.openxmlformats.org/officeDocument/2006/relationships/image" Target="../media/image62.png"/><Relationship Id="rId7" Type="http://schemas.openxmlformats.org/officeDocument/2006/relationships/image" Target="../media/image66.png"/><Relationship Id="rId12" Type="http://schemas.openxmlformats.org/officeDocument/2006/relationships/image" Target="../media/image71.png"/><Relationship Id="rId2" Type="http://schemas.openxmlformats.org/officeDocument/2006/relationships/image" Target="../media/image61.png"/><Relationship Id="rId1" Type="http://schemas.openxmlformats.org/officeDocument/2006/relationships/slideLayout" Target="../slideLayouts/slideLayout3.xml"/><Relationship Id="rId6" Type="http://schemas.openxmlformats.org/officeDocument/2006/relationships/image" Target="../media/image65.png"/><Relationship Id="rId11" Type="http://schemas.openxmlformats.org/officeDocument/2006/relationships/image" Target="../media/image70.png"/><Relationship Id="rId5" Type="http://schemas.openxmlformats.org/officeDocument/2006/relationships/image" Target="../media/image64.png"/><Relationship Id="rId10" Type="http://schemas.openxmlformats.org/officeDocument/2006/relationships/image" Target="../media/image69.png"/><Relationship Id="rId4" Type="http://schemas.openxmlformats.org/officeDocument/2006/relationships/image" Target="../media/image63.png"/><Relationship Id="rId9" Type="http://schemas.openxmlformats.org/officeDocument/2006/relationships/image" Target="../media/image68.png"/><Relationship Id="rId14" Type="http://schemas.openxmlformats.org/officeDocument/2006/relationships/image" Target="../media/image73.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3.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4.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png"/><Relationship Id="rId2" Type="http://schemas.openxmlformats.org/officeDocument/2006/relationships/image" Target="../media/image13.png"/><Relationship Id="rId16" Type="http://schemas.openxmlformats.org/officeDocument/2006/relationships/image" Target="../media/image27.png"/><Relationship Id="rId1" Type="http://schemas.openxmlformats.org/officeDocument/2006/relationships/slideLayout" Target="../slideLayouts/slideLayout3.xml"/><Relationship Id="rId6" Type="http://schemas.openxmlformats.org/officeDocument/2006/relationships/image" Target="../media/image17.png"/><Relationship Id="rId11" Type="http://schemas.openxmlformats.org/officeDocument/2006/relationships/image" Target="../media/image22.png"/><Relationship Id="rId5" Type="http://schemas.openxmlformats.org/officeDocument/2006/relationships/image" Target="../media/image16.png"/><Relationship Id="rId15" Type="http://schemas.openxmlformats.org/officeDocument/2006/relationships/image" Target="../media/image26.pn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png"/><Relationship Id="rId14" Type="http://schemas.openxmlformats.org/officeDocument/2006/relationships/image" Target="../media/image2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13334"/>
            <a:ext cx="7772400" cy="233169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lvl="0">
              <a:spcBef>
                <a:spcPct val="20000"/>
              </a:spcBef>
            </a:pPr>
            <a:r>
              <a:rPr lang="ar-SA" sz="3600" dirty="0">
                <a:ea typeface="+mn-ea"/>
                <a:cs typeface="PT Bold Heading" panose="02010400000000000000" pitchFamily="2" charset="-78"/>
              </a:rPr>
              <a:t>الفصل </a:t>
            </a:r>
            <a:r>
              <a:rPr lang="ar-SA" sz="3600" dirty="0" smtClean="0">
                <a:ea typeface="+mn-ea"/>
                <a:cs typeface="PT Bold Heading" panose="02010400000000000000" pitchFamily="2" charset="-78"/>
              </a:rPr>
              <a:t>السابع</a:t>
            </a:r>
            <a:br>
              <a:rPr lang="ar-SA" sz="3600" dirty="0" smtClean="0">
                <a:ea typeface="+mn-ea"/>
                <a:cs typeface="PT Bold Heading" panose="02010400000000000000" pitchFamily="2" charset="-78"/>
              </a:rPr>
            </a:br>
            <a:r>
              <a:rPr lang="ar-SA" sz="3200" dirty="0" smtClean="0">
                <a:cs typeface="PT Bold Heading" panose="02010400000000000000" pitchFamily="2" charset="-78"/>
              </a:rPr>
              <a:t> المحاضرة الثانية/ القوى المؤثرة في التنظيم وانماط التنظيم</a:t>
            </a:r>
            <a:endParaRPr lang="ar-IQ" sz="3200" dirty="0">
              <a:cs typeface="PT Bold Heading" panose="02010400000000000000" pitchFamily="2" charset="-78"/>
            </a:endParaRPr>
          </a:p>
        </p:txBody>
      </p:sp>
      <p:sp>
        <p:nvSpPr>
          <p:cNvPr id="3" name="Subtitle 2"/>
          <p:cNvSpPr>
            <a:spLocks noGrp="1"/>
          </p:cNvSpPr>
          <p:nvPr>
            <p:ph type="subTitle" idx="1"/>
          </p:nvPr>
        </p:nvSpPr>
        <p:spPr>
          <a:solidFill>
            <a:schemeClr val="accent1">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ar-SA" b="1" dirty="0" smtClean="0">
                <a:solidFill>
                  <a:schemeClr val="tx1"/>
                </a:solidFill>
              </a:rPr>
              <a:t>اعداد</a:t>
            </a:r>
          </a:p>
          <a:p>
            <a:r>
              <a:rPr lang="ar-SA" b="1" dirty="0" smtClean="0">
                <a:solidFill>
                  <a:schemeClr val="tx1"/>
                </a:solidFill>
              </a:rPr>
              <a:t>د. نادية داخل عناد</a:t>
            </a:r>
            <a:endParaRPr lang="ar-IQ" b="1" dirty="0">
              <a:solidFill>
                <a:schemeClr val="tx1"/>
              </a:solidFill>
            </a:endParaRPr>
          </a:p>
        </p:txBody>
      </p:sp>
    </p:spTree>
    <p:extLst>
      <p:ext uri="{BB962C8B-B14F-4D97-AF65-F5344CB8AC3E}">
        <p14:creationId xmlns:p14="http://schemas.microsoft.com/office/powerpoint/2010/main" val="2032963697"/>
      </p:ext>
    </p:extLst>
  </p:cSld>
  <p:clrMapOvr>
    <a:masterClrMapping/>
  </p:clrMapOvr>
  <mc:AlternateContent xmlns:mc="http://schemas.openxmlformats.org/markup-compatibility/2006" xmlns:p14="http://schemas.microsoft.com/office/powerpoint/2010/main">
    <mc:Choice Requires="p14">
      <p:transition spd="slow" p14:dur="1500" advTm="9422">
        <p:split orient="vert"/>
      </p:transition>
    </mc:Choice>
    <mc:Fallback xmlns="">
      <p:transition spd="slow" advTm="9422">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5013176"/>
            <a:ext cx="7772400" cy="755799"/>
          </a:xfrm>
        </p:spPr>
        <p:txBody>
          <a:bodyPr>
            <a:normAutofit/>
          </a:bodyPr>
          <a:lstStyle/>
          <a:p>
            <a:pPr algn="ctr"/>
            <a:r>
              <a:rPr lang="ar-SA" sz="2400" dirty="0" smtClean="0"/>
              <a:t>النمط </a:t>
            </a:r>
            <a:r>
              <a:rPr lang="ar-SA" sz="2400" dirty="0" err="1" smtClean="0"/>
              <a:t>المنتوجي</a:t>
            </a:r>
            <a:endParaRPr lang="ar-IQ" sz="2400" dirty="0"/>
          </a:p>
        </p:txBody>
      </p:sp>
      <p:sp>
        <p:nvSpPr>
          <p:cNvPr id="3" name="Text Placeholder 2"/>
          <p:cNvSpPr>
            <a:spLocks noGrp="1"/>
          </p:cNvSpPr>
          <p:nvPr>
            <p:ph type="body" idx="1"/>
          </p:nvPr>
        </p:nvSpPr>
        <p:spPr>
          <a:xfrm>
            <a:off x="722313" y="404664"/>
            <a:ext cx="7772400" cy="4002237"/>
          </a:xfrm>
        </p:spPr>
        <p:txBody>
          <a:bodyPr/>
          <a:lstStyle/>
          <a:p>
            <a:endParaRPr lang="ar-IQ"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692696"/>
            <a:ext cx="1209675" cy="627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9205" y="1999134"/>
            <a:ext cx="880819"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21635" y="1985753"/>
            <a:ext cx="1054736"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7904" y="1999134"/>
            <a:ext cx="1035218"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1720" y="1988840"/>
            <a:ext cx="733425"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9"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16797" y="1325461"/>
            <a:ext cx="109537"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51208" y="1627275"/>
            <a:ext cx="4846637" cy="109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1"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71135" y="1665895"/>
            <a:ext cx="304800"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2" name="Picture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62097" y="1709636"/>
            <a:ext cx="304800"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3" name="Picture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15579" y="1672984"/>
            <a:ext cx="304800"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4" name="Picture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107936" y="1682043"/>
            <a:ext cx="304800"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82670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0"/>
            <a:ext cx="925252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vert="horz" lIns="91440" tIns="45720" rIns="91440" bIns="45720" rtlCol="1" anchor="b">
            <a:normAutofit/>
          </a:bodyPr>
          <a:lstStyle/>
          <a:p>
            <a:r>
              <a:rPr lang="ar-SA" sz="2400" dirty="0" smtClean="0">
                <a:solidFill>
                  <a:srgbClr val="FF0000"/>
                </a:solidFill>
              </a:rPr>
              <a:t>3</a:t>
            </a:r>
            <a:r>
              <a:rPr lang="ar-SA" sz="2400" b="0" dirty="0" smtClean="0">
                <a:solidFill>
                  <a:srgbClr val="FF0000"/>
                </a:solidFill>
              </a:rPr>
              <a:t>-النمط </a:t>
            </a:r>
            <a:r>
              <a:rPr lang="ar-SA" sz="2400" b="0" dirty="0" err="1">
                <a:solidFill>
                  <a:srgbClr val="FF0000"/>
                </a:solidFill>
              </a:rPr>
              <a:t>الموقعي</a:t>
            </a:r>
            <a:r>
              <a:rPr lang="ar-SA" sz="2400" b="0" dirty="0">
                <a:solidFill>
                  <a:srgbClr val="FF0000"/>
                </a:solidFill>
              </a:rPr>
              <a:t> </a:t>
            </a:r>
            <a:br>
              <a:rPr lang="ar-SA" sz="2400" b="0" dirty="0">
                <a:solidFill>
                  <a:srgbClr val="FF0000"/>
                </a:solidFill>
              </a:rPr>
            </a:br>
            <a:r>
              <a:rPr lang="ar-SA" sz="2400" b="0" dirty="0"/>
              <a:t>حيث تنظم العديد من الشركات الكبيرة اعمالها على اساس الموقع الجغرافي لتقسيماته وتسهيلاته الانتاجية خاصة اذا كانت لديها فروع ومعارض موزعة في مناطق </a:t>
            </a:r>
            <a:r>
              <a:rPr lang="ar-SA" sz="2400" b="0" dirty="0" smtClean="0"/>
              <a:t>جغرافية </a:t>
            </a:r>
            <a:r>
              <a:rPr lang="ar-SA" sz="2400" b="0" dirty="0"/>
              <a:t>متعددة ويعين لكل فرع مدير يتولى مسؤوليتها </a:t>
            </a:r>
            <a:r>
              <a:rPr lang="ar-SA" sz="2400" b="0" dirty="0" err="1"/>
              <a:t>باكملها</a:t>
            </a:r>
            <a:r>
              <a:rPr lang="ar-SA" sz="2400" b="0" dirty="0"/>
              <a:t> من حيث الانشطة (العمليات، التسويق، المالية</a:t>
            </a:r>
            <a:r>
              <a:rPr lang="ar-SA" sz="2400" b="0" dirty="0" smtClean="0"/>
              <a:t>،....)</a:t>
            </a:r>
            <a:br>
              <a:rPr lang="ar-SA" sz="2400" b="0" dirty="0" smtClean="0"/>
            </a:br>
            <a:r>
              <a:rPr lang="ar-SA" sz="2400" b="0" dirty="0"/>
              <a:t/>
            </a:r>
            <a:br>
              <a:rPr lang="ar-SA" sz="2400" b="0" dirty="0"/>
            </a:br>
            <a:r>
              <a:rPr lang="ar-SA" sz="2400" b="0" dirty="0">
                <a:solidFill>
                  <a:srgbClr val="FF0000"/>
                </a:solidFill>
              </a:rPr>
              <a:t>الايجابيات</a:t>
            </a:r>
            <a:br>
              <a:rPr lang="ar-SA" sz="2400" b="0" dirty="0">
                <a:solidFill>
                  <a:srgbClr val="FF0000"/>
                </a:solidFill>
              </a:rPr>
            </a:br>
            <a:r>
              <a:rPr lang="ar-SA" sz="2400" b="0" dirty="0"/>
              <a:t>1-توحيد المسؤولية الادارية على صعيد المنطقة او الموقع ومن ثم اتاحة الفرص لتنسيق الفعاليات بما ينسجم مع خصوصيات المنطقة</a:t>
            </a:r>
            <a:r>
              <a:rPr lang="ar-SA" sz="2400" b="0" dirty="0" smtClean="0"/>
              <a:t>.</a:t>
            </a:r>
            <a:br>
              <a:rPr lang="ar-SA" sz="2400" b="0" dirty="0" smtClean="0"/>
            </a:br>
            <a:r>
              <a:rPr lang="ar-SA" sz="2400" b="0" dirty="0"/>
              <a:t/>
            </a:r>
            <a:br>
              <a:rPr lang="ar-SA" sz="2400" b="0" dirty="0"/>
            </a:br>
            <a:r>
              <a:rPr lang="ar-SA" sz="2400" b="0" dirty="0" smtClean="0">
                <a:solidFill>
                  <a:srgbClr val="FF0000"/>
                </a:solidFill>
              </a:rPr>
              <a:t>السلبيات</a:t>
            </a:r>
            <a:r>
              <a:rPr lang="ar-SA" sz="2400" b="0" dirty="0">
                <a:solidFill>
                  <a:srgbClr val="FF0000"/>
                </a:solidFill>
              </a:rPr>
              <a:t/>
            </a:r>
            <a:br>
              <a:rPr lang="ar-SA" sz="2400" b="0" dirty="0">
                <a:solidFill>
                  <a:srgbClr val="FF0000"/>
                </a:solidFill>
              </a:rPr>
            </a:br>
            <a:r>
              <a:rPr lang="ar-SA" sz="2400" b="0" dirty="0"/>
              <a:t>1-تواجه مشاكل عند توزيع الخدمات على عدد من المناطق</a:t>
            </a:r>
            <a:br>
              <a:rPr lang="ar-SA" sz="2400" b="0" dirty="0"/>
            </a:br>
            <a:r>
              <a:rPr lang="ar-SA" sz="2400" b="0" dirty="0"/>
              <a:t>2-توفير عدد اكبر من المديرين من ذوي التخصصات المتعددة</a:t>
            </a:r>
            <a:br>
              <a:rPr lang="ar-SA" sz="2400" b="0" dirty="0"/>
            </a:br>
            <a:r>
              <a:rPr lang="ar-SA" sz="2400" b="0" dirty="0"/>
              <a:t>3-وجود صعوبات عديدة فب مجال تنسيق النشطة الجغرافية على صعيد مراكز الشركة</a:t>
            </a:r>
            <a:br>
              <a:rPr lang="ar-SA" sz="2400" b="0" dirty="0"/>
            </a:br>
            <a:r>
              <a:rPr lang="ar-SA" sz="2400" b="0" dirty="0"/>
              <a:t/>
            </a:r>
            <a:br>
              <a:rPr lang="ar-SA" sz="2400" b="0" dirty="0"/>
            </a:br>
            <a:r>
              <a:rPr lang="ar-SA" sz="2400" dirty="0" smtClean="0"/>
              <a:t> </a:t>
            </a:r>
            <a:r>
              <a:rPr lang="en-US" sz="2400" dirty="0" smtClean="0"/>
              <a:t/>
            </a:r>
            <a:br>
              <a:rPr lang="en-US" sz="2400" dirty="0" smtClean="0"/>
            </a:br>
            <a:r>
              <a:rPr lang="ar-IQ" sz="2400" dirty="0" smtClean="0">
                <a:latin typeface="+mn-lt"/>
                <a:ea typeface="Calibri"/>
                <a:cs typeface="PT Bold Heading" panose="02010400000000000000" pitchFamily="2" charset="-78"/>
              </a:rPr>
              <a:t/>
            </a:r>
            <a:br>
              <a:rPr lang="ar-IQ" sz="2400" dirty="0" smtClean="0">
                <a:latin typeface="+mn-lt"/>
                <a:ea typeface="Calibri"/>
                <a:cs typeface="PT Bold Heading" panose="02010400000000000000" pitchFamily="2" charset="-78"/>
              </a:rPr>
            </a:br>
            <a:endParaRPr lang="ar-IQ" sz="2400" dirty="0">
              <a:latin typeface="+mn-lt"/>
              <a:ea typeface="Calibri"/>
              <a:cs typeface="PT Bold Heading" panose="02010400000000000000" pitchFamily="2" charset="-78"/>
            </a:endParaRPr>
          </a:p>
        </p:txBody>
      </p:sp>
    </p:spTree>
    <p:extLst>
      <p:ext uri="{BB962C8B-B14F-4D97-AF65-F5344CB8AC3E}">
        <p14:creationId xmlns:p14="http://schemas.microsoft.com/office/powerpoint/2010/main" val="3806065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400" dirty="0" smtClean="0"/>
              <a:t>النمط </a:t>
            </a:r>
            <a:r>
              <a:rPr lang="ar-SA" sz="2400" dirty="0" err="1" smtClean="0"/>
              <a:t>الموقعي</a:t>
            </a:r>
            <a:endParaRPr lang="ar-IQ" sz="2400" dirty="0"/>
          </a:p>
        </p:txBody>
      </p:sp>
      <p:sp>
        <p:nvSpPr>
          <p:cNvPr id="3" name="Text Placeholder 2"/>
          <p:cNvSpPr>
            <a:spLocks noGrp="1"/>
          </p:cNvSpPr>
          <p:nvPr>
            <p:ph type="body" idx="1"/>
          </p:nvPr>
        </p:nvSpPr>
        <p:spPr>
          <a:xfrm>
            <a:off x="722313" y="332657"/>
            <a:ext cx="7772400" cy="4074244"/>
          </a:xfrm>
        </p:spPr>
        <p:txBody>
          <a:bodyPr/>
          <a:lstStyle/>
          <a:p>
            <a:endParaRPr lang="ar-IQ"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548680"/>
            <a:ext cx="1217290"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99854" y="1002523"/>
            <a:ext cx="109537" cy="57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00460" y="1566933"/>
            <a:ext cx="2998787" cy="54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62322" y="2132856"/>
            <a:ext cx="85755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2"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66490" y="2132856"/>
            <a:ext cx="974728"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3"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60301" y="2132855"/>
            <a:ext cx="902593"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4"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48060" y="1554903"/>
            <a:ext cx="30480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5"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02222" y="1488706"/>
            <a:ext cx="30480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6"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46847" y="1566933"/>
            <a:ext cx="30480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2905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vert="horz" lIns="91440" tIns="45720" rIns="91440" bIns="45720" rtlCol="1" anchor="b">
            <a:normAutofit/>
          </a:bodyPr>
          <a:lstStyle/>
          <a:p>
            <a:pPr algn="justLow">
              <a:lnSpc>
                <a:spcPct val="115000"/>
              </a:lnSpc>
              <a:spcBef>
                <a:spcPct val="20000"/>
              </a:spcBef>
              <a:spcAft>
                <a:spcPts val="1000"/>
              </a:spcAft>
              <a:buFont typeface="Arial" panose="020B0604020202020204" pitchFamily="34" charset="0"/>
            </a:pPr>
            <a:endParaRPr lang="ar-IQ" sz="2700" b="0" dirty="0">
              <a:latin typeface="+mn-lt"/>
              <a:ea typeface="Calibri"/>
            </a:endParaRPr>
          </a:p>
        </p:txBody>
      </p:sp>
      <p:sp>
        <p:nvSpPr>
          <p:cNvPr id="4" name="Text Placeholder 3"/>
          <p:cNvSpPr>
            <a:spLocks noGrp="1"/>
          </p:cNvSpPr>
          <p:nvPr>
            <p:ph type="body" idx="1"/>
          </p:nvPr>
        </p:nvSpPr>
        <p:spPr>
          <a:xfrm>
            <a:off x="179512" y="332655"/>
            <a:ext cx="8964488" cy="3240361"/>
          </a:xfrm>
        </p:spPr>
        <p:txBody>
          <a:bodyPr>
            <a:normAutofit lnSpcReduction="10000"/>
          </a:bodyPr>
          <a:lstStyle/>
          <a:p>
            <a:endParaRPr lang="ar-IQ" sz="2800" dirty="0" smtClean="0">
              <a:solidFill>
                <a:srgbClr val="FF0000"/>
              </a:solidFill>
              <a:cs typeface="+mj-cs"/>
            </a:endParaRPr>
          </a:p>
          <a:p>
            <a:r>
              <a:rPr lang="ar-IQ" sz="2800" dirty="0">
                <a:solidFill>
                  <a:srgbClr val="FF0000"/>
                </a:solidFill>
                <a:cs typeface="+mj-cs"/>
              </a:rPr>
              <a:t>4</a:t>
            </a:r>
            <a:r>
              <a:rPr lang="ar-IQ" sz="2800" b="1" dirty="0" smtClean="0">
                <a:solidFill>
                  <a:srgbClr val="FF0000"/>
                </a:solidFill>
                <a:cs typeface="+mj-cs"/>
              </a:rPr>
              <a:t>-النمط </a:t>
            </a:r>
            <a:r>
              <a:rPr lang="ar-IQ" sz="2800" b="1" dirty="0">
                <a:solidFill>
                  <a:srgbClr val="FF0000"/>
                </a:solidFill>
                <a:cs typeface="+mj-cs"/>
              </a:rPr>
              <a:t>السوقي او </a:t>
            </a:r>
            <a:r>
              <a:rPr lang="ar-IQ" sz="2800" b="1" dirty="0" err="1">
                <a:solidFill>
                  <a:srgbClr val="FF0000"/>
                </a:solidFill>
                <a:cs typeface="+mj-cs"/>
              </a:rPr>
              <a:t>الزبائني</a:t>
            </a:r>
            <a:endParaRPr lang="ar-IQ" sz="2800" b="1" dirty="0">
              <a:solidFill>
                <a:srgbClr val="FF0000"/>
              </a:solidFill>
              <a:cs typeface="+mj-cs"/>
            </a:endParaRPr>
          </a:p>
          <a:p>
            <a:r>
              <a:rPr lang="ar-IQ" sz="2800" b="1" dirty="0">
                <a:solidFill>
                  <a:schemeClr val="tx1"/>
                </a:solidFill>
                <a:cs typeface="+mj-cs"/>
              </a:rPr>
              <a:t>يقوم على اساس تنظيم المنشاة بحسب الاسواق او المجموعات المتجانسة من الزبائن ، مثال/المشترين منها بالجملة او بالتجزئة ،اوبين المستهلكين وتجار الجملة والتجزئة، القاعدة في هذا النمط هي طبيعة الزبون والسوق </a:t>
            </a:r>
            <a:endParaRPr lang="ar-IQ" sz="2800" b="1" dirty="0" smtClean="0">
              <a:solidFill>
                <a:schemeClr val="tx1"/>
              </a:solidFill>
              <a:cs typeface="+mj-cs"/>
            </a:endParaRPr>
          </a:p>
          <a:p>
            <a:endParaRPr lang="ar-IQ" sz="2800" b="1" dirty="0">
              <a:solidFill>
                <a:schemeClr val="tx1"/>
              </a:solidFill>
              <a:cs typeface="+mj-cs"/>
            </a:endParaRPr>
          </a:p>
          <a:p>
            <a:r>
              <a:rPr lang="ar-IQ" sz="2800" b="1" dirty="0">
                <a:solidFill>
                  <a:srgbClr val="FF0000"/>
                </a:solidFill>
                <a:cs typeface="+mj-cs"/>
              </a:rPr>
              <a:t>الايجابيات والسلبيات </a:t>
            </a:r>
            <a:r>
              <a:rPr lang="ar-IQ" sz="2800" b="1" dirty="0">
                <a:solidFill>
                  <a:schemeClr val="tx1"/>
                </a:solidFill>
                <a:cs typeface="+mj-cs"/>
              </a:rPr>
              <a:t>/نفس النمط </a:t>
            </a:r>
            <a:r>
              <a:rPr lang="ar-IQ" sz="2800" b="1" dirty="0" err="1">
                <a:solidFill>
                  <a:schemeClr val="tx1"/>
                </a:solidFill>
                <a:cs typeface="+mj-cs"/>
              </a:rPr>
              <a:t>المنتوجي</a:t>
            </a:r>
            <a:r>
              <a:rPr lang="ar-IQ" sz="2800" b="1" dirty="0">
                <a:solidFill>
                  <a:schemeClr val="tx1"/>
                </a:solidFill>
                <a:cs typeface="+mj-cs"/>
              </a:rPr>
              <a:t> </a:t>
            </a:r>
          </a:p>
          <a:p>
            <a:endParaRPr lang="ar-IQ" dirty="0"/>
          </a:p>
        </p:txBody>
      </p:sp>
    </p:spTree>
    <p:extLst>
      <p:ext uri="{BB962C8B-B14F-4D97-AF65-F5344CB8AC3E}">
        <p14:creationId xmlns:p14="http://schemas.microsoft.com/office/powerpoint/2010/main" val="8877397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2400" dirty="0" smtClean="0"/>
              <a:t>النمط السوقي</a:t>
            </a:r>
            <a:endParaRPr lang="ar-IQ" sz="2400" dirty="0"/>
          </a:p>
        </p:txBody>
      </p:sp>
      <p:sp>
        <p:nvSpPr>
          <p:cNvPr id="3" name="Text Placeholder 2"/>
          <p:cNvSpPr>
            <a:spLocks noGrp="1"/>
          </p:cNvSpPr>
          <p:nvPr>
            <p:ph type="body" idx="1"/>
          </p:nvPr>
        </p:nvSpPr>
        <p:spPr>
          <a:xfrm>
            <a:off x="683568" y="332656"/>
            <a:ext cx="7772400" cy="3888432"/>
          </a:xfrm>
        </p:spPr>
        <p:txBody>
          <a:bodyPr/>
          <a:lstStyle/>
          <a:p>
            <a:endParaRPr lang="ar-IQ"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7" y="548680"/>
            <a:ext cx="999926"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4033" y="1124744"/>
            <a:ext cx="130075" cy="361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8988" y="1486693"/>
            <a:ext cx="3840163" cy="109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96588" y="1517813"/>
            <a:ext cx="30480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6"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35696" y="1790049"/>
            <a:ext cx="999042" cy="486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7"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91880" y="1551924"/>
            <a:ext cx="30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8"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00400" y="1852484"/>
            <a:ext cx="862980" cy="424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9"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43463" y="1551924"/>
            <a:ext cx="304800"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0" name="Picture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89892" y="1852484"/>
            <a:ext cx="847725" cy="424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1" name="Picture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202942" y="1486693"/>
            <a:ext cx="304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2" name="Picture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764792" y="1887509"/>
            <a:ext cx="876300" cy="36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3" name="Picture 1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941094" y="2249459"/>
            <a:ext cx="109537"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4" name="Picture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002424" y="2585215"/>
            <a:ext cx="2700337" cy="109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5" name="Picture 1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910980" y="2639983"/>
            <a:ext cx="30480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6" name="Picture 1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861354" y="2585215"/>
            <a:ext cx="30480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7" name="Picture 1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507742" y="2639982"/>
            <a:ext cx="30480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8" name="Picture 1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478241" y="3191503"/>
            <a:ext cx="895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9" name="Picture 1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719638" y="3191503"/>
            <a:ext cx="857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0" name="Picture 2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069592" y="3200400"/>
            <a:ext cx="876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5731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vert="horz" lIns="91440" tIns="45720" rIns="91440" bIns="45720" rtlCol="1" anchor="b">
            <a:normAutofit/>
          </a:bodyPr>
          <a:lstStyle/>
          <a:p>
            <a:pPr>
              <a:lnSpc>
                <a:spcPct val="115000"/>
              </a:lnSpc>
              <a:spcBef>
                <a:spcPct val="20000"/>
              </a:spcBef>
              <a:spcAft>
                <a:spcPts val="1000"/>
              </a:spcAft>
              <a:buFont typeface="Arial" panose="020B0604020202020204" pitchFamily="34" charset="0"/>
            </a:pPr>
            <a:r>
              <a:rPr lang="ar-IQ" sz="2700" dirty="0" smtClean="0">
                <a:solidFill>
                  <a:srgbClr val="FF0000"/>
                </a:solidFill>
                <a:latin typeface="+mn-lt"/>
                <a:ea typeface="Calibri"/>
              </a:rPr>
              <a:t>5-النمط </a:t>
            </a:r>
            <a:r>
              <a:rPr lang="ar-IQ" sz="2700" dirty="0" err="1">
                <a:solidFill>
                  <a:srgbClr val="FF0000"/>
                </a:solidFill>
                <a:latin typeface="+mn-lt"/>
                <a:ea typeface="Calibri"/>
              </a:rPr>
              <a:t>المصفوفي</a:t>
            </a:r>
            <a:r>
              <a:rPr lang="ar-IQ" sz="2700" dirty="0">
                <a:solidFill>
                  <a:srgbClr val="FF0000"/>
                </a:solidFill>
                <a:latin typeface="+mn-lt"/>
                <a:ea typeface="Calibri"/>
              </a:rPr>
              <a:t> .</a:t>
            </a:r>
            <a:br>
              <a:rPr lang="ar-IQ" sz="2700" dirty="0">
                <a:solidFill>
                  <a:srgbClr val="FF0000"/>
                </a:solidFill>
                <a:latin typeface="+mn-lt"/>
                <a:ea typeface="Calibri"/>
              </a:rPr>
            </a:br>
            <a:r>
              <a:rPr lang="ar-IQ" sz="2700" dirty="0">
                <a:latin typeface="+mn-lt"/>
                <a:ea typeface="Calibri"/>
              </a:rPr>
              <a:t>تم انشاء هذا النمط بسبب التعقيدات البيئية والتطورات التكنولوجيا ،بموجبه اصبحت الانشطة الرئيسية في مركز المنشاة تتعامل الان مع متغيرات المنتوج ،</a:t>
            </a:r>
            <a:r>
              <a:rPr lang="ar-IQ" sz="2700" dirty="0" smtClean="0">
                <a:latin typeface="+mn-lt"/>
                <a:ea typeface="Calibri"/>
              </a:rPr>
              <a:t>و الزبون، التكنولوجيا, المناطق </a:t>
            </a:r>
            <a:r>
              <a:rPr lang="ar-IQ" sz="2700" dirty="0">
                <a:latin typeface="+mn-lt"/>
                <a:ea typeface="Calibri"/>
              </a:rPr>
              <a:t>والاسواق وكل نمط جديد يقي بمتطلبات غير </a:t>
            </a:r>
            <a:r>
              <a:rPr lang="ar-IQ" sz="2700" dirty="0" smtClean="0">
                <a:latin typeface="+mn-lt"/>
                <a:ea typeface="Calibri"/>
              </a:rPr>
              <a:t>التقليدية .مثال /</a:t>
            </a:r>
            <a:r>
              <a:rPr lang="ar-IQ" sz="2700" dirty="0">
                <a:latin typeface="+mn-lt"/>
                <a:ea typeface="Calibri"/>
              </a:rPr>
              <a:t>شركة المقولات ،</a:t>
            </a:r>
            <a:r>
              <a:rPr lang="ar-IQ" sz="2700" dirty="0" smtClean="0">
                <a:latin typeface="+mn-lt"/>
                <a:ea typeface="Calibri"/>
              </a:rPr>
              <a:t>المصارف ،</a:t>
            </a:r>
            <a:r>
              <a:rPr lang="ar-IQ" sz="2700" dirty="0">
                <a:latin typeface="+mn-lt"/>
                <a:ea typeface="Calibri"/>
              </a:rPr>
              <a:t>شركات التامين يمزج هذا النمط بين نمط </a:t>
            </a:r>
            <a:r>
              <a:rPr lang="ar-IQ" sz="2700" dirty="0" err="1">
                <a:latin typeface="+mn-lt"/>
                <a:ea typeface="Calibri"/>
              </a:rPr>
              <a:t>النشاطي</a:t>
            </a:r>
            <a:r>
              <a:rPr lang="ar-IQ" sz="2700" dirty="0">
                <a:latin typeface="+mn-lt"/>
                <a:ea typeface="Calibri"/>
              </a:rPr>
              <a:t> والجغرافي </a:t>
            </a:r>
            <a:r>
              <a:rPr lang="ar-IQ" sz="2700" dirty="0" smtClean="0">
                <a:latin typeface="+mn-lt"/>
                <a:ea typeface="Calibri"/>
              </a:rPr>
              <a:t>.</a:t>
            </a:r>
            <a:br>
              <a:rPr lang="ar-IQ" sz="2700" dirty="0" smtClean="0">
                <a:latin typeface="+mn-lt"/>
                <a:ea typeface="Calibri"/>
              </a:rPr>
            </a:br>
            <a:r>
              <a:rPr lang="ar-IQ" sz="2700" dirty="0">
                <a:latin typeface="+mn-lt"/>
                <a:ea typeface="Calibri"/>
              </a:rPr>
              <a:t/>
            </a:r>
            <a:br>
              <a:rPr lang="ar-IQ" sz="2700" dirty="0">
                <a:latin typeface="+mn-lt"/>
                <a:ea typeface="Calibri"/>
              </a:rPr>
            </a:br>
            <a:r>
              <a:rPr lang="ar-IQ" sz="2700" dirty="0">
                <a:solidFill>
                  <a:srgbClr val="FF0000"/>
                </a:solidFill>
                <a:latin typeface="+mn-lt"/>
                <a:ea typeface="Calibri"/>
              </a:rPr>
              <a:t>6- النمط الشبكي </a:t>
            </a:r>
            <a:r>
              <a:rPr lang="ar-IQ" sz="2700" dirty="0">
                <a:latin typeface="+mn-lt"/>
                <a:ea typeface="Calibri"/>
              </a:rPr>
              <a:t/>
            </a:r>
            <a:br>
              <a:rPr lang="ar-IQ" sz="2700" dirty="0">
                <a:latin typeface="+mn-lt"/>
                <a:ea typeface="Calibri"/>
              </a:rPr>
            </a:br>
            <a:r>
              <a:rPr lang="ar-IQ" sz="2700" dirty="0">
                <a:latin typeface="+mn-lt"/>
                <a:ea typeface="Calibri"/>
              </a:rPr>
              <a:t>في ضوء التوجه نحو التكامل الاقتصادي برز هذا النمط فالمنشاة تعمل بما يحاكي (المنظومات الشمسية)فالمنشاة الام تصبح مركز اداري صغير تتبعه شركات تقوم مقام بعض الانشطة الرئيسة مثل/شركة العمليات</a:t>
            </a:r>
            <a:r>
              <a:rPr lang="ar-IQ" sz="2700" dirty="0" smtClean="0">
                <a:latin typeface="+mn-lt"/>
                <a:ea typeface="Calibri"/>
              </a:rPr>
              <a:t>، شركة التسويق ،</a:t>
            </a:r>
            <a:r>
              <a:rPr lang="ar-IQ" sz="2700" dirty="0">
                <a:latin typeface="+mn-lt"/>
                <a:ea typeface="Calibri"/>
              </a:rPr>
              <a:t>شركة الشحن</a:t>
            </a:r>
            <a:r>
              <a:rPr lang="ar-IQ" sz="2700" dirty="0" smtClean="0">
                <a:latin typeface="+mn-lt"/>
                <a:ea typeface="Calibri"/>
              </a:rPr>
              <a:t>، مركز </a:t>
            </a:r>
            <a:r>
              <a:rPr lang="ar-IQ" sz="2700" dirty="0">
                <a:latin typeface="+mn-lt"/>
                <a:ea typeface="Calibri"/>
              </a:rPr>
              <a:t>البحث والتطوير ،يصبح مركز الشركة وكانه شركة عقود في حين التنفيذ يتم من قبل الشركات المتخصصة. </a:t>
            </a:r>
          </a:p>
        </p:txBody>
      </p:sp>
    </p:spTree>
    <p:extLst>
      <p:ext uri="{BB962C8B-B14F-4D97-AF65-F5344CB8AC3E}">
        <p14:creationId xmlns:p14="http://schemas.microsoft.com/office/powerpoint/2010/main" val="8877397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2400" b="0" dirty="0" smtClean="0"/>
              <a:t>النمط الشبكي</a:t>
            </a:r>
            <a:endParaRPr lang="ar-IQ" sz="2400" b="0" dirty="0"/>
          </a:p>
        </p:txBody>
      </p:sp>
      <p:sp>
        <p:nvSpPr>
          <p:cNvPr id="3" name="Text Placeholder 2"/>
          <p:cNvSpPr>
            <a:spLocks noGrp="1"/>
          </p:cNvSpPr>
          <p:nvPr>
            <p:ph type="body" idx="1"/>
          </p:nvPr>
        </p:nvSpPr>
        <p:spPr>
          <a:xfrm>
            <a:off x="722313" y="260649"/>
            <a:ext cx="7772400" cy="4146252"/>
          </a:xfrm>
        </p:spPr>
        <p:txBody>
          <a:bodyPr/>
          <a:lstStyle/>
          <a:p>
            <a:endParaRPr lang="ar-IQ"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627623"/>
            <a:ext cx="990600" cy="641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26645" y="1268761"/>
            <a:ext cx="817563"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43215" y="1001962"/>
            <a:ext cx="865187"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27984" y="1570386"/>
            <a:ext cx="1096516" cy="634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5183" y="2200171"/>
            <a:ext cx="93821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07446" y="2118154"/>
            <a:ext cx="871537"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2"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39433" y="2923696"/>
            <a:ext cx="1095375" cy="649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3"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51920" y="2048304"/>
            <a:ext cx="720080" cy="875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4" name="Picture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06078" y="2162938"/>
            <a:ext cx="811763" cy="1085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6" name="Picture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47336" y="2923696"/>
            <a:ext cx="1085850"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9" name="Picture 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79162" y="627623"/>
            <a:ext cx="981075"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60" name="Picture 1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559497" y="1083186"/>
            <a:ext cx="65246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61" name="Picture 1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5521" y="1059538"/>
            <a:ext cx="65246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9462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67439" y="0"/>
            <a:ext cx="6576561" cy="6525344"/>
          </a:xfrm>
        </p:spPr>
        <p:txBody>
          <a:bodyPr>
            <a:normAutofit fontScale="85000" lnSpcReduction="20000"/>
          </a:bodyPr>
          <a:lstStyle/>
          <a:p>
            <a:endParaRPr lang="ar-IQ" b="1" dirty="0" smtClean="0">
              <a:solidFill>
                <a:schemeClr val="tx1"/>
              </a:solidFill>
              <a:cs typeface="+mj-cs"/>
            </a:endParaRPr>
          </a:p>
          <a:p>
            <a:endParaRPr lang="ar-IQ" b="1" dirty="0">
              <a:solidFill>
                <a:schemeClr val="tx1"/>
              </a:solidFill>
              <a:cs typeface="+mj-cs"/>
            </a:endParaRPr>
          </a:p>
          <a:p>
            <a:endParaRPr lang="ar-IQ" b="1" dirty="0" smtClean="0">
              <a:solidFill>
                <a:schemeClr val="tx1"/>
              </a:solidFill>
              <a:cs typeface="+mj-cs"/>
            </a:endParaRPr>
          </a:p>
          <a:p>
            <a:endParaRPr lang="ar-IQ" b="1" dirty="0">
              <a:solidFill>
                <a:schemeClr val="tx1"/>
              </a:solidFill>
              <a:cs typeface="+mj-cs"/>
            </a:endParaRPr>
          </a:p>
          <a:p>
            <a:endParaRPr lang="ar-IQ" b="1" dirty="0" smtClean="0">
              <a:solidFill>
                <a:schemeClr val="tx1"/>
              </a:solidFill>
              <a:cs typeface="+mj-cs"/>
            </a:endParaRPr>
          </a:p>
          <a:p>
            <a:endParaRPr lang="ar-IQ" b="1" dirty="0">
              <a:solidFill>
                <a:schemeClr val="tx1"/>
              </a:solidFill>
              <a:cs typeface="+mj-cs"/>
            </a:endParaRPr>
          </a:p>
          <a:p>
            <a:endParaRPr lang="ar-IQ" b="1" dirty="0" smtClean="0">
              <a:solidFill>
                <a:schemeClr val="tx1"/>
              </a:solidFill>
              <a:cs typeface="+mj-cs"/>
            </a:endParaRPr>
          </a:p>
          <a:p>
            <a:endParaRPr lang="ar-IQ" b="1" dirty="0">
              <a:solidFill>
                <a:schemeClr val="tx1"/>
              </a:solidFill>
              <a:cs typeface="+mj-cs"/>
            </a:endParaRPr>
          </a:p>
          <a:p>
            <a:endParaRPr lang="ar-IQ" b="1" dirty="0" smtClean="0">
              <a:solidFill>
                <a:schemeClr val="tx1"/>
              </a:solidFill>
              <a:cs typeface="+mj-cs"/>
            </a:endParaRPr>
          </a:p>
          <a:p>
            <a:endParaRPr lang="ar-IQ" b="1" dirty="0">
              <a:solidFill>
                <a:schemeClr val="tx1"/>
              </a:solidFill>
              <a:cs typeface="+mj-cs"/>
            </a:endParaRPr>
          </a:p>
          <a:p>
            <a:r>
              <a:rPr lang="ar-IQ" sz="2800" b="1" dirty="0" smtClean="0">
                <a:solidFill>
                  <a:schemeClr val="tx1"/>
                </a:solidFill>
                <a:latin typeface="Aharoni" panose="02010803020104030203" pitchFamily="2" charset="-79"/>
                <a:cs typeface="+mj-cs"/>
              </a:rPr>
              <a:t>المحاضرة السابقة</a:t>
            </a:r>
          </a:p>
          <a:p>
            <a:pPr algn="just"/>
            <a:r>
              <a:rPr lang="ar-IQ" sz="2800" dirty="0" smtClean="0">
                <a:solidFill>
                  <a:schemeClr val="tx1"/>
                </a:solidFill>
                <a:latin typeface="Aharoni" panose="02010803020104030203" pitchFamily="2" charset="-79"/>
                <a:cs typeface="+mj-cs"/>
              </a:rPr>
              <a:t>كانت المحاضرة الاولى لفصل التنظيم تطرقنا الى تصميم الوظيفة من حيث  :المفهوم، وعلاقة التكنولوجيا بتصميم </a:t>
            </a:r>
            <a:r>
              <a:rPr lang="ar-IQ" sz="2800" dirty="0">
                <a:solidFill>
                  <a:schemeClr val="tx1"/>
                </a:solidFill>
                <a:latin typeface="Aharoni" panose="02010803020104030203" pitchFamily="2" charset="-79"/>
                <a:cs typeface="+mj-cs"/>
              </a:rPr>
              <a:t>الوظيفة ، ،واساليب </a:t>
            </a:r>
            <a:r>
              <a:rPr lang="ar-IQ" sz="2800" dirty="0" smtClean="0">
                <a:solidFill>
                  <a:schemeClr val="tx1"/>
                </a:solidFill>
                <a:latin typeface="Aharoni" panose="02010803020104030203" pitchFamily="2" charset="-79"/>
                <a:cs typeface="+mj-cs"/>
              </a:rPr>
              <a:t>تصميم الوظيفة، وماهي الاجزاء الاساسية في المنظمة ،ومفهوم الهيكل التنظيمي .</a:t>
            </a:r>
          </a:p>
          <a:p>
            <a:pPr algn="just"/>
            <a:endParaRPr lang="ar-IQ" sz="2800" dirty="0">
              <a:solidFill>
                <a:schemeClr val="tx1"/>
              </a:solidFill>
              <a:latin typeface="Aharoni" panose="02010803020104030203" pitchFamily="2" charset="-79"/>
              <a:cs typeface="+mj-cs"/>
            </a:endParaRPr>
          </a:p>
          <a:p>
            <a:r>
              <a:rPr lang="ar-IQ" sz="2800" b="1" dirty="0" smtClean="0">
                <a:solidFill>
                  <a:schemeClr val="tx1"/>
                </a:solidFill>
                <a:latin typeface="Aharoni" panose="02010803020104030203" pitchFamily="2" charset="-79"/>
                <a:cs typeface="+mj-cs"/>
              </a:rPr>
              <a:t>المحاضرة الحالية</a:t>
            </a:r>
          </a:p>
          <a:p>
            <a:r>
              <a:rPr lang="ar-IQ" sz="2800" dirty="0" smtClean="0">
                <a:solidFill>
                  <a:schemeClr val="tx1"/>
                </a:solidFill>
                <a:latin typeface="Aharoni" panose="02010803020104030203" pitchFamily="2" charset="-79"/>
                <a:cs typeface="+mj-cs"/>
              </a:rPr>
              <a:t>سنتطرق الى :</a:t>
            </a:r>
          </a:p>
          <a:p>
            <a:r>
              <a:rPr lang="ar-IQ" sz="2800" dirty="0" smtClean="0">
                <a:solidFill>
                  <a:schemeClr val="tx1"/>
                </a:solidFill>
                <a:latin typeface="Aharoni" panose="02010803020104030203" pitchFamily="2" charset="-79"/>
                <a:cs typeface="+mj-cs"/>
              </a:rPr>
              <a:t>اولا: القوى المؤثرة في التنظيم (الهيكل التنظيمي )</a:t>
            </a:r>
          </a:p>
          <a:p>
            <a:r>
              <a:rPr lang="ar-IQ" sz="2800" dirty="0" smtClean="0">
                <a:solidFill>
                  <a:schemeClr val="tx1"/>
                </a:solidFill>
                <a:latin typeface="Aharoni" panose="02010803020104030203" pitchFamily="2" charset="-79"/>
                <a:cs typeface="+mj-cs"/>
              </a:rPr>
              <a:t>ثانيا: انماط التصميم التنظيم (الهيكل التنظيمي)</a:t>
            </a:r>
          </a:p>
          <a:p>
            <a:endParaRPr lang="ar-IQ" dirty="0"/>
          </a:p>
          <a:p>
            <a:endParaRPr lang="ar-IQ" dirty="0" smtClean="0"/>
          </a:p>
          <a:p>
            <a:endParaRPr lang="ar-IQ" dirty="0"/>
          </a:p>
          <a:p>
            <a:endParaRPr lang="ar-IQ" dirty="0" smtClean="0"/>
          </a:p>
          <a:p>
            <a:endParaRPr lang="ar-IQ" dirty="0"/>
          </a:p>
          <a:p>
            <a:endParaRPr lang="ar-IQ" dirty="0"/>
          </a:p>
        </p:txBody>
      </p:sp>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505" y="3308026"/>
            <a:ext cx="2952328" cy="335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3977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84784"/>
            <a:ext cx="9144000" cy="5373216"/>
          </a:xfr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spcCol="0" anchor="ctr">
            <a:noAutofit/>
          </a:bodyPr>
          <a:lstStyle/>
          <a:p>
            <a:pPr>
              <a:spcAft>
                <a:spcPts val="1000"/>
              </a:spcAft>
            </a:pPr>
            <a:r>
              <a:rPr lang="ar-SA" sz="2400" dirty="0" smtClean="0">
                <a:ea typeface="Calibri"/>
              </a:rPr>
              <a:t/>
            </a:r>
            <a:br>
              <a:rPr lang="ar-SA" sz="2400" dirty="0" smtClean="0">
                <a:ea typeface="Calibri"/>
              </a:rPr>
            </a:br>
            <a:r>
              <a:rPr lang="ar-SA" sz="2400" dirty="0">
                <a:ea typeface="Calibri"/>
              </a:rPr>
              <a:t/>
            </a:r>
            <a:br>
              <a:rPr lang="ar-SA" sz="2400" dirty="0">
                <a:ea typeface="Calibri"/>
              </a:rPr>
            </a:br>
            <a:r>
              <a:rPr lang="ar-SA" sz="2400" dirty="0" smtClean="0">
                <a:ea typeface="Calibri"/>
              </a:rPr>
              <a:t/>
            </a:r>
            <a:br>
              <a:rPr lang="ar-SA" sz="2400" dirty="0" smtClean="0">
                <a:ea typeface="Calibri"/>
              </a:rPr>
            </a:br>
            <a:r>
              <a:rPr lang="ar-SA" sz="2400" dirty="0">
                <a:ea typeface="Calibri"/>
              </a:rPr>
              <a:t/>
            </a:r>
            <a:br>
              <a:rPr lang="ar-SA" sz="2400" dirty="0">
                <a:ea typeface="Calibri"/>
              </a:rPr>
            </a:br>
            <a:r>
              <a:rPr lang="ar-SA" sz="2400" dirty="0">
                <a:ea typeface="Calibri"/>
              </a:rPr>
              <a:t>أ- النظرة </a:t>
            </a:r>
            <a:r>
              <a:rPr lang="ar-SA" sz="2400" dirty="0" err="1">
                <a:ea typeface="Calibri"/>
              </a:rPr>
              <a:t>الموقفية</a:t>
            </a:r>
            <a:r>
              <a:rPr lang="ar-SA" sz="2400" dirty="0">
                <a:ea typeface="Calibri"/>
              </a:rPr>
              <a:t> :توكد على طبيعة الموقف وتساعد على ايضاح الاختلافات في الهياكل  ،فالمنظمات المختلفة تحتاج الى هياكل مختلفة مثل/ الشركة تختلف عن الجامعة والمستشفى </a:t>
            </a:r>
            <a:r>
              <a:rPr lang="ar-SA" sz="2400" dirty="0" smtClean="0">
                <a:ea typeface="Calibri"/>
              </a:rPr>
              <a:t>. </a:t>
            </a:r>
            <a:br>
              <a:rPr lang="ar-SA" sz="2400" dirty="0" smtClean="0">
                <a:ea typeface="Calibri"/>
              </a:rPr>
            </a:br>
            <a:r>
              <a:rPr lang="ar-SA" sz="2400" dirty="0" smtClean="0">
                <a:solidFill>
                  <a:srgbClr val="FF0000"/>
                </a:solidFill>
                <a:ea typeface="Calibri"/>
              </a:rPr>
              <a:t>ويمكن </a:t>
            </a:r>
            <a:r>
              <a:rPr lang="ar-SA" sz="2400" dirty="0">
                <a:solidFill>
                  <a:srgbClr val="FF0000"/>
                </a:solidFill>
                <a:ea typeface="Calibri"/>
              </a:rPr>
              <a:t>طرح القوى التي تؤثر على الهيكل التنظيمي حسب دراسات الباحثين </a:t>
            </a:r>
            <a:r>
              <a:rPr lang="ar-SA" sz="2400" dirty="0" smtClean="0">
                <a:solidFill>
                  <a:srgbClr val="FF0000"/>
                </a:solidFill>
                <a:ea typeface="Calibri"/>
              </a:rPr>
              <a:t>،وهي كالاتي:</a:t>
            </a:r>
            <a:r>
              <a:rPr lang="ar-SA" sz="2400" dirty="0">
                <a:solidFill>
                  <a:srgbClr val="FF0000"/>
                </a:solidFill>
                <a:ea typeface="Calibri"/>
              </a:rPr>
              <a:t/>
            </a:r>
            <a:br>
              <a:rPr lang="ar-SA" sz="2400" dirty="0">
                <a:solidFill>
                  <a:srgbClr val="FF0000"/>
                </a:solidFill>
                <a:ea typeface="Calibri"/>
              </a:rPr>
            </a:br>
            <a:r>
              <a:rPr lang="ar-SA" sz="2400" dirty="0">
                <a:solidFill>
                  <a:srgbClr val="FF0000"/>
                </a:solidFill>
                <a:ea typeface="Calibri"/>
              </a:rPr>
              <a:t>1-التكنولوجيا والهيكل </a:t>
            </a:r>
            <a:r>
              <a:rPr lang="ar-SA" sz="2400" dirty="0">
                <a:ea typeface="Calibri"/>
              </a:rPr>
              <a:t>:اهم هذه الدراسات  دراسة (جان </a:t>
            </a:r>
            <a:r>
              <a:rPr lang="ar-SA" sz="2400" dirty="0" err="1">
                <a:ea typeface="Calibri"/>
              </a:rPr>
              <a:t>ودورد</a:t>
            </a:r>
            <a:r>
              <a:rPr lang="ar-SA" sz="2400" dirty="0">
                <a:ea typeface="Calibri"/>
              </a:rPr>
              <a:t>)  اذ بوبت تكنولوجيا الانتاج </a:t>
            </a:r>
            <a:br>
              <a:rPr lang="ar-SA" sz="2400" dirty="0">
                <a:ea typeface="Calibri"/>
              </a:rPr>
            </a:br>
            <a:r>
              <a:rPr lang="ar-SA" sz="2400" dirty="0">
                <a:ea typeface="Calibri"/>
              </a:rPr>
              <a:t>–الانتاج على اساس الوحدة ,أي انتاج مثال انتاج سفينة </a:t>
            </a:r>
            <a:r>
              <a:rPr lang="ar-SA" sz="2400" dirty="0" err="1">
                <a:ea typeface="Calibri"/>
              </a:rPr>
              <a:t>اوانتاج</a:t>
            </a:r>
            <a:r>
              <a:rPr lang="ar-SA" sz="2400" dirty="0">
                <a:ea typeface="Calibri"/>
              </a:rPr>
              <a:t> طائرة .</a:t>
            </a:r>
            <a:br>
              <a:rPr lang="ar-SA" sz="2400" dirty="0">
                <a:ea typeface="Calibri"/>
              </a:rPr>
            </a:br>
            <a:r>
              <a:rPr lang="ar-SA" sz="2400" dirty="0">
                <a:ea typeface="Calibri"/>
              </a:rPr>
              <a:t>-الانتاج بوجبات</a:t>
            </a:r>
            <a:br>
              <a:rPr lang="ar-SA" sz="2400" dirty="0">
                <a:ea typeface="Calibri"/>
              </a:rPr>
            </a:br>
            <a:r>
              <a:rPr lang="ar-SA" sz="2400" dirty="0">
                <a:ea typeface="Calibri"/>
              </a:rPr>
              <a:t>-الانتاج الواسع (الكمي)</a:t>
            </a:r>
            <a:br>
              <a:rPr lang="ar-SA" sz="2400" dirty="0">
                <a:ea typeface="Calibri"/>
              </a:rPr>
            </a:br>
            <a:r>
              <a:rPr lang="ar-SA" sz="2400" dirty="0">
                <a:ea typeface="Calibri"/>
              </a:rPr>
              <a:t>-الانتاج بمراحل (الخراطة، الحدادة)</a:t>
            </a:r>
            <a:br>
              <a:rPr lang="ar-SA" sz="2400" dirty="0">
                <a:ea typeface="Calibri"/>
              </a:rPr>
            </a:br>
            <a:r>
              <a:rPr lang="ar-SA" sz="2400" dirty="0">
                <a:ea typeface="Calibri"/>
              </a:rPr>
              <a:t>توصلت الدراسة الى وجود علاقة بين هذه المجموعات وبين نوع الهيكل ومستوى الاداء هذا يعني ان هناك هياكل محددة بحسب نوع </a:t>
            </a:r>
            <a:r>
              <a:rPr lang="ar-SA" sz="2400" dirty="0" smtClean="0">
                <a:ea typeface="Calibri"/>
              </a:rPr>
              <a:t>التكنولوجيا.</a:t>
            </a:r>
            <a:br>
              <a:rPr lang="ar-SA" sz="2400" dirty="0" smtClean="0">
                <a:ea typeface="Calibri"/>
              </a:rPr>
            </a:br>
            <a:r>
              <a:rPr lang="ar-SA" sz="2400" dirty="0" smtClean="0">
                <a:ea typeface="Calibri"/>
              </a:rPr>
              <a:t/>
            </a:r>
            <a:br>
              <a:rPr lang="ar-SA" sz="2400" dirty="0" smtClean="0">
                <a:ea typeface="Calibri"/>
              </a:rPr>
            </a:br>
            <a:r>
              <a:rPr lang="ar-SA" sz="2400" dirty="0">
                <a:ea typeface="Calibri"/>
              </a:rPr>
              <a:t/>
            </a:r>
            <a:br>
              <a:rPr lang="ar-SA" sz="2400" dirty="0">
                <a:ea typeface="Calibri"/>
              </a:rPr>
            </a:br>
            <a:r>
              <a:rPr lang="ar-SA" sz="2400" dirty="0" smtClean="0">
                <a:ea typeface="Calibri"/>
              </a:rPr>
              <a:t/>
            </a:r>
            <a:br>
              <a:rPr lang="ar-SA" sz="2400" dirty="0" smtClean="0">
                <a:ea typeface="Calibri"/>
              </a:rPr>
            </a:br>
            <a:r>
              <a:rPr lang="en-US" sz="2800" dirty="0">
                <a:ea typeface="Calibri"/>
                <a:cs typeface="Arial"/>
              </a:rPr>
              <a:t/>
            </a:r>
            <a:br>
              <a:rPr lang="en-US" sz="2800" dirty="0">
                <a:ea typeface="Calibri"/>
                <a:cs typeface="Arial"/>
              </a:rPr>
            </a:br>
            <a:endParaRPr lang="ar-IQ" sz="2800" dirty="0"/>
          </a:p>
        </p:txBody>
      </p:sp>
      <p:sp>
        <p:nvSpPr>
          <p:cNvPr id="3" name="Text Placeholder 2"/>
          <p:cNvSpPr>
            <a:spLocks noGrp="1"/>
          </p:cNvSpPr>
          <p:nvPr>
            <p:ph type="body" idx="1"/>
          </p:nvPr>
        </p:nvSpPr>
        <p:spPr>
          <a:xfrm>
            <a:off x="467544" y="620688"/>
            <a:ext cx="7988424" cy="648072"/>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ar-SA" sz="2800" dirty="0">
                <a:solidFill>
                  <a:srgbClr val="FF0000"/>
                </a:solidFill>
                <a:cs typeface="PT Bold Heading" panose="02010400000000000000" pitchFamily="2" charset="-78"/>
              </a:rPr>
              <a:t>اولا: القوى الاساسية المؤثرة في </a:t>
            </a:r>
            <a:r>
              <a:rPr lang="ar-SA" sz="2800" dirty="0" smtClean="0">
                <a:solidFill>
                  <a:srgbClr val="FF0000"/>
                </a:solidFill>
                <a:cs typeface="PT Bold Heading" panose="02010400000000000000" pitchFamily="2" charset="-78"/>
              </a:rPr>
              <a:t>التنظيم (الهيكل التنظيمي)</a:t>
            </a:r>
            <a:endParaRPr lang="ar-IQ" sz="2800" dirty="0">
              <a:solidFill>
                <a:srgbClr val="FF0000"/>
              </a:solidFill>
              <a:cs typeface="PT Bold Heading" panose="02010400000000000000" pitchFamily="2" charset="-78"/>
            </a:endParaRPr>
          </a:p>
        </p:txBody>
      </p:sp>
    </p:spTree>
    <p:extLst>
      <p:ext uri="{BB962C8B-B14F-4D97-AF65-F5344CB8AC3E}">
        <p14:creationId xmlns:p14="http://schemas.microsoft.com/office/powerpoint/2010/main" val="181800461"/>
      </p:ext>
    </p:extLst>
  </p:cSld>
  <p:clrMapOvr>
    <a:masterClrMapping/>
  </p:clrMapOvr>
  <mc:AlternateContent xmlns:mc="http://schemas.openxmlformats.org/markup-compatibility/2006" xmlns:p14="http://schemas.microsoft.com/office/powerpoint/2010/main">
    <mc:Choice Requires="p14">
      <p:transition spd="slow" p14:dur="2000" advTm="35308"/>
    </mc:Choice>
    <mc:Fallback xmlns="">
      <p:transition spd="slow" advTm="35308"/>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txBody>
          <a:bodyPr>
            <a:normAutofit/>
          </a:bodyPr>
          <a:lstStyle/>
          <a:p>
            <a:pPr>
              <a:lnSpc>
                <a:spcPct val="115000"/>
              </a:lnSpc>
              <a:spcAft>
                <a:spcPts val="1000"/>
              </a:spcAft>
            </a:pPr>
            <a:r>
              <a:rPr lang="ar-SA" sz="2400" dirty="0" smtClean="0">
                <a:solidFill>
                  <a:srgbClr val="FF0000"/>
                </a:solidFill>
                <a:ea typeface="Calibri"/>
              </a:rPr>
              <a:t/>
            </a:r>
            <a:br>
              <a:rPr lang="ar-SA" sz="2400" dirty="0" smtClean="0">
                <a:solidFill>
                  <a:srgbClr val="FF0000"/>
                </a:solidFill>
                <a:ea typeface="Calibri"/>
              </a:rPr>
            </a:br>
            <a:r>
              <a:rPr lang="ar-SA" sz="2400" dirty="0">
                <a:solidFill>
                  <a:srgbClr val="FF0000"/>
                </a:solidFill>
                <a:ea typeface="Calibri"/>
              </a:rPr>
              <a:t/>
            </a:r>
            <a:br>
              <a:rPr lang="ar-SA" sz="2400" dirty="0">
                <a:solidFill>
                  <a:srgbClr val="FF0000"/>
                </a:solidFill>
                <a:ea typeface="Calibri"/>
              </a:rPr>
            </a:br>
            <a:r>
              <a:rPr lang="ar-SA" sz="2800" dirty="0" smtClean="0">
                <a:solidFill>
                  <a:srgbClr val="FF0000"/>
                </a:solidFill>
                <a:ea typeface="Calibri"/>
              </a:rPr>
              <a:t>2-الحجم </a:t>
            </a:r>
            <a:r>
              <a:rPr lang="ar-SA" sz="2800" dirty="0">
                <a:solidFill>
                  <a:srgbClr val="FF0000"/>
                </a:solidFill>
                <a:ea typeface="Calibri"/>
              </a:rPr>
              <a:t>والهيكل: </a:t>
            </a:r>
            <a:r>
              <a:rPr lang="ar-SA" sz="2800" dirty="0">
                <a:ea typeface="Calibri"/>
              </a:rPr>
              <a:t>جرت دراسات عديدة لمقارنة المنظمات المتفاوتة في الحجم حسب بعض المتغيرات منها:</a:t>
            </a:r>
            <a:br>
              <a:rPr lang="ar-SA" sz="2800" dirty="0">
                <a:ea typeface="Calibri"/>
              </a:rPr>
            </a:br>
            <a:r>
              <a:rPr lang="ar-SA" sz="2800" dirty="0">
                <a:ea typeface="Calibri"/>
              </a:rPr>
              <a:t>-الرسمية</a:t>
            </a:r>
            <a:r>
              <a:rPr lang="ar-SA" sz="2800" dirty="0" smtClean="0">
                <a:ea typeface="Calibri"/>
              </a:rPr>
              <a:t>: مدى </a:t>
            </a:r>
            <a:r>
              <a:rPr lang="ar-SA" sz="2800" dirty="0">
                <a:ea typeface="Calibri"/>
              </a:rPr>
              <a:t>تدوين القواعد والاجراءات</a:t>
            </a:r>
            <a:br>
              <a:rPr lang="ar-SA" sz="2800" dirty="0">
                <a:ea typeface="Calibri"/>
              </a:rPr>
            </a:br>
            <a:r>
              <a:rPr lang="ar-SA" sz="2800" dirty="0">
                <a:ea typeface="Calibri"/>
              </a:rPr>
              <a:t>-المركزية</a:t>
            </a:r>
            <a:r>
              <a:rPr lang="ar-SA" sz="2800" dirty="0" smtClean="0">
                <a:ea typeface="Calibri"/>
              </a:rPr>
              <a:t>: تمركز </a:t>
            </a:r>
            <a:r>
              <a:rPr lang="ar-SA" sz="2800" dirty="0">
                <a:ea typeface="Calibri"/>
              </a:rPr>
              <a:t>صلاحية اتخاذ القرار في الادارة العليا او تخويله الى الادنى</a:t>
            </a:r>
            <a:br>
              <a:rPr lang="ar-SA" sz="2800" dirty="0">
                <a:ea typeface="Calibri"/>
              </a:rPr>
            </a:br>
            <a:r>
              <a:rPr lang="ar-SA" sz="2800" dirty="0">
                <a:ea typeface="Calibri"/>
              </a:rPr>
              <a:t>وقد اشارت احدى دراسات جامعة (استن )ان حجم المنظمة يلعب دور في تحديد الهيكل وخاصة عند </a:t>
            </a:r>
            <a:r>
              <a:rPr lang="ar-SA" sz="2800" dirty="0" smtClean="0">
                <a:ea typeface="Calibri"/>
              </a:rPr>
              <a:t>مقارنته </a:t>
            </a:r>
            <a:r>
              <a:rPr lang="ar-SA" sz="2800" dirty="0">
                <a:ea typeface="Calibri"/>
              </a:rPr>
              <a:t>بالتكنولوجيا</a:t>
            </a:r>
            <a:r>
              <a:rPr lang="ar-SA" sz="2800" dirty="0" smtClean="0">
                <a:solidFill>
                  <a:srgbClr val="FF0000"/>
                </a:solidFill>
                <a:ea typeface="Calibri"/>
              </a:rPr>
              <a:t>.</a:t>
            </a:r>
            <a:br>
              <a:rPr lang="ar-SA" sz="2800" dirty="0" smtClean="0">
                <a:solidFill>
                  <a:srgbClr val="FF0000"/>
                </a:solidFill>
                <a:ea typeface="Calibri"/>
              </a:rPr>
            </a:br>
            <a:r>
              <a:rPr lang="ar-SA" sz="2800" dirty="0">
                <a:solidFill>
                  <a:srgbClr val="FF0000"/>
                </a:solidFill>
                <a:ea typeface="Calibri"/>
              </a:rPr>
              <a:t/>
            </a:r>
            <a:br>
              <a:rPr lang="ar-SA" sz="2800" dirty="0">
                <a:solidFill>
                  <a:srgbClr val="FF0000"/>
                </a:solidFill>
                <a:ea typeface="Calibri"/>
              </a:rPr>
            </a:br>
            <a:r>
              <a:rPr lang="ar-SA" sz="2800" dirty="0" smtClean="0">
                <a:solidFill>
                  <a:srgbClr val="FF0000"/>
                </a:solidFill>
                <a:ea typeface="Calibri"/>
              </a:rPr>
              <a:t>3-الاستراتيجية </a:t>
            </a:r>
            <a:r>
              <a:rPr lang="ar-SA" sz="2800" dirty="0">
                <a:solidFill>
                  <a:srgbClr val="FF0000"/>
                </a:solidFill>
                <a:ea typeface="Calibri"/>
              </a:rPr>
              <a:t>والهيكل: </a:t>
            </a:r>
            <a:r>
              <a:rPr lang="ar-SA" sz="2800" dirty="0">
                <a:ea typeface="Calibri"/>
              </a:rPr>
              <a:t>قد اشارت دراسة </a:t>
            </a:r>
            <a:r>
              <a:rPr lang="ar-SA" sz="2800" dirty="0" err="1">
                <a:ea typeface="Calibri"/>
              </a:rPr>
              <a:t>مايلزوسن</a:t>
            </a:r>
            <a:r>
              <a:rPr lang="ar-SA" sz="2800" dirty="0">
                <a:ea typeface="Calibri"/>
              </a:rPr>
              <a:t> الى وجود اربع استراتيجية : (الدفاعية، المنقبة، </a:t>
            </a:r>
            <a:r>
              <a:rPr lang="ar-SA" sz="2800" dirty="0" smtClean="0">
                <a:ea typeface="Calibri"/>
              </a:rPr>
              <a:t>المستجيبة، المحللة) ولكل </a:t>
            </a:r>
            <a:r>
              <a:rPr lang="ar-SA" sz="2800" dirty="0">
                <a:ea typeface="Calibri"/>
              </a:rPr>
              <a:t>منها هيكل خاص </a:t>
            </a:r>
            <a:r>
              <a:rPr lang="ar-SA" sz="2800" b="0" dirty="0">
                <a:ea typeface="Calibri"/>
              </a:rPr>
              <a:t>. </a:t>
            </a:r>
            <a:endParaRPr lang="ar-IQ" sz="2800" b="0" dirty="0"/>
          </a:p>
        </p:txBody>
      </p:sp>
    </p:spTree>
    <p:extLst>
      <p:ext uri="{BB962C8B-B14F-4D97-AF65-F5344CB8AC3E}">
        <p14:creationId xmlns:p14="http://schemas.microsoft.com/office/powerpoint/2010/main" val="473586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rmAutofit/>
          </a:bodyPr>
          <a:lstStyle/>
          <a:p>
            <a:r>
              <a:rPr lang="ar-IQ" sz="2400" dirty="0" smtClean="0">
                <a:solidFill>
                  <a:srgbClr val="FF0000"/>
                </a:solidFill>
              </a:rPr>
              <a:t/>
            </a:r>
            <a:br>
              <a:rPr lang="ar-IQ" sz="2400" dirty="0" smtClean="0">
                <a:solidFill>
                  <a:srgbClr val="FF0000"/>
                </a:solidFill>
              </a:rPr>
            </a:br>
            <a:r>
              <a:rPr lang="ar-IQ" sz="2800" dirty="0" smtClean="0">
                <a:solidFill>
                  <a:srgbClr val="FF0000"/>
                </a:solidFill>
              </a:rPr>
              <a:t>4-البيئة </a:t>
            </a:r>
            <a:r>
              <a:rPr lang="ar-IQ" sz="2800" dirty="0">
                <a:solidFill>
                  <a:srgbClr val="FF0000"/>
                </a:solidFill>
              </a:rPr>
              <a:t>والهيكل: </a:t>
            </a:r>
            <a:r>
              <a:rPr lang="ar-IQ" sz="2800" dirty="0"/>
              <a:t>تعيش المنظمات في بيئات متنوعة فبعضها تتسم بالاستقرار وبعضها تتسم بالديناميكية  </a:t>
            </a:r>
            <a:r>
              <a:rPr lang="ar-IQ" sz="2800" dirty="0" err="1"/>
              <a:t>واللاتاكد</a:t>
            </a:r>
            <a:r>
              <a:rPr lang="ar-IQ" sz="2800" dirty="0"/>
              <a:t> ،ومما لاشك ان هذه البيئات المتنوعة تؤثر في الهيكل التنظيمي ،ومن بين هذه الدراسات دراسة (بيرنز </a:t>
            </a:r>
            <a:r>
              <a:rPr lang="ar-IQ" sz="2800" dirty="0" err="1"/>
              <a:t>وستاكر</a:t>
            </a:r>
            <a:r>
              <a:rPr lang="ar-IQ" sz="2800" dirty="0"/>
              <a:t>)و(لورش ومورس) فقد وجدت ان المنشاة </a:t>
            </a:r>
            <a:r>
              <a:rPr lang="ar-IQ" sz="2800" dirty="0" smtClean="0"/>
              <a:t>لصناعية ذات </a:t>
            </a:r>
            <a:r>
              <a:rPr lang="ar-IQ" sz="2800" dirty="0" smtClean="0">
                <a:solidFill>
                  <a:srgbClr val="FF0000"/>
                </a:solidFill>
              </a:rPr>
              <a:t>البيئة المستقرة </a:t>
            </a:r>
            <a:r>
              <a:rPr lang="ar-IQ" sz="2800" dirty="0" smtClean="0"/>
              <a:t> </a:t>
            </a:r>
            <a:r>
              <a:rPr lang="ar-IQ" sz="2800" dirty="0"/>
              <a:t>تتصف </a:t>
            </a:r>
            <a:r>
              <a:rPr lang="ar-IQ" sz="2800" dirty="0">
                <a:solidFill>
                  <a:srgbClr val="FF0000"/>
                </a:solidFill>
              </a:rPr>
              <a:t>بالتنظيم الالي او الميكانيكي </a:t>
            </a:r>
            <a:r>
              <a:rPr lang="ar-IQ" sz="2800" dirty="0"/>
              <a:t>حيث </a:t>
            </a:r>
            <a:r>
              <a:rPr lang="ar-IQ" sz="2800" dirty="0">
                <a:solidFill>
                  <a:srgbClr val="FF0000"/>
                </a:solidFill>
              </a:rPr>
              <a:t>يتسم:( </a:t>
            </a:r>
            <a:r>
              <a:rPr lang="ar-IQ" sz="2800" dirty="0"/>
              <a:t>جدولة الانتاج  ،رسمية الهيكل، وصف وظيفي مستقر، مجموعة من القواعد والاجراءات ،رقابة </a:t>
            </a:r>
            <a:r>
              <a:rPr lang="ar-IQ" sz="2800" dirty="0" smtClean="0"/>
              <a:t>تفصيلية ،</a:t>
            </a:r>
            <a:r>
              <a:rPr lang="ar-IQ" sz="2800" dirty="0"/>
              <a:t>المركزية في اتخاذ </a:t>
            </a:r>
            <a:r>
              <a:rPr lang="ar-IQ" sz="2800" dirty="0" smtClean="0"/>
              <a:t>القرار</a:t>
            </a:r>
            <a:r>
              <a:rPr lang="ar-IQ" sz="2800" dirty="0" smtClean="0">
                <a:solidFill>
                  <a:srgbClr val="FF0000"/>
                </a:solidFill>
              </a:rPr>
              <a:t>).</a:t>
            </a:r>
            <a:r>
              <a:rPr lang="ar-IQ" sz="2800" dirty="0"/>
              <a:t/>
            </a:r>
            <a:br>
              <a:rPr lang="ar-IQ" sz="2800" dirty="0"/>
            </a:br>
            <a:r>
              <a:rPr lang="ar-IQ" sz="2800" dirty="0"/>
              <a:t>اما مراكز البحث العلمي ذات </a:t>
            </a:r>
            <a:r>
              <a:rPr lang="ar-IQ" sz="2800" dirty="0">
                <a:solidFill>
                  <a:srgbClr val="FF0000"/>
                </a:solidFill>
              </a:rPr>
              <a:t>البيئة الديناميكية</a:t>
            </a:r>
            <a:r>
              <a:rPr lang="ar-IQ" sz="2800" dirty="0"/>
              <a:t> تتصف </a:t>
            </a:r>
            <a:r>
              <a:rPr lang="ar-IQ" sz="2800" dirty="0">
                <a:solidFill>
                  <a:srgbClr val="FF0000"/>
                </a:solidFill>
              </a:rPr>
              <a:t>بالتنظيم العضوي </a:t>
            </a:r>
            <a:r>
              <a:rPr lang="ar-IQ" sz="2800" dirty="0"/>
              <a:t>حيث </a:t>
            </a:r>
            <a:r>
              <a:rPr lang="ar-IQ" sz="2800" dirty="0">
                <a:solidFill>
                  <a:srgbClr val="FF0000"/>
                </a:solidFill>
              </a:rPr>
              <a:t>يتسم : (</a:t>
            </a:r>
            <a:r>
              <a:rPr lang="ar-IQ" sz="2800" dirty="0"/>
              <a:t>المرونة </a:t>
            </a:r>
            <a:r>
              <a:rPr lang="ar-IQ" sz="2800" dirty="0" smtClean="0"/>
              <a:t>العالية ، وصف </a:t>
            </a:r>
            <a:r>
              <a:rPr lang="ar-IQ" sz="2800" dirty="0"/>
              <a:t>وظيفي عمومي ،الحد ادنى من القواعد </a:t>
            </a:r>
            <a:r>
              <a:rPr lang="ar-IQ" sz="2800" dirty="0" smtClean="0"/>
              <a:t>والاجراءات ،</a:t>
            </a:r>
            <a:r>
              <a:rPr lang="ar-IQ" sz="2800" dirty="0"/>
              <a:t>الرقابة الذاتية ،المشاركة في اتخاذ القرار</a:t>
            </a:r>
            <a:r>
              <a:rPr lang="ar-IQ" sz="2800" dirty="0">
                <a:solidFill>
                  <a:srgbClr val="FF0000"/>
                </a:solidFill>
              </a:rPr>
              <a:t>).</a:t>
            </a:r>
            <a:r>
              <a:rPr lang="ar-IQ" sz="2800" dirty="0"/>
              <a:t/>
            </a:r>
            <a:br>
              <a:rPr lang="ar-IQ" sz="2800" dirty="0"/>
            </a:br>
            <a:r>
              <a:rPr lang="ar-IQ" sz="2800" dirty="0" smtClean="0"/>
              <a:t/>
            </a:r>
            <a:br>
              <a:rPr lang="ar-IQ" sz="2800" dirty="0" smtClean="0"/>
            </a:br>
            <a:r>
              <a:rPr lang="ar-IQ" sz="2800" dirty="0" smtClean="0"/>
              <a:t>ويمكن توضيح القوى المؤثرة بالتنظيم بالشكل التالي:</a:t>
            </a:r>
            <a:endParaRPr lang="ar-IQ" sz="2800" dirty="0"/>
          </a:p>
        </p:txBody>
      </p:sp>
    </p:spTree>
    <p:extLst>
      <p:ext uri="{BB962C8B-B14F-4D97-AF65-F5344CB8AC3E}">
        <p14:creationId xmlns:p14="http://schemas.microsoft.com/office/powerpoint/2010/main" val="2785677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661248"/>
            <a:ext cx="8964488" cy="1196752"/>
          </a:xfrm>
        </p:spPr>
        <p:txBody>
          <a:bodyPr>
            <a:normAutofit/>
          </a:bodyPr>
          <a:lstStyle/>
          <a:p>
            <a:pPr algn="ctr"/>
            <a:r>
              <a:rPr lang="ar-IQ" sz="2800" dirty="0" smtClean="0"/>
              <a:t>شكل القوى المؤثرة في التنظيم (الهيكل التنظيمي)</a:t>
            </a:r>
            <a:endParaRPr lang="ar-IQ" sz="2800" dirty="0"/>
          </a:p>
        </p:txBody>
      </p:sp>
      <p:sp>
        <p:nvSpPr>
          <p:cNvPr id="3" name="Text Placeholder 2"/>
          <p:cNvSpPr>
            <a:spLocks noGrp="1"/>
          </p:cNvSpPr>
          <p:nvPr>
            <p:ph type="body" idx="1"/>
          </p:nvPr>
        </p:nvSpPr>
        <p:spPr>
          <a:xfrm>
            <a:off x="251520" y="332656"/>
            <a:ext cx="8640960" cy="5184576"/>
          </a:xfrm>
        </p:spPr>
        <p:txBody>
          <a:bodyPr/>
          <a:lstStyle/>
          <a:p>
            <a:endParaRPr lang="ar-IQ"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3" y="404663"/>
            <a:ext cx="1263576" cy="576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29631" y="980728"/>
            <a:ext cx="304800" cy="969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3063" y="1866750"/>
            <a:ext cx="1057275"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4310" y="1059070"/>
            <a:ext cx="925962" cy="632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93353" y="983023"/>
            <a:ext cx="1076325" cy="708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98339" y="2978137"/>
            <a:ext cx="1076325"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08560" y="2911328"/>
            <a:ext cx="838200" cy="733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69678" y="1353826"/>
            <a:ext cx="1225550"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88024" y="1319694"/>
            <a:ext cx="12795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69678" y="2179653"/>
            <a:ext cx="1225550"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73944" y="2233628"/>
            <a:ext cx="1146175"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31346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68760"/>
            <a:ext cx="9144000" cy="573325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rmAutofit/>
          </a:bodyPr>
          <a:lstStyle/>
          <a:p>
            <a:r>
              <a:rPr lang="ar-IQ" sz="2400" b="0" dirty="0" smtClean="0"/>
              <a:t>بسبب </a:t>
            </a:r>
            <a:r>
              <a:rPr lang="ar-IQ" sz="2400" b="0" dirty="0"/>
              <a:t>اهمية القوة المؤثرة في شكل التنظيم وفي هيكله ،فان المديرون يختارون بحسب صلاحيتهم الهيكل المناسب للمنظمة ،ويمكن طرح الانماط كالاتي:</a:t>
            </a:r>
            <a:br>
              <a:rPr lang="ar-IQ" sz="2400" b="0" dirty="0"/>
            </a:br>
            <a:r>
              <a:rPr lang="ar-IQ" sz="2400" b="0" dirty="0">
                <a:solidFill>
                  <a:srgbClr val="FF0000"/>
                </a:solidFill>
              </a:rPr>
              <a:t>1-</a:t>
            </a:r>
            <a:r>
              <a:rPr lang="ar-IQ" sz="2400" b="0" dirty="0"/>
              <a:t> </a:t>
            </a:r>
            <a:r>
              <a:rPr lang="ar-IQ" sz="2400" b="0" dirty="0">
                <a:solidFill>
                  <a:srgbClr val="FF0000"/>
                </a:solidFill>
              </a:rPr>
              <a:t>النمط </a:t>
            </a:r>
            <a:r>
              <a:rPr lang="ar-IQ" sz="2400" b="0" dirty="0" smtClean="0">
                <a:solidFill>
                  <a:srgbClr val="FF0000"/>
                </a:solidFill>
              </a:rPr>
              <a:t> </a:t>
            </a:r>
            <a:r>
              <a:rPr lang="ar-IQ" sz="2400" b="0" dirty="0" err="1" smtClean="0">
                <a:solidFill>
                  <a:srgbClr val="FF0000"/>
                </a:solidFill>
              </a:rPr>
              <a:t>النشاطي</a:t>
            </a:r>
            <a:r>
              <a:rPr lang="ar-IQ" sz="2400" b="0" dirty="0" smtClean="0">
                <a:solidFill>
                  <a:srgbClr val="FF0000"/>
                </a:solidFill>
              </a:rPr>
              <a:t> </a:t>
            </a:r>
            <a:r>
              <a:rPr lang="ar-IQ" sz="2400" b="0" dirty="0"/>
              <a:t>:</a:t>
            </a:r>
            <a:r>
              <a:rPr lang="ar-IQ" sz="2400" b="0" dirty="0" smtClean="0"/>
              <a:t>يعتمد على </a:t>
            </a:r>
            <a:r>
              <a:rPr lang="ar-IQ" sz="2400" b="0" dirty="0"/>
              <a:t>انشطة المنشاة (العمليات</a:t>
            </a:r>
            <a:r>
              <a:rPr lang="ar-IQ" sz="2400" b="0" dirty="0" smtClean="0"/>
              <a:t>، التسويق، المالية، الموارد </a:t>
            </a:r>
            <a:r>
              <a:rPr lang="ar-IQ" sz="2400" b="0" dirty="0"/>
              <a:t>بشرية</a:t>
            </a:r>
            <a:r>
              <a:rPr lang="ar-IQ" sz="2400" b="0" dirty="0" smtClean="0"/>
              <a:t>، البحث </a:t>
            </a:r>
            <a:r>
              <a:rPr lang="ar-IQ" sz="2400" b="0" dirty="0"/>
              <a:t>والتطوير، العلاقات العامة)لا يقتصر تطبيق النمط </a:t>
            </a:r>
            <a:r>
              <a:rPr lang="ar-IQ" sz="2400" b="0" dirty="0" smtClean="0"/>
              <a:t> </a:t>
            </a:r>
            <a:r>
              <a:rPr lang="ar-IQ" sz="2400" b="0" dirty="0" err="1" smtClean="0"/>
              <a:t>النشاطي</a:t>
            </a:r>
            <a:r>
              <a:rPr lang="ar-IQ" sz="2400" b="0" dirty="0" smtClean="0"/>
              <a:t> </a:t>
            </a:r>
            <a:r>
              <a:rPr lang="ar-IQ" sz="2400" b="0" dirty="0"/>
              <a:t>على مستوى التقسيمات الاساسية بل يمتد الى داخل النشاط الواحد ،اذ يقسم كل نشاط الى انشطة فرعية مثل/التسويق يقسم</a:t>
            </a:r>
            <a:r>
              <a:rPr lang="ar-IQ" sz="2400" b="0" dirty="0" smtClean="0"/>
              <a:t>: التخزين</a:t>
            </a:r>
            <a:r>
              <a:rPr lang="ar-IQ" sz="2400" b="0" dirty="0"/>
              <a:t>، </a:t>
            </a:r>
            <a:r>
              <a:rPr lang="ar-IQ" sz="2400" b="0" dirty="0" smtClean="0"/>
              <a:t>النقل ، المبيعات ،الترويج. </a:t>
            </a:r>
            <a:r>
              <a:rPr lang="ar-IQ" sz="2400" b="0" dirty="0"/>
              <a:t/>
            </a:r>
            <a:br>
              <a:rPr lang="ar-IQ" sz="2400" b="0" dirty="0"/>
            </a:br>
            <a:r>
              <a:rPr lang="ar-IQ" sz="2400" b="0" dirty="0" smtClean="0">
                <a:solidFill>
                  <a:srgbClr val="FF0000"/>
                </a:solidFill>
              </a:rPr>
              <a:t>الايجابيات :</a:t>
            </a:r>
            <a:r>
              <a:rPr lang="ar-IQ" sz="2400" b="0" dirty="0"/>
              <a:t/>
            </a:r>
            <a:br>
              <a:rPr lang="ar-IQ" sz="2400" b="0" dirty="0"/>
            </a:br>
            <a:r>
              <a:rPr lang="ar-IQ" sz="2400" b="0" dirty="0"/>
              <a:t>-تحقيق الكفاءة خاصة بالمنشاة الصغيرة</a:t>
            </a:r>
            <a:br>
              <a:rPr lang="ar-IQ" sz="2400" b="0" dirty="0"/>
            </a:br>
            <a:r>
              <a:rPr lang="ar-IQ" sz="2400" b="0" dirty="0"/>
              <a:t>-توافقه مع متطلبات التخصص</a:t>
            </a:r>
            <a:br>
              <a:rPr lang="ar-IQ" sz="2400" b="0" dirty="0"/>
            </a:br>
            <a:r>
              <a:rPr lang="ar-IQ" sz="2400" b="0" dirty="0"/>
              <a:t>يتيح مجالا افضل للتدريب</a:t>
            </a:r>
            <a:br>
              <a:rPr lang="ar-IQ" sz="2400" b="0" dirty="0"/>
            </a:br>
            <a:r>
              <a:rPr lang="ar-IQ" sz="2400" b="0" dirty="0"/>
              <a:t>-يبسط رقابة الاداء التي تمارسها الادارة العليا</a:t>
            </a:r>
            <a:br>
              <a:rPr lang="ar-IQ" sz="2400" b="0" dirty="0"/>
            </a:br>
            <a:r>
              <a:rPr lang="ar-IQ" sz="2400" b="0" dirty="0" smtClean="0">
                <a:solidFill>
                  <a:srgbClr val="FF0000"/>
                </a:solidFill>
              </a:rPr>
              <a:t>السلبيات:</a:t>
            </a:r>
            <a:r>
              <a:rPr lang="ar-IQ" sz="2400" b="0" dirty="0"/>
              <a:t/>
            </a:r>
            <a:br>
              <a:rPr lang="ar-IQ" sz="2400" b="0" dirty="0"/>
            </a:br>
            <a:r>
              <a:rPr lang="ar-IQ" sz="2400" b="0" dirty="0"/>
              <a:t>-اهتمام المدير بالتقسيم الذي يعمل فيه وليس بالمنشاة ككل</a:t>
            </a:r>
            <a:br>
              <a:rPr lang="ar-IQ" sz="2400" b="0" dirty="0"/>
            </a:br>
            <a:r>
              <a:rPr lang="ar-IQ" sz="2400" b="0" dirty="0" err="1"/>
              <a:t>لايتوافق</a:t>
            </a:r>
            <a:r>
              <a:rPr lang="ar-IQ" sz="2400" b="0" dirty="0"/>
              <a:t> مع التنوع بالمنتوجات والتوسع الجغرافي </a:t>
            </a:r>
          </a:p>
        </p:txBody>
      </p:sp>
      <p:sp>
        <p:nvSpPr>
          <p:cNvPr id="3" name="Text Placeholder 2"/>
          <p:cNvSpPr>
            <a:spLocks noGrp="1"/>
          </p:cNvSpPr>
          <p:nvPr>
            <p:ph type="body" idx="1"/>
          </p:nvPr>
        </p:nvSpPr>
        <p:spPr>
          <a:xfrm>
            <a:off x="722313" y="332657"/>
            <a:ext cx="7772400" cy="79208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rmAutofit fontScale="25000" lnSpcReduction="20000"/>
          </a:bodyPr>
          <a:lstStyle/>
          <a:p>
            <a:pPr algn="ctr">
              <a:lnSpc>
                <a:spcPct val="115000"/>
              </a:lnSpc>
              <a:spcAft>
                <a:spcPts val="1000"/>
              </a:spcAft>
            </a:pPr>
            <a:endParaRPr lang="ar-SA" sz="2400" b="1" dirty="0" smtClean="0">
              <a:solidFill>
                <a:schemeClr val="tx1"/>
              </a:solidFill>
              <a:ea typeface="Calibri"/>
              <a:cs typeface="PT Bold Heading" panose="02010400000000000000" pitchFamily="2" charset="-78"/>
            </a:endParaRPr>
          </a:p>
          <a:p>
            <a:pPr algn="ctr">
              <a:lnSpc>
                <a:spcPct val="115000"/>
              </a:lnSpc>
              <a:spcAft>
                <a:spcPts val="1000"/>
              </a:spcAft>
            </a:pPr>
            <a:r>
              <a:rPr lang="ar-SA" sz="11200" b="1" dirty="0">
                <a:solidFill>
                  <a:srgbClr val="FF0000"/>
                </a:solidFill>
                <a:ea typeface="Calibri"/>
                <a:cs typeface="PT Bold Heading" panose="02010400000000000000" pitchFamily="2" charset="-78"/>
              </a:rPr>
              <a:t>ثانيا: انماط تصميم التنظيمي (الهيكل التنظيمي)</a:t>
            </a:r>
            <a:endParaRPr lang="ar-IQ" dirty="0"/>
          </a:p>
        </p:txBody>
      </p:sp>
    </p:spTree>
    <p:extLst>
      <p:ext uri="{BB962C8B-B14F-4D97-AF65-F5344CB8AC3E}">
        <p14:creationId xmlns:p14="http://schemas.microsoft.com/office/powerpoint/2010/main" val="17565663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6858000"/>
          </a:xfrm>
        </p:spPr>
        <p:txBody>
          <a:bodyPr>
            <a:normAutofit/>
          </a:bodyPr>
          <a:lstStyle/>
          <a:p>
            <a:pPr algn="ctr"/>
            <a:r>
              <a:rPr lang="ar-IQ" sz="2800" dirty="0" smtClean="0">
                <a:solidFill>
                  <a:schemeClr val="tx1"/>
                </a:solidFill>
              </a:rPr>
              <a:t>النمط </a:t>
            </a:r>
            <a:r>
              <a:rPr lang="ar-IQ" sz="2800" dirty="0" err="1" smtClean="0">
                <a:solidFill>
                  <a:schemeClr val="tx1"/>
                </a:solidFill>
              </a:rPr>
              <a:t>النشاطي</a:t>
            </a:r>
            <a:endParaRPr lang="ar-IQ" sz="2800" dirty="0">
              <a:solidFill>
                <a:schemeClr val="tx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404664"/>
            <a:ext cx="1322065"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5876" y="810937"/>
            <a:ext cx="3048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3928" y="1180824"/>
            <a:ext cx="1440159" cy="447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43507" y="1654575"/>
            <a:ext cx="109537"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24925" y="2118125"/>
            <a:ext cx="5237163" cy="109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59241" y="2753708"/>
            <a:ext cx="752475"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28184" y="2796571"/>
            <a:ext cx="676275"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7"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45993" y="2658036"/>
            <a:ext cx="723900" cy="557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8" name="Picture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508346" y="2746061"/>
            <a:ext cx="931151"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9" name="Picture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19780" y="2710846"/>
            <a:ext cx="86446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1" name="Picture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62695" y="2714625"/>
            <a:ext cx="638175"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2" name="Picture 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772525" y="2118125"/>
            <a:ext cx="304800"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3" name="Picture 1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547210" y="2184618"/>
            <a:ext cx="304800"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4" name="Picture 1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616322" y="2227662"/>
            <a:ext cx="304800"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5" name="Picture 1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345858" y="2139418"/>
            <a:ext cx="304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6" name="Picture 1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228184" y="2207298"/>
            <a:ext cx="304800"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7" name="Picture 1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09688" y="2098675"/>
            <a:ext cx="304800"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89837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vert="horz" lIns="91440" tIns="45720" rIns="91440" bIns="45720" rtlCol="1" anchor="b">
            <a:normAutofit/>
          </a:bodyPr>
          <a:lstStyle/>
          <a:p>
            <a:pPr>
              <a:lnSpc>
                <a:spcPct val="115000"/>
              </a:lnSpc>
              <a:spcBef>
                <a:spcPct val="20000"/>
              </a:spcBef>
              <a:spcAft>
                <a:spcPts val="1000"/>
              </a:spcAft>
              <a:buFont typeface="Arial" panose="020B0604020202020204" pitchFamily="34" charset="0"/>
            </a:pPr>
            <a:r>
              <a:rPr lang="ar-IQ" sz="2700" dirty="0" smtClean="0">
                <a:solidFill>
                  <a:srgbClr val="FF0000"/>
                </a:solidFill>
                <a:latin typeface="Arial Black" panose="020B0A04020102020204" pitchFamily="34" charset="0"/>
                <a:ea typeface="Calibri"/>
              </a:rPr>
              <a:t>2-نمط </a:t>
            </a:r>
            <a:r>
              <a:rPr lang="ar-IQ" sz="2700" dirty="0" err="1">
                <a:solidFill>
                  <a:srgbClr val="FF0000"/>
                </a:solidFill>
                <a:latin typeface="Arial Black" panose="020B0A04020102020204" pitchFamily="34" charset="0"/>
                <a:ea typeface="Calibri"/>
              </a:rPr>
              <a:t>المنتوجي</a:t>
            </a:r>
            <a:r>
              <a:rPr lang="ar-IQ" sz="2700" dirty="0">
                <a:solidFill>
                  <a:srgbClr val="FF0000"/>
                </a:solidFill>
                <a:latin typeface="Arial Black" panose="020B0A04020102020204" pitchFamily="34" charset="0"/>
                <a:ea typeface="Calibri"/>
              </a:rPr>
              <a:t> </a:t>
            </a:r>
            <a:r>
              <a:rPr lang="ar-IQ" sz="2700" b="0" dirty="0">
                <a:latin typeface="Arial Black" panose="020B0A04020102020204" pitchFamily="34" charset="0"/>
                <a:ea typeface="Calibri"/>
              </a:rPr>
              <a:t/>
            </a:r>
            <a:br>
              <a:rPr lang="ar-IQ" sz="2700" b="0" dirty="0">
                <a:latin typeface="Arial Black" panose="020B0A04020102020204" pitchFamily="34" charset="0"/>
                <a:ea typeface="Calibri"/>
              </a:rPr>
            </a:br>
            <a:r>
              <a:rPr lang="ar-IQ" sz="2700" b="0" dirty="0">
                <a:latin typeface="Arial Black" panose="020B0A04020102020204" pitchFamily="34" charset="0"/>
                <a:ea typeface="Calibri"/>
              </a:rPr>
              <a:t>تقسم المنشاة بحسب مجموعات المنتوجات الاساسية مثال/ شركة منتوجات الزيوت النباتية تقسم الى :دهن الطعام، الصابون، المنظفات، مواد التجميل فاذا تم الاخذ بهذا النمط على مستوى العمليات فقط هذا يعني ان قسم العمليات </a:t>
            </a:r>
            <a:r>
              <a:rPr lang="ar-IQ" sz="2700" b="0" dirty="0" err="1">
                <a:latin typeface="Arial Black" panose="020B0A04020102020204" pitchFamily="34" charset="0"/>
                <a:ea typeface="Calibri"/>
              </a:rPr>
              <a:t>يجزء</a:t>
            </a:r>
            <a:r>
              <a:rPr lang="ar-IQ" sz="2700" b="0" dirty="0">
                <a:latin typeface="Arial Black" panose="020B0A04020102020204" pitchFamily="34" charset="0"/>
                <a:ea typeface="Calibri"/>
              </a:rPr>
              <a:t> الى شعب انتاجية</a:t>
            </a:r>
            <a:br>
              <a:rPr lang="ar-IQ" sz="2700" b="0" dirty="0">
                <a:latin typeface="Arial Black" panose="020B0A04020102020204" pitchFamily="34" charset="0"/>
                <a:ea typeface="Calibri"/>
              </a:rPr>
            </a:br>
            <a:r>
              <a:rPr lang="ar-IQ" sz="2700" dirty="0">
                <a:solidFill>
                  <a:srgbClr val="FF0000"/>
                </a:solidFill>
                <a:latin typeface="Arial Black" panose="020B0A04020102020204" pitchFamily="34" charset="0"/>
                <a:ea typeface="Calibri"/>
              </a:rPr>
              <a:t>الايجابيات</a:t>
            </a:r>
            <a:r>
              <a:rPr lang="ar-IQ" sz="2700" b="0" dirty="0">
                <a:latin typeface="Arial Black" panose="020B0A04020102020204" pitchFamily="34" charset="0"/>
                <a:ea typeface="Calibri"/>
              </a:rPr>
              <a:t/>
            </a:r>
            <a:br>
              <a:rPr lang="ar-IQ" sz="2700" b="0" dirty="0">
                <a:latin typeface="Arial Black" panose="020B0A04020102020204" pitchFamily="34" charset="0"/>
                <a:ea typeface="Calibri"/>
              </a:rPr>
            </a:br>
            <a:r>
              <a:rPr lang="ar-IQ" sz="2700" b="0" dirty="0">
                <a:latin typeface="Arial Black" panose="020B0A04020102020204" pitchFamily="34" charset="0"/>
                <a:ea typeface="Calibri"/>
              </a:rPr>
              <a:t>-توجيه اهتمام الادارة للمجموعات الانتاجية</a:t>
            </a:r>
            <a:br>
              <a:rPr lang="ar-IQ" sz="2700" b="0" dirty="0">
                <a:latin typeface="Arial Black" panose="020B0A04020102020204" pitchFamily="34" charset="0"/>
                <a:ea typeface="Calibri"/>
              </a:rPr>
            </a:br>
            <a:r>
              <a:rPr lang="ar-IQ" sz="2700" b="0" dirty="0">
                <a:latin typeface="Arial Black" panose="020B0A04020102020204" pitchFamily="34" charset="0"/>
                <a:ea typeface="Calibri"/>
              </a:rPr>
              <a:t>-ربط اداء المديرين بالربح المتحقق من كل من كل مجموعة</a:t>
            </a:r>
            <a:br>
              <a:rPr lang="ar-IQ" sz="2700" b="0" dirty="0">
                <a:latin typeface="Arial Black" panose="020B0A04020102020204" pitchFamily="34" charset="0"/>
                <a:ea typeface="Calibri"/>
              </a:rPr>
            </a:br>
            <a:r>
              <a:rPr lang="ar-IQ" sz="2700" b="0" dirty="0">
                <a:latin typeface="Arial Black" panose="020B0A04020102020204" pitchFamily="34" charset="0"/>
                <a:ea typeface="Calibri"/>
              </a:rPr>
              <a:t>- يتيح فرصة افضل للتدريب</a:t>
            </a:r>
            <a:br>
              <a:rPr lang="ar-IQ" sz="2700" b="0" dirty="0">
                <a:latin typeface="Arial Black" panose="020B0A04020102020204" pitchFamily="34" charset="0"/>
                <a:ea typeface="Calibri"/>
              </a:rPr>
            </a:br>
            <a:r>
              <a:rPr lang="ar-IQ" sz="2700" b="0" dirty="0">
                <a:latin typeface="Arial Black" panose="020B0A04020102020204" pitchFamily="34" charset="0"/>
                <a:ea typeface="Calibri"/>
              </a:rPr>
              <a:t>- يهي مجال </a:t>
            </a:r>
            <a:r>
              <a:rPr lang="ar-IQ" sz="2700" b="0" dirty="0" err="1">
                <a:latin typeface="Arial Black" panose="020B0A04020102020204" pitchFamily="34" charset="0"/>
                <a:ea typeface="Calibri"/>
              </a:rPr>
              <a:t>للنمواو</a:t>
            </a:r>
            <a:r>
              <a:rPr lang="ar-IQ" sz="2700" b="0" dirty="0">
                <a:latin typeface="Arial Black" panose="020B0A04020102020204" pitchFamily="34" charset="0"/>
                <a:ea typeface="Calibri"/>
              </a:rPr>
              <a:t> التطور</a:t>
            </a:r>
            <a:br>
              <a:rPr lang="ar-IQ" sz="2700" b="0" dirty="0">
                <a:latin typeface="Arial Black" panose="020B0A04020102020204" pitchFamily="34" charset="0"/>
                <a:ea typeface="Calibri"/>
              </a:rPr>
            </a:br>
            <a:r>
              <a:rPr lang="ar-IQ" sz="2700" dirty="0">
                <a:solidFill>
                  <a:srgbClr val="FF0000"/>
                </a:solidFill>
                <a:latin typeface="Arial Black" panose="020B0A04020102020204" pitchFamily="34" charset="0"/>
                <a:ea typeface="Calibri"/>
              </a:rPr>
              <a:t>سلبيات</a:t>
            </a:r>
            <a:r>
              <a:rPr lang="ar-IQ" sz="2700" b="0" dirty="0">
                <a:latin typeface="Arial Black" panose="020B0A04020102020204" pitchFamily="34" charset="0"/>
                <a:ea typeface="Calibri"/>
              </a:rPr>
              <a:t/>
            </a:r>
            <a:br>
              <a:rPr lang="ar-IQ" sz="2700" b="0" dirty="0">
                <a:latin typeface="Arial Black" panose="020B0A04020102020204" pitchFamily="34" charset="0"/>
                <a:ea typeface="Calibri"/>
              </a:rPr>
            </a:br>
            <a:r>
              <a:rPr lang="ar-IQ" sz="2700" b="0" dirty="0">
                <a:latin typeface="Arial Black" panose="020B0A04020102020204" pitchFamily="34" charset="0"/>
                <a:ea typeface="Calibri"/>
              </a:rPr>
              <a:t>-ضرورة معرفة كل المديرين بكل انشطة المنشاة الخاصة بكل مجموعة انتاجية</a:t>
            </a:r>
            <a:br>
              <a:rPr lang="ar-IQ" sz="2700" b="0" dirty="0">
                <a:latin typeface="Arial Black" panose="020B0A04020102020204" pitchFamily="34" charset="0"/>
                <a:ea typeface="Calibri"/>
              </a:rPr>
            </a:br>
            <a:r>
              <a:rPr lang="ar-IQ" sz="2700" b="0" dirty="0">
                <a:latin typeface="Arial Black" panose="020B0A04020102020204" pitchFamily="34" charset="0"/>
                <a:ea typeface="Calibri"/>
              </a:rPr>
              <a:t>-احتمال عدم اشغال وقت كل فرد بالكامل بسبب توزيعهم على الاقسام الانتاجية</a:t>
            </a:r>
            <a:br>
              <a:rPr lang="ar-IQ" sz="2700" b="0" dirty="0">
                <a:latin typeface="Arial Black" panose="020B0A04020102020204" pitchFamily="34" charset="0"/>
                <a:ea typeface="Calibri"/>
              </a:rPr>
            </a:br>
            <a:r>
              <a:rPr lang="ar-IQ" sz="2700" b="0" dirty="0">
                <a:latin typeface="Arial Black" panose="020B0A04020102020204" pitchFamily="34" charset="0"/>
                <a:ea typeface="Calibri"/>
              </a:rPr>
              <a:t>-تواجه الادارة العليا صعوبات في تنسيق انشطة المنشاة الموزعة </a:t>
            </a:r>
            <a:r>
              <a:rPr lang="ar-IQ" sz="2700" b="0" dirty="0" err="1">
                <a:latin typeface="Arial Black" panose="020B0A04020102020204" pitchFamily="34" charset="0"/>
                <a:ea typeface="Calibri"/>
              </a:rPr>
              <a:t>منتوجيا</a:t>
            </a:r>
            <a:r>
              <a:rPr lang="ar-IQ" sz="2700" b="0" dirty="0">
                <a:latin typeface="Arial Black" panose="020B0A04020102020204" pitchFamily="34" charset="0"/>
                <a:ea typeface="Calibri"/>
              </a:rPr>
              <a:t/>
            </a:r>
            <a:br>
              <a:rPr lang="ar-IQ" sz="2700" b="0" dirty="0">
                <a:latin typeface="Arial Black" panose="020B0A04020102020204" pitchFamily="34" charset="0"/>
                <a:ea typeface="Calibri"/>
              </a:rPr>
            </a:br>
            <a:endParaRPr lang="ar-IQ" sz="2700" b="0" dirty="0">
              <a:latin typeface="Arial Black" panose="020B0A04020102020204" pitchFamily="34" charset="0"/>
              <a:ea typeface="Calibri"/>
            </a:endParaRPr>
          </a:p>
        </p:txBody>
      </p:sp>
    </p:spTree>
    <p:extLst>
      <p:ext uri="{BB962C8B-B14F-4D97-AF65-F5344CB8AC3E}">
        <p14:creationId xmlns:p14="http://schemas.microsoft.com/office/powerpoint/2010/main" val="28954356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471</TotalTime>
  <Words>181</Words>
  <Application>Microsoft Office PowerPoint</Application>
  <PresentationFormat>On-screen Show (4:3)</PresentationFormat>
  <Paragraphs>45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الفصل السابع  المحاضرة الثانية/ القوى المؤثرة في التنظيم وانماط التنظيم</vt:lpstr>
      <vt:lpstr>PowerPoint Presentation</vt:lpstr>
      <vt:lpstr>    أ- النظرة الموقفية :توكد على طبيعة الموقف وتساعد على ايضاح الاختلافات في الهياكل  ،فالمنظمات المختلفة تحتاج الى هياكل مختلفة مثل/ الشركة تختلف عن الجامعة والمستشفى .  ويمكن طرح القوى التي تؤثر على الهيكل التنظيمي حسب دراسات الباحثين ،وهي كالاتي: 1-التكنولوجيا والهيكل :اهم هذه الدراسات  دراسة (جان ودورد)  اذ بوبت تكنولوجيا الانتاج  –الانتاج على اساس الوحدة ,أي انتاج مثال انتاج سفينة اوانتاج طائرة . -الانتاج بوجبات -الانتاج الواسع (الكمي) -الانتاج بمراحل (الخراطة، الحدادة) توصلت الدراسة الى وجود علاقة بين هذه المجموعات وبين نوع الهيكل ومستوى الاداء هذا يعني ان هناك هياكل محددة بحسب نوع التكنولوجيا.     </vt:lpstr>
      <vt:lpstr>  2-الحجم والهيكل: جرت دراسات عديدة لمقارنة المنظمات المتفاوتة في الحجم حسب بعض المتغيرات منها: -الرسمية: مدى تدوين القواعد والاجراءات -المركزية: تمركز صلاحية اتخاذ القرار في الادارة العليا او تخويله الى الادنى وقد اشارت احدى دراسات جامعة (استن )ان حجم المنظمة يلعب دور في تحديد الهيكل وخاصة عند مقارنته بالتكنولوجيا.  3-الاستراتيجية والهيكل: قد اشارت دراسة مايلزوسن الى وجود اربع استراتيجية : (الدفاعية، المنقبة، المستجيبة، المحللة) ولكل منها هيكل خاص . </vt:lpstr>
      <vt:lpstr> 4-البيئة والهيكل: تعيش المنظمات في بيئات متنوعة فبعضها تتسم بالاستقرار وبعضها تتسم بالديناميكية  واللاتاكد ،ومما لاشك ان هذه البيئات المتنوعة تؤثر في الهيكل التنظيمي ،ومن بين هذه الدراسات دراسة (بيرنز وستاكر)و(لورش ومورس) فقد وجدت ان المنشاة لصناعية ذات البيئة المستقرة  تتصف بالتنظيم الالي او الميكانيكي حيث يتسم:( جدولة الانتاج  ،رسمية الهيكل، وصف وظيفي مستقر، مجموعة من القواعد والاجراءات ،رقابة تفصيلية ،المركزية في اتخاذ القرار). اما مراكز البحث العلمي ذات البيئة الديناميكية تتصف بالتنظيم العضوي حيث يتسم : (المرونة العالية ، وصف وظيفي عمومي ،الحد ادنى من القواعد والاجراءات ،الرقابة الذاتية ،المشاركة في اتخاذ القرار).  ويمكن توضيح القوى المؤثرة بالتنظيم بالشكل التالي:</vt:lpstr>
      <vt:lpstr>شكل القوى المؤثرة في التنظيم (الهيكل التنظيمي)</vt:lpstr>
      <vt:lpstr>بسبب اهمية القوة المؤثرة في شكل التنظيم وفي هيكله ،فان المديرون يختارون بحسب صلاحيتهم الهيكل المناسب للمنظمة ،ويمكن طرح الانماط كالاتي: 1- النمط  النشاطي :يعتمد على انشطة المنشاة (العمليات، التسويق، المالية، الموارد بشرية، البحث والتطوير، العلاقات العامة)لا يقتصر تطبيق النمط  النشاطي على مستوى التقسيمات الاساسية بل يمتد الى داخل النشاط الواحد ،اذ يقسم كل نشاط الى انشطة فرعية مثل/التسويق يقسم: التخزين، النقل ، المبيعات ،الترويج.  الايجابيات : -تحقيق الكفاءة خاصة بالمنشاة الصغيرة -توافقه مع متطلبات التخصص يتيح مجالا افضل للتدريب -يبسط رقابة الاداء التي تمارسها الادارة العليا السلبيات: -اهتمام المدير بالتقسيم الذي يعمل فيه وليس بالمنشاة ككل لايتوافق مع التنوع بالمنتوجات والتوسع الجغرافي </vt:lpstr>
      <vt:lpstr>PowerPoint Presentation</vt:lpstr>
      <vt:lpstr>2-نمط المنتوجي  تقسم المنشاة بحسب مجموعات المنتوجات الاساسية مثال/ شركة منتوجات الزيوت النباتية تقسم الى :دهن الطعام، الصابون، المنظفات، مواد التجميل فاذا تم الاخذ بهذا النمط على مستوى العمليات فقط هذا يعني ان قسم العمليات يجزء الى شعب انتاجية الايجابيات -توجيه اهتمام الادارة للمجموعات الانتاجية -ربط اداء المديرين بالربح المتحقق من كل من كل مجموعة - يتيح فرصة افضل للتدريب - يهي مجال للنمواو التطور سلبيات -ضرورة معرفة كل المديرين بكل انشطة المنشاة الخاصة بكل مجموعة انتاجية -احتمال عدم اشغال وقت كل فرد بالكامل بسبب توزيعهم على الاقسام الانتاجية -تواجه الادارة العليا صعوبات في تنسيق انشطة المنشاة الموزعة منتوجيا </vt:lpstr>
      <vt:lpstr>النمط المنتوجي</vt:lpstr>
      <vt:lpstr>3-النمط الموقعي  حيث تنظم العديد من الشركات الكبيرة اعمالها على اساس الموقع الجغرافي لتقسيماته وتسهيلاته الانتاجية خاصة اذا كانت لديها فروع ومعارض موزعة في مناطق جغرافية متعددة ويعين لكل فرع مدير يتولى مسؤوليتها باكملها من حيث الانشطة (العمليات، التسويق، المالية،....)  الايجابيات 1-توحيد المسؤولية الادارية على صعيد المنطقة او الموقع ومن ثم اتاحة الفرص لتنسيق الفعاليات بما ينسجم مع خصوصيات المنطقة.  السلبيات 1-تواجه مشاكل عند توزيع الخدمات على عدد من المناطق 2-توفير عدد اكبر من المديرين من ذوي التخصصات المتعددة 3-وجود صعوبات عديدة فب مجال تنسيق النشطة الجغرافية على صعيد مراكز الشركة     </vt:lpstr>
      <vt:lpstr>النمط الموقعي</vt:lpstr>
      <vt:lpstr>PowerPoint Presentation</vt:lpstr>
      <vt:lpstr>النمط السوقي</vt:lpstr>
      <vt:lpstr>5-النمط المصفوفي . تم انشاء هذا النمط بسبب التعقيدات البيئية والتطورات التكنولوجيا ،بموجبه اصبحت الانشطة الرئيسية في مركز المنشاة تتعامل الان مع متغيرات المنتوج ،و الزبون، التكنولوجيا, المناطق والاسواق وكل نمط جديد يقي بمتطلبات غير التقليدية .مثال /شركة المقولات ،المصارف ،شركات التامين يمزج هذا النمط بين نمط النشاطي والجغرافي .  6- النمط الشبكي  في ضوء التوجه نحو التكامل الاقتصادي برز هذا النمط فالمنشاة تعمل بما يحاكي (المنظومات الشمسية)فالمنشاة الام تصبح مركز اداري صغير تتبعه شركات تقوم مقام بعض الانشطة الرئيسة مثل/شركة العمليات، شركة التسويق ،شركة الشحن، مركز البحث والتطوير ،يصبح مركز الشركة وكانه شركة عقود في حين التنفيذ يتم من قبل الشركات المتخصصة. </vt:lpstr>
      <vt:lpstr>النمط الشبكي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السادس  المعلومات و اتخاذ القرار</dc:title>
  <dc:creator>ahmed king</dc:creator>
  <cp:lastModifiedBy>Mohammed</cp:lastModifiedBy>
  <cp:revision>54</cp:revision>
  <dcterms:created xsi:type="dcterms:W3CDTF">2020-03-29T19:43:28Z</dcterms:created>
  <dcterms:modified xsi:type="dcterms:W3CDTF">2020-05-12T02:36:38Z</dcterms:modified>
</cp:coreProperties>
</file>