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66" r:id="rId3"/>
    <p:sldId id="257" r:id="rId4"/>
    <p:sldId id="259" r:id="rId5"/>
    <p:sldId id="260" r:id="rId6"/>
    <p:sldId id="269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840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4CA1DB-93EA-41C1-8097-8BB89ECEA8AF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D2BDF1-A507-41D0-9601-8E4F48B74C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320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BDF1-A507-41D0-9601-8E4F48B74C43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849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2BDF1-A507-41D0-9601-8E4F48B74C43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832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11/10/1441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486600" cy="1872208"/>
          </a:xfrm>
        </p:spPr>
        <p:txBody>
          <a:bodyPr/>
          <a:lstStyle/>
          <a:p>
            <a:pPr algn="ctr"/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> </a:t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4000" b="1" dirty="0" smtClean="0"/>
              <a:t>الفصل السابع / التنظيم </a:t>
            </a:r>
            <a:br>
              <a:rPr lang="ar-IQ" sz="4000" b="1" dirty="0" smtClean="0"/>
            </a:br>
            <a:r>
              <a:rPr lang="ar-IQ" sz="4000" b="1" dirty="0" smtClean="0"/>
              <a:t/>
            </a:r>
            <a:br>
              <a:rPr lang="ar-IQ" sz="4000" b="1" dirty="0" smtClean="0"/>
            </a:br>
            <a:r>
              <a:rPr lang="ar-IQ" sz="4000" b="1" dirty="0">
                <a:solidFill>
                  <a:srgbClr val="000000"/>
                </a:solidFill>
              </a:rPr>
              <a:t>المحاضرة 1 </a:t>
            </a:r>
            <a:r>
              <a:rPr lang="ar-IQ" sz="4000" b="1" dirty="0" smtClean="0">
                <a:solidFill>
                  <a:srgbClr val="000000"/>
                </a:solidFill>
              </a:rPr>
              <a:t>/</a:t>
            </a:r>
            <a:r>
              <a:rPr lang="ar-IQ" sz="4000" b="1" dirty="0" smtClean="0">
                <a:solidFill>
                  <a:srgbClr val="FF0000"/>
                </a:solidFill>
              </a:rPr>
              <a:t>تصميم الوظيفة </a:t>
            </a: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/>
            </a:r>
            <a:br>
              <a:rPr lang="ar-IQ" sz="3200" b="1" dirty="0"/>
            </a:br>
            <a:endParaRPr lang="ar-IQ" sz="3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858000" cy="1440160"/>
          </a:xfrm>
        </p:spPr>
        <p:txBody>
          <a:bodyPr/>
          <a:lstStyle/>
          <a:p>
            <a:pPr algn="ctr"/>
            <a:r>
              <a:rPr lang="ar-IQ" sz="3200" b="1" spc="-80" dirty="0">
                <a:solidFill>
                  <a:schemeClr val="tx1"/>
                </a:solidFill>
                <a:ea typeface="+mj-ea"/>
                <a:cs typeface="Times New Roman"/>
              </a:rPr>
              <a:t>اعداد</a:t>
            </a:r>
            <a:r>
              <a:rPr lang="ar-IQ" sz="3200" b="1" spc="-80" dirty="0" smtClean="0">
                <a:solidFill>
                  <a:schemeClr val="tx1"/>
                </a:solidFill>
                <a:ea typeface="+mj-ea"/>
                <a:cs typeface="Times New Roman"/>
              </a:rPr>
              <a:t>: </a:t>
            </a:r>
            <a:r>
              <a:rPr lang="ar-IQ" sz="3200" b="1" spc="-80" dirty="0" err="1" smtClean="0">
                <a:solidFill>
                  <a:schemeClr val="tx1"/>
                </a:solidFill>
                <a:ea typeface="+mj-ea"/>
                <a:cs typeface="Times New Roman"/>
              </a:rPr>
              <a:t>م.د</a:t>
            </a:r>
            <a:r>
              <a:rPr lang="ar-IQ" sz="3200" b="1" spc="-80" dirty="0" smtClean="0">
                <a:solidFill>
                  <a:schemeClr val="tx1"/>
                </a:solidFill>
                <a:ea typeface="+mj-ea"/>
                <a:cs typeface="Times New Roman"/>
              </a:rPr>
              <a:t>  ناديــــة داخل  عناد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5904656"/>
          </a:xfrm>
        </p:spPr>
        <p:txBody>
          <a:bodyPr>
            <a:normAutofit fontScale="475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    في هذا الفصل نأخذ الوظيفة الثانية للمدير وهي وظيفة التنظيم.</a:t>
            </a:r>
          </a:p>
          <a:p>
            <a:pPr lvl="0" algn="just">
              <a:lnSpc>
                <a:spcPct val="150000"/>
              </a:lnSpc>
            </a:pP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  كما نعرف ان </a:t>
            </a:r>
            <a:r>
              <a:rPr lang="ar-IQ" sz="5900" cap="all" spc="120" dirty="0" smtClean="0">
                <a:solidFill>
                  <a:srgbClr val="FF0000"/>
                </a:solidFill>
                <a:cs typeface="+mj-cs"/>
              </a:rPr>
              <a:t>التنظيم</a:t>
            </a: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 يتضمن بناء </a:t>
            </a:r>
            <a:r>
              <a:rPr lang="ar-IQ" sz="5900" cap="all" spc="120" dirty="0">
                <a:solidFill>
                  <a:srgbClr val="000000"/>
                </a:solidFill>
                <a:cs typeface="+mj-cs"/>
              </a:rPr>
              <a:t>العلاقات بين انشطة المنشاة بهدف تحقيق الكفاءة والفاعلية وتتضمن تقسيم الواجبات وانشاء الوظائف وتحديد العلاقات </a:t>
            </a: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بين </a:t>
            </a:r>
            <a:r>
              <a:rPr lang="ar-IQ" sz="5900" cap="all" spc="120" dirty="0">
                <a:solidFill>
                  <a:srgbClr val="000000"/>
                </a:solidFill>
                <a:cs typeface="+mj-cs"/>
              </a:rPr>
              <a:t>التقسيمات في الهيكل التنظيمي </a:t>
            </a: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ar-IQ" sz="5900" cap="all" spc="120" dirty="0" smtClean="0">
              <a:solidFill>
                <a:srgbClr val="000000"/>
              </a:solidFill>
              <a:cs typeface="+mj-cs"/>
            </a:endParaRPr>
          </a:p>
          <a:p>
            <a:pPr lvl="0" algn="just">
              <a:lnSpc>
                <a:spcPct val="150000"/>
              </a:lnSpc>
            </a:pPr>
            <a:r>
              <a:rPr lang="ar-IQ" sz="5900" cap="all" spc="120" dirty="0" smtClean="0">
                <a:solidFill>
                  <a:srgbClr val="000000"/>
                </a:solidFill>
                <a:cs typeface="+mj-cs"/>
              </a:rPr>
              <a:t> سوف نركز في هذه المحاضرة على انشاء الوظائف(تصميم الوظائف)</a:t>
            </a:r>
          </a:p>
          <a:p>
            <a:pPr lvl="0" algn="just">
              <a:lnSpc>
                <a:spcPct val="150000"/>
              </a:lnSpc>
            </a:pPr>
            <a:endParaRPr lang="ar-IQ" sz="4000" cap="all" spc="120" dirty="0" smtClean="0">
              <a:solidFill>
                <a:srgbClr val="000000"/>
              </a:solidFill>
              <a:cs typeface="+mj-cs"/>
            </a:endParaRPr>
          </a:p>
          <a:p>
            <a:pPr lvl="0" algn="just">
              <a:lnSpc>
                <a:spcPct val="150000"/>
              </a:lnSpc>
            </a:pPr>
            <a:endParaRPr lang="ar-IQ" sz="3200" cap="all" spc="120" dirty="0" smtClean="0">
              <a:solidFill>
                <a:srgbClr val="000000"/>
              </a:solidFill>
              <a:cs typeface="+mj-cs"/>
            </a:endParaRPr>
          </a:p>
          <a:p>
            <a:pPr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7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6007224" cy="1124744"/>
          </a:xfrm>
        </p:spPr>
        <p:txBody>
          <a:bodyPr>
            <a:normAutofit/>
          </a:bodyPr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اولا: مفهوم تصميم الوظيفة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184576"/>
          </a:xfrm>
        </p:spPr>
        <p:txBody>
          <a:bodyPr>
            <a:normAutofit/>
          </a:bodyPr>
          <a:lstStyle/>
          <a:p>
            <a:pPr algn="just"/>
            <a:r>
              <a:rPr lang="ar-IQ" sz="3300" dirty="0" smtClean="0">
                <a:cs typeface="+mj-cs"/>
              </a:rPr>
              <a:t> </a:t>
            </a:r>
            <a:r>
              <a:rPr lang="ar-IQ" sz="2800" dirty="0" smtClean="0">
                <a:cs typeface="+mj-cs"/>
              </a:rPr>
              <a:t>من </a:t>
            </a:r>
            <a:r>
              <a:rPr lang="ar-IQ" sz="2800" dirty="0">
                <a:cs typeface="+mj-cs"/>
              </a:rPr>
              <a:t>بين الاجزاء الاساسية من ادارة الموارد البشرية تحديد الوظائف ,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تعرف الوظيفة </a:t>
            </a:r>
            <a:r>
              <a:rPr lang="ar-IQ" sz="2800" dirty="0">
                <a:cs typeface="+mj-cs"/>
              </a:rPr>
              <a:t>تشمل عدد من الواجبات واجزاء من الانشطة ولها مسؤوليات وعنوان وظيفي ،مثل مدير العمليات, امين مخزن ,كهربائي. </a:t>
            </a:r>
            <a:endParaRPr lang="ar-IQ" sz="2800" dirty="0" smtClean="0">
              <a:cs typeface="+mj-cs"/>
            </a:endParaRPr>
          </a:p>
          <a:p>
            <a:pPr algn="just"/>
            <a:r>
              <a:rPr lang="ar-IQ" sz="2800" dirty="0" smtClean="0">
                <a:cs typeface="+mj-cs"/>
              </a:rPr>
              <a:t>يحدد </a:t>
            </a:r>
            <a:r>
              <a:rPr lang="ar-IQ" sz="2800" dirty="0">
                <a:cs typeface="+mj-cs"/>
              </a:rPr>
              <a:t>المدير دور الفرد المختار (الموظف) لأشغال الوظيفة عندما يقرر الوجبات التي تتضمنها تلك الوظيفة .</a:t>
            </a:r>
          </a:p>
          <a:p>
            <a:pPr algn="just"/>
            <a:r>
              <a:rPr lang="ar-IQ" sz="2800" dirty="0" smtClean="0">
                <a:cs typeface="+mj-cs"/>
              </a:rPr>
              <a:t>دور 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الفرد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البؤري</a:t>
            </a:r>
            <a:r>
              <a:rPr lang="ar-IQ" sz="2800" dirty="0">
                <a:cs typeface="+mj-cs"/>
              </a:rPr>
              <a:t>: </a:t>
            </a:r>
            <a:r>
              <a:rPr lang="ar-IQ" sz="2800" dirty="0" smtClean="0">
                <a:cs typeface="+mj-cs"/>
              </a:rPr>
              <a:t>مجموعة  </a:t>
            </a:r>
            <a:r>
              <a:rPr lang="ar-IQ" sz="2800" dirty="0">
                <a:cs typeface="+mj-cs"/>
              </a:rPr>
              <a:t>الفعاليات المتوقعة من الفرد ويشكل بؤرة او مركز في مجموعة العلاقات </a:t>
            </a:r>
            <a:r>
              <a:rPr lang="ar-IQ" sz="2800" dirty="0" err="1">
                <a:cs typeface="+mj-cs"/>
              </a:rPr>
              <a:t>المنظمية</a:t>
            </a:r>
            <a:r>
              <a:rPr lang="ar-IQ" sz="2800" dirty="0">
                <a:cs typeface="+mj-cs"/>
              </a:rPr>
              <a:t>. </a:t>
            </a:r>
            <a:endParaRPr lang="ar-IQ" sz="2800" dirty="0" smtClean="0">
              <a:cs typeface="+mj-cs"/>
            </a:endParaRPr>
          </a:p>
          <a:p>
            <a:pPr algn="just"/>
            <a:r>
              <a:rPr lang="ar-IQ" sz="2800" dirty="0" smtClean="0">
                <a:cs typeface="+mj-cs"/>
              </a:rPr>
              <a:t>مثال/السكرتير </a:t>
            </a:r>
            <a:r>
              <a:rPr lang="ar-IQ" sz="2800" dirty="0">
                <a:cs typeface="+mj-cs"/>
              </a:rPr>
              <a:t>يتوقع ان يقوم بمهمات متعددة هي الاجابة على الهاتف ، تنظيم مواعيد المدير، والحصول على تجهيزات المكتب . 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53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5791200" cy="792088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ثانيا : التكنولوجيا </a:t>
            </a:r>
            <a:r>
              <a:rPr lang="ar-IQ" sz="3200" b="1" dirty="0">
                <a:solidFill>
                  <a:srgbClr val="FF0000"/>
                </a:solidFill>
              </a:rPr>
              <a:t>وتصميم الوظيفة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2800" dirty="0" smtClean="0">
                <a:cs typeface="+mj-cs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ar-IQ" sz="2800" dirty="0" smtClean="0">
                <a:cs typeface="+mj-cs"/>
              </a:rPr>
              <a:t>يتأثر </a:t>
            </a:r>
            <a:r>
              <a:rPr lang="ar-IQ" sz="2800" dirty="0">
                <a:cs typeface="+mj-cs"/>
              </a:rPr>
              <a:t>تصميم الوظيفة بنوع التكنولوجيا المستخدمة </a:t>
            </a:r>
            <a:r>
              <a:rPr lang="ar-IQ" sz="2800" dirty="0" smtClean="0">
                <a:cs typeface="+mj-cs"/>
              </a:rPr>
              <a:t>فيها، </a:t>
            </a:r>
            <a:r>
              <a:rPr lang="ar-IQ" sz="2800" dirty="0">
                <a:cs typeface="+mj-cs"/>
              </a:rPr>
              <a:t>التكنولوجيا مجموعة المعدات والانظمة </a:t>
            </a:r>
            <a:r>
              <a:rPr lang="ar-IQ" sz="2800" dirty="0" smtClean="0">
                <a:cs typeface="+mj-cs"/>
              </a:rPr>
              <a:t>والاساليب (</a:t>
            </a:r>
            <a:r>
              <a:rPr lang="ar-IQ" sz="2800" dirty="0">
                <a:cs typeface="+mj-cs"/>
              </a:rPr>
              <a:t>المادية والفكرية) المستعملة في تحويل المدخلات الى مخرجات</a:t>
            </a:r>
            <a:r>
              <a:rPr lang="ar-IQ" sz="2800" dirty="0" smtClean="0">
                <a:cs typeface="+mj-cs"/>
              </a:rPr>
              <a:t>. ويمكن </a:t>
            </a:r>
            <a:r>
              <a:rPr lang="ar-IQ" sz="2800" dirty="0">
                <a:cs typeface="+mj-cs"/>
              </a:rPr>
              <a:t>تصميم الوظيفة </a:t>
            </a:r>
            <a:r>
              <a:rPr lang="ar-IQ" sz="2800" dirty="0" smtClean="0">
                <a:cs typeface="+mj-cs"/>
              </a:rPr>
              <a:t>بأحد </a:t>
            </a:r>
            <a:r>
              <a:rPr lang="ar-IQ" sz="2800" dirty="0">
                <a:cs typeface="+mj-cs"/>
              </a:rPr>
              <a:t>المدخلين </a:t>
            </a:r>
            <a:r>
              <a:rPr lang="ar-IQ" sz="2800" dirty="0" smtClean="0">
                <a:cs typeface="+mj-cs"/>
              </a:rPr>
              <a:t>وهما:</a:t>
            </a:r>
          </a:p>
          <a:p>
            <a:pPr algn="just">
              <a:lnSpc>
                <a:spcPct val="150000"/>
              </a:lnSpc>
            </a:pPr>
            <a:r>
              <a:rPr lang="ar-IQ" sz="2800" dirty="0" smtClean="0">
                <a:solidFill>
                  <a:srgbClr val="FF0000"/>
                </a:solidFill>
                <a:cs typeface="+mj-cs"/>
              </a:rPr>
              <a:t>1-مدخل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موائمة الوظائف مع الافراد</a:t>
            </a:r>
            <a:r>
              <a:rPr lang="ar-IQ" sz="2800" dirty="0" smtClean="0">
                <a:cs typeface="+mj-cs"/>
              </a:rPr>
              <a:t>: الطريقة </a:t>
            </a:r>
            <a:r>
              <a:rPr lang="ar-IQ" sz="2800" dirty="0">
                <a:cs typeface="+mj-cs"/>
              </a:rPr>
              <a:t>التقليدية يتضمن اختيار التكنولوجيا التي تحقق اعلى درجة من الكفاءة الاقتصادية ثم اشغال الوظائف في ضوء ذلك ،ينظر الى الافراد على انهم امدادات للمكائن والمعدات .</a:t>
            </a:r>
            <a:endParaRPr lang="ar-IQ" sz="2800" dirty="0" smtClean="0">
              <a:cs typeface="+mj-cs"/>
            </a:endParaRPr>
          </a:p>
          <a:p>
            <a:pPr algn="just">
              <a:lnSpc>
                <a:spcPct val="150000"/>
              </a:lnSpc>
            </a:pPr>
            <a:endParaRPr lang="ar-IQ" sz="2800" dirty="0">
              <a:cs typeface="+mj-cs"/>
            </a:endParaRPr>
          </a:p>
          <a:p>
            <a:pPr algn="just">
              <a:lnSpc>
                <a:spcPct val="150000"/>
              </a:lnSpc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7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4726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2800" dirty="0">
                <a:solidFill>
                  <a:srgbClr val="FF0000"/>
                </a:solidFill>
                <a:cs typeface="+mj-cs"/>
              </a:rPr>
              <a:t>2--مدخل موائمة الافراد مع الوظائف</a:t>
            </a:r>
            <a:r>
              <a:rPr lang="ar-IQ" sz="2800" dirty="0" smtClean="0">
                <a:cs typeface="+mj-cs"/>
              </a:rPr>
              <a:t>: يتضمن </a:t>
            </a:r>
            <a:r>
              <a:rPr lang="ar-IQ" sz="2800" dirty="0">
                <a:cs typeface="+mj-cs"/>
              </a:rPr>
              <a:t>اخذ قابليات الافراد واعطائها الاسبقية على نوع التكنولوجيا المستخدمة ، فالوظائف تصمم حسب المهارات والقابليات التي تتمتع بها القوة العاملة.</a:t>
            </a:r>
          </a:p>
          <a:p>
            <a:pPr algn="just">
              <a:lnSpc>
                <a:spcPct val="150000"/>
              </a:lnSpc>
            </a:pPr>
            <a:r>
              <a:rPr lang="ar-IQ" sz="2800" dirty="0">
                <a:solidFill>
                  <a:srgbClr val="FF0000"/>
                </a:solidFill>
                <a:cs typeface="+mj-cs"/>
              </a:rPr>
              <a:t>3-مدخل التكنو اجتماعي</a:t>
            </a:r>
            <a:r>
              <a:rPr lang="ar-IQ" sz="2800" dirty="0">
                <a:cs typeface="+mj-cs"/>
              </a:rPr>
              <a:t>: يحاول الجمع بين المدخلين اعلاه، </a:t>
            </a:r>
            <a:r>
              <a:rPr lang="ar-IQ" sz="2800" dirty="0" smtClean="0">
                <a:cs typeface="+mj-cs"/>
              </a:rPr>
              <a:t>فالإدارة </a:t>
            </a:r>
            <a:r>
              <a:rPr lang="ar-IQ" sz="2800" dirty="0">
                <a:cs typeface="+mj-cs"/>
              </a:rPr>
              <a:t>ليست معنية بين الافراد والوظائف </a:t>
            </a:r>
            <a:r>
              <a:rPr lang="ar-IQ" sz="2800" dirty="0" smtClean="0">
                <a:cs typeface="+mj-cs"/>
              </a:rPr>
              <a:t>ولا بين </a:t>
            </a:r>
            <a:r>
              <a:rPr lang="ar-IQ" sz="2800" dirty="0">
                <a:cs typeface="+mj-cs"/>
              </a:rPr>
              <a:t>الوظائف والافراد وانما </a:t>
            </a:r>
            <a:r>
              <a:rPr lang="ar-IQ" sz="2800" dirty="0" smtClean="0">
                <a:cs typeface="+mj-cs"/>
              </a:rPr>
              <a:t>بأفضل </a:t>
            </a:r>
            <a:r>
              <a:rPr lang="ar-IQ" sz="2800" dirty="0">
                <a:cs typeface="+mj-cs"/>
              </a:rPr>
              <a:t>موائمة بينها</a:t>
            </a:r>
            <a:r>
              <a:rPr lang="ar-IQ" sz="2800" dirty="0" smtClean="0">
                <a:cs typeface="+mj-cs"/>
              </a:rPr>
              <a:t>.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9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792088"/>
          </a:xfrm>
        </p:spPr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ثالثا: أساليب تصميم الوظيفة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640960" cy="5217443"/>
          </a:xfrm>
        </p:spPr>
        <p:txBody>
          <a:bodyPr>
            <a:normAutofit/>
          </a:bodyPr>
          <a:lstStyle/>
          <a:p>
            <a:pPr algn="just"/>
            <a:r>
              <a:rPr lang="ar-IQ" sz="2800" dirty="0"/>
              <a:t>تحاول الادارة المعاصرة الى استعمال عدد من الاساليب لتصميم الوظيفة وهي:</a:t>
            </a:r>
          </a:p>
          <a:p>
            <a:pPr algn="just"/>
            <a:r>
              <a:rPr lang="ar-IQ" sz="2800" dirty="0" smtClean="0">
                <a:solidFill>
                  <a:srgbClr val="FF0000"/>
                </a:solidFill>
              </a:rPr>
              <a:t>أ-اغناء </a:t>
            </a:r>
            <a:r>
              <a:rPr lang="ar-IQ" sz="2800" dirty="0">
                <a:solidFill>
                  <a:srgbClr val="FF0000"/>
                </a:solidFill>
              </a:rPr>
              <a:t>الوظيفة </a:t>
            </a:r>
            <a:r>
              <a:rPr lang="ar-IQ" sz="2800" dirty="0" smtClean="0"/>
              <a:t>: زيادة </a:t>
            </a:r>
            <a:r>
              <a:rPr lang="ar-IQ" sz="2800" dirty="0"/>
              <a:t>شعور الفرد من المسؤولية من خلال تحرير وظيفته من بعض القيود وتخويله المزيد من الصلاحيات.</a:t>
            </a:r>
          </a:p>
          <a:p>
            <a:pPr algn="just"/>
            <a:r>
              <a:rPr lang="ar-IQ" sz="2800" dirty="0">
                <a:solidFill>
                  <a:srgbClr val="FF0000"/>
                </a:solidFill>
              </a:rPr>
              <a:t>ب- توسيع الوظيفة: </a:t>
            </a:r>
            <a:r>
              <a:rPr lang="ar-IQ" sz="2800" dirty="0"/>
              <a:t>زيادة عدد المهمات التي يقوم بها الفرد مثل زيادة عدد المبيعات التي يقوم بها الافراد.</a:t>
            </a:r>
          </a:p>
          <a:p>
            <a:pPr algn="just"/>
            <a:r>
              <a:rPr lang="ar-IQ" sz="2800" dirty="0">
                <a:solidFill>
                  <a:srgbClr val="FF0000"/>
                </a:solidFill>
              </a:rPr>
              <a:t>ج- تناوب الوظيفة </a:t>
            </a:r>
            <a:r>
              <a:rPr lang="ar-IQ" sz="2800" dirty="0"/>
              <a:t>: العملية النظامية التي يتحول بموجبها الفرد من وظيفة الى اخرى.</a:t>
            </a:r>
          </a:p>
          <a:p>
            <a:pPr algn="just"/>
            <a:r>
              <a:rPr lang="ar-IQ" sz="2800" dirty="0">
                <a:solidFill>
                  <a:srgbClr val="FF0000"/>
                </a:solidFill>
              </a:rPr>
              <a:t>د- اعادة تصميم الوظيفة </a:t>
            </a:r>
            <a:r>
              <a:rPr lang="ar-IQ" sz="2800" dirty="0"/>
              <a:t>: القيام بكل ما يؤدي الى تحسين الوظيفة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 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1645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433467"/>
          </a:xfrm>
        </p:spPr>
        <p:txBody>
          <a:bodyPr>
            <a:normAutofit/>
          </a:bodyPr>
          <a:lstStyle/>
          <a:p>
            <a:pPr algn="just"/>
            <a:r>
              <a:rPr lang="ar-IQ" sz="2800" dirty="0">
                <a:solidFill>
                  <a:srgbClr val="FF0000"/>
                </a:solidFill>
              </a:rPr>
              <a:t>وهناك مدخل اخرى لتصميم الوظيفة  يتضمن تعديل (البيئة)الوظيفة من خلال </a:t>
            </a:r>
            <a:r>
              <a:rPr lang="ar-IQ" sz="28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ar-IQ" sz="2800" dirty="0" smtClean="0">
                <a:solidFill>
                  <a:srgbClr val="FF0000"/>
                </a:solidFill>
              </a:rPr>
              <a:t>أ-جداول </a:t>
            </a:r>
            <a:r>
              <a:rPr lang="ar-IQ" sz="2800" dirty="0">
                <a:solidFill>
                  <a:srgbClr val="FF0000"/>
                </a:solidFill>
              </a:rPr>
              <a:t>العمل المرن </a:t>
            </a:r>
            <a:r>
              <a:rPr lang="ar-IQ" sz="2800" dirty="0"/>
              <a:t>: تسمح </a:t>
            </a:r>
            <a:r>
              <a:rPr lang="ar-IQ" sz="2800" dirty="0" smtClean="0"/>
              <a:t>للأفراد بمرونة </a:t>
            </a:r>
            <a:r>
              <a:rPr lang="ar-IQ" sz="2800" dirty="0"/>
              <a:t>اكبر في مجال اختيار ساعات عملهم فهناك ساعات عمل معينة يلتزم الجميع بالدوام خلالها وساعات اخرى تسمح </a:t>
            </a:r>
            <a:r>
              <a:rPr lang="ar-IQ" sz="2800" dirty="0" smtClean="0"/>
              <a:t>للأفراد </a:t>
            </a:r>
            <a:r>
              <a:rPr lang="ar-IQ" sz="2800" dirty="0"/>
              <a:t>بحرية اختيار الجداول الزمنية المناسبة </a:t>
            </a:r>
            <a:r>
              <a:rPr lang="ar-IQ" sz="2800" dirty="0" smtClean="0"/>
              <a:t>لهم. </a:t>
            </a:r>
            <a:endParaRPr lang="ar-IQ" sz="2800" dirty="0"/>
          </a:p>
          <a:p>
            <a:pPr algn="just"/>
            <a:r>
              <a:rPr lang="ar-IQ" sz="2800" dirty="0">
                <a:solidFill>
                  <a:srgbClr val="FF0000"/>
                </a:solidFill>
              </a:rPr>
              <a:t>ب- المشاركة في الوظيفة: </a:t>
            </a:r>
            <a:r>
              <a:rPr lang="ar-IQ" sz="2800" dirty="0"/>
              <a:t>قيام اكثر من فرد بمهمات وظيفة واحدة، مثل التناوب الزمني الصباحي والمسائي عليها.</a:t>
            </a:r>
          </a:p>
          <a:p>
            <a:pPr algn="just"/>
            <a:r>
              <a:rPr lang="ar-IQ" sz="2800" dirty="0" smtClean="0">
                <a:solidFill>
                  <a:srgbClr val="FF0000"/>
                </a:solidFill>
              </a:rPr>
              <a:t>ج- تقليل عدد ايام العمل في الاسبوع </a:t>
            </a:r>
            <a:r>
              <a:rPr lang="ar-IQ" sz="2800" dirty="0" smtClean="0"/>
              <a:t>: </a:t>
            </a:r>
            <a:r>
              <a:rPr lang="ar-IQ" sz="2800" dirty="0"/>
              <a:t>اعادة توزيع ال(40)ساعة عمل في الاسبوع  </a:t>
            </a:r>
            <a:r>
              <a:rPr lang="ar-IQ" sz="2800" dirty="0" smtClean="0"/>
              <a:t>الى اربعة ايام. </a:t>
            </a:r>
            <a:endParaRPr lang="ar-IQ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055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91200" cy="1371600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رابعا: اهمية وظيفة التنظيم </a:t>
            </a:r>
            <a:r>
              <a:rPr lang="ar-IQ" dirty="0" smtClean="0">
                <a:solidFill>
                  <a:srgbClr val="FF0000"/>
                </a:solidFill>
              </a:rPr>
              <a:t>والاجزاء الاساسية في المنظمة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680520"/>
          </a:xfrm>
        </p:spPr>
        <p:txBody>
          <a:bodyPr>
            <a:normAutofit/>
          </a:bodyPr>
          <a:lstStyle/>
          <a:p>
            <a:endParaRPr lang="ar-IQ" dirty="0" smtClean="0">
              <a:solidFill>
                <a:srgbClr val="FF0000"/>
              </a:solidFill>
            </a:endParaRPr>
          </a:p>
          <a:p>
            <a:pPr algn="just"/>
            <a:r>
              <a:rPr lang="ar-IQ" sz="2800" dirty="0" smtClean="0">
                <a:solidFill>
                  <a:srgbClr val="FF0000"/>
                </a:solidFill>
                <a:cs typeface="+mj-cs"/>
              </a:rPr>
              <a:t>اهمية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وظيفة التنظيم </a:t>
            </a:r>
            <a:r>
              <a:rPr lang="ar-IQ" sz="2800" dirty="0">
                <a:cs typeface="+mj-cs"/>
              </a:rPr>
              <a:t>:لابد </a:t>
            </a:r>
            <a:r>
              <a:rPr lang="ar-IQ" sz="2800" dirty="0" smtClean="0">
                <a:cs typeface="+mj-cs"/>
              </a:rPr>
              <a:t>للمدير من </a:t>
            </a:r>
            <a:r>
              <a:rPr lang="ar-IQ" sz="2800" dirty="0">
                <a:cs typeface="+mj-cs"/>
              </a:rPr>
              <a:t>ايجاد نمط معين يربط وينسق بين اية وظيفة وبين الوظائف الاخرى  في تقسيم المسؤول عنه في المنظمة</a:t>
            </a:r>
            <a:r>
              <a:rPr lang="ar-IQ" sz="2800" dirty="0" smtClean="0">
                <a:cs typeface="+mj-cs"/>
              </a:rPr>
              <a:t>.</a:t>
            </a:r>
            <a:endParaRPr lang="ar-IQ" sz="2800" dirty="0">
              <a:cs typeface="+mj-cs"/>
            </a:endParaRPr>
          </a:p>
          <a:p>
            <a:pPr algn="just"/>
            <a:r>
              <a:rPr lang="ar-IQ" sz="2800" dirty="0" smtClean="0">
                <a:cs typeface="+mj-cs"/>
              </a:rPr>
              <a:t>	</a:t>
            </a:r>
            <a:r>
              <a:rPr lang="ar-IQ" sz="2800" dirty="0">
                <a:cs typeface="+mj-cs"/>
              </a:rPr>
              <a:t>	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الاجزاء الاساسية في المنظمة </a:t>
            </a:r>
          </a:p>
          <a:p>
            <a:pPr algn="just"/>
            <a:r>
              <a:rPr lang="ar-IQ" sz="2800" dirty="0">
                <a:cs typeface="+mj-cs"/>
              </a:rPr>
              <a:t>لغرض استيعاب وظيفة التنظيم يمكن الاستفادة من الوصف العمومي للمنظمات واجزائها خاصة المنظمات الكبيرة</a:t>
            </a:r>
            <a:r>
              <a:rPr lang="ar-IQ" sz="2800" dirty="0" smtClean="0">
                <a:cs typeface="+mj-cs"/>
              </a:rPr>
              <a:t>.</a:t>
            </a:r>
          </a:p>
          <a:p>
            <a:pPr algn="just"/>
            <a:r>
              <a:rPr lang="ar-IQ" sz="2800" dirty="0" smtClean="0">
                <a:cs typeface="+mj-cs"/>
              </a:rPr>
              <a:t> </a:t>
            </a:r>
            <a:r>
              <a:rPr lang="ar-IQ" sz="2800" dirty="0">
                <a:cs typeface="+mj-cs"/>
              </a:rPr>
              <a:t>في القاعدة يوجد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اللب التشغيلي </a:t>
            </a:r>
            <a:r>
              <a:rPr lang="ar-IQ" sz="2800" dirty="0">
                <a:cs typeface="+mj-cs"/>
              </a:rPr>
              <a:t>(وهم الافراد الذين يقومون بإنتاج السلع والخدمات) ولا وجود للمنظمة </a:t>
            </a:r>
            <a:r>
              <a:rPr lang="ar-IQ" sz="2800" dirty="0" smtClean="0">
                <a:cs typeface="+mj-cs"/>
              </a:rPr>
              <a:t>دونهم </a:t>
            </a:r>
            <a:r>
              <a:rPr lang="ar-IQ" sz="2800" dirty="0">
                <a:cs typeface="+mj-cs"/>
              </a:rPr>
              <a:t>،ويتم عمل اللب التشغيلي من قبل نوعين من الادارات :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123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820472" cy="6858000"/>
          </a:xfrm>
        </p:spPr>
        <p:txBody>
          <a:bodyPr>
            <a:normAutofit fontScale="85000" lnSpcReduction="20000"/>
          </a:bodyPr>
          <a:lstStyle/>
          <a:p>
            <a:endParaRPr lang="ar-IQ" dirty="0"/>
          </a:p>
          <a:p>
            <a:pPr algn="just"/>
            <a:r>
              <a:rPr lang="ar-IQ" sz="3000" dirty="0" smtClean="0">
                <a:cs typeface="+mj-cs"/>
              </a:rPr>
              <a:t>اولهما </a:t>
            </a:r>
            <a:r>
              <a:rPr lang="ar-IQ" sz="3000" dirty="0">
                <a:solidFill>
                  <a:srgbClr val="FF0000"/>
                </a:solidFill>
                <a:cs typeface="+mj-cs"/>
              </a:rPr>
              <a:t>القمة الاستراتيجية </a:t>
            </a:r>
            <a:r>
              <a:rPr lang="ar-IQ" sz="3000" dirty="0">
                <a:cs typeface="+mj-cs"/>
              </a:rPr>
              <a:t>(مجموعة الادارة العليا مدير عام ،رئيس التنفيذي لشركة) يؤلف الوحدة التنسيقية في المنظمة </a:t>
            </a:r>
            <a:r>
              <a:rPr lang="ar-IQ" sz="3000" dirty="0" smtClean="0">
                <a:cs typeface="+mj-cs"/>
              </a:rPr>
              <a:t>. </a:t>
            </a:r>
          </a:p>
          <a:p>
            <a:pPr algn="just"/>
            <a:endParaRPr lang="ar-IQ" sz="3000" dirty="0" smtClean="0">
              <a:cs typeface="+mj-cs"/>
            </a:endParaRPr>
          </a:p>
          <a:p>
            <a:pPr algn="just"/>
            <a:r>
              <a:rPr lang="ar-IQ" sz="3000" dirty="0" smtClean="0">
                <a:cs typeface="+mj-cs"/>
              </a:rPr>
              <a:t>اما </a:t>
            </a:r>
            <a:r>
              <a:rPr lang="ar-IQ" sz="3000" dirty="0">
                <a:cs typeface="+mj-cs"/>
              </a:rPr>
              <a:t>الادارة الثانية هي </a:t>
            </a:r>
            <a:r>
              <a:rPr lang="ar-IQ" sz="3000" dirty="0">
                <a:solidFill>
                  <a:srgbClr val="FF0000"/>
                </a:solidFill>
                <a:cs typeface="+mj-cs"/>
              </a:rPr>
              <a:t>الخط الاوسط </a:t>
            </a:r>
            <a:r>
              <a:rPr lang="ar-IQ" sz="3000" dirty="0">
                <a:cs typeface="+mj-cs"/>
              </a:rPr>
              <a:t>يتكون (مدراء الاقسام والشعب والوحدات )يربط بين اللب التشغيلي والقمة </a:t>
            </a:r>
            <a:r>
              <a:rPr lang="ar-IQ" sz="3000" dirty="0" smtClean="0">
                <a:cs typeface="+mj-cs"/>
              </a:rPr>
              <a:t>الاستراتيجية.</a:t>
            </a:r>
          </a:p>
          <a:p>
            <a:pPr algn="just"/>
            <a:r>
              <a:rPr lang="ar-IQ" sz="3000" dirty="0" smtClean="0">
                <a:cs typeface="+mj-cs"/>
              </a:rPr>
              <a:t> </a:t>
            </a:r>
            <a:r>
              <a:rPr lang="ar-IQ" sz="3000" dirty="0">
                <a:cs typeface="+mj-cs"/>
              </a:rPr>
              <a:t>وهناك نشاطان مساعدان هما </a:t>
            </a:r>
            <a:r>
              <a:rPr lang="ar-IQ" sz="3000" dirty="0" err="1">
                <a:cs typeface="+mj-cs"/>
              </a:rPr>
              <a:t>ا</a:t>
            </a:r>
            <a:r>
              <a:rPr lang="ar-IQ" sz="3000" dirty="0" err="1">
                <a:solidFill>
                  <a:srgbClr val="FF0000"/>
                </a:solidFill>
                <a:cs typeface="+mj-cs"/>
              </a:rPr>
              <a:t>لتكنوهيكل</a:t>
            </a:r>
            <a:r>
              <a:rPr lang="ar-IQ" sz="3000" dirty="0">
                <a:cs typeface="+mj-cs"/>
              </a:rPr>
              <a:t> (الذي يضم المحللين )الذين يساعدون كلا من القمة الاستراتيجية والخط الاوسط في اداء الوظائف مثل المحاسبين المتخصصين بجدولة الانتاج، اما الثانية فهي </a:t>
            </a:r>
            <a:r>
              <a:rPr lang="ar-IQ" sz="3000" dirty="0">
                <a:solidFill>
                  <a:srgbClr val="FF0000"/>
                </a:solidFill>
                <a:cs typeface="+mj-cs"/>
              </a:rPr>
              <a:t>الاسناد</a:t>
            </a:r>
            <a:r>
              <a:rPr lang="ar-IQ" sz="3000" dirty="0">
                <a:cs typeface="+mj-cs"/>
              </a:rPr>
              <a:t> (مثل العاملين في العلاقات العامة والمسؤولين عن الصيانة </a:t>
            </a:r>
            <a:r>
              <a:rPr lang="ar-IQ" sz="3000" dirty="0" smtClean="0">
                <a:cs typeface="+mj-cs"/>
              </a:rPr>
              <a:t>.</a:t>
            </a:r>
          </a:p>
          <a:p>
            <a:pPr algn="just"/>
            <a:endParaRPr lang="ar-IQ" sz="3000" dirty="0" smtClean="0">
              <a:cs typeface="+mj-cs"/>
            </a:endParaRPr>
          </a:p>
          <a:p>
            <a:pPr algn="just"/>
            <a:r>
              <a:rPr lang="ar-IQ" sz="3000" dirty="0" smtClean="0">
                <a:cs typeface="+mj-cs"/>
              </a:rPr>
              <a:t> </a:t>
            </a:r>
            <a:r>
              <a:rPr lang="ar-IQ" sz="3000" dirty="0">
                <a:cs typeface="+mj-cs"/>
              </a:rPr>
              <a:t>ويعرف </a:t>
            </a:r>
            <a:r>
              <a:rPr lang="ar-IQ" sz="3000" dirty="0">
                <a:solidFill>
                  <a:srgbClr val="FF0000"/>
                </a:solidFill>
                <a:cs typeface="+mj-cs"/>
              </a:rPr>
              <a:t>الهيكل التنظيمي </a:t>
            </a:r>
            <a:r>
              <a:rPr lang="ar-IQ" sz="3000" dirty="0">
                <a:cs typeface="+mj-cs"/>
              </a:rPr>
              <a:t>: مجموعة الطرق التي تقسم بها المنظمة افرادها في مهمات متميزة ثم التنسيق بينها.</a:t>
            </a:r>
          </a:p>
          <a:p>
            <a:pPr algn="just"/>
            <a:r>
              <a:rPr lang="ar-IQ" sz="3000" dirty="0">
                <a:cs typeface="+mj-cs"/>
              </a:rPr>
              <a:t>يمكن ان يصور الهيكل التنظيمي بشكل خارطة تصف كيفية توزيع المهمات والمسؤوليات بين التقسيمات والافراد داخل المنظمة . </a:t>
            </a:r>
            <a:endParaRPr lang="ar-IQ" sz="3000" dirty="0" smtClean="0">
              <a:cs typeface="+mj-cs"/>
            </a:endParaRPr>
          </a:p>
          <a:p>
            <a:pPr algn="just"/>
            <a:endParaRPr lang="ar-IQ" sz="2400" dirty="0">
              <a:cs typeface="+mj-cs"/>
            </a:endParaRPr>
          </a:p>
          <a:p>
            <a:pPr algn="just"/>
            <a:r>
              <a:rPr lang="ar-IQ" sz="2800" dirty="0" smtClean="0">
                <a:solidFill>
                  <a:srgbClr val="FF0000"/>
                </a:solidFill>
                <a:cs typeface="+mj-cs"/>
              </a:rPr>
              <a:t>ملاحظة/شكل الاجزاء الاساسية للمنظمة مطلوب</a:t>
            </a:r>
            <a:r>
              <a:rPr lang="ar-IQ" sz="2400" dirty="0" smtClean="0">
                <a:solidFill>
                  <a:srgbClr val="FF0000"/>
                </a:solidFill>
                <a:cs typeface="+mj-cs"/>
              </a:rPr>
              <a:t>.</a:t>
            </a:r>
            <a:endParaRPr lang="ar-IQ" sz="24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9066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375</TotalTime>
  <Words>608</Words>
  <Application>Microsoft Office PowerPoint</Application>
  <PresentationFormat>On-screen Show (4:3)</PresentationFormat>
  <Paragraphs>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     الفصل السابع / التنظيم   المحاضرة 1 /تصميم الوظيفة     </vt:lpstr>
      <vt:lpstr>PowerPoint Presentation</vt:lpstr>
      <vt:lpstr>اولا: مفهوم تصميم الوظيفة</vt:lpstr>
      <vt:lpstr>ثانيا : التكنولوجيا وتصميم الوظيفة </vt:lpstr>
      <vt:lpstr>PowerPoint Presentation</vt:lpstr>
      <vt:lpstr>ثالثا: أساليب تصميم الوظيفة</vt:lpstr>
      <vt:lpstr>PowerPoint Presentation</vt:lpstr>
      <vt:lpstr>رابعا: اهمية وظيفة التنظيم والاجزاء الاساسية في المنظمة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2/ المعلومات اللازمة لاتخاذ القرار</dc:title>
  <dc:creator>ahmed king</dc:creator>
  <cp:lastModifiedBy>Mohammed</cp:lastModifiedBy>
  <cp:revision>40</cp:revision>
  <dcterms:created xsi:type="dcterms:W3CDTF">2020-04-05T12:45:37Z</dcterms:created>
  <dcterms:modified xsi:type="dcterms:W3CDTF">2020-06-01T21:44:04Z</dcterms:modified>
</cp:coreProperties>
</file>