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sldIdLst>
    <p:sldId id="256" r:id="rId2"/>
    <p:sldId id="257" r:id="rId3"/>
    <p:sldId id="267" r:id="rId4"/>
    <p:sldId id="258" r:id="rId5"/>
    <p:sldId id="260" r:id="rId6"/>
    <p:sldId id="264" r:id="rId7"/>
    <p:sldId id="261" r:id="rId8"/>
    <p:sldId id="265" r:id="rId9"/>
    <p:sldId id="266"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p:scale>
          <a:sx n="70" d="100"/>
          <a:sy n="70" d="100"/>
        </p:scale>
        <p:origin x="-1290" y="-6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10/11/1441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1767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10/11/1441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320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10/11/1441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553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10/11/1441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7043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10/11/1441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4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t>10/11/1441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451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t>10/11/1441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7154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t>10/11/1441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91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10/11/1441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8132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10/11/1441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424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10/11/1441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95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10/11/1441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5469665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334"/>
            <a:ext cx="7772400" cy="233169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spcBef>
                <a:spcPct val="20000"/>
              </a:spcBef>
            </a:pPr>
            <a:r>
              <a:rPr lang="ar-SA" sz="3600" smtClean="0">
                <a:ea typeface="+mn-ea"/>
                <a:cs typeface="PT Bold Heading" panose="02010400000000000000" pitchFamily="2" charset="-78"/>
              </a:rPr>
              <a:t>الاتصـــــال</a:t>
            </a:r>
            <a:endParaRPr lang="ar-IQ" sz="3200" dirty="0">
              <a:cs typeface="PT Bold Heading" panose="02010400000000000000" pitchFamily="2" charset="-78"/>
            </a:endParaRPr>
          </a:p>
        </p:txBody>
      </p:sp>
      <p:sp>
        <p:nvSpPr>
          <p:cNvPr id="3" name="Subtitle 2"/>
          <p:cNvSpPr>
            <a:spLocks noGrp="1"/>
          </p:cNvSpPr>
          <p:nvPr>
            <p:ph type="subTitle" idx="1"/>
          </p:nvPr>
        </p:nvSpPr>
        <p:spPr>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smtClean="0">
                <a:solidFill>
                  <a:schemeClr val="tx1"/>
                </a:solidFill>
              </a:rPr>
              <a:t>اعداد</a:t>
            </a:r>
          </a:p>
          <a:p>
            <a:r>
              <a:rPr lang="ar-SA" b="1" dirty="0" smtClean="0">
                <a:solidFill>
                  <a:schemeClr val="tx1"/>
                </a:solidFill>
              </a:rPr>
              <a:t>د. نادية داخل عناد</a:t>
            </a:r>
            <a:endParaRPr lang="ar-IQ" b="1" dirty="0">
              <a:solidFill>
                <a:schemeClr val="tx1"/>
              </a:solidFill>
            </a:endParaRPr>
          </a:p>
        </p:txBody>
      </p:sp>
    </p:spTree>
    <p:extLst>
      <p:ext uri="{BB962C8B-B14F-4D97-AF65-F5344CB8AC3E}">
        <p14:creationId xmlns:p14="http://schemas.microsoft.com/office/powerpoint/2010/main" val="2032963697"/>
      </p:ext>
    </p:extLst>
  </p:cSld>
  <p:clrMapOvr>
    <a:masterClrMapping/>
  </p:clrMapOvr>
  <mc:AlternateContent xmlns:mc="http://schemas.openxmlformats.org/markup-compatibility/2006" xmlns:p14="http://schemas.microsoft.com/office/powerpoint/2010/main">
    <mc:Choice Requires="p14">
      <p:transition spd="slow" p14:dur="1500" advTm="9422">
        <p:split orient="vert"/>
      </p:transition>
    </mc:Choice>
    <mc:Fallback xmlns="">
      <p:transition spd="slow" advTm="9422">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6712"/>
            <a:ext cx="9144000" cy="6021288"/>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spcCol="0" anchor="ctr">
            <a:noAutofit/>
          </a:bodyPr>
          <a:lstStyle/>
          <a:p>
            <a:pPr>
              <a:spcAft>
                <a:spcPts val="1000"/>
              </a:spcAft>
            </a:pP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a:ea typeface="Calibri"/>
              </a:rPr>
              <a:t>تعد عملية الاتصال جزءا </a:t>
            </a:r>
            <a:r>
              <a:rPr lang="ar-SA" sz="2400" dirty="0" smtClean="0">
                <a:ea typeface="Calibri"/>
              </a:rPr>
              <a:t>لا يتجزأ </a:t>
            </a:r>
            <a:r>
              <a:rPr lang="ar-SA" sz="2400" dirty="0">
                <a:ea typeface="Calibri"/>
              </a:rPr>
              <a:t>من عمل كل منظمة</a:t>
            </a:r>
            <a:r>
              <a:rPr lang="ar-SA" sz="2400" dirty="0" smtClean="0">
                <a:ea typeface="Calibri"/>
              </a:rPr>
              <a:t>، اذا </a:t>
            </a:r>
            <a:r>
              <a:rPr lang="ar-SA" sz="2400" dirty="0">
                <a:ea typeface="Calibri"/>
              </a:rPr>
              <a:t>تمارس القيادة ويتحقق التنسيق من خلال الاتصال اذن كلما </a:t>
            </a:r>
            <a:r>
              <a:rPr lang="ar-SA" sz="2400" dirty="0" err="1">
                <a:ea typeface="Calibri"/>
              </a:rPr>
              <a:t>زداد</a:t>
            </a:r>
            <a:r>
              <a:rPr lang="ar-SA" sz="2400" dirty="0">
                <a:ea typeface="Calibri"/>
              </a:rPr>
              <a:t> فهم المديرين لمشكلات الاتصال وتحسنت مهاراتهم فيه كلما ازدادت فاعلية المنظمة</a:t>
            </a:r>
            <a:r>
              <a:rPr lang="ar-SA" sz="2400" dirty="0" smtClean="0">
                <a:ea typeface="Calibri"/>
              </a:rPr>
              <a:t>.</a:t>
            </a:r>
            <a:br>
              <a:rPr lang="ar-SA" sz="2400" dirty="0" smtClean="0">
                <a:ea typeface="Calibri"/>
              </a:rPr>
            </a:br>
            <a:r>
              <a:rPr lang="ar-SA" sz="2400" dirty="0">
                <a:ea typeface="Calibri"/>
              </a:rPr>
              <a:t/>
            </a:r>
            <a:br>
              <a:rPr lang="ar-SA" sz="2400" dirty="0">
                <a:ea typeface="Calibri"/>
              </a:rPr>
            </a:br>
            <a:r>
              <a:rPr lang="ar-SA" sz="2800" dirty="0" smtClean="0">
                <a:solidFill>
                  <a:srgbClr val="FF0000"/>
                </a:solidFill>
                <a:ea typeface="Calibri"/>
              </a:rPr>
              <a:t>اولا</a:t>
            </a:r>
            <a:r>
              <a:rPr lang="ar-SA" sz="2800" dirty="0">
                <a:solidFill>
                  <a:srgbClr val="FF0000"/>
                </a:solidFill>
                <a:ea typeface="Calibri"/>
              </a:rPr>
              <a:t>: طبيعة </a:t>
            </a:r>
            <a:r>
              <a:rPr lang="ar-SA" sz="2800" dirty="0" smtClean="0">
                <a:solidFill>
                  <a:srgbClr val="FF0000"/>
                </a:solidFill>
                <a:ea typeface="Calibri"/>
              </a:rPr>
              <a:t>الاتصال</a:t>
            </a:r>
            <a:br>
              <a:rPr lang="ar-SA" sz="2800" dirty="0" smtClean="0">
                <a:solidFill>
                  <a:srgbClr val="FF0000"/>
                </a:solidFill>
                <a:ea typeface="Calibri"/>
              </a:rPr>
            </a:br>
            <a:r>
              <a:rPr lang="ar-SA" sz="2400" dirty="0">
                <a:ea typeface="Calibri"/>
              </a:rPr>
              <a:t/>
            </a:r>
            <a:br>
              <a:rPr lang="ar-SA" sz="2400" dirty="0">
                <a:ea typeface="Calibri"/>
              </a:rPr>
            </a:br>
            <a:r>
              <a:rPr lang="ar-SA" sz="2400" dirty="0">
                <a:solidFill>
                  <a:srgbClr val="FF0000"/>
                </a:solidFill>
                <a:ea typeface="Calibri"/>
              </a:rPr>
              <a:t>1-الادارة بواسطة الاتصال</a:t>
            </a:r>
            <a:r>
              <a:rPr lang="ar-SA" sz="2400" dirty="0">
                <a:ea typeface="Calibri"/>
              </a:rPr>
              <a:t/>
            </a:r>
            <a:br>
              <a:rPr lang="ar-SA" sz="2400" dirty="0">
                <a:ea typeface="Calibri"/>
              </a:rPr>
            </a:br>
            <a:r>
              <a:rPr lang="ar-SA" sz="2400" dirty="0">
                <a:ea typeface="Calibri"/>
              </a:rPr>
              <a:t>يكرس معظم وقت المدير للاتصال وقد يكون اتجاه الاتصال</a:t>
            </a:r>
            <a:br>
              <a:rPr lang="ar-SA" sz="2400" dirty="0">
                <a:ea typeface="Calibri"/>
              </a:rPr>
            </a:br>
            <a:r>
              <a:rPr lang="ar-SA" sz="2400" dirty="0">
                <a:ea typeface="Calibri"/>
              </a:rPr>
              <a:t>-نازلا</a:t>
            </a:r>
            <a:r>
              <a:rPr lang="ar-SA" sz="2400" dirty="0" smtClean="0">
                <a:ea typeface="Calibri"/>
              </a:rPr>
              <a:t>: مثل </a:t>
            </a:r>
            <a:r>
              <a:rPr lang="ar-SA" sz="2400" dirty="0">
                <a:ea typeface="Calibri"/>
              </a:rPr>
              <a:t>اعطاء التعليمات من الرئيس الى المرؤوسين (الذي يحدث من اعلى الى اسفل التنظيم).</a:t>
            </a:r>
            <a:br>
              <a:rPr lang="ar-SA" sz="2400" dirty="0">
                <a:ea typeface="Calibri"/>
              </a:rPr>
            </a:br>
            <a:r>
              <a:rPr lang="ar-SA" sz="2400" dirty="0" smtClean="0">
                <a:ea typeface="Calibri"/>
              </a:rPr>
              <a:t>-صاعدا</a:t>
            </a:r>
            <a:r>
              <a:rPr lang="ar-SA" sz="2400" dirty="0">
                <a:ea typeface="Calibri"/>
              </a:rPr>
              <a:t>: مثل تقديم تقارير عن نتائج العمل من المرؤوس الى الرئيس،(الذي يحدث من اسفل الى اعلى التنظيم ).</a:t>
            </a:r>
            <a:br>
              <a:rPr lang="ar-SA" sz="2400" dirty="0">
                <a:ea typeface="Calibri"/>
              </a:rPr>
            </a:br>
            <a:r>
              <a:rPr lang="ar-SA" sz="2400" dirty="0" smtClean="0">
                <a:ea typeface="Calibri"/>
              </a:rPr>
              <a:t>-افقيا</a:t>
            </a:r>
            <a:r>
              <a:rPr lang="ar-SA" sz="2400" dirty="0">
                <a:ea typeface="Calibri"/>
              </a:rPr>
              <a:t>: مثل تنسيق الفعاليات بين قسمين او اكثر في مستوى تنظيمي واحد ،و</a:t>
            </a:r>
            <a:r>
              <a:rPr lang="ar-SA" sz="2400" dirty="0">
                <a:solidFill>
                  <a:srgbClr val="FF0000"/>
                </a:solidFill>
                <a:ea typeface="Calibri"/>
              </a:rPr>
              <a:t>الاتصال</a:t>
            </a:r>
            <a:r>
              <a:rPr lang="ar-SA" sz="2400" dirty="0">
                <a:ea typeface="Calibri"/>
              </a:rPr>
              <a:t> عملية تفاعلية بين شخصين او </a:t>
            </a:r>
            <a:r>
              <a:rPr lang="ar-SA" sz="2400" dirty="0" smtClean="0">
                <a:ea typeface="Calibri"/>
              </a:rPr>
              <a:t>اكثر كما في الشكل</a:t>
            </a: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en-US" sz="2800" dirty="0">
                <a:ea typeface="Calibri"/>
                <a:cs typeface="Arial"/>
              </a:rPr>
              <a:t/>
            </a:r>
            <a:br>
              <a:rPr lang="en-US" sz="2800" dirty="0">
                <a:ea typeface="Calibri"/>
                <a:cs typeface="Arial"/>
              </a:rPr>
            </a:br>
            <a:endParaRPr lang="ar-IQ" sz="2800" dirty="0"/>
          </a:p>
        </p:txBody>
      </p:sp>
      <p:sp>
        <p:nvSpPr>
          <p:cNvPr id="3" name="Text Placeholder 2"/>
          <p:cNvSpPr>
            <a:spLocks noGrp="1"/>
          </p:cNvSpPr>
          <p:nvPr>
            <p:ph type="body" idx="1"/>
          </p:nvPr>
        </p:nvSpPr>
        <p:spPr>
          <a:xfrm>
            <a:off x="0" y="0"/>
            <a:ext cx="9144000" cy="764704"/>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2800" dirty="0" smtClean="0">
                <a:solidFill>
                  <a:srgbClr val="FF0000"/>
                </a:solidFill>
                <a:cs typeface="PT Bold Heading" panose="02010400000000000000" pitchFamily="2" charset="-78"/>
              </a:rPr>
              <a:t>الاتــصــــال</a:t>
            </a:r>
            <a:endParaRPr lang="ar-IQ" sz="28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929376815"/>
      </p:ext>
    </p:extLst>
  </p:cSld>
  <p:clrMapOvr>
    <a:masterClrMapping/>
  </p:clrMapOvr>
  <mc:AlternateContent xmlns:mc="http://schemas.openxmlformats.org/markup-compatibility/2006" xmlns:p14="http://schemas.microsoft.com/office/powerpoint/2010/main">
    <mc:Choice Requires="p14">
      <p:transition spd="slow" p14:dur="2000" advTm="35308"/>
    </mc:Choice>
    <mc:Fallback xmlns="">
      <p:transition spd="slow" advTm="3530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0"/>
            <a:ext cx="9036495" cy="6858000"/>
          </a:xfrm>
        </p:spPr>
        <p:txBody>
          <a:bodyPr/>
          <a:lstStyle/>
          <a:p>
            <a:pPr algn="just"/>
            <a:r>
              <a:rPr lang="ar-IQ" sz="2400" b="1" dirty="0" smtClean="0">
                <a:solidFill>
                  <a:schemeClr val="tx1"/>
                </a:solidFill>
              </a:rPr>
              <a:t>ويبادر المرسل </a:t>
            </a:r>
            <a:r>
              <a:rPr lang="ar-IQ" sz="2400" b="1" dirty="0">
                <a:solidFill>
                  <a:schemeClr val="tx1"/>
                </a:solidFill>
              </a:rPr>
              <a:t>بعملية ارسال الرسالة الى المستلم او المرسل اليه ،فردا ام جماعة ،وليس المستلم سالبا ،بل انه يستجيب </a:t>
            </a:r>
            <a:r>
              <a:rPr lang="ar-IQ" sz="2400" b="1" dirty="0" smtClean="0">
                <a:solidFill>
                  <a:schemeClr val="tx1"/>
                </a:solidFill>
              </a:rPr>
              <a:t>بأرسال </a:t>
            </a:r>
            <a:r>
              <a:rPr lang="ar-IQ" sz="2400" b="1" dirty="0">
                <a:solidFill>
                  <a:schemeClr val="tx1"/>
                </a:solidFill>
              </a:rPr>
              <a:t>رسالة مقابلة(التغذية العكسية ) التي تتجلى في أي نوع من </a:t>
            </a:r>
            <a:r>
              <a:rPr lang="ar-IQ" sz="2400" b="1" dirty="0" smtClean="0">
                <a:solidFill>
                  <a:schemeClr val="tx1"/>
                </a:solidFill>
              </a:rPr>
              <a:t>السلوك(تعابير الوجه) </a:t>
            </a:r>
            <a:r>
              <a:rPr lang="ar-IQ" sz="2400" b="1" dirty="0">
                <a:solidFill>
                  <a:schemeClr val="tx1"/>
                </a:solidFill>
              </a:rPr>
              <a:t>الذي يشير الى استلام الرسالة وفهمها وتستمر عملية الارسال –الاستلام حتى يتمكن كلا الطرفين من الفهم الكامل للرسالة</a:t>
            </a:r>
            <a:r>
              <a:rPr lang="ar-IQ" sz="2400" b="1" dirty="0" smtClean="0">
                <a:solidFill>
                  <a:schemeClr val="tx1"/>
                </a:solidFill>
              </a:rPr>
              <a:t>.</a:t>
            </a:r>
            <a:endParaRPr lang="ar-SA" sz="2400" b="1" dirty="0" smtClean="0">
              <a:solidFill>
                <a:schemeClr val="tx1"/>
              </a:solidFill>
            </a:endParaRPr>
          </a:p>
          <a:p>
            <a:pPr algn="just"/>
            <a:endParaRPr lang="ar-SA" sz="2400" dirty="0">
              <a:solidFill>
                <a:schemeClr val="tx1"/>
              </a:solidFill>
            </a:endParaRPr>
          </a:p>
          <a:p>
            <a:endParaRPr lang="ar-SA" dirty="0" smtClean="0"/>
          </a:p>
          <a:p>
            <a:endParaRPr lang="ar-SA" dirty="0"/>
          </a:p>
          <a:p>
            <a:endParaRPr lang="ar-SA" dirty="0" smtClean="0"/>
          </a:p>
          <a:p>
            <a:endParaRPr lang="ar-SA" dirty="0"/>
          </a:p>
          <a:p>
            <a:endParaRPr lang="ar-SA" dirty="0" smtClean="0"/>
          </a:p>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4746" y="643584"/>
            <a:ext cx="1296144" cy="59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505165"/>
            <a:ext cx="2114550"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0199" y="598400"/>
            <a:ext cx="1144104" cy="644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6136" y="891399"/>
            <a:ext cx="12684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9802" y="851224"/>
            <a:ext cx="12684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2251" y="1242454"/>
            <a:ext cx="109537"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9292" y="2081448"/>
            <a:ext cx="5627687" cy="17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34579" y="1280221"/>
            <a:ext cx="304800"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01717" y="1196199"/>
            <a:ext cx="1062832" cy="360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20078" y="1128371"/>
            <a:ext cx="1114425" cy="39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34504" y="1798724"/>
            <a:ext cx="1745608" cy="41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67180" y="5301208"/>
            <a:ext cx="1133019" cy="1368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0038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a:lnSpc>
                <a:spcPct val="115000"/>
              </a:lnSpc>
              <a:spcAft>
                <a:spcPts val="1000"/>
              </a:spcAft>
            </a:pPr>
            <a:r>
              <a:rPr lang="ar-IQ" sz="2400" dirty="0">
                <a:solidFill>
                  <a:srgbClr val="FF0000"/>
                </a:solidFill>
              </a:rPr>
              <a:t>2-طرق </a:t>
            </a:r>
            <a:r>
              <a:rPr lang="ar-IQ" sz="2400" dirty="0" smtClean="0">
                <a:solidFill>
                  <a:srgbClr val="FF0000"/>
                </a:solidFill>
              </a:rPr>
              <a:t>الاتصال</a:t>
            </a:r>
            <a:r>
              <a:rPr lang="ar-IQ" sz="2400" dirty="0" smtClean="0"/>
              <a:t/>
            </a:r>
            <a:br>
              <a:rPr lang="ar-IQ" sz="2400" dirty="0" smtClean="0"/>
            </a:br>
            <a:r>
              <a:rPr lang="ar-IQ" sz="2400" dirty="0"/>
              <a:t/>
            </a:r>
            <a:br>
              <a:rPr lang="ar-IQ" sz="2400" dirty="0"/>
            </a:br>
            <a:r>
              <a:rPr lang="ar-IQ" sz="2400" dirty="0"/>
              <a:t>ترسل الرسالة بأشكال مختلفة ،وتوفر اللغة التحريرية والشفوية ادوات الاتصال وقد يكون الاتصال </a:t>
            </a:r>
            <a:r>
              <a:rPr lang="ar-IQ" sz="2400" dirty="0" smtClean="0"/>
              <a:t>غير </a:t>
            </a:r>
            <a:r>
              <a:rPr lang="ar-IQ" sz="2400" dirty="0"/>
              <a:t>اللغوي(بدون كلمات)اكثر اهمية في بعض الحالات عن الاتصال اللغوي ،فقد تكون الاشارات وتقاطيع الوجه المختلفة ابلغ اثر من الكلمات ،كما ان نبرات الصوت ولهجة المتكلم ونوعية صوته وسرعته وتتابعه تضيف معنى معينا، بل ان السكوت(غياب اللغة) هو احد وسائل الاتصال.</a:t>
            </a:r>
            <a:br>
              <a:rPr lang="ar-IQ" sz="2400" dirty="0"/>
            </a:br>
            <a:r>
              <a:rPr lang="ar-IQ" sz="2400" dirty="0" smtClean="0">
                <a:solidFill>
                  <a:srgbClr val="FF0000"/>
                </a:solidFill>
              </a:rPr>
              <a:t>3-الاتصال </a:t>
            </a:r>
            <a:r>
              <a:rPr lang="ar-IQ" sz="2400" dirty="0">
                <a:solidFill>
                  <a:srgbClr val="FF0000"/>
                </a:solidFill>
              </a:rPr>
              <a:t>والنظرة </a:t>
            </a:r>
            <a:r>
              <a:rPr lang="ar-IQ" sz="2400" dirty="0" err="1">
                <a:solidFill>
                  <a:srgbClr val="FF0000"/>
                </a:solidFill>
              </a:rPr>
              <a:t>المنظومية</a:t>
            </a:r>
            <a:r>
              <a:rPr lang="ar-IQ" sz="2400" dirty="0">
                <a:solidFill>
                  <a:srgbClr val="FF0000"/>
                </a:solidFill>
              </a:rPr>
              <a:t> </a:t>
            </a:r>
            <a:r>
              <a:rPr lang="ar-IQ" sz="2400" dirty="0" smtClean="0">
                <a:solidFill>
                  <a:srgbClr val="FF0000"/>
                </a:solidFill>
              </a:rPr>
              <a:t/>
            </a:r>
            <a:br>
              <a:rPr lang="ar-IQ" sz="2400" dirty="0" smtClean="0">
                <a:solidFill>
                  <a:srgbClr val="FF0000"/>
                </a:solidFill>
              </a:rPr>
            </a:br>
            <a:r>
              <a:rPr lang="ar-IQ" sz="2400" dirty="0"/>
              <a:t/>
            </a:r>
            <a:br>
              <a:rPr lang="ar-IQ" sz="2400" dirty="0"/>
            </a:br>
            <a:r>
              <a:rPr lang="ar-IQ" sz="2400" dirty="0"/>
              <a:t>عرفنا سابقا ان المنظمة منظومة تتكون من اجزاء متفاعلة تعمل سوية لتحقيق اهداف محددة والاتصال </a:t>
            </a:r>
            <a:r>
              <a:rPr lang="ar-IQ" sz="2400" dirty="0" smtClean="0"/>
              <a:t>يهيئ </a:t>
            </a:r>
            <a:r>
              <a:rPr lang="ar-IQ" sz="2400" dirty="0"/>
              <a:t>الوسائل اللازمة لتوجيه وتنسيق المنظومات الفرعية داخل المنظمة ككل</a:t>
            </a:r>
            <a:r>
              <a:rPr lang="ar-IQ" sz="2400" dirty="0" smtClean="0"/>
              <a:t>.</a:t>
            </a:r>
            <a:br>
              <a:rPr lang="ar-IQ" sz="2400" dirty="0" smtClean="0"/>
            </a:br>
            <a:r>
              <a:rPr lang="ar-IQ" sz="2400" dirty="0"/>
              <a:t/>
            </a:r>
            <a:br>
              <a:rPr lang="ar-IQ" sz="2400" dirty="0"/>
            </a:br>
            <a:r>
              <a:rPr lang="ar-IQ" sz="2400" dirty="0"/>
              <a:t>وينظر الى الهيكل التنظيمي على انه منظومة معقدة لجمع ونشر المعلومات حيث يصمم قنوات الاتصال الرسمية </a:t>
            </a:r>
            <a:r>
              <a:rPr lang="ar-IQ" sz="2400" dirty="0" smtClean="0"/>
              <a:t>ويحدد </a:t>
            </a:r>
            <a:r>
              <a:rPr lang="ar-IQ" sz="2400" dirty="0"/>
              <a:t>خطوطها وقنواتها في الهيكل التنظيمي كما ان الاتصال غير الرسمية جزء من منظومة الاتصال ولو انها غير خاضعة للسيطرة.</a:t>
            </a:r>
          </a:p>
        </p:txBody>
      </p:sp>
      <p:sp>
        <p:nvSpPr>
          <p:cNvPr id="4" name="Text Placeholder 3"/>
          <p:cNvSpPr>
            <a:spLocks noGrp="1"/>
          </p:cNvSpPr>
          <p:nvPr>
            <p:ph type="body" idx="1"/>
          </p:nvPr>
        </p:nvSpPr>
        <p:spPr>
          <a:xfrm>
            <a:off x="0" y="1"/>
            <a:ext cx="9143999" cy="548679"/>
          </a:xfrm>
        </p:spPr>
        <p:txBody>
          <a:bodyPr/>
          <a:lstStyle/>
          <a:p>
            <a:endParaRPr lang="ar-IQ" dirty="0" smtClean="0"/>
          </a:p>
          <a:p>
            <a:endParaRPr lang="ar-IQ" dirty="0"/>
          </a:p>
        </p:txBody>
      </p:sp>
    </p:spTree>
    <p:extLst>
      <p:ext uri="{BB962C8B-B14F-4D97-AF65-F5344CB8AC3E}">
        <p14:creationId xmlns:p14="http://schemas.microsoft.com/office/powerpoint/2010/main" val="473586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9143999" cy="623731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90000"/>
          </a:bodyPr>
          <a:lstStyle/>
          <a:p>
            <a:r>
              <a:rPr lang="ar-IQ" sz="2400" dirty="0" smtClean="0">
                <a:solidFill>
                  <a:srgbClr val="FF0000"/>
                </a:solidFill>
              </a:rPr>
              <a:t>1-قنوات </a:t>
            </a:r>
            <a:r>
              <a:rPr lang="ar-IQ" sz="2400" dirty="0">
                <a:solidFill>
                  <a:srgbClr val="FF0000"/>
                </a:solidFill>
              </a:rPr>
              <a:t>الاتصال النازل</a:t>
            </a:r>
            <a:br>
              <a:rPr lang="ar-IQ" sz="2400" dirty="0">
                <a:solidFill>
                  <a:srgbClr val="FF0000"/>
                </a:solidFill>
              </a:rPr>
            </a:br>
            <a:r>
              <a:rPr lang="ar-IQ" sz="2400" dirty="0"/>
              <a:t>يعد الاتصال النازل الفعال من الرئيس الى المرؤوس عنصر اساسيا في نجاح المنظمة فالخطط والسياسات والاجراءات التي تنشا في الادارة العليا لابد ان تنتقل بدقة الى المستويات الادنى لضمان الاداء الفاعل .</a:t>
            </a:r>
            <a:br>
              <a:rPr lang="ar-IQ" sz="2400" dirty="0"/>
            </a:br>
            <a:r>
              <a:rPr lang="ar-IQ" sz="2400" dirty="0" smtClean="0"/>
              <a:t>2</a:t>
            </a:r>
            <a:r>
              <a:rPr lang="ar-IQ" sz="2400" dirty="0" smtClean="0">
                <a:solidFill>
                  <a:srgbClr val="FF0000"/>
                </a:solidFill>
              </a:rPr>
              <a:t>-قنوات </a:t>
            </a:r>
            <a:r>
              <a:rPr lang="ar-IQ" sz="2400" dirty="0">
                <a:solidFill>
                  <a:srgbClr val="FF0000"/>
                </a:solidFill>
              </a:rPr>
              <a:t>الاتصال الصاعد</a:t>
            </a:r>
            <a:br>
              <a:rPr lang="ar-IQ" sz="2400" dirty="0">
                <a:solidFill>
                  <a:srgbClr val="FF0000"/>
                </a:solidFill>
              </a:rPr>
            </a:br>
            <a:r>
              <a:rPr lang="ar-IQ" sz="2400" dirty="0"/>
              <a:t>ينصب الاتصال الصاعد على التقارير التي يبعث بها المرؤوسين حول ادائهم ومشكلاتهم واداء </a:t>
            </a:r>
            <a:r>
              <a:rPr lang="ar-IQ" sz="2400" dirty="0" smtClean="0"/>
              <a:t>الاخرين، واتجاهاتهم </a:t>
            </a:r>
            <a:r>
              <a:rPr lang="ar-IQ" sz="2400" dirty="0"/>
              <a:t>حول سياسات واجراءات المنظمة ،( اذ بدون هذه التقارير </a:t>
            </a:r>
            <a:r>
              <a:rPr lang="ar-IQ" sz="2400" dirty="0" smtClean="0"/>
              <a:t>لا تستطيع </a:t>
            </a:r>
            <a:r>
              <a:rPr lang="ar-IQ" sz="2400" dirty="0"/>
              <a:t>الادارة العليا رقابة اداء المنظمة ،او اتخاذ القرارات بشان الفعاليات والبرامج المستقبلية ،كما ان الاتصال الصاعد يؤلف تغذية عكسية يستطيع الرئيس من خلالها معرفة ما اذا كان الاتصال النازل قد تم استلامه وفهمه.</a:t>
            </a:r>
            <a:br>
              <a:rPr lang="ar-IQ" sz="2400" dirty="0"/>
            </a:br>
            <a:r>
              <a:rPr lang="ar-IQ" sz="2400" dirty="0" smtClean="0"/>
              <a:t>3</a:t>
            </a:r>
            <a:r>
              <a:rPr lang="ar-IQ" sz="2400" dirty="0" smtClean="0">
                <a:solidFill>
                  <a:srgbClr val="FF0000"/>
                </a:solidFill>
              </a:rPr>
              <a:t>-قنوات </a:t>
            </a:r>
            <a:r>
              <a:rPr lang="ar-IQ" sz="2400" dirty="0">
                <a:solidFill>
                  <a:srgbClr val="FF0000"/>
                </a:solidFill>
              </a:rPr>
              <a:t>الاتصال الافقي </a:t>
            </a:r>
            <a:br>
              <a:rPr lang="ar-IQ" sz="2400" dirty="0">
                <a:solidFill>
                  <a:srgbClr val="FF0000"/>
                </a:solidFill>
              </a:rPr>
            </a:br>
            <a:r>
              <a:rPr lang="ar-IQ" sz="2400" dirty="0"/>
              <a:t>تؤدي دورا مهما </a:t>
            </a:r>
            <a:r>
              <a:rPr lang="ar-IQ" sz="2400" dirty="0" smtClean="0"/>
              <a:t>في: أ-تنسيق </a:t>
            </a:r>
            <a:r>
              <a:rPr lang="ar-IQ" sz="2400" dirty="0"/>
              <a:t>فعاليات التقسيمات المختلفة</a:t>
            </a:r>
            <a:br>
              <a:rPr lang="ar-IQ" sz="2400" dirty="0"/>
            </a:br>
            <a:r>
              <a:rPr lang="ar-IQ" sz="2400" dirty="0"/>
              <a:t>ب- معالجة المشكلات بين التقسيمات</a:t>
            </a:r>
            <a:br>
              <a:rPr lang="ar-IQ" sz="2400" dirty="0"/>
            </a:br>
            <a:r>
              <a:rPr lang="ar-IQ" sz="2400" dirty="0"/>
              <a:t>ج-توفير الاسناد العاطفي والاجتماعي للمرؤوسين</a:t>
            </a:r>
            <a:br>
              <a:rPr lang="ar-IQ" sz="2400" dirty="0"/>
            </a:br>
            <a:r>
              <a:rPr lang="ar-IQ" sz="2400" dirty="0"/>
              <a:t>د- تخفيف الضغط على الاتصال العمودي</a:t>
            </a:r>
            <a:br>
              <a:rPr lang="ar-IQ" sz="2400" dirty="0"/>
            </a:br>
            <a:r>
              <a:rPr lang="ar-IQ" sz="2400" dirty="0">
                <a:solidFill>
                  <a:srgbClr val="FF0000"/>
                </a:solidFill>
              </a:rPr>
              <a:t/>
            </a:r>
            <a:br>
              <a:rPr lang="ar-IQ" sz="2400" dirty="0">
                <a:solidFill>
                  <a:srgbClr val="FF0000"/>
                </a:solidFill>
              </a:rPr>
            </a:br>
            <a:endParaRPr lang="ar-IQ" sz="2400" dirty="0">
              <a:solidFill>
                <a:srgbClr val="FF0000"/>
              </a:solidFill>
            </a:endParaRPr>
          </a:p>
        </p:txBody>
      </p:sp>
      <p:sp>
        <p:nvSpPr>
          <p:cNvPr id="3" name="Text Placeholder 2"/>
          <p:cNvSpPr>
            <a:spLocks noGrp="1"/>
          </p:cNvSpPr>
          <p:nvPr>
            <p:ph type="body" idx="1"/>
          </p:nvPr>
        </p:nvSpPr>
        <p:spPr>
          <a:xfrm>
            <a:off x="0" y="1"/>
            <a:ext cx="9143999" cy="5486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25000" lnSpcReduction="20000"/>
          </a:bodyPr>
          <a:lstStyle/>
          <a:p>
            <a:pPr algn="ctr">
              <a:lnSpc>
                <a:spcPct val="115000"/>
              </a:lnSpc>
              <a:spcAft>
                <a:spcPts val="1000"/>
              </a:spcAft>
            </a:pPr>
            <a:endParaRPr lang="ar-SA" sz="2400" b="1" dirty="0" smtClean="0">
              <a:solidFill>
                <a:schemeClr val="tx1"/>
              </a:solidFill>
              <a:ea typeface="Calibri"/>
              <a:cs typeface="+mj-cs"/>
            </a:endParaRPr>
          </a:p>
          <a:p>
            <a:pPr algn="ctr">
              <a:lnSpc>
                <a:spcPct val="115000"/>
              </a:lnSpc>
              <a:spcAft>
                <a:spcPts val="1000"/>
              </a:spcAft>
            </a:pPr>
            <a:r>
              <a:rPr lang="ar-SA" sz="11200" b="1" dirty="0">
                <a:solidFill>
                  <a:srgbClr val="FF0000"/>
                </a:solidFill>
                <a:ea typeface="Calibri"/>
                <a:cs typeface="+mj-cs"/>
              </a:rPr>
              <a:t>ثانيا</a:t>
            </a:r>
            <a:r>
              <a:rPr lang="ar-SA" sz="11200" b="1" dirty="0" smtClean="0">
                <a:solidFill>
                  <a:srgbClr val="FF0000"/>
                </a:solidFill>
                <a:ea typeface="Calibri"/>
                <a:cs typeface="+mj-cs"/>
              </a:rPr>
              <a:t>: قنوات </a:t>
            </a:r>
            <a:r>
              <a:rPr lang="ar-SA" sz="11200" b="1" dirty="0">
                <a:solidFill>
                  <a:srgbClr val="FF0000"/>
                </a:solidFill>
                <a:ea typeface="Calibri"/>
                <a:cs typeface="+mj-cs"/>
              </a:rPr>
              <a:t>الاتصال</a:t>
            </a:r>
            <a:endParaRPr lang="ar-IQ" dirty="0">
              <a:cs typeface="+mj-cs"/>
            </a:endParaRPr>
          </a:p>
        </p:txBody>
      </p:sp>
    </p:spTree>
    <p:extLst>
      <p:ext uri="{BB962C8B-B14F-4D97-AF65-F5344CB8AC3E}">
        <p14:creationId xmlns:p14="http://schemas.microsoft.com/office/powerpoint/2010/main" val="278567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3999" cy="6858000"/>
          </a:xfrm>
          <a:solidFill>
            <a:schemeClr val="tx2">
              <a:lumMod val="20000"/>
              <a:lumOff val="80000"/>
            </a:schemeClr>
          </a:solidFill>
          <a:ln>
            <a:solidFill>
              <a:schemeClr val="tx1">
                <a:alpha val="0"/>
              </a:schemeClr>
            </a:solidFill>
          </a:ln>
        </p:spPr>
        <p:txBody>
          <a:bodyPr/>
          <a:lstStyle/>
          <a:p>
            <a:r>
              <a:rPr lang="ar-SA" sz="2400" dirty="0" smtClean="0">
                <a:solidFill>
                  <a:srgbClr val="FF0000"/>
                </a:solidFill>
              </a:rPr>
              <a:t>4</a:t>
            </a:r>
            <a:r>
              <a:rPr lang="ar-SA" sz="2400" b="1" dirty="0" smtClean="0">
                <a:solidFill>
                  <a:srgbClr val="FF0000"/>
                </a:solidFill>
              </a:rPr>
              <a:t>- </a:t>
            </a:r>
            <a:r>
              <a:rPr lang="ar-SA" sz="2400" b="1" dirty="0">
                <a:solidFill>
                  <a:srgbClr val="FF0000"/>
                </a:solidFill>
              </a:rPr>
              <a:t>القنوات غير الرسمية للاتصال </a:t>
            </a:r>
          </a:p>
          <a:p>
            <a:r>
              <a:rPr lang="ar-SA" sz="2400" dirty="0">
                <a:solidFill>
                  <a:schemeClr val="tx1"/>
                </a:solidFill>
              </a:rPr>
              <a:t>يتحقق جزء مهم من الاتصال في المنظمات بشكل غير رسمي اذ يؤلف نقل الرسائل غير الرسمية منظومة الاتصال غير رسمية، والاتصال غير الرسمية يقوم على اساس العلاقات الشخصية والاجتماعية بين الافراد والجماعات في التنظيم مثل/الاشاعات </a:t>
            </a:r>
            <a:endParaRPr lang="ar-SA" sz="2400" dirty="0" smtClean="0">
              <a:solidFill>
                <a:schemeClr val="tx1"/>
              </a:solidFill>
            </a:endParaRPr>
          </a:p>
          <a:p>
            <a:endParaRPr lang="ar-SA" sz="2400" dirty="0">
              <a:solidFill>
                <a:schemeClr val="tx1"/>
              </a:solidFill>
            </a:endParaRPr>
          </a:p>
          <a:p>
            <a:r>
              <a:rPr lang="ar-SA" sz="2400" b="1" dirty="0" smtClean="0">
                <a:solidFill>
                  <a:srgbClr val="FF0000"/>
                </a:solidFill>
              </a:rPr>
              <a:t>5-قنوات </a:t>
            </a:r>
            <a:r>
              <a:rPr lang="ar-SA" sz="2400" b="1" dirty="0">
                <a:solidFill>
                  <a:srgbClr val="FF0000"/>
                </a:solidFill>
              </a:rPr>
              <a:t>الاتصال داخل الجماعات</a:t>
            </a:r>
          </a:p>
          <a:p>
            <a:r>
              <a:rPr lang="ar-SA" sz="2400" dirty="0">
                <a:solidFill>
                  <a:schemeClr val="tx1"/>
                </a:solidFill>
              </a:rPr>
              <a:t>يؤثر نمط الاتصال الذي تستعمله الجماعة في انجاز مهماتها وحل مشكلاتها في ادائها وفي رضا اعضاءها ويوضح الشكل ثلاثا من شبكات الاتصال الاعتيادية في الجماعات.</a:t>
            </a:r>
          </a:p>
          <a:p>
            <a:r>
              <a:rPr lang="ar-SA" sz="2400" dirty="0">
                <a:solidFill>
                  <a:schemeClr val="tx1"/>
                </a:solidFill>
              </a:rPr>
              <a:t>-</a:t>
            </a:r>
            <a:r>
              <a:rPr lang="ar-SA" sz="2400" dirty="0">
                <a:solidFill>
                  <a:srgbClr val="FF0000"/>
                </a:solidFill>
              </a:rPr>
              <a:t>العجلة </a:t>
            </a:r>
            <a:r>
              <a:rPr lang="ar-SA" sz="2400" dirty="0">
                <a:solidFill>
                  <a:schemeClr val="tx1"/>
                </a:solidFill>
              </a:rPr>
              <a:t>:يستطيع كل عضو الاتصال بالعضو المركزي فقط، والذي بدوره يستطيع الاتصال ببقية الاعضاء.</a:t>
            </a:r>
          </a:p>
          <a:p>
            <a:r>
              <a:rPr lang="ar-SA" sz="2400" dirty="0">
                <a:solidFill>
                  <a:schemeClr val="tx1"/>
                </a:solidFill>
              </a:rPr>
              <a:t>-</a:t>
            </a:r>
            <a:r>
              <a:rPr lang="ar-SA" sz="2400" dirty="0">
                <a:solidFill>
                  <a:srgbClr val="FF0000"/>
                </a:solidFill>
              </a:rPr>
              <a:t>الدائرة</a:t>
            </a:r>
            <a:r>
              <a:rPr lang="ar-SA" sz="2400" dirty="0">
                <a:solidFill>
                  <a:schemeClr val="tx1"/>
                </a:solidFill>
              </a:rPr>
              <a:t>: تسمح لكل عضو في الجماعة بالاتصال بالعضوين الواقعين على </a:t>
            </a:r>
            <a:r>
              <a:rPr lang="ar-SA" sz="2400" dirty="0" smtClean="0">
                <a:solidFill>
                  <a:schemeClr val="tx1"/>
                </a:solidFill>
              </a:rPr>
              <a:t>جانبيه.</a:t>
            </a:r>
            <a:endParaRPr lang="ar-SA" sz="2400" dirty="0">
              <a:solidFill>
                <a:schemeClr val="tx1"/>
              </a:solidFill>
            </a:endParaRPr>
          </a:p>
          <a:p>
            <a:r>
              <a:rPr lang="ar-SA" sz="2400" dirty="0">
                <a:solidFill>
                  <a:schemeClr val="tx1"/>
                </a:solidFill>
              </a:rPr>
              <a:t>-</a:t>
            </a:r>
            <a:r>
              <a:rPr lang="ar-SA" sz="2400" dirty="0">
                <a:solidFill>
                  <a:srgbClr val="FF0000"/>
                </a:solidFill>
              </a:rPr>
              <a:t>جميع القنوات</a:t>
            </a:r>
            <a:r>
              <a:rPr lang="ar-SA" sz="2400" dirty="0">
                <a:solidFill>
                  <a:schemeClr val="tx1"/>
                </a:solidFill>
              </a:rPr>
              <a:t>: يستطيع كل عضو الاتصال باي عضو اخر في </a:t>
            </a:r>
            <a:r>
              <a:rPr lang="ar-SA" sz="2400" dirty="0" smtClean="0">
                <a:solidFill>
                  <a:schemeClr val="tx1"/>
                </a:solidFill>
              </a:rPr>
              <a:t>الجماعة.</a:t>
            </a:r>
            <a:endParaRPr lang="ar-SA" sz="2400" dirty="0">
              <a:solidFill>
                <a:schemeClr val="tx1"/>
              </a:solidFill>
            </a:endParaRPr>
          </a:p>
          <a:p>
            <a:endParaRPr lang="ar-SA" sz="2400" dirty="0" smtClean="0">
              <a:solidFill>
                <a:schemeClr val="tx1"/>
              </a:solidFill>
            </a:endParaRPr>
          </a:p>
          <a:p>
            <a:endParaRPr lang="ar-SA" sz="2400" dirty="0"/>
          </a:p>
          <a:p>
            <a:endParaRPr lang="ar-SA" sz="2400" dirty="0" smtClean="0"/>
          </a:p>
          <a:p>
            <a:endParaRPr lang="ar-IQ" dirty="0"/>
          </a:p>
        </p:txBody>
      </p:sp>
    </p:spTree>
    <p:extLst>
      <p:ext uri="{BB962C8B-B14F-4D97-AF65-F5344CB8AC3E}">
        <p14:creationId xmlns:p14="http://schemas.microsoft.com/office/powerpoint/2010/main" val="2409985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424936" cy="55446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0000"/>
          </a:bodyPr>
          <a:lstStyle/>
          <a:p>
            <a:pPr>
              <a:lnSpc>
                <a:spcPct val="115000"/>
              </a:lnSpc>
              <a:spcBef>
                <a:spcPct val="20000"/>
              </a:spcBef>
              <a:spcAft>
                <a:spcPts val="1000"/>
              </a:spcAft>
              <a:buFont typeface="Arial" panose="020B0604020202020204" pitchFamily="34" charset="0"/>
            </a:pPr>
            <a:r>
              <a:rPr lang="ar-IQ" sz="2700" dirty="0">
                <a:solidFill>
                  <a:srgbClr val="FF0000"/>
                </a:solidFill>
                <a:latin typeface="+mn-lt"/>
                <a:ea typeface="Calibri"/>
              </a:rPr>
              <a:t>1-العقبات</a:t>
            </a:r>
            <a:r>
              <a:rPr lang="ar-IQ" sz="2700" dirty="0">
                <a:latin typeface="+mn-lt"/>
                <a:ea typeface="Calibri"/>
              </a:rPr>
              <a:t> </a:t>
            </a:r>
            <a:r>
              <a:rPr lang="ar-IQ" sz="2700" dirty="0" smtClean="0">
                <a:solidFill>
                  <a:srgbClr val="FF0000"/>
                </a:solidFill>
                <a:latin typeface="+mn-lt"/>
                <a:ea typeface="Calibri"/>
              </a:rPr>
              <a:t>الادراكية </a:t>
            </a:r>
            <a:r>
              <a:rPr lang="ar-IQ" sz="2700" dirty="0" smtClean="0">
                <a:latin typeface="+mn-lt"/>
                <a:ea typeface="Calibri"/>
              </a:rPr>
              <a:t>:</a:t>
            </a:r>
            <a:r>
              <a:rPr lang="ar-IQ" sz="2700" dirty="0">
                <a:latin typeface="+mn-lt"/>
                <a:ea typeface="Calibri"/>
              </a:rPr>
              <a:t>هنالك فروق كبيرة في طرق ادراك الافراد </a:t>
            </a:r>
            <a:r>
              <a:rPr lang="ar-IQ" sz="2700" dirty="0" smtClean="0">
                <a:latin typeface="+mn-lt"/>
                <a:ea typeface="Calibri"/>
              </a:rPr>
              <a:t>للبيئة، وتنبع </a:t>
            </a:r>
            <a:r>
              <a:rPr lang="ar-IQ" sz="2700" dirty="0">
                <a:latin typeface="+mn-lt"/>
                <a:ea typeface="Calibri"/>
              </a:rPr>
              <a:t>هذه الفروقات من(الخبرات المتفاوتة</a:t>
            </a:r>
            <a:r>
              <a:rPr lang="ar-IQ" sz="2700" dirty="0" smtClean="0">
                <a:latin typeface="+mn-lt"/>
                <a:ea typeface="Calibri"/>
              </a:rPr>
              <a:t>، الخلفيات الاجتماعية، منظومات </a:t>
            </a:r>
            <a:r>
              <a:rPr lang="ar-IQ" sz="2700" dirty="0">
                <a:latin typeface="+mn-lt"/>
                <a:ea typeface="Calibri"/>
              </a:rPr>
              <a:t>القيم</a:t>
            </a:r>
            <a:r>
              <a:rPr lang="ar-IQ" sz="2700" dirty="0" smtClean="0">
                <a:latin typeface="+mn-lt"/>
                <a:ea typeface="Calibri"/>
              </a:rPr>
              <a:t>) تؤثر </a:t>
            </a:r>
            <a:r>
              <a:rPr lang="ar-IQ" sz="2700" dirty="0">
                <a:latin typeface="+mn-lt"/>
                <a:ea typeface="Calibri"/>
              </a:rPr>
              <a:t>هذه الفروقات في تفسير الافراد للرسائل.</a:t>
            </a:r>
            <a:br>
              <a:rPr lang="ar-IQ" sz="2700" dirty="0">
                <a:latin typeface="+mn-lt"/>
                <a:ea typeface="Calibri"/>
              </a:rPr>
            </a:br>
            <a:r>
              <a:rPr lang="ar-IQ" sz="2700" dirty="0">
                <a:solidFill>
                  <a:srgbClr val="FF0000"/>
                </a:solidFill>
                <a:latin typeface="+mn-lt"/>
                <a:ea typeface="Calibri"/>
              </a:rPr>
              <a:t>2-العقبات اللفظية</a:t>
            </a:r>
            <a:r>
              <a:rPr lang="ar-IQ" sz="2700" dirty="0" smtClean="0">
                <a:latin typeface="+mn-lt"/>
                <a:ea typeface="Calibri"/>
              </a:rPr>
              <a:t>: حيث </a:t>
            </a:r>
            <a:r>
              <a:rPr lang="ar-IQ" sz="2700" dirty="0">
                <a:latin typeface="+mn-lt"/>
                <a:ea typeface="Calibri"/>
              </a:rPr>
              <a:t>تضع المنظمات والتقسيمات فيها والعاملون بنفس </a:t>
            </a:r>
            <a:r>
              <a:rPr lang="ar-IQ" sz="2700" dirty="0" err="1">
                <a:latin typeface="+mn-lt"/>
                <a:ea typeface="Calibri"/>
              </a:rPr>
              <a:t>المهنه</a:t>
            </a:r>
            <a:r>
              <a:rPr lang="ar-IQ" sz="2700" dirty="0">
                <a:latin typeface="+mn-lt"/>
                <a:ea typeface="Calibri"/>
              </a:rPr>
              <a:t> لغة خاصة تتمثل بمجموعة من المصطلحات الفنية لتسهيل الاتصال والفهم بين الافراد ولكنها تبدو غريبة للخارجين ،ويستعمل الافراد المتخصصون المصطلحات الفنية للتخاطب متناسين ان الاخرين مثل /الزبائن لا يفهمون المقصود منها.</a:t>
            </a:r>
            <a:br>
              <a:rPr lang="ar-IQ" sz="2700" dirty="0">
                <a:latin typeface="+mn-lt"/>
                <a:ea typeface="Calibri"/>
              </a:rPr>
            </a:br>
            <a:r>
              <a:rPr lang="ar-IQ" sz="2700" dirty="0">
                <a:solidFill>
                  <a:srgbClr val="FF0000"/>
                </a:solidFill>
                <a:latin typeface="+mn-lt"/>
                <a:ea typeface="Calibri"/>
              </a:rPr>
              <a:t>3- عقبات الاتصال المتسلسل</a:t>
            </a:r>
            <a:r>
              <a:rPr lang="ar-IQ" sz="2700" dirty="0" smtClean="0">
                <a:latin typeface="+mn-lt"/>
                <a:ea typeface="Calibri"/>
              </a:rPr>
              <a:t>: هناك </a:t>
            </a:r>
            <a:r>
              <a:rPr lang="ar-IQ" sz="2700" dirty="0">
                <a:latin typeface="+mn-lt"/>
                <a:ea typeface="Calibri"/>
              </a:rPr>
              <a:t>احتمالات لتحريف الرسالة فقد يسيء المستلم فهم الرسالة </a:t>
            </a:r>
            <a:r>
              <a:rPr lang="ar-IQ" sz="2700" dirty="0" smtClean="0">
                <a:latin typeface="+mn-lt"/>
                <a:ea typeface="Calibri"/>
              </a:rPr>
              <a:t>او يهمل </a:t>
            </a:r>
            <a:r>
              <a:rPr lang="ar-IQ" sz="2700" dirty="0">
                <a:latin typeface="+mn-lt"/>
                <a:ea typeface="Calibri"/>
              </a:rPr>
              <a:t>اجزاء فيه </a:t>
            </a:r>
            <a:r>
              <a:rPr lang="ar-IQ" sz="2700" dirty="0" smtClean="0">
                <a:latin typeface="+mn-lt"/>
                <a:ea typeface="Calibri"/>
              </a:rPr>
              <a:t>او يعيد </a:t>
            </a:r>
            <a:r>
              <a:rPr lang="ar-IQ" sz="2700" dirty="0">
                <a:latin typeface="+mn-lt"/>
                <a:ea typeface="Calibri"/>
              </a:rPr>
              <a:t>تفسير اخر</a:t>
            </a:r>
            <a:r>
              <a:rPr lang="ar-IQ" sz="2700" dirty="0" smtClean="0">
                <a:latin typeface="+mn-lt"/>
                <a:ea typeface="Calibri"/>
              </a:rPr>
              <a:t>، او </a:t>
            </a:r>
            <a:r>
              <a:rPr lang="ar-IQ" sz="2700" dirty="0">
                <a:latin typeface="+mn-lt"/>
                <a:ea typeface="Calibri"/>
              </a:rPr>
              <a:t>يحذف بعض الفقرات التي يراها غير ضرورية وذلك قبل تفسيره الرسالة او ارسال معناها الى الحلقة التالية من سلسلة الاتصال ،فاذا ما قام المستلم اللاحق بالعملية نفسها، وهكذا لغيره فان المضمون النهائي للرسالة سيكون محرفا لدرجة كبيرة. </a:t>
            </a:r>
            <a:r>
              <a:rPr lang="ar-IQ" sz="2700" dirty="0">
                <a:solidFill>
                  <a:srgbClr val="FF0000"/>
                </a:solidFill>
                <a:latin typeface="+mn-lt"/>
                <a:ea typeface="Calibri"/>
              </a:rPr>
              <a:t/>
            </a:r>
            <a:br>
              <a:rPr lang="ar-IQ" sz="2700" dirty="0">
                <a:solidFill>
                  <a:srgbClr val="FF0000"/>
                </a:solidFill>
                <a:latin typeface="+mn-lt"/>
                <a:ea typeface="Calibri"/>
              </a:rPr>
            </a:br>
            <a:endParaRPr lang="ar-IQ" sz="2700" b="0" dirty="0">
              <a:latin typeface="+mn-lt"/>
              <a:ea typeface="Calibri"/>
            </a:endParaRPr>
          </a:p>
        </p:txBody>
      </p:sp>
      <p:sp>
        <p:nvSpPr>
          <p:cNvPr id="3" name="Text Placeholder 2"/>
          <p:cNvSpPr>
            <a:spLocks noGrp="1"/>
          </p:cNvSpPr>
          <p:nvPr>
            <p:ph type="body" idx="1"/>
          </p:nvPr>
        </p:nvSpPr>
        <p:spPr>
          <a:xfrm>
            <a:off x="467544" y="116632"/>
            <a:ext cx="8568952"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7500"/>
          </a:bodyPr>
          <a:lstStyle/>
          <a:p>
            <a:pPr algn="ctr">
              <a:lnSpc>
                <a:spcPct val="115000"/>
              </a:lnSpc>
              <a:spcAft>
                <a:spcPts val="1000"/>
              </a:spcAft>
            </a:pPr>
            <a:r>
              <a:rPr lang="ar-IQ" sz="2400" b="1" cap="all" dirty="0">
                <a:solidFill>
                  <a:srgbClr val="FF0000"/>
                </a:solidFill>
                <a:ea typeface="Calibri"/>
                <a:cs typeface="PT Bold Heading" panose="02010400000000000000" pitchFamily="2" charset="-78"/>
              </a:rPr>
              <a:t>ثالثا: عقبات الاتصال</a:t>
            </a:r>
          </a:p>
        </p:txBody>
      </p:sp>
    </p:spTree>
    <p:extLst>
      <p:ext uri="{BB962C8B-B14F-4D97-AF65-F5344CB8AC3E}">
        <p14:creationId xmlns:p14="http://schemas.microsoft.com/office/powerpoint/2010/main" val="313122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3"/>
            <a:ext cx="9009199" cy="720079"/>
          </a:xfrm>
          <a:solidFill>
            <a:schemeClr val="tx2">
              <a:lumMod val="20000"/>
              <a:lumOff val="80000"/>
            </a:schemeClr>
          </a:solidFill>
        </p:spPr>
        <p:txBody>
          <a:bodyPr>
            <a:normAutofit/>
          </a:bodyPr>
          <a:lstStyle/>
          <a:p>
            <a:r>
              <a:rPr lang="ar-IQ" sz="2800" dirty="0" smtClean="0">
                <a:solidFill>
                  <a:srgbClr val="FF0000"/>
                </a:solidFill>
              </a:rPr>
              <a:t>رابعا: </a:t>
            </a:r>
            <a:r>
              <a:rPr lang="ar-IQ" sz="2800" dirty="0">
                <a:solidFill>
                  <a:srgbClr val="FF0000"/>
                </a:solidFill>
              </a:rPr>
              <a:t>تطوير الاتصال الفعال</a:t>
            </a:r>
          </a:p>
        </p:txBody>
      </p:sp>
      <p:sp>
        <p:nvSpPr>
          <p:cNvPr id="3" name="Text Placeholder 2"/>
          <p:cNvSpPr>
            <a:spLocks noGrp="1"/>
          </p:cNvSpPr>
          <p:nvPr>
            <p:ph type="body" idx="1"/>
          </p:nvPr>
        </p:nvSpPr>
        <p:spPr>
          <a:xfrm>
            <a:off x="107504" y="1268760"/>
            <a:ext cx="9036496" cy="5690490"/>
          </a:xfrm>
          <a:solidFill>
            <a:schemeClr val="tx2">
              <a:lumMod val="20000"/>
              <a:lumOff val="80000"/>
            </a:schemeClr>
          </a:solidFill>
        </p:spPr>
        <p:txBody>
          <a:bodyPr/>
          <a:lstStyle/>
          <a:p>
            <a:r>
              <a:rPr lang="ar-IQ" sz="2400" dirty="0">
                <a:solidFill>
                  <a:schemeClr val="tx1"/>
                </a:solidFill>
              </a:rPr>
              <a:t>يمكن زيادة فاعلية الاتصال من خلال الافادة من المقترحات الاتية ،وكلما تفهم المدير الوظيفة ودور المستلم الرسالة في المنظمة ،كلما ازدادت قدرته على تحديد الاتصال بشكل مناسب.</a:t>
            </a:r>
          </a:p>
          <a:p>
            <a:r>
              <a:rPr lang="ar-IQ" sz="2400" dirty="0">
                <a:solidFill>
                  <a:srgbClr val="FF0000"/>
                </a:solidFill>
              </a:rPr>
              <a:t>1-الاتصال ذو الاتجاهين </a:t>
            </a:r>
            <a:r>
              <a:rPr lang="ar-IQ" sz="2400" dirty="0">
                <a:solidFill>
                  <a:schemeClr val="tx1"/>
                </a:solidFill>
              </a:rPr>
              <a:t>:فالمناقشة بين الرئيس والمرؤوس تسمح </a:t>
            </a:r>
            <a:r>
              <a:rPr lang="ar-IQ" sz="2400" dirty="0" smtClean="0">
                <a:solidFill>
                  <a:schemeClr val="tx1"/>
                </a:solidFill>
              </a:rPr>
              <a:t>بالأخذ </a:t>
            </a:r>
            <a:r>
              <a:rPr lang="ar-IQ" sz="2400" dirty="0">
                <a:solidFill>
                  <a:schemeClr val="tx1"/>
                </a:solidFill>
              </a:rPr>
              <a:t>والعطاء مما يقود الى فاعلية اعلى للاتصال</a:t>
            </a:r>
            <a:r>
              <a:rPr lang="ar-IQ" sz="2400" dirty="0" smtClean="0">
                <a:solidFill>
                  <a:schemeClr val="tx1"/>
                </a:solidFill>
              </a:rPr>
              <a:t>.</a:t>
            </a:r>
          </a:p>
          <a:p>
            <a:endParaRPr lang="ar-IQ" sz="2400" dirty="0">
              <a:solidFill>
                <a:schemeClr val="tx1"/>
              </a:solidFill>
            </a:endParaRPr>
          </a:p>
          <a:p>
            <a:r>
              <a:rPr lang="ar-IQ" sz="2400" dirty="0">
                <a:solidFill>
                  <a:schemeClr val="tx1"/>
                </a:solidFill>
              </a:rPr>
              <a:t>2</a:t>
            </a:r>
            <a:r>
              <a:rPr lang="ar-IQ" sz="2400" dirty="0">
                <a:solidFill>
                  <a:srgbClr val="FF0000"/>
                </a:solidFill>
              </a:rPr>
              <a:t>-الاصغاء</a:t>
            </a:r>
            <a:r>
              <a:rPr lang="ar-IQ" sz="2400" dirty="0">
                <a:solidFill>
                  <a:schemeClr val="tx1"/>
                </a:solidFill>
              </a:rPr>
              <a:t>:يتطلب الاصغاء من المستلم ان يسهم بشكل نشيط في عملية الاتصال وليس مجرد الاستماع ومن التوصيات الرئيسية هنا التوكيد على النقاط المهمة التي يحاول المتكلم نقلها</a:t>
            </a:r>
            <a:r>
              <a:rPr lang="ar-IQ" sz="2400" dirty="0" smtClean="0">
                <a:solidFill>
                  <a:schemeClr val="tx1"/>
                </a:solidFill>
              </a:rPr>
              <a:t>.</a:t>
            </a:r>
          </a:p>
          <a:p>
            <a:endParaRPr lang="ar-IQ" sz="2400" dirty="0">
              <a:solidFill>
                <a:schemeClr val="tx1"/>
              </a:solidFill>
            </a:endParaRPr>
          </a:p>
          <a:p>
            <a:r>
              <a:rPr lang="ar-IQ" dirty="0">
                <a:solidFill>
                  <a:srgbClr val="FF0000"/>
                </a:solidFill>
              </a:rPr>
              <a:t>3</a:t>
            </a:r>
            <a:r>
              <a:rPr lang="ar-IQ" sz="2400" dirty="0">
                <a:solidFill>
                  <a:srgbClr val="FF0000"/>
                </a:solidFill>
              </a:rPr>
              <a:t>-الاشتراك النشيط في المعلومات </a:t>
            </a:r>
            <a:r>
              <a:rPr lang="ar-IQ" sz="2400" dirty="0">
                <a:solidFill>
                  <a:schemeClr val="tx1"/>
                </a:solidFill>
              </a:rPr>
              <a:t>:يرسل المديرون الى المرؤوسين تلك الرسائل التي تبدو ضرورية اثناء اداء الفعاليات اليومية فاذا ما طلب المرؤوس المعلومات الاضافية فان المدير يقدم ذلك.</a:t>
            </a:r>
          </a:p>
          <a:p>
            <a:endParaRPr lang="ar-IQ" dirty="0"/>
          </a:p>
        </p:txBody>
      </p:sp>
    </p:spTree>
    <p:extLst>
      <p:ext uri="{BB962C8B-B14F-4D97-AF65-F5344CB8AC3E}">
        <p14:creationId xmlns:p14="http://schemas.microsoft.com/office/powerpoint/2010/main" val="848267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 y="-1000"/>
            <a:ext cx="9144000" cy="6859000"/>
          </a:xfrm>
          <a:solidFill>
            <a:schemeClr val="tx2">
              <a:lumMod val="20000"/>
              <a:lumOff val="80000"/>
            </a:schemeClr>
          </a:solidFill>
        </p:spPr>
        <p:txBody>
          <a:bodyPr>
            <a:normAutofit/>
          </a:bodyPr>
          <a:lstStyle/>
          <a:p>
            <a:r>
              <a:rPr lang="ar-IQ" sz="2400" dirty="0" smtClean="0">
                <a:solidFill>
                  <a:srgbClr val="FF0000"/>
                </a:solidFill>
                <a:cs typeface="+mj-cs"/>
              </a:rPr>
              <a:t>4-الحاجة للأمانة </a:t>
            </a:r>
            <a:r>
              <a:rPr lang="ar-IQ" sz="2400" dirty="0">
                <a:solidFill>
                  <a:srgbClr val="FF0000"/>
                </a:solidFill>
                <a:cs typeface="+mj-cs"/>
              </a:rPr>
              <a:t>والاخلاص </a:t>
            </a:r>
            <a:r>
              <a:rPr lang="ar-IQ" sz="2400" dirty="0">
                <a:solidFill>
                  <a:schemeClr val="tx1"/>
                </a:solidFill>
                <a:cs typeface="+mj-cs"/>
              </a:rPr>
              <a:t>:تعد بعض الاساليب مرفوضة من قبل المرؤوسين مثل محاولة اقناعهم بوجهات نظر معينة من خلال التلاعب بالمعلومات </a:t>
            </a:r>
            <a:r>
              <a:rPr lang="ar-IQ" sz="2400" dirty="0" smtClean="0">
                <a:solidFill>
                  <a:schemeClr val="tx1"/>
                </a:solidFill>
                <a:cs typeface="+mj-cs"/>
              </a:rPr>
              <a:t>لأغراض </a:t>
            </a:r>
            <a:r>
              <a:rPr lang="ar-IQ" sz="2400" dirty="0">
                <a:solidFill>
                  <a:schemeClr val="tx1"/>
                </a:solidFill>
                <a:cs typeface="+mj-cs"/>
              </a:rPr>
              <a:t>مقصودة أي ان المعلومات تحجب او تصاغ او تكيف للوصول الى النتائج المتوخاة من قبل المدير ومما لاشك فيه ان مفتاح كسب ثقة </a:t>
            </a:r>
            <a:r>
              <a:rPr lang="ar-IQ" dirty="0">
                <a:solidFill>
                  <a:schemeClr val="tx1"/>
                </a:solidFill>
                <a:cs typeface="+mj-cs"/>
              </a:rPr>
              <a:t>المرؤوسين</a:t>
            </a:r>
            <a:r>
              <a:rPr lang="ar-IQ" sz="2400" dirty="0">
                <a:solidFill>
                  <a:schemeClr val="tx1"/>
                </a:solidFill>
                <a:cs typeface="+mj-cs"/>
              </a:rPr>
              <a:t> هو مصداقية الادارة</a:t>
            </a:r>
            <a:r>
              <a:rPr lang="ar-IQ" sz="2400" dirty="0" smtClean="0">
                <a:solidFill>
                  <a:schemeClr val="tx1"/>
                </a:solidFill>
                <a:cs typeface="+mj-cs"/>
              </a:rPr>
              <a:t>.</a:t>
            </a:r>
          </a:p>
          <a:p>
            <a:endParaRPr lang="ar-IQ" sz="2400" dirty="0" smtClean="0">
              <a:solidFill>
                <a:schemeClr val="tx1"/>
              </a:solidFill>
              <a:cs typeface="+mj-cs"/>
            </a:endParaRPr>
          </a:p>
          <a:p>
            <a:r>
              <a:rPr lang="ar-IQ" sz="2400" dirty="0" smtClean="0">
                <a:solidFill>
                  <a:srgbClr val="FF0000"/>
                </a:solidFill>
                <a:cs typeface="+mj-cs"/>
              </a:rPr>
              <a:t>5-انتقاء </a:t>
            </a:r>
            <a:r>
              <a:rPr lang="ar-IQ" sz="2400" dirty="0">
                <a:solidFill>
                  <a:srgbClr val="FF0000"/>
                </a:solidFill>
                <a:cs typeface="+mj-cs"/>
              </a:rPr>
              <a:t>القناة</a:t>
            </a:r>
            <a:r>
              <a:rPr lang="ar-IQ" sz="2400" dirty="0" smtClean="0">
                <a:solidFill>
                  <a:srgbClr val="FF0000"/>
                </a:solidFill>
                <a:cs typeface="+mj-cs"/>
              </a:rPr>
              <a:t>: </a:t>
            </a:r>
            <a:r>
              <a:rPr lang="ar-IQ" sz="2400" dirty="0" smtClean="0">
                <a:solidFill>
                  <a:schemeClr val="tx1"/>
                </a:solidFill>
                <a:cs typeface="+mj-cs"/>
              </a:rPr>
              <a:t>لكل </a:t>
            </a:r>
            <a:r>
              <a:rPr lang="ar-IQ" sz="2400" dirty="0">
                <a:solidFill>
                  <a:schemeClr val="tx1"/>
                </a:solidFill>
                <a:cs typeface="+mj-cs"/>
              </a:rPr>
              <a:t>نوع من انواع الاتصالات طبيعته الخاصة وملائمته قنوات او </a:t>
            </a:r>
            <a:r>
              <a:rPr lang="ar-IQ" sz="2400" dirty="0" smtClean="0">
                <a:solidFill>
                  <a:schemeClr val="tx1"/>
                </a:solidFill>
                <a:cs typeface="+mj-cs"/>
              </a:rPr>
              <a:t>طرائق </a:t>
            </a:r>
            <a:r>
              <a:rPr lang="ar-IQ" sz="2400" dirty="0">
                <a:solidFill>
                  <a:schemeClr val="tx1"/>
                </a:solidFill>
                <a:cs typeface="+mj-cs"/>
              </a:rPr>
              <a:t>معينة دون اخرى, بل ان تلك القنوات والطرائق </a:t>
            </a:r>
            <a:r>
              <a:rPr lang="ar-IQ" sz="2400" dirty="0" smtClean="0">
                <a:solidFill>
                  <a:schemeClr val="tx1"/>
                </a:solidFill>
                <a:cs typeface="+mj-cs"/>
              </a:rPr>
              <a:t>تعد </a:t>
            </a:r>
            <a:r>
              <a:rPr lang="ar-IQ" sz="2400" dirty="0">
                <a:solidFill>
                  <a:schemeClr val="tx1"/>
                </a:solidFill>
                <a:cs typeface="+mj-cs"/>
              </a:rPr>
              <a:t>لخلق الموائمة</a:t>
            </a:r>
            <a:r>
              <a:rPr lang="ar-IQ" sz="2400" dirty="0" smtClean="0">
                <a:solidFill>
                  <a:schemeClr val="tx1"/>
                </a:solidFill>
                <a:cs typeface="+mj-cs"/>
              </a:rPr>
              <a:t>.</a:t>
            </a:r>
          </a:p>
          <a:p>
            <a:endParaRPr lang="ar-IQ" dirty="0" smtClean="0">
              <a:solidFill>
                <a:schemeClr val="tx1"/>
              </a:solidFill>
            </a:endParaRPr>
          </a:p>
          <a:p>
            <a:endParaRPr lang="ar-IQ" dirty="0">
              <a:solidFill>
                <a:schemeClr val="tx1"/>
              </a:solidFill>
            </a:endParaRPr>
          </a:p>
          <a:p>
            <a:endParaRPr lang="ar-IQ" dirty="0" smtClean="0">
              <a:solidFill>
                <a:schemeClr val="tx1"/>
              </a:solidFill>
            </a:endParaRPr>
          </a:p>
          <a:p>
            <a:endParaRPr lang="ar-IQ" dirty="0">
              <a:solidFill>
                <a:schemeClr val="tx1"/>
              </a:solidFill>
            </a:endParaRPr>
          </a:p>
          <a:p>
            <a:endParaRPr lang="ar-IQ" dirty="0" smtClean="0">
              <a:solidFill>
                <a:schemeClr val="tx1"/>
              </a:solidFill>
            </a:endParaRPr>
          </a:p>
          <a:p>
            <a:endParaRPr lang="ar-IQ" dirty="0">
              <a:solidFill>
                <a:schemeClr val="tx1"/>
              </a:solidFill>
            </a:endParaRPr>
          </a:p>
          <a:p>
            <a:endParaRPr lang="ar-IQ" dirty="0" smtClean="0">
              <a:solidFill>
                <a:schemeClr val="tx1"/>
              </a:solidFill>
            </a:endParaRPr>
          </a:p>
          <a:p>
            <a:endParaRPr lang="ar-IQ" dirty="0">
              <a:solidFill>
                <a:schemeClr val="tx1"/>
              </a:solidFill>
            </a:endParaRPr>
          </a:p>
          <a:p>
            <a:endParaRPr lang="ar-IQ" sz="2400" dirty="0">
              <a:solidFill>
                <a:schemeClr val="tx1"/>
              </a:solidFill>
              <a:cs typeface="+mj-cs"/>
            </a:endParaRPr>
          </a:p>
          <a:p>
            <a:endParaRPr lang="ar-IQ"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501008"/>
            <a:ext cx="5904656" cy="3337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1380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402</TotalTime>
  <Words>412</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الاتصـــــال</vt:lpstr>
      <vt:lpstr>    تعد عملية الاتصال جزءا لا يتجزأ من عمل كل منظمة، اذا تمارس القيادة ويتحقق التنسيق من خلال الاتصال اذن كلما زداد فهم المديرين لمشكلات الاتصال وتحسنت مهاراتهم فيه كلما ازدادت فاعلية المنظمة.  اولا: طبيعة الاتصال  1-الادارة بواسطة الاتصال يكرس معظم وقت المدير للاتصال وقد يكون اتجاه الاتصال -نازلا: مثل اعطاء التعليمات من الرئيس الى المرؤوسين (الذي يحدث من اعلى الى اسفل التنظيم). -صاعدا: مثل تقديم تقارير عن نتائج العمل من المرؤوس الى الرئيس،(الذي يحدث من اسفل الى اعلى التنظيم ). -افقيا: مثل تنسيق الفعاليات بين قسمين او اكثر في مستوى تنظيمي واحد ،والاتصال عملية تفاعلية بين شخصين او اكثر كما في الشكل     </vt:lpstr>
      <vt:lpstr>PowerPoint Presentation</vt:lpstr>
      <vt:lpstr>2-طرق الاتصال  ترسل الرسالة بأشكال مختلفة ،وتوفر اللغة التحريرية والشفوية ادوات الاتصال وقد يكون الاتصال غير اللغوي(بدون كلمات)اكثر اهمية في بعض الحالات عن الاتصال اللغوي ،فقد تكون الاشارات وتقاطيع الوجه المختلفة ابلغ اثر من الكلمات ،كما ان نبرات الصوت ولهجة المتكلم ونوعية صوته وسرعته وتتابعه تضيف معنى معينا، بل ان السكوت(غياب اللغة) هو احد وسائل الاتصال. 3-الاتصال والنظرة المنظومية   عرفنا سابقا ان المنظمة منظومة تتكون من اجزاء متفاعلة تعمل سوية لتحقيق اهداف محددة والاتصال يهيئ الوسائل اللازمة لتوجيه وتنسيق المنظومات الفرعية داخل المنظمة ككل.  وينظر الى الهيكل التنظيمي على انه منظومة معقدة لجمع ونشر المعلومات حيث يصمم قنوات الاتصال الرسمية ويحدد خطوطها وقنواتها في الهيكل التنظيمي كما ان الاتصال غير الرسمية جزء من منظومة الاتصال ولو انها غير خاضعة للسيطرة.</vt:lpstr>
      <vt:lpstr>1-قنوات الاتصال النازل يعد الاتصال النازل الفعال من الرئيس الى المرؤوس عنصر اساسيا في نجاح المنظمة فالخطط والسياسات والاجراءات التي تنشا في الادارة العليا لابد ان تنتقل بدقة الى المستويات الادنى لضمان الاداء الفاعل . 2-قنوات الاتصال الصاعد ينصب الاتصال الصاعد على التقارير التي يبعث بها المرؤوسين حول ادائهم ومشكلاتهم واداء الاخرين، واتجاهاتهم حول سياسات واجراءات المنظمة ،( اذ بدون هذه التقارير لا تستطيع الادارة العليا رقابة اداء المنظمة ،او اتخاذ القرارات بشان الفعاليات والبرامج المستقبلية ،كما ان الاتصال الصاعد يؤلف تغذية عكسية يستطيع الرئيس من خلالها معرفة ما اذا كان الاتصال النازل قد تم استلامه وفهمه. 3-قنوات الاتصال الافقي  تؤدي دورا مهما في: أ-تنسيق فعاليات التقسيمات المختلفة ب- معالجة المشكلات بين التقسيمات ج-توفير الاسناد العاطفي والاجتماعي للمرؤوسين د- تخفيف الضغط على الاتصال العمودي  </vt:lpstr>
      <vt:lpstr>PowerPoint Presentation</vt:lpstr>
      <vt:lpstr>1-العقبات الادراكية :هنالك فروق كبيرة في طرق ادراك الافراد للبيئة، وتنبع هذه الفروقات من(الخبرات المتفاوتة، الخلفيات الاجتماعية، منظومات القيم) تؤثر هذه الفروقات في تفسير الافراد للرسائل. 2-العقبات اللفظية: حيث تضع المنظمات والتقسيمات فيها والعاملون بنفس المهنه لغة خاصة تتمثل بمجموعة من المصطلحات الفنية لتسهيل الاتصال والفهم بين الافراد ولكنها تبدو غريبة للخارجين ،ويستعمل الافراد المتخصصون المصطلحات الفنية للتخاطب متناسين ان الاخرين مثل /الزبائن لا يفهمون المقصود منها. 3- عقبات الاتصال المتسلسل: هناك احتمالات لتحريف الرسالة فقد يسيء المستلم فهم الرسالة او يهمل اجزاء فيه او يعيد تفسير اخر، او يحذف بعض الفقرات التي يراها غير ضرورية وذلك قبل تفسيره الرسالة او ارسال معناها الى الحلقة التالية من سلسلة الاتصال ،فاذا ما قام المستلم اللاحق بالعملية نفسها، وهكذا لغيره فان المضمون النهائي للرسالة سيكون محرفا لدرجة كبيرة.  </vt:lpstr>
      <vt:lpstr>رابعا: تطوير الاتصال الفعال</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المعلومات و اتخاذ القرار</dc:title>
  <dc:creator>ahmed king</dc:creator>
  <cp:lastModifiedBy>Mohammed</cp:lastModifiedBy>
  <cp:revision>47</cp:revision>
  <dcterms:created xsi:type="dcterms:W3CDTF">2020-03-29T19:43:28Z</dcterms:created>
  <dcterms:modified xsi:type="dcterms:W3CDTF">2020-06-29T22:46:56Z</dcterms:modified>
</cp:coreProperties>
</file>