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0D1BC0-790F-48EE-899B-44BEC8CCACC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587652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D1BC0-790F-48EE-899B-44BEC8CCACC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31389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D1BC0-790F-48EE-899B-44BEC8CCACC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131075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D1BC0-790F-48EE-899B-44BEC8CCACC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4260367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0D1BC0-790F-48EE-899B-44BEC8CCACC3}"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259172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0D1BC0-790F-48EE-899B-44BEC8CCACC3}"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2313544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0D1BC0-790F-48EE-899B-44BEC8CCACC3}" type="datetimeFigureOut">
              <a:rPr lang="en-US" smtClean="0"/>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296154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0D1BC0-790F-48EE-899B-44BEC8CCACC3}" type="datetimeFigureOut">
              <a:rPr lang="en-US" smtClean="0"/>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3613974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D1BC0-790F-48EE-899B-44BEC8CCACC3}" type="datetimeFigureOut">
              <a:rPr lang="en-US" smtClean="0"/>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1345801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0D1BC0-790F-48EE-899B-44BEC8CCACC3}"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27379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0D1BC0-790F-48EE-899B-44BEC8CCACC3}"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CEB0E-3958-4AF2-A93F-1798AED9736A}" type="slidenum">
              <a:rPr lang="en-US" smtClean="0"/>
              <a:t>‹#›</a:t>
            </a:fld>
            <a:endParaRPr lang="en-US"/>
          </a:p>
        </p:txBody>
      </p:sp>
    </p:spTree>
    <p:extLst>
      <p:ext uri="{BB962C8B-B14F-4D97-AF65-F5344CB8AC3E}">
        <p14:creationId xmlns:p14="http://schemas.microsoft.com/office/powerpoint/2010/main" val="273950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D1BC0-790F-48EE-899B-44BEC8CCACC3}" type="datetimeFigureOut">
              <a:rPr lang="en-US" smtClean="0"/>
              <a:t>5/6/2022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CEB0E-3958-4AF2-A93F-1798AED9736A}" type="slidenum">
              <a:rPr lang="en-US" smtClean="0"/>
              <a:t>‹#›</a:t>
            </a:fld>
            <a:endParaRPr lang="en-US"/>
          </a:p>
        </p:txBody>
      </p:sp>
    </p:spTree>
    <p:extLst>
      <p:ext uri="{BB962C8B-B14F-4D97-AF65-F5344CB8AC3E}">
        <p14:creationId xmlns:p14="http://schemas.microsoft.com/office/powerpoint/2010/main" val="2749851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3164" y="2881744"/>
            <a:ext cx="9144000" cy="1071563"/>
          </a:xfrm>
        </p:spPr>
        <p:txBody>
          <a:bodyPr/>
          <a:lstStyle/>
          <a:p>
            <a:r>
              <a:rPr lang="ar-IQ" dirty="0" smtClean="0"/>
              <a:t>التصميم وطرق التصنيع </a:t>
            </a:r>
            <a:endParaRPr lang="en-US" dirty="0"/>
          </a:p>
        </p:txBody>
      </p:sp>
      <p:sp>
        <p:nvSpPr>
          <p:cNvPr id="3" name="Subtitle 2"/>
          <p:cNvSpPr>
            <a:spLocks noGrp="1"/>
          </p:cNvSpPr>
          <p:nvPr>
            <p:ph type="subTitle" idx="1"/>
          </p:nvPr>
        </p:nvSpPr>
        <p:spPr>
          <a:xfrm>
            <a:off x="1413164" y="5328950"/>
            <a:ext cx="9144000" cy="651307"/>
          </a:xfrm>
        </p:spPr>
        <p:txBody>
          <a:bodyPr>
            <a:normAutofit lnSpcReduction="10000"/>
          </a:bodyPr>
          <a:lstStyle/>
          <a:p>
            <a:r>
              <a:rPr lang="en-US" sz="1600" b="1" dirty="0" smtClean="0">
                <a:latin typeface="Arial" panose="020B0604020202020204" pitchFamily="34" charset="0"/>
                <a:cs typeface="Arial" panose="020B0604020202020204" pitchFamily="34" charset="0"/>
              </a:rPr>
              <a:t>Asst. Prof</a:t>
            </a:r>
          </a:p>
          <a:p>
            <a:r>
              <a:rPr lang="en-US" sz="1600" b="1" dirty="0" smtClean="0">
                <a:latin typeface="Arial" panose="020B0604020202020204" pitchFamily="34" charset="0"/>
                <a:cs typeface="Arial" panose="020B0604020202020204" pitchFamily="34" charset="0"/>
              </a:rPr>
              <a:t>Dr. Harith Y. Maan</a:t>
            </a:r>
            <a:endParaRPr lang="en-US" sz="1600" b="1" dirty="0">
              <a:latin typeface="Arial" panose="020B0604020202020204" pitchFamily="34" charset="0"/>
              <a:cs typeface="Arial" panose="020B0604020202020204" pitchFamily="34" charset="0"/>
            </a:endParaRPr>
          </a:p>
        </p:txBody>
      </p:sp>
      <p:cxnSp>
        <p:nvCxnSpPr>
          <p:cNvPr id="5" name="Straight Connector 4"/>
          <p:cNvCxnSpPr/>
          <p:nvPr/>
        </p:nvCxnSpPr>
        <p:spPr>
          <a:xfrm>
            <a:off x="762000" y="5051715"/>
            <a:ext cx="10778836" cy="110980"/>
          </a:xfrm>
          <a:prstGeom prst="line">
            <a:avLst/>
          </a:prstGeom>
          <a:ln w="57150"/>
        </p:spPr>
        <p:style>
          <a:lnRef idx="3">
            <a:schemeClr val="accent2"/>
          </a:lnRef>
          <a:fillRef idx="0">
            <a:schemeClr val="accent2"/>
          </a:fillRef>
          <a:effectRef idx="2">
            <a:schemeClr val="accent2"/>
          </a:effectRef>
          <a:fontRef idx="minor">
            <a:schemeClr val="tx1"/>
          </a:fontRef>
        </p:style>
      </p:cxnSp>
      <p:sp>
        <p:nvSpPr>
          <p:cNvPr id="6" name="Subtitle 2"/>
          <p:cNvSpPr txBox="1">
            <a:spLocks/>
          </p:cNvSpPr>
          <p:nvPr/>
        </p:nvSpPr>
        <p:spPr>
          <a:xfrm>
            <a:off x="1260763" y="4374432"/>
            <a:ext cx="9144000" cy="6513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dirty="0" smtClean="0">
                <a:latin typeface="Arial" panose="020B0604020202020204" pitchFamily="34" charset="0"/>
                <a:cs typeface="Arial" panose="020B0604020202020204" pitchFamily="34" charset="0"/>
              </a:rPr>
              <a:t>Lecture </a:t>
            </a:r>
            <a:r>
              <a:rPr lang="ar-IQ" sz="1600" b="1" dirty="0" smtClean="0">
                <a:latin typeface="Arial" panose="020B0604020202020204" pitchFamily="34" charset="0"/>
                <a:cs typeface="Arial" panose="020B0604020202020204" pitchFamily="34" charset="0"/>
              </a:rPr>
              <a:t>1</a:t>
            </a:r>
            <a:endParaRPr lang="en-US" sz="1600" b="1" dirty="0">
              <a:latin typeface="Arial" panose="020B0604020202020204" pitchFamily="34" charset="0"/>
              <a:cs typeface="Arial" panose="020B0604020202020204" pitchFamily="34" charset="0"/>
            </a:endParaRPr>
          </a:p>
        </p:txBody>
      </p:sp>
      <p:sp>
        <p:nvSpPr>
          <p:cNvPr id="8" name="Rectangle 7"/>
          <p:cNvSpPr/>
          <p:nvPr/>
        </p:nvSpPr>
        <p:spPr>
          <a:xfrm>
            <a:off x="10280072" y="424001"/>
            <a:ext cx="554181" cy="2036618"/>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TextBox 6"/>
          <p:cNvSpPr txBox="1"/>
          <p:nvPr/>
        </p:nvSpPr>
        <p:spPr>
          <a:xfrm>
            <a:off x="9324109" y="651164"/>
            <a:ext cx="2466109" cy="1015663"/>
          </a:xfrm>
          <a:prstGeom prst="rect">
            <a:avLst/>
          </a:prstGeom>
          <a:noFill/>
        </p:spPr>
        <p:txBody>
          <a:bodyPr wrap="square" rtlCol="0">
            <a:spAutoFit/>
          </a:bodyPr>
          <a:lstStyle/>
          <a:p>
            <a:pPr algn="ctr"/>
            <a:r>
              <a:rPr lang="ar-IQ" sz="2000" b="1" dirty="0" smtClean="0">
                <a:latin typeface="Andalus" panose="02020603050405020304" pitchFamily="18" charset="-78"/>
                <a:cs typeface="Andalus" panose="02020603050405020304" pitchFamily="18" charset="-78"/>
              </a:rPr>
              <a:t>جامعة بغداد</a:t>
            </a:r>
          </a:p>
          <a:p>
            <a:pPr algn="ctr"/>
            <a:r>
              <a:rPr lang="ar-IQ" sz="2000" b="1" dirty="0" smtClean="0">
                <a:latin typeface="Andalus" panose="02020603050405020304" pitchFamily="18" charset="-78"/>
                <a:cs typeface="Andalus" panose="02020603050405020304" pitchFamily="18" charset="-78"/>
              </a:rPr>
              <a:t>كلية الادارة والاقتصاد</a:t>
            </a:r>
          </a:p>
          <a:p>
            <a:pPr algn="ctr"/>
            <a:r>
              <a:rPr lang="ar-IQ" sz="2000" b="1" dirty="0" smtClean="0">
                <a:latin typeface="Andalus" panose="02020603050405020304" pitchFamily="18" charset="-78"/>
                <a:cs typeface="Andalus" panose="02020603050405020304" pitchFamily="18" charset="-78"/>
              </a:rPr>
              <a:t>قسم الادارة الصناعية </a:t>
            </a:r>
            <a:endParaRPr lang="en-US" sz="20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406234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1891" y="600652"/>
            <a:ext cx="10771909" cy="1269711"/>
          </a:xfrm>
        </p:spPr>
        <p:txBody>
          <a:bodyPr>
            <a:normAutofit/>
          </a:bodyPr>
          <a:lstStyle/>
          <a:p>
            <a:pPr algn="r" rtl="1"/>
            <a:r>
              <a:rPr lang="ar-IQ" sz="1800" b="1" dirty="0">
                <a:solidFill>
                  <a:schemeClr val="accent1">
                    <a:lumMod val="75000"/>
                  </a:schemeClr>
                </a:solidFill>
              </a:rPr>
              <a:t>التصميم </a:t>
            </a:r>
            <a:r>
              <a:rPr lang="en-US" sz="1800" b="1" dirty="0" smtClean="0">
                <a:solidFill>
                  <a:schemeClr val="accent1">
                    <a:lumMod val="75000"/>
                  </a:schemeClr>
                </a:solidFill>
              </a:rPr>
              <a:t>Design</a:t>
            </a:r>
            <a:r>
              <a:rPr lang="ar-IQ" sz="1800" b="1" dirty="0" smtClean="0"/>
              <a:t/>
            </a:r>
            <a:br>
              <a:rPr lang="ar-IQ" sz="1800" b="1" dirty="0" smtClean="0"/>
            </a:br>
            <a:r>
              <a:rPr lang="en-US" sz="1800" b="1" dirty="0"/>
              <a:t/>
            </a:r>
            <a:br>
              <a:rPr lang="en-US" sz="1800" b="1" dirty="0"/>
            </a:br>
            <a:r>
              <a:rPr lang="ar-IQ" sz="1800" b="1" dirty="0"/>
              <a:t>هي فعالية أو عملية تقوم بتعريف منتج </a:t>
            </a:r>
            <a:r>
              <a:rPr lang="en-US" sz="1800" b="1" dirty="0" smtClean="0"/>
              <a:t> product  </a:t>
            </a:r>
            <a:r>
              <a:rPr lang="ar-IQ" sz="1800" b="1" dirty="0"/>
              <a:t>الذي يقوم بوظيفة محددة </a:t>
            </a:r>
            <a:r>
              <a:rPr lang="ar-IQ" sz="1800" b="1" dirty="0" smtClean="0"/>
              <a:t>ذات كفاءة </a:t>
            </a:r>
            <a:r>
              <a:rPr lang="ar-IQ" sz="1800" b="1" dirty="0"/>
              <a:t>كبيرة و كلفة اقتصادية قليلة و بساطة في التصنيع و الصيانة   </a:t>
            </a:r>
            <a:endParaRPr lang="en-US" sz="1800" b="1" dirty="0"/>
          </a:p>
        </p:txBody>
      </p:sp>
      <p:sp>
        <p:nvSpPr>
          <p:cNvPr id="2" name="TextBox 1"/>
          <p:cNvSpPr txBox="1"/>
          <p:nvPr/>
        </p:nvSpPr>
        <p:spPr>
          <a:xfrm>
            <a:off x="6553200" y="1870363"/>
            <a:ext cx="4800600" cy="2031325"/>
          </a:xfrm>
          <a:prstGeom prst="rect">
            <a:avLst/>
          </a:prstGeom>
          <a:noFill/>
        </p:spPr>
        <p:txBody>
          <a:bodyPr wrap="square" rtlCol="0">
            <a:spAutoFit/>
          </a:bodyPr>
          <a:lstStyle/>
          <a:p>
            <a:pPr algn="r" rtl="1"/>
            <a:r>
              <a:rPr lang="ar-IQ" b="1" dirty="0">
                <a:solidFill>
                  <a:schemeClr val="accent1">
                    <a:lumMod val="75000"/>
                  </a:schemeClr>
                </a:solidFill>
                <a:cs typeface="+mj-cs"/>
              </a:rPr>
              <a:t>أن عملية التصميم هي عملية تكرار لخطوات متسلسلة : -</a:t>
            </a:r>
          </a:p>
          <a:p>
            <a:pPr algn="r" rtl="1"/>
            <a:r>
              <a:rPr lang="ar-IQ" b="1" dirty="0" smtClean="0">
                <a:solidFill>
                  <a:schemeClr val="accent1">
                    <a:lumMod val="75000"/>
                  </a:schemeClr>
                </a:solidFill>
                <a:cs typeface="+mj-cs"/>
              </a:rPr>
              <a:t>1. </a:t>
            </a:r>
            <a:r>
              <a:rPr lang="ar-IQ" b="1" dirty="0">
                <a:solidFill>
                  <a:schemeClr val="accent1">
                    <a:lumMod val="75000"/>
                  </a:schemeClr>
                </a:solidFill>
                <a:cs typeface="+mj-cs"/>
              </a:rPr>
              <a:t>تحديد الحاجة .</a:t>
            </a:r>
          </a:p>
          <a:p>
            <a:pPr algn="r" rtl="1"/>
            <a:r>
              <a:rPr lang="ar-IQ" b="1" dirty="0" smtClean="0">
                <a:solidFill>
                  <a:schemeClr val="accent1">
                    <a:lumMod val="75000"/>
                  </a:schemeClr>
                </a:solidFill>
                <a:cs typeface="+mj-cs"/>
              </a:rPr>
              <a:t>2. </a:t>
            </a:r>
            <a:r>
              <a:rPr lang="ar-IQ" b="1" dirty="0">
                <a:solidFill>
                  <a:schemeClr val="accent1">
                    <a:lumMod val="75000"/>
                  </a:schemeClr>
                </a:solidFill>
                <a:cs typeface="+mj-cs"/>
              </a:rPr>
              <a:t>تحديد المشكلة .</a:t>
            </a:r>
          </a:p>
          <a:p>
            <a:pPr algn="r" rtl="1"/>
            <a:r>
              <a:rPr lang="ar-IQ" b="1" dirty="0" smtClean="0">
                <a:solidFill>
                  <a:schemeClr val="accent1">
                    <a:lumMod val="75000"/>
                  </a:schemeClr>
                </a:solidFill>
                <a:cs typeface="+mj-cs"/>
              </a:rPr>
              <a:t>3. </a:t>
            </a:r>
            <a:r>
              <a:rPr lang="ar-IQ" b="1" dirty="0">
                <a:solidFill>
                  <a:schemeClr val="accent1">
                    <a:lumMod val="75000"/>
                  </a:schemeClr>
                </a:solidFill>
                <a:cs typeface="+mj-cs"/>
              </a:rPr>
              <a:t>توليد فكرة تصنيع .</a:t>
            </a:r>
          </a:p>
          <a:p>
            <a:pPr algn="r" rtl="1"/>
            <a:r>
              <a:rPr lang="ar-IQ" b="1" dirty="0" smtClean="0">
                <a:solidFill>
                  <a:schemeClr val="accent1">
                    <a:lumMod val="75000"/>
                  </a:schemeClr>
                </a:solidFill>
                <a:cs typeface="+mj-cs"/>
              </a:rPr>
              <a:t>4. </a:t>
            </a:r>
            <a:r>
              <a:rPr lang="ar-IQ" b="1" dirty="0">
                <a:solidFill>
                  <a:schemeClr val="accent1">
                    <a:lumMod val="75000"/>
                  </a:schemeClr>
                </a:solidFill>
                <a:cs typeface="+mj-cs"/>
              </a:rPr>
              <a:t>تحليل و ايجاد الافضل .</a:t>
            </a:r>
          </a:p>
          <a:p>
            <a:pPr algn="r" rtl="1"/>
            <a:r>
              <a:rPr lang="ar-IQ" b="1" dirty="0" smtClean="0">
                <a:solidFill>
                  <a:schemeClr val="accent1">
                    <a:lumMod val="75000"/>
                  </a:schemeClr>
                </a:solidFill>
                <a:cs typeface="+mj-cs"/>
              </a:rPr>
              <a:t>5. </a:t>
            </a:r>
            <a:r>
              <a:rPr lang="ar-IQ" b="1" dirty="0">
                <a:solidFill>
                  <a:schemeClr val="accent1">
                    <a:lumMod val="75000"/>
                  </a:schemeClr>
                </a:solidFill>
                <a:cs typeface="+mj-cs"/>
              </a:rPr>
              <a:t>عملية التقييم .</a:t>
            </a:r>
          </a:p>
          <a:p>
            <a:pPr algn="r" rtl="1"/>
            <a:r>
              <a:rPr lang="ar-IQ" b="1" dirty="0" smtClean="0">
                <a:solidFill>
                  <a:schemeClr val="accent1">
                    <a:lumMod val="75000"/>
                  </a:schemeClr>
                </a:solidFill>
                <a:cs typeface="+mj-cs"/>
              </a:rPr>
              <a:t>6. </a:t>
            </a:r>
            <a:r>
              <a:rPr lang="ar-IQ" b="1" dirty="0">
                <a:solidFill>
                  <a:schemeClr val="accent1">
                    <a:lumMod val="75000"/>
                  </a:schemeClr>
                </a:solidFill>
                <a:cs typeface="+mj-cs"/>
              </a:rPr>
              <a:t>عرض النتائج النهائية</a:t>
            </a:r>
            <a:endParaRPr lang="en-US" b="1" dirty="0">
              <a:solidFill>
                <a:schemeClr val="accent1">
                  <a:lumMod val="75000"/>
                </a:schemeClr>
              </a:solidFill>
              <a:cs typeface="+mj-cs"/>
            </a:endParaRPr>
          </a:p>
        </p:txBody>
      </p:sp>
      <p:sp>
        <p:nvSpPr>
          <p:cNvPr id="3" name="TextBox 2"/>
          <p:cNvSpPr txBox="1"/>
          <p:nvPr/>
        </p:nvSpPr>
        <p:spPr>
          <a:xfrm>
            <a:off x="3325091" y="4123360"/>
            <a:ext cx="8028709" cy="1477328"/>
          </a:xfrm>
          <a:prstGeom prst="rect">
            <a:avLst/>
          </a:prstGeom>
          <a:noFill/>
        </p:spPr>
        <p:txBody>
          <a:bodyPr wrap="square" rtlCol="0">
            <a:spAutoFit/>
          </a:bodyPr>
          <a:lstStyle/>
          <a:p>
            <a:pPr algn="r" rtl="1"/>
            <a:r>
              <a:rPr lang="ar-IQ" b="1" dirty="0"/>
              <a:t>الهدف من تكرار </a:t>
            </a:r>
            <a:r>
              <a:rPr lang="ar-IQ" b="1" dirty="0" smtClean="0"/>
              <a:t>العمليات</a:t>
            </a:r>
            <a:endParaRPr lang="en-US" b="1" dirty="0" smtClean="0"/>
          </a:p>
          <a:p>
            <a:pPr algn="r" rtl="1"/>
            <a:endParaRPr lang="ar-IQ" b="1" dirty="0"/>
          </a:p>
          <a:p>
            <a:pPr marL="285750" indent="-285750" algn="r" rtl="1">
              <a:buFont typeface="Arial" panose="020B0604020202020204" pitchFamily="34" charset="0"/>
              <a:buChar char="•"/>
            </a:pPr>
            <a:r>
              <a:rPr lang="ar-IQ" b="1" dirty="0" smtClean="0"/>
              <a:t>زيادة </a:t>
            </a:r>
            <a:r>
              <a:rPr lang="ar-IQ" b="1" dirty="0"/>
              <a:t>انتاجية المصمم من خلال تقليل الوقت و التكلفة .</a:t>
            </a:r>
          </a:p>
          <a:p>
            <a:pPr marL="285750" indent="-285750" algn="r" rtl="1">
              <a:buFont typeface="Arial" panose="020B0604020202020204" pitchFamily="34" charset="0"/>
              <a:buChar char="•"/>
            </a:pPr>
            <a:r>
              <a:rPr lang="ar-IQ" b="1" dirty="0" smtClean="0"/>
              <a:t>تحسين </a:t>
            </a:r>
            <a:r>
              <a:rPr lang="ar-IQ" b="1" dirty="0"/>
              <a:t>نوعية التصميم من خلال تقليل الاخطاء وزيادة الدقة .</a:t>
            </a:r>
          </a:p>
          <a:p>
            <a:pPr marL="285750" indent="-285750" algn="r" rtl="1">
              <a:buFont typeface="Arial" panose="020B0604020202020204" pitchFamily="34" charset="0"/>
              <a:buChar char="•"/>
            </a:pPr>
            <a:r>
              <a:rPr lang="ar-IQ" b="1" dirty="0" smtClean="0"/>
              <a:t>توليد </a:t>
            </a:r>
            <a:r>
              <a:rPr lang="ar-IQ" b="1" dirty="0"/>
              <a:t>قاعدة بيانات للتصنيع .</a:t>
            </a:r>
            <a:endParaRPr lang="en-US" b="1" dirty="0"/>
          </a:p>
        </p:txBody>
      </p:sp>
    </p:spTree>
    <p:extLst>
      <p:ext uri="{BB962C8B-B14F-4D97-AF65-F5344CB8AC3E}">
        <p14:creationId xmlns:p14="http://schemas.microsoft.com/office/powerpoint/2010/main" val="1798070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4193020"/>
          </a:xfrm>
        </p:spPr>
        <p:txBody>
          <a:bodyPr>
            <a:noAutofit/>
          </a:bodyPr>
          <a:lstStyle/>
          <a:p>
            <a:pPr algn="r" rtl="1"/>
            <a:r>
              <a:rPr lang="ar-IQ" sz="2400" b="1" dirty="0">
                <a:solidFill>
                  <a:schemeClr val="accent1">
                    <a:lumMod val="75000"/>
                  </a:schemeClr>
                </a:solidFill>
              </a:rPr>
              <a:t>عمليات التصنيع </a:t>
            </a:r>
            <a:r>
              <a:rPr lang="en-US" sz="2400" b="1" dirty="0">
                <a:solidFill>
                  <a:schemeClr val="accent1">
                    <a:lumMod val="75000"/>
                  </a:schemeClr>
                </a:solidFill>
              </a:rPr>
              <a:t>Manufacturing </a:t>
            </a:r>
            <a:r>
              <a:rPr lang="en-US" sz="2400" b="1" dirty="0" smtClean="0">
                <a:solidFill>
                  <a:schemeClr val="accent1">
                    <a:lumMod val="75000"/>
                  </a:schemeClr>
                </a:solidFill>
              </a:rPr>
              <a:t>Processes</a:t>
            </a:r>
            <a:r>
              <a:rPr lang="en-US" sz="2400" b="1" dirty="0" smtClean="0"/>
              <a:t/>
            </a:r>
            <a:br>
              <a:rPr lang="en-US" sz="2400" b="1" dirty="0" smtClean="0"/>
            </a:br>
            <a:r>
              <a:rPr lang="en-US" sz="2400" b="1" dirty="0"/>
              <a:t/>
            </a:r>
            <a:br>
              <a:rPr lang="en-US" sz="2400" b="1" dirty="0"/>
            </a:br>
            <a:r>
              <a:rPr lang="en-US" sz="2400" b="1" dirty="0" smtClean="0"/>
              <a:t>                              </a:t>
            </a:r>
            <a:r>
              <a:rPr lang="ar-IQ" sz="2000" b="1" dirty="0" smtClean="0"/>
              <a:t>هي </a:t>
            </a:r>
            <a:r>
              <a:rPr lang="ar-IQ" sz="2000" b="1" dirty="0"/>
              <a:t>عملية تحويل المادة </a:t>
            </a:r>
            <a:r>
              <a:rPr lang="ar-IQ" sz="2000" b="1" dirty="0" smtClean="0"/>
              <a:t>الخام</a:t>
            </a:r>
            <a:r>
              <a:rPr lang="en-US" sz="2000" b="1" dirty="0" smtClean="0"/>
              <a:t> </a:t>
            </a:r>
            <a:r>
              <a:rPr lang="en-US" sz="2000" b="1" dirty="0" smtClean="0">
                <a:latin typeface="Arial" panose="020B0604020202020204" pitchFamily="34" charset="0"/>
                <a:cs typeface="Arial" panose="020B0604020202020204" pitchFamily="34" charset="0"/>
              </a:rPr>
              <a:t>(raw </a:t>
            </a:r>
            <a:r>
              <a:rPr lang="en-US" sz="2000" b="1" dirty="0">
                <a:latin typeface="Arial" panose="020B0604020202020204" pitchFamily="34" charset="0"/>
                <a:cs typeface="Arial" panose="020B0604020202020204" pitchFamily="34" charset="0"/>
              </a:rPr>
              <a:t>material</a:t>
            </a:r>
            <a:r>
              <a:rPr lang="en-US" sz="2000" b="1" dirty="0" smtClean="0"/>
              <a:t>)  </a:t>
            </a:r>
            <a:r>
              <a:rPr lang="ar-IQ" sz="2000" b="1" dirty="0" smtClean="0"/>
              <a:t>الى </a:t>
            </a:r>
            <a:r>
              <a:rPr lang="ar-IQ" sz="2000" b="1" dirty="0"/>
              <a:t>منتجات </a:t>
            </a:r>
            <a:r>
              <a:rPr lang="en-US" sz="2000" b="1" dirty="0" smtClean="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product</a:t>
            </a:r>
            <a:r>
              <a:rPr lang="en-US" sz="2000" b="1" dirty="0" smtClean="0">
                <a:latin typeface="Arial" panose="020B0604020202020204" pitchFamily="34" charset="0"/>
                <a:cs typeface="Arial" panose="020B0604020202020204" pitchFamily="34" charset="0"/>
              </a:rPr>
              <a:t>)</a:t>
            </a:r>
            <a:r>
              <a:rPr lang="en-US" sz="2400" b="1" dirty="0" smtClean="0"/>
              <a:t/>
            </a:r>
            <a:br>
              <a:rPr lang="en-US" sz="2400" b="1" dirty="0" smtClean="0"/>
            </a:br>
            <a:r>
              <a:rPr lang="en-US" sz="2400" b="1" dirty="0"/>
              <a:t/>
            </a:r>
            <a:br>
              <a:rPr lang="en-US" sz="2400" b="1" dirty="0"/>
            </a:br>
            <a:r>
              <a:rPr lang="ar-IQ" sz="2400" b="1" dirty="0">
                <a:solidFill>
                  <a:schemeClr val="accent1">
                    <a:lumMod val="75000"/>
                  </a:schemeClr>
                </a:solidFill>
              </a:rPr>
              <a:t>ادارة عمليات التصنيع </a:t>
            </a:r>
            <a:r>
              <a:rPr lang="en-US" sz="2400" b="1" dirty="0">
                <a:solidFill>
                  <a:schemeClr val="accent1">
                    <a:lumMod val="75000"/>
                  </a:schemeClr>
                </a:solidFill>
              </a:rPr>
              <a:t>Management Of Manufacturing </a:t>
            </a:r>
            <a:r>
              <a:rPr lang="en-US" sz="2400" b="1" dirty="0" smtClean="0">
                <a:solidFill>
                  <a:schemeClr val="accent1">
                    <a:lumMod val="75000"/>
                  </a:schemeClr>
                </a:solidFill>
              </a:rPr>
              <a:t>Processes</a:t>
            </a:r>
            <a:r>
              <a:rPr lang="en-US" sz="2400" b="1" dirty="0" smtClean="0"/>
              <a:t/>
            </a:r>
            <a:br>
              <a:rPr lang="en-US" sz="2400" b="1" dirty="0" smtClean="0"/>
            </a:br>
            <a:r>
              <a:rPr lang="en-US" sz="2400" b="1" dirty="0"/>
              <a:t/>
            </a:r>
            <a:br>
              <a:rPr lang="en-US" sz="2400" b="1" dirty="0"/>
            </a:br>
            <a:r>
              <a:rPr lang="en-US" sz="2400" b="1" dirty="0" smtClean="0"/>
              <a:t>       </a:t>
            </a:r>
            <a:r>
              <a:rPr lang="ar-IQ" sz="2000" b="1" dirty="0" smtClean="0"/>
              <a:t>هي </a:t>
            </a:r>
            <a:r>
              <a:rPr lang="ar-IQ" sz="2000" b="1" dirty="0"/>
              <a:t>مجموعة من التقنيات أو الطرق المستخدمة لتعريف كيف يتم تصنيع المنتج و تشمل </a:t>
            </a:r>
            <a:r>
              <a:rPr lang="ar-IQ" sz="2000" b="1" dirty="0" smtClean="0"/>
              <a:t>:-</a:t>
            </a:r>
            <a:r>
              <a:rPr lang="en-US" sz="2000" b="1" dirty="0" smtClean="0"/>
              <a:t/>
            </a:r>
            <a:br>
              <a:rPr lang="en-US" sz="2000" b="1" dirty="0" smtClean="0"/>
            </a:br>
            <a:r>
              <a:rPr lang="ar-IQ" sz="2000" b="1" dirty="0"/>
              <a:t/>
            </a:r>
            <a:br>
              <a:rPr lang="ar-IQ" sz="2000" b="1" dirty="0"/>
            </a:br>
            <a:r>
              <a:rPr lang="ar-IQ" sz="2000" b="1" dirty="0"/>
              <a:t>• تخطيط المواد الاولية و تحديد مصادرها .</a:t>
            </a:r>
            <a:br>
              <a:rPr lang="ar-IQ" sz="2000" b="1" dirty="0"/>
            </a:br>
            <a:r>
              <a:rPr lang="ar-IQ" sz="2000" b="1" dirty="0"/>
              <a:t>• تخطيط التصنيع و تحديد كلفة العمليات حيث انها لا تشمل المنتجات فقط بل هو التكامل بين</a:t>
            </a:r>
            <a:br>
              <a:rPr lang="ar-IQ" sz="2000" b="1" dirty="0"/>
            </a:br>
            <a:r>
              <a:rPr lang="ar-IQ" sz="2000" b="1" dirty="0"/>
              <a:t>الطلب على الانتاج و تصميم المنتج و عملية التصنيع أي هو إدارة الإنتاج حسب المواصفات</a:t>
            </a:r>
            <a:br>
              <a:rPr lang="ar-IQ" sz="2000" b="1" dirty="0"/>
            </a:br>
            <a:r>
              <a:rPr lang="ar-IQ" sz="2000" b="1" dirty="0"/>
              <a:t>بسعر مناسب عند وقت محدد</a:t>
            </a:r>
            <a:endParaRPr lang="en-US" sz="2000" dirty="0"/>
          </a:p>
        </p:txBody>
      </p:sp>
    </p:spTree>
    <p:extLst>
      <p:ext uri="{BB962C8B-B14F-4D97-AF65-F5344CB8AC3E}">
        <p14:creationId xmlns:p14="http://schemas.microsoft.com/office/powerpoint/2010/main" val="562875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1" y="592571"/>
            <a:ext cx="10515600" cy="3078884"/>
          </a:xfrm>
        </p:spPr>
        <p:txBody>
          <a:bodyPr>
            <a:normAutofit/>
          </a:bodyPr>
          <a:lstStyle/>
          <a:p>
            <a:pPr marL="0" indent="0" algn="r" rtl="1">
              <a:buNone/>
            </a:pPr>
            <a:r>
              <a:rPr lang="ar-IQ" sz="2000" dirty="0">
                <a:solidFill>
                  <a:schemeClr val="accent1">
                    <a:lumMod val="75000"/>
                  </a:schemeClr>
                </a:solidFill>
                <a:cs typeface="+mj-cs"/>
              </a:rPr>
              <a:t>التقنيات او الطرق المستخدمة لتعريف كيف يتم </a:t>
            </a:r>
            <a:r>
              <a:rPr lang="ar-IQ" sz="2000" dirty="0" smtClean="0">
                <a:solidFill>
                  <a:schemeClr val="accent1">
                    <a:lumMod val="75000"/>
                  </a:schemeClr>
                </a:solidFill>
                <a:cs typeface="+mj-cs"/>
              </a:rPr>
              <a:t>التصنيع</a:t>
            </a:r>
          </a:p>
          <a:p>
            <a:pPr marL="0" indent="0" algn="r" rtl="1">
              <a:buNone/>
            </a:pPr>
            <a:endParaRPr lang="ar-IQ" sz="900" dirty="0">
              <a:solidFill>
                <a:schemeClr val="accent1">
                  <a:lumMod val="75000"/>
                </a:schemeClr>
              </a:solidFill>
              <a:cs typeface="+mj-cs"/>
            </a:endParaRPr>
          </a:p>
          <a:p>
            <a:pPr marL="0" indent="0" algn="r" rtl="1">
              <a:buNone/>
            </a:pPr>
            <a:r>
              <a:rPr lang="ar-IQ" sz="2000" dirty="0" smtClean="0">
                <a:cs typeface="+mj-cs"/>
              </a:rPr>
              <a:t>1</a:t>
            </a:r>
            <a:r>
              <a:rPr lang="en-US" sz="2000" dirty="0" smtClean="0">
                <a:cs typeface="+mj-cs"/>
              </a:rPr>
              <a:t> </a:t>
            </a:r>
            <a:r>
              <a:rPr lang="ar-IQ" sz="2000" dirty="0" smtClean="0">
                <a:cs typeface="+mj-cs"/>
              </a:rPr>
              <a:t>. الطلب </a:t>
            </a:r>
            <a:r>
              <a:rPr lang="ar-IQ" sz="2000" dirty="0">
                <a:cs typeface="+mj-cs"/>
              </a:rPr>
              <a:t>على الانتاج </a:t>
            </a:r>
            <a:r>
              <a:rPr lang="en-US" sz="2000" dirty="0">
                <a:cs typeface="+mj-cs"/>
              </a:rPr>
              <a:t>Production Demand </a:t>
            </a:r>
            <a:endParaRPr lang="en-US" sz="2000" dirty="0" smtClean="0">
              <a:cs typeface="+mj-cs"/>
            </a:endParaRPr>
          </a:p>
          <a:p>
            <a:pPr marL="0" indent="0" algn="r" rtl="1">
              <a:buNone/>
            </a:pPr>
            <a:r>
              <a:rPr lang="en-US" sz="2000" dirty="0">
                <a:cs typeface="+mj-cs"/>
              </a:rPr>
              <a:t>.</a:t>
            </a:r>
            <a:r>
              <a:rPr lang="en-US" sz="2000" dirty="0" smtClean="0">
                <a:cs typeface="+mj-cs"/>
              </a:rPr>
              <a:t>2 </a:t>
            </a:r>
            <a:r>
              <a:rPr lang="ar-IQ" sz="2000" dirty="0" smtClean="0">
                <a:cs typeface="+mj-cs"/>
              </a:rPr>
              <a:t>تصميم </a:t>
            </a:r>
            <a:r>
              <a:rPr lang="ar-IQ" sz="2000" dirty="0">
                <a:cs typeface="+mj-cs"/>
              </a:rPr>
              <a:t>الانتاج </a:t>
            </a:r>
            <a:r>
              <a:rPr lang="en-US" sz="2000" dirty="0">
                <a:cs typeface="+mj-cs"/>
              </a:rPr>
              <a:t>Production Design</a:t>
            </a:r>
          </a:p>
          <a:p>
            <a:pPr marL="0" indent="0" algn="r" rtl="1">
              <a:buNone/>
            </a:pPr>
            <a:r>
              <a:rPr lang="en-US" sz="2000" dirty="0" smtClean="0">
                <a:cs typeface="+mj-cs"/>
              </a:rPr>
              <a:t>.3 </a:t>
            </a:r>
            <a:r>
              <a:rPr lang="ar-IQ" sz="2000" dirty="0">
                <a:cs typeface="+mj-cs"/>
              </a:rPr>
              <a:t>اختيار المادة </a:t>
            </a:r>
            <a:r>
              <a:rPr lang="en-US" sz="2000" dirty="0">
                <a:cs typeface="+mj-cs"/>
              </a:rPr>
              <a:t>Material Selection</a:t>
            </a:r>
          </a:p>
          <a:p>
            <a:pPr marL="0" indent="0" algn="r" rtl="1">
              <a:buNone/>
            </a:pPr>
            <a:r>
              <a:rPr lang="en-US" sz="2000" dirty="0" smtClean="0">
                <a:cs typeface="+mj-cs"/>
              </a:rPr>
              <a:t>.4 </a:t>
            </a:r>
            <a:r>
              <a:rPr lang="ar-IQ" sz="2000" dirty="0">
                <a:cs typeface="+mj-cs"/>
              </a:rPr>
              <a:t>عمليات التصنيع </a:t>
            </a:r>
            <a:r>
              <a:rPr lang="en-US" sz="2000" dirty="0">
                <a:cs typeface="+mj-cs"/>
              </a:rPr>
              <a:t>Manufacturing Processes</a:t>
            </a:r>
          </a:p>
          <a:p>
            <a:pPr marL="0" indent="0" algn="r" rtl="1">
              <a:buNone/>
            </a:pPr>
            <a:r>
              <a:rPr lang="en-US" sz="2000" dirty="0" smtClean="0">
                <a:cs typeface="+mj-cs"/>
              </a:rPr>
              <a:t>.5</a:t>
            </a:r>
            <a:r>
              <a:rPr lang="ar-IQ" sz="2000" dirty="0" smtClean="0">
                <a:cs typeface="+mj-cs"/>
              </a:rPr>
              <a:t>تجميع </a:t>
            </a:r>
            <a:r>
              <a:rPr lang="ar-IQ" sz="2000" dirty="0">
                <a:cs typeface="+mj-cs"/>
              </a:rPr>
              <a:t>المنتج </a:t>
            </a:r>
            <a:r>
              <a:rPr lang="en-US" sz="2000" dirty="0">
                <a:cs typeface="+mj-cs"/>
              </a:rPr>
              <a:t>Product </a:t>
            </a:r>
            <a:r>
              <a:rPr lang="en-US" sz="2000" dirty="0" smtClean="0">
                <a:cs typeface="+mj-cs"/>
              </a:rPr>
              <a:t>assembly</a:t>
            </a:r>
          </a:p>
          <a:p>
            <a:pPr marL="0" indent="0" algn="r" rtl="1">
              <a:buNone/>
            </a:pPr>
            <a:r>
              <a:rPr lang="en-US" sz="2000" dirty="0" smtClean="0">
                <a:cs typeface="+mj-cs"/>
              </a:rPr>
              <a:t>.5 </a:t>
            </a:r>
            <a:r>
              <a:rPr lang="ar-IQ" sz="2000" dirty="0">
                <a:cs typeface="+mj-cs"/>
              </a:rPr>
              <a:t>منتج مرغوب </a:t>
            </a:r>
            <a:r>
              <a:rPr lang="en-US" sz="2000" dirty="0" smtClean="0">
                <a:cs typeface="+mj-cs"/>
              </a:rPr>
              <a:t>  Desired Product  </a:t>
            </a:r>
            <a:r>
              <a:rPr lang="ar-IQ" sz="2000" dirty="0" smtClean="0">
                <a:cs typeface="+mj-cs"/>
              </a:rPr>
              <a:t>جودة </a:t>
            </a:r>
            <a:r>
              <a:rPr lang="ar-IQ" sz="2000" dirty="0">
                <a:cs typeface="+mj-cs"/>
              </a:rPr>
              <a:t>عالية كلفة منخفضة وقت منخفض</a:t>
            </a:r>
            <a:endParaRPr lang="en-US" sz="2000" dirty="0">
              <a:cs typeface="+mj-cs"/>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2780" y="3671455"/>
            <a:ext cx="4120402" cy="2773865"/>
          </a:xfrm>
          <a:prstGeom prst="rect">
            <a:avLst/>
          </a:prstGeom>
        </p:spPr>
      </p:pic>
    </p:spTree>
    <p:extLst>
      <p:ext uri="{BB962C8B-B14F-4D97-AF65-F5344CB8AC3E}">
        <p14:creationId xmlns:p14="http://schemas.microsoft.com/office/powerpoint/2010/main" val="1141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926"/>
            <a:ext cx="10515600" cy="438437"/>
          </a:xfrm>
        </p:spPr>
        <p:txBody>
          <a:bodyPr>
            <a:normAutofit fontScale="90000"/>
          </a:bodyPr>
          <a:lstStyle/>
          <a:p>
            <a:pPr algn="r" rtl="1"/>
            <a:r>
              <a:rPr lang="ar-IQ" sz="2800" dirty="0">
                <a:solidFill>
                  <a:srgbClr val="FF0000"/>
                </a:solidFill>
              </a:rPr>
              <a:t>أهمية التصميم في عمليات التصنيع </a:t>
            </a:r>
            <a:r>
              <a:rPr lang="ar-IQ" sz="2800" dirty="0" smtClean="0">
                <a:solidFill>
                  <a:srgbClr val="FF0000"/>
                </a:solidFill>
              </a:rPr>
              <a:t>( </a:t>
            </a:r>
            <a:r>
              <a:rPr lang="ar-IQ" sz="2800" dirty="0">
                <a:solidFill>
                  <a:srgbClr val="FF0000"/>
                </a:solidFill>
              </a:rPr>
              <a:t>عمليات الانتاج </a:t>
            </a:r>
            <a:r>
              <a:rPr lang="ar-IQ" sz="2800" dirty="0" smtClean="0">
                <a:solidFill>
                  <a:srgbClr val="FF0000"/>
                </a:solidFill>
              </a:rPr>
              <a:t>) </a:t>
            </a:r>
            <a:r>
              <a:rPr lang="ar-IQ" sz="2800" dirty="0">
                <a:solidFill>
                  <a:srgbClr val="FF0000"/>
                </a:solidFill>
              </a:rPr>
              <a:t>: -</a:t>
            </a:r>
            <a:br>
              <a:rPr lang="ar-IQ"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838200" y="1205346"/>
            <a:ext cx="10515600" cy="5084617"/>
          </a:xfrm>
        </p:spPr>
        <p:txBody>
          <a:bodyPr>
            <a:normAutofit fontScale="70000" lnSpcReduction="20000"/>
          </a:bodyPr>
          <a:lstStyle/>
          <a:p>
            <a:pPr marL="0" indent="0" algn="r" rtl="1">
              <a:buNone/>
            </a:pPr>
            <a:r>
              <a:rPr lang="ar-IQ" dirty="0" smtClean="0"/>
              <a:t>تعد </a:t>
            </a:r>
            <a:r>
              <a:rPr lang="ar-IQ" dirty="0"/>
              <a:t>عملية التصميم الاساس في عملية الانتاج حيث تعمل على :-</a:t>
            </a:r>
          </a:p>
          <a:p>
            <a:pPr marL="0" indent="0" algn="r" rtl="1">
              <a:buNone/>
            </a:pPr>
            <a:r>
              <a:rPr lang="ar-IQ" dirty="0" smtClean="0">
                <a:solidFill>
                  <a:schemeClr val="accent1">
                    <a:lumMod val="75000"/>
                  </a:schemeClr>
                </a:solidFill>
              </a:rPr>
              <a:t>1</a:t>
            </a:r>
            <a:r>
              <a:rPr lang="en-US" dirty="0" smtClean="0">
                <a:solidFill>
                  <a:schemeClr val="accent1">
                    <a:lumMod val="75000"/>
                  </a:schemeClr>
                </a:solidFill>
              </a:rPr>
              <a:t> </a:t>
            </a:r>
            <a:r>
              <a:rPr lang="ar-IQ" dirty="0" smtClean="0">
                <a:solidFill>
                  <a:schemeClr val="accent1">
                    <a:lumMod val="75000"/>
                  </a:schemeClr>
                </a:solidFill>
              </a:rPr>
              <a:t>. </a:t>
            </a:r>
            <a:r>
              <a:rPr lang="ar-IQ" dirty="0">
                <a:solidFill>
                  <a:schemeClr val="accent1">
                    <a:lumMod val="75000"/>
                  </a:schemeClr>
                </a:solidFill>
              </a:rPr>
              <a:t>تصميم عملية التصنيع</a:t>
            </a:r>
          </a:p>
          <a:p>
            <a:pPr marL="0" indent="0" algn="r" rtl="1">
              <a:buNone/>
            </a:pPr>
            <a:r>
              <a:rPr lang="ar-IQ" dirty="0" smtClean="0">
                <a:solidFill>
                  <a:schemeClr val="accent1">
                    <a:lumMod val="75000"/>
                  </a:schemeClr>
                </a:solidFill>
              </a:rPr>
              <a:t>2. </a:t>
            </a:r>
            <a:r>
              <a:rPr lang="ar-IQ" dirty="0">
                <a:solidFill>
                  <a:schemeClr val="accent1">
                    <a:lumMod val="75000"/>
                  </a:schemeClr>
                </a:solidFill>
              </a:rPr>
              <a:t>تصميم </a:t>
            </a:r>
            <a:r>
              <a:rPr lang="ar-IQ" dirty="0" smtClean="0">
                <a:solidFill>
                  <a:schemeClr val="accent1">
                    <a:lumMod val="75000"/>
                  </a:schemeClr>
                </a:solidFill>
              </a:rPr>
              <a:t>التجميع</a:t>
            </a:r>
            <a:endParaRPr lang="en-US" dirty="0" smtClean="0">
              <a:solidFill>
                <a:schemeClr val="accent1">
                  <a:lumMod val="75000"/>
                </a:schemeClr>
              </a:solidFill>
            </a:endParaRPr>
          </a:p>
          <a:p>
            <a:pPr marL="0" indent="0" algn="r" rtl="1">
              <a:buNone/>
            </a:pPr>
            <a:endParaRPr lang="ar-IQ" dirty="0"/>
          </a:p>
          <a:p>
            <a:pPr marL="0" indent="0" algn="r" rtl="1">
              <a:buNone/>
            </a:pPr>
            <a:r>
              <a:rPr lang="ar-IQ" dirty="0"/>
              <a:t>حيث تعمل على دمج عملية تصميم المنتج و تخطيط العملية في فعاليه واحدة و تعد عملية تصميم</a:t>
            </a:r>
          </a:p>
          <a:p>
            <a:pPr marL="0" indent="0" algn="r" rtl="1">
              <a:buNone/>
            </a:pPr>
            <a:r>
              <a:rPr lang="ar-IQ" dirty="0"/>
              <a:t>التصنيع عملية مهمة حيث تنقسم تكلفة الانتاج الى </a:t>
            </a:r>
            <a:r>
              <a:rPr lang="ar-IQ" dirty="0">
                <a:solidFill>
                  <a:srgbClr val="FF0000"/>
                </a:solidFill>
              </a:rPr>
              <a:t>% 70</a:t>
            </a:r>
            <a:r>
              <a:rPr lang="ar-IQ" dirty="0"/>
              <a:t> من تكلفة المنتج تنفق على</a:t>
            </a:r>
          </a:p>
          <a:p>
            <a:pPr marL="0" indent="0" algn="r" rtl="1">
              <a:buNone/>
            </a:pPr>
            <a:r>
              <a:rPr lang="ar-IQ" dirty="0"/>
              <a:t>• كلفة المادة </a:t>
            </a:r>
            <a:r>
              <a:rPr lang="en-US" dirty="0"/>
              <a:t>cost of Material</a:t>
            </a:r>
          </a:p>
          <a:p>
            <a:pPr marL="0" indent="0" algn="r" rtl="1">
              <a:buNone/>
            </a:pPr>
            <a:r>
              <a:rPr lang="en-US" dirty="0"/>
              <a:t>• </a:t>
            </a:r>
            <a:r>
              <a:rPr lang="ar-IQ" dirty="0"/>
              <a:t>عملية التصنيع </a:t>
            </a:r>
            <a:r>
              <a:rPr lang="en-US" dirty="0"/>
              <a:t>Processing</a:t>
            </a:r>
          </a:p>
          <a:p>
            <a:pPr marL="0" indent="0" algn="r" rtl="1">
              <a:buNone/>
            </a:pPr>
            <a:r>
              <a:rPr lang="en-US" dirty="0"/>
              <a:t>• </a:t>
            </a:r>
            <a:r>
              <a:rPr lang="ar-IQ" dirty="0"/>
              <a:t>التجميع </a:t>
            </a:r>
            <a:r>
              <a:rPr lang="en-US" dirty="0" smtClean="0"/>
              <a:t>Assembly</a:t>
            </a:r>
            <a:endParaRPr lang="ar-IQ" dirty="0" smtClean="0"/>
          </a:p>
          <a:p>
            <a:pPr marL="0" indent="0" algn="r" rtl="1">
              <a:buNone/>
            </a:pPr>
            <a:endParaRPr lang="en-US" dirty="0"/>
          </a:p>
          <a:p>
            <a:pPr marL="0" indent="0" algn="r" rtl="1">
              <a:buNone/>
            </a:pPr>
            <a:r>
              <a:rPr lang="ar-IQ" dirty="0"/>
              <a:t>أما </a:t>
            </a:r>
            <a:r>
              <a:rPr lang="ar-IQ" dirty="0">
                <a:solidFill>
                  <a:srgbClr val="FF0000"/>
                </a:solidFill>
              </a:rPr>
              <a:t>% 20</a:t>
            </a:r>
            <a:r>
              <a:rPr lang="ar-IQ" dirty="0"/>
              <a:t> المتبقية تنفق على :-</a:t>
            </a:r>
          </a:p>
          <a:p>
            <a:pPr marL="0" indent="0" algn="r" rtl="1">
              <a:buNone/>
            </a:pPr>
            <a:r>
              <a:rPr lang="ar-IQ" dirty="0"/>
              <a:t>• اختيار عملية التصنيع</a:t>
            </a:r>
          </a:p>
          <a:p>
            <a:pPr marL="0" indent="0" algn="r" rtl="1">
              <a:buNone/>
            </a:pPr>
            <a:r>
              <a:rPr lang="ar-IQ" dirty="0"/>
              <a:t>• تخطيط </a:t>
            </a:r>
            <a:r>
              <a:rPr lang="ar-IQ" dirty="0" smtClean="0"/>
              <a:t>التصنيع</a:t>
            </a:r>
          </a:p>
          <a:p>
            <a:pPr marL="0" indent="0" algn="r" rtl="1">
              <a:buNone/>
            </a:pPr>
            <a:endParaRPr lang="ar-IQ" dirty="0"/>
          </a:p>
          <a:p>
            <a:pPr marL="0" indent="0" algn="r" rtl="1">
              <a:buNone/>
            </a:pPr>
            <a:r>
              <a:rPr lang="ar-IQ" dirty="0"/>
              <a:t>أما </a:t>
            </a:r>
            <a:r>
              <a:rPr lang="ar-IQ" dirty="0">
                <a:solidFill>
                  <a:srgbClr val="FF0000"/>
                </a:solidFill>
              </a:rPr>
              <a:t>% 10</a:t>
            </a:r>
            <a:r>
              <a:rPr lang="ar-IQ" dirty="0"/>
              <a:t> المتبقية فهي اجور عمال</a:t>
            </a:r>
            <a:endParaRPr lang="en-US" dirty="0"/>
          </a:p>
        </p:txBody>
      </p:sp>
    </p:spTree>
    <p:extLst>
      <p:ext uri="{BB962C8B-B14F-4D97-AF65-F5344CB8AC3E}">
        <p14:creationId xmlns:p14="http://schemas.microsoft.com/office/powerpoint/2010/main" val="419734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8582" y="540327"/>
            <a:ext cx="9836727" cy="3416320"/>
          </a:xfrm>
          <a:prstGeom prst="rect">
            <a:avLst/>
          </a:prstGeom>
          <a:noFill/>
        </p:spPr>
        <p:txBody>
          <a:bodyPr wrap="square" rtlCol="0">
            <a:spAutoFit/>
          </a:bodyPr>
          <a:lstStyle/>
          <a:p>
            <a:pPr algn="r" rtl="1"/>
            <a:r>
              <a:rPr lang="ar-IQ" b="1" dirty="0">
                <a:solidFill>
                  <a:srgbClr val="00B0F0"/>
                </a:solidFill>
              </a:rPr>
              <a:t>أساس التصميم الناجح يعتمد على مساعدة المصمم لتقليل الكلفة و تسهيل عملية التصنيع </a:t>
            </a:r>
            <a:r>
              <a:rPr lang="ar-IQ" dirty="0" smtClean="0"/>
              <a:t>.</a:t>
            </a:r>
          </a:p>
          <a:p>
            <a:pPr algn="r" rtl="1"/>
            <a:endParaRPr lang="ar-IQ" dirty="0"/>
          </a:p>
          <a:p>
            <a:pPr algn="r" rtl="1"/>
            <a:r>
              <a:rPr lang="ar-IQ" b="1" dirty="0">
                <a:solidFill>
                  <a:srgbClr val="FF0000"/>
                </a:solidFill>
              </a:rPr>
              <a:t>اساسيات التصميم </a:t>
            </a:r>
            <a:r>
              <a:rPr lang="ar-IQ" b="1" dirty="0" smtClean="0">
                <a:solidFill>
                  <a:srgbClr val="FF0000"/>
                </a:solidFill>
              </a:rPr>
              <a:t>الناجح</a:t>
            </a:r>
          </a:p>
          <a:p>
            <a:pPr algn="r" rtl="1"/>
            <a:endParaRPr lang="ar-IQ" dirty="0"/>
          </a:p>
          <a:p>
            <a:pPr algn="r" rtl="1"/>
            <a:r>
              <a:rPr lang="ar-IQ" b="1" dirty="0" smtClean="0">
                <a:cs typeface="+mj-cs"/>
              </a:rPr>
              <a:t>1 . </a:t>
            </a:r>
            <a:r>
              <a:rPr lang="ar-IQ" b="1" dirty="0">
                <a:cs typeface="+mj-cs"/>
              </a:rPr>
              <a:t>تقليل العدد الكلي من الاجزاء</a:t>
            </a:r>
          </a:p>
          <a:p>
            <a:pPr algn="r" rtl="1"/>
            <a:r>
              <a:rPr lang="ar-IQ" b="1" dirty="0" smtClean="0">
                <a:cs typeface="+mj-cs"/>
              </a:rPr>
              <a:t>2 . </a:t>
            </a:r>
            <a:r>
              <a:rPr lang="ar-IQ" b="1" dirty="0">
                <a:cs typeface="+mj-cs"/>
              </a:rPr>
              <a:t>أنشاء تصميم مجز ء</a:t>
            </a:r>
          </a:p>
          <a:p>
            <a:pPr algn="r" rtl="1"/>
            <a:r>
              <a:rPr lang="ar-IQ" b="1" dirty="0" smtClean="0">
                <a:cs typeface="+mj-cs"/>
              </a:rPr>
              <a:t>3 . </a:t>
            </a:r>
            <a:r>
              <a:rPr lang="ar-IQ" b="1" dirty="0">
                <a:cs typeface="+mj-cs"/>
              </a:rPr>
              <a:t>استخدام اجزاء قياسية</a:t>
            </a:r>
          </a:p>
          <a:p>
            <a:pPr algn="r" rtl="1"/>
            <a:r>
              <a:rPr lang="ar-IQ" b="1" dirty="0" smtClean="0">
                <a:cs typeface="+mj-cs"/>
              </a:rPr>
              <a:t>4 . </a:t>
            </a:r>
            <a:r>
              <a:rPr lang="ar-IQ" b="1" dirty="0">
                <a:cs typeface="+mj-cs"/>
              </a:rPr>
              <a:t>تصميم سهل التصنيع</a:t>
            </a:r>
          </a:p>
          <a:p>
            <a:pPr algn="r" rtl="1"/>
            <a:r>
              <a:rPr lang="ar-IQ" b="1" dirty="0" smtClean="0">
                <a:cs typeface="+mj-cs"/>
              </a:rPr>
              <a:t>5 . </a:t>
            </a:r>
            <a:r>
              <a:rPr lang="ar-IQ" b="1" dirty="0">
                <a:cs typeface="+mj-cs"/>
              </a:rPr>
              <a:t>تسهيل عملية التجميع</a:t>
            </a:r>
          </a:p>
          <a:p>
            <a:pPr algn="r" rtl="1"/>
            <a:r>
              <a:rPr lang="ar-IQ" b="1" dirty="0" smtClean="0">
                <a:cs typeface="+mj-cs"/>
              </a:rPr>
              <a:t>6 . </a:t>
            </a:r>
            <a:r>
              <a:rPr lang="ar-IQ" b="1" dirty="0">
                <a:cs typeface="+mj-cs"/>
              </a:rPr>
              <a:t>تقليل عملية النقل</a:t>
            </a:r>
          </a:p>
          <a:p>
            <a:pPr algn="r" rtl="1"/>
            <a:r>
              <a:rPr lang="ar-IQ" b="1" dirty="0" smtClean="0">
                <a:cs typeface="+mj-cs"/>
              </a:rPr>
              <a:t>7 . </a:t>
            </a:r>
            <a:r>
              <a:rPr lang="ar-IQ" b="1" dirty="0">
                <a:cs typeface="+mj-cs"/>
              </a:rPr>
              <a:t>سهولة في الصيانة</a:t>
            </a:r>
          </a:p>
          <a:p>
            <a:pPr algn="r" rtl="1"/>
            <a:r>
              <a:rPr lang="ar-IQ" b="1" dirty="0" smtClean="0">
                <a:cs typeface="+mj-cs"/>
              </a:rPr>
              <a:t>8 . </a:t>
            </a:r>
            <a:r>
              <a:rPr lang="ar-IQ" b="1" dirty="0">
                <a:cs typeface="+mj-cs"/>
              </a:rPr>
              <a:t>استخدام مواد ذات كلفة منخفضة</a:t>
            </a:r>
            <a:endParaRPr lang="en-US" b="1" dirty="0">
              <a:cs typeface="+mj-cs"/>
            </a:endParaRPr>
          </a:p>
        </p:txBody>
      </p:sp>
    </p:spTree>
    <p:extLst>
      <p:ext uri="{BB962C8B-B14F-4D97-AF65-F5344CB8AC3E}">
        <p14:creationId xmlns:p14="http://schemas.microsoft.com/office/powerpoint/2010/main" val="1442173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9872" y="564860"/>
            <a:ext cx="10515600" cy="5170921"/>
          </a:xfrm>
        </p:spPr>
        <p:txBody>
          <a:bodyPr>
            <a:normAutofit/>
          </a:bodyPr>
          <a:lstStyle/>
          <a:p>
            <a:pPr marL="0" indent="0" algn="just" rtl="1">
              <a:buNone/>
            </a:pPr>
            <a:r>
              <a:rPr lang="ar-IQ" sz="2400" dirty="0">
                <a:cs typeface="+mj-cs"/>
              </a:rPr>
              <a:t>تنقسم العمليات التصنيعية الى نوعين رئيسين </a:t>
            </a:r>
            <a:r>
              <a:rPr lang="ar-IQ" sz="2400" dirty="0" smtClean="0">
                <a:cs typeface="+mj-cs"/>
              </a:rPr>
              <a:t>:-</a:t>
            </a:r>
          </a:p>
          <a:p>
            <a:pPr marL="0" indent="0" algn="just" rtl="1">
              <a:buNone/>
            </a:pPr>
            <a:endParaRPr lang="ar-IQ" sz="2400" dirty="0">
              <a:cs typeface="+mj-cs"/>
            </a:endParaRPr>
          </a:p>
          <a:p>
            <a:pPr marL="0" indent="0" algn="just" rtl="1">
              <a:buNone/>
            </a:pPr>
            <a:r>
              <a:rPr lang="ar-IQ" sz="2400" dirty="0" smtClean="0">
                <a:cs typeface="+mj-cs"/>
              </a:rPr>
              <a:t>1 . </a:t>
            </a:r>
            <a:r>
              <a:rPr lang="ar-IQ" sz="2400" dirty="0">
                <a:cs typeface="+mj-cs"/>
              </a:rPr>
              <a:t>عمليات التشكيل </a:t>
            </a:r>
            <a:r>
              <a:rPr lang="en-US" sz="2400" dirty="0">
                <a:cs typeface="+mj-cs"/>
              </a:rPr>
              <a:t>Metal Forming Process</a:t>
            </a:r>
          </a:p>
          <a:p>
            <a:pPr marL="0" indent="0" algn="just" rtl="1">
              <a:buNone/>
            </a:pPr>
            <a:r>
              <a:rPr lang="en-US" sz="2400" dirty="0" smtClean="0">
                <a:cs typeface="+mj-cs"/>
              </a:rPr>
              <a:t>2</a:t>
            </a:r>
            <a:r>
              <a:rPr lang="ar-IQ" sz="2400" dirty="0" smtClean="0">
                <a:cs typeface="+mj-cs"/>
              </a:rPr>
              <a:t> </a:t>
            </a:r>
            <a:r>
              <a:rPr lang="en-US" sz="2400" dirty="0" smtClean="0">
                <a:cs typeface="+mj-cs"/>
              </a:rPr>
              <a:t>. </a:t>
            </a:r>
            <a:r>
              <a:rPr lang="ar-IQ" sz="2400" dirty="0">
                <a:cs typeface="+mj-cs"/>
              </a:rPr>
              <a:t>عمليات التشغيل </a:t>
            </a:r>
            <a:r>
              <a:rPr lang="en-US" sz="2400" dirty="0">
                <a:cs typeface="+mj-cs"/>
              </a:rPr>
              <a:t>Machining </a:t>
            </a:r>
            <a:r>
              <a:rPr lang="en-US" sz="2400" dirty="0" smtClean="0">
                <a:cs typeface="+mj-cs"/>
              </a:rPr>
              <a:t>Process</a:t>
            </a:r>
            <a:endParaRPr lang="ar-IQ" sz="2400" dirty="0" smtClean="0">
              <a:cs typeface="+mj-cs"/>
            </a:endParaRPr>
          </a:p>
          <a:p>
            <a:pPr marL="0" indent="0" algn="just" rtl="1">
              <a:buNone/>
            </a:pPr>
            <a:endParaRPr lang="en-US" sz="1400" dirty="0">
              <a:cs typeface="+mj-cs"/>
            </a:endParaRPr>
          </a:p>
          <a:p>
            <a:pPr marL="0" indent="0" algn="just" rtl="1">
              <a:buNone/>
            </a:pPr>
            <a:r>
              <a:rPr lang="ar-IQ" sz="2400" dirty="0">
                <a:cs typeface="+mj-cs"/>
              </a:rPr>
              <a:t>عملية التشكيل : هي عملية تشويه المعدن و تحويله من شكل الى آخر و ذلك بمساعدة </a:t>
            </a:r>
            <a:r>
              <a:rPr lang="ar-IQ" sz="2400" dirty="0" smtClean="0">
                <a:cs typeface="+mj-cs"/>
              </a:rPr>
              <a:t>قوة</a:t>
            </a:r>
            <a:r>
              <a:rPr lang="en-US" sz="2400" dirty="0" smtClean="0">
                <a:cs typeface="+mj-cs"/>
              </a:rPr>
              <a:t> </a:t>
            </a:r>
            <a:r>
              <a:rPr lang="ar-IQ" sz="2400" dirty="0" smtClean="0">
                <a:cs typeface="+mj-cs"/>
              </a:rPr>
              <a:t>خارجية .</a:t>
            </a:r>
            <a:endParaRPr lang="en-US" sz="2400" dirty="0" smtClean="0">
              <a:cs typeface="+mj-cs"/>
            </a:endParaRPr>
          </a:p>
          <a:p>
            <a:pPr marL="0" indent="0" algn="just" rtl="1">
              <a:buNone/>
            </a:pPr>
            <a:endParaRPr lang="ar-IQ" sz="2400" dirty="0">
              <a:cs typeface="+mj-cs"/>
            </a:endParaRPr>
          </a:p>
          <a:p>
            <a:pPr marL="0" indent="0" algn="just" rtl="1">
              <a:buNone/>
            </a:pPr>
            <a:r>
              <a:rPr lang="ar-IQ" sz="2400" dirty="0">
                <a:cs typeface="+mj-cs"/>
              </a:rPr>
              <a:t>ويمكن تصنيفها الى نوعين رئيسين :</a:t>
            </a:r>
          </a:p>
          <a:p>
            <a:pPr marL="0" indent="0" algn="just" rtl="1">
              <a:buNone/>
            </a:pPr>
            <a:r>
              <a:rPr lang="ar-IQ" sz="2400" dirty="0" smtClean="0">
                <a:solidFill>
                  <a:srgbClr val="00B0F0"/>
                </a:solidFill>
                <a:cs typeface="+mj-cs"/>
              </a:rPr>
              <a:t>1 . </a:t>
            </a:r>
            <a:r>
              <a:rPr lang="ar-IQ" sz="2400" dirty="0">
                <a:solidFill>
                  <a:srgbClr val="00B0F0"/>
                </a:solidFill>
                <a:cs typeface="+mj-cs"/>
              </a:rPr>
              <a:t>تشكيل كتل معدنية </a:t>
            </a:r>
            <a:r>
              <a:rPr lang="en-US" sz="2400" dirty="0">
                <a:solidFill>
                  <a:srgbClr val="00B0F0"/>
                </a:solidFill>
                <a:cs typeface="+mj-cs"/>
              </a:rPr>
              <a:t>Bulk deformation</a:t>
            </a:r>
          </a:p>
          <a:p>
            <a:pPr marL="0" indent="0" algn="just" rtl="1">
              <a:buNone/>
            </a:pPr>
            <a:r>
              <a:rPr lang="en-US" sz="2400" dirty="0" smtClean="0">
                <a:solidFill>
                  <a:srgbClr val="00B0F0"/>
                </a:solidFill>
                <a:cs typeface="+mj-cs"/>
              </a:rPr>
              <a:t>2</a:t>
            </a:r>
            <a:r>
              <a:rPr lang="ar-IQ" sz="2400" dirty="0" smtClean="0">
                <a:solidFill>
                  <a:srgbClr val="00B0F0"/>
                </a:solidFill>
                <a:cs typeface="+mj-cs"/>
              </a:rPr>
              <a:t> </a:t>
            </a:r>
            <a:r>
              <a:rPr lang="en-US" sz="2400" dirty="0" smtClean="0">
                <a:solidFill>
                  <a:srgbClr val="00B0F0"/>
                </a:solidFill>
                <a:cs typeface="+mj-cs"/>
              </a:rPr>
              <a:t>. </a:t>
            </a:r>
            <a:r>
              <a:rPr lang="ar-IQ" sz="2400" dirty="0">
                <a:solidFill>
                  <a:srgbClr val="00B0F0"/>
                </a:solidFill>
                <a:cs typeface="+mj-cs"/>
              </a:rPr>
              <a:t>تشكيل الصفائح المعدنية </a:t>
            </a:r>
            <a:r>
              <a:rPr lang="en-US" sz="2400" dirty="0">
                <a:solidFill>
                  <a:srgbClr val="00B0F0"/>
                </a:solidFill>
                <a:cs typeface="+mj-cs"/>
              </a:rPr>
              <a:t>Sheet metal Forming</a:t>
            </a:r>
          </a:p>
        </p:txBody>
      </p:sp>
    </p:spTree>
    <p:extLst>
      <p:ext uri="{BB962C8B-B14F-4D97-AF65-F5344CB8AC3E}">
        <p14:creationId xmlns:p14="http://schemas.microsoft.com/office/powerpoint/2010/main" val="3078272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7382" y="365124"/>
            <a:ext cx="4246418" cy="4193021"/>
          </a:xfrm>
        </p:spPr>
        <p:txBody>
          <a:bodyPr>
            <a:noAutofit/>
          </a:bodyPr>
          <a:lstStyle/>
          <a:p>
            <a:pPr algn="r" rtl="1"/>
            <a:r>
              <a:rPr lang="ar-IQ" sz="2000" dirty="0"/>
              <a:t>انواع عمليات تشكيل الكتل </a:t>
            </a:r>
            <a:r>
              <a:rPr lang="ar-IQ" sz="2000" dirty="0" smtClean="0"/>
              <a:t>المعدنية</a:t>
            </a:r>
            <a:r>
              <a:rPr lang="en-US" sz="2000" dirty="0" smtClean="0"/>
              <a:t/>
            </a:r>
            <a:br>
              <a:rPr lang="en-US" sz="2000" dirty="0" smtClean="0"/>
            </a:br>
            <a:r>
              <a:rPr lang="ar-IQ" sz="2000" dirty="0"/>
              <a:t/>
            </a:r>
            <a:br>
              <a:rPr lang="ar-IQ" sz="2000" dirty="0"/>
            </a:br>
            <a:r>
              <a:rPr lang="ar-IQ" sz="2000" dirty="0" smtClean="0"/>
              <a:t>1</a:t>
            </a:r>
            <a:r>
              <a:rPr lang="en-US" sz="2000" dirty="0" smtClean="0"/>
              <a:t> </a:t>
            </a:r>
            <a:r>
              <a:rPr lang="ar-IQ" sz="2000" dirty="0" smtClean="0"/>
              <a:t>. </a:t>
            </a:r>
            <a:r>
              <a:rPr lang="ar-IQ" sz="2000" dirty="0"/>
              <a:t>عملية الدرفلة </a:t>
            </a:r>
            <a:r>
              <a:rPr lang="en-US" sz="2000" dirty="0"/>
              <a:t>Rolling Process</a:t>
            </a:r>
            <a:br>
              <a:rPr lang="en-US" sz="2000" dirty="0"/>
            </a:br>
            <a:r>
              <a:rPr lang="ar-IQ" sz="2000" dirty="0" smtClean="0"/>
              <a:t>2. عملية </a:t>
            </a:r>
            <a:r>
              <a:rPr lang="ar-IQ" sz="2000" dirty="0"/>
              <a:t>الحدادة </a:t>
            </a:r>
            <a:r>
              <a:rPr lang="en-US" sz="2000" dirty="0"/>
              <a:t>Forging</a:t>
            </a:r>
            <a:br>
              <a:rPr lang="en-US" sz="2000" dirty="0"/>
            </a:br>
            <a:r>
              <a:rPr lang="ar-IQ" sz="2000" dirty="0" smtClean="0"/>
              <a:t>3.</a:t>
            </a:r>
            <a:r>
              <a:rPr lang="en-US" sz="2000" dirty="0" smtClean="0"/>
              <a:t> </a:t>
            </a:r>
            <a:r>
              <a:rPr lang="ar-IQ" sz="2000" dirty="0"/>
              <a:t>عملية البثق </a:t>
            </a:r>
            <a:r>
              <a:rPr lang="en-US" sz="2000" dirty="0" smtClean="0"/>
              <a:t>Extrusion</a:t>
            </a:r>
            <a:r>
              <a:rPr lang="ar-IQ" sz="2000" dirty="0" smtClean="0"/>
              <a:t/>
            </a:r>
            <a:br>
              <a:rPr lang="ar-IQ" sz="2000" dirty="0" smtClean="0"/>
            </a:br>
            <a:r>
              <a:rPr lang="en-US" sz="2000" dirty="0"/>
              <a:t/>
            </a:r>
            <a:br>
              <a:rPr lang="en-US" sz="2000" dirty="0"/>
            </a:br>
            <a:r>
              <a:rPr lang="ar-IQ" sz="2000" dirty="0"/>
              <a:t>انواع عمليات تشكيل الصفائح المعدنية</a:t>
            </a:r>
            <a:br>
              <a:rPr lang="ar-IQ" sz="2000" dirty="0"/>
            </a:br>
            <a:r>
              <a:rPr lang="ar-IQ" sz="2000" dirty="0"/>
              <a:t/>
            </a:r>
            <a:br>
              <a:rPr lang="ar-IQ" sz="2000" dirty="0"/>
            </a:br>
            <a:r>
              <a:rPr lang="ar-IQ" sz="2000" dirty="0" smtClean="0"/>
              <a:t>1. </a:t>
            </a:r>
            <a:r>
              <a:rPr lang="ar-IQ" sz="2000" dirty="0"/>
              <a:t>عملية القطع </a:t>
            </a:r>
            <a:r>
              <a:rPr lang="en-US" sz="2000" dirty="0"/>
              <a:t>Sheet Cutting</a:t>
            </a:r>
            <a:br>
              <a:rPr lang="en-US" sz="2000" dirty="0"/>
            </a:br>
            <a:r>
              <a:rPr lang="ar-IQ" sz="2000" dirty="0" smtClean="0"/>
              <a:t>2. </a:t>
            </a:r>
            <a:r>
              <a:rPr lang="en-US" sz="2000" dirty="0" smtClean="0"/>
              <a:t> </a:t>
            </a:r>
            <a:r>
              <a:rPr lang="ar-IQ" sz="2000" dirty="0"/>
              <a:t>عملية الحني </a:t>
            </a:r>
            <a:r>
              <a:rPr lang="en-US" sz="2000" dirty="0"/>
              <a:t>Bending Process</a:t>
            </a:r>
            <a:br>
              <a:rPr lang="en-US" sz="2000" dirty="0"/>
            </a:br>
            <a:r>
              <a:rPr lang="ar-IQ" sz="2000" dirty="0" smtClean="0"/>
              <a:t>3.</a:t>
            </a:r>
            <a:r>
              <a:rPr lang="en-US" sz="2000" dirty="0" smtClean="0"/>
              <a:t>. </a:t>
            </a:r>
            <a:r>
              <a:rPr lang="ar-IQ" sz="2000" dirty="0"/>
              <a:t>عملية السحب </a:t>
            </a:r>
            <a:r>
              <a:rPr lang="en-US" sz="2000" dirty="0"/>
              <a:t>Deep drawing</a:t>
            </a:r>
            <a:br>
              <a:rPr lang="en-US" sz="2000" dirty="0"/>
            </a:br>
            <a:r>
              <a:rPr lang="ar-IQ" sz="2000" dirty="0" smtClean="0"/>
              <a:t>4.</a:t>
            </a:r>
            <a:r>
              <a:rPr lang="en-US" sz="2000" dirty="0" smtClean="0"/>
              <a:t>. </a:t>
            </a:r>
            <a:r>
              <a:rPr lang="ar-IQ" sz="2000" dirty="0"/>
              <a:t>عملية الشد </a:t>
            </a:r>
            <a:r>
              <a:rPr lang="en-US" sz="2000" dirty="0"/>
              <a:t>Stretching</a:t>
            </a:r>
          </a:p>
        </p:txBody>
      </p:sp>
    </p:spTree>
    <p:extLst>
      <p:ext uri="{BB962C8B-B14F-4D97-AF65-F5344CB8AC3E}">
        <p14:creationId xmlns:p14="http://schemas.microsoft.com/office/powerpoint/2010/main" val="1037413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375</Words>
  <Application>Microsoft Office PowerPoint</Application>
  <PresentationFormat>Widescreen</PresentationFormat>
  <Paragraphs>68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Andalus</vt:lpstr>
      <vt:lpstr>Arial</vt:lpstr>
      <vt:lpstr>Calibri</vt:lpstr>
      <vt:lpstr>Calibri Light</vt:lpstr>
      <vt:lpstr>Times New Roman</vt:lpstr>
      <vt:lpstr>Office Theme</vt:lpstr>
      <vt:lpstr>التصميم وطرق التصنيع </vt:lpstr>
      <vt:lpstr>التصميم Design  هي فعالية أو عملية تقوم بتعريف منتج  product  الذي يقوم بوظيفة محددة ذات كفاءة كبيرة و كلفة اقتصادية قليلة و بساطة في التصنيع و الصيانة   </vt:lpstr>
      <vt:lpstr>عمليات التصنيع Manufacturing Processes                                هي عملية تحويل المادة الخام (raw material)  الى منتجات (product)  ادارة عمليات التصنيع Management Of Manufacturing Processes         هي مجموعة من التقنيات أو الطرق المستخدمة لتعريف كيف يتم تصنيع المنتج و تشمل :-  • تخطيط المواد الاولية و تحديد مصادرها . • تخطيط التصنيع و تحديد كلفة العمليات حيث انها لا تشمل المنتجات فقط بل هو التكامل بين الطلب على الانتاج و تصميم المنتج و عملية التصنيع أي هو إدارة الإنتاج حسب المواصفات بسعر مناسب عند وقت محدد</vt:lpstr>
      <vt:lpstr>PowerPoint Presentation</vt:lpstr>
      <vt:lpstr>أهمية التصميم في عمليات التصنيع ( عمليات الانتاج ) : - </vt:lpstr>
      <vt:lpstr>PowerPoint Presentation</vt:lpstr>
      <vt:lpstr>PowerPoint Presentation</vt:lpstr>
      <vt:lpstr>انواع عمليات تشكيل الكتل المعدنية  1 . عملية الدرفلة Rolling Process 2. عملية الحدادة Forging 3. عملية البثق Extrusion  انواع عمليات تشكيل الصفائح المعدنية  1. عملية القطع Sheet Cutting 2.  عملية الحني Bending Process 3.. عملية السحب Deep drawing 4.. عملية الشد Stretching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التصميم وطرق التصنيع </dc:title>
  <dc:creator>harith</dc:creator>
  <cp:lastModifiedBy>harith</cp:lastModifiedBy>
  <cp:revision>8</cp:revision>
  <dcterms:created xsi:type="dcterms:W3CDTF">2022-05-06T07:28:36Z</dcterms:created>
  <dcterms:modified xsi:type="dcterms:W3CDTF">2022-05-06T10:45:52Z</dcterms:modified>
</cp:coreProperties>
</file>