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58765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31389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13107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4260367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59172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0D1BC0-790F-48EE-899B-44BEC8CCACC3}"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313544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0D1BC0-790F-48EE-899B-44BEC8CCACC3}" type="datetimeFigureOut">
              <a:rPr lang="en-US" smtClean="0"/>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96154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0D1BC0-790F-48EE-899B-44BEC8CCACC3}" type="datetimeFigureOut">
              <a:rPr lang="en-US" smtClean="0"/>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3613974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D1BC0-790F-48EE-899B-44BEC8CCACC3}" type="datetimeFigureOut">
              <a:rPr lang="en-US" smtClean="0"/>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1345801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0D1BC0-790F-48EE-899B-44BEC8CCACC3}"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7379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0D1BC0-790F-48EE-899B-44BEC8CCACC3}"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73950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D1BC0-790F-48EE-899B-44BEC8CCACC3}" type="datetimeFigureOut">
              <a:rPr lang="en-US" smtClean="0"/>
              <a:t>5/6/2022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CEB0E-3958-4AF2-A93F-1798AED9736A}" type="slidenum">
              <a:rPr lang="en-US" smtClean="0"/>
              <a:t>‹#›</a:t>
            </a:fld>
            <a:endParaRPr lang="en-US"/>
          </a:p>
        </p:txBody>
      </p:sp>
    </p:spTree>
    <p:extLst>
      <p:ext uri="{BB962C8B-B14F-4D97-AF65-F5344CB8AC3E}">
        <p14:creationId xmlns:p14="http://schemas.microsoft.com/office/powerpoint/2010/main" val="274985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3164" y="2881744"/>
            <a:ext cx="9144000" cy="1071563"/>
          </a:xfrm>
        </p:spPr>
        <p:txBody>
          <a:bodyPr/>
          <a:lstStyle/>
          <a:p>
            <a:r>
              <a:rPr lang="ar-IQ" dirty="0" smtClean="0"/>
              <a:t>التصميم وطرق التصنيع </a:t>
            </a:r>
            <a:endParaRPr lang="en-US" dirty="0"/>
          </a:p>
        </p:txBody>
      </p:sp>
      <p:sp>
        <p:nvSpPr>
          <p:cNvPr id="3" name="Subtitle 2"/>
          <p:cNvSpPr>
            <a:spLocks noGrp="1"/>
          </p:cNvSpPr>
          <p:nvPr>
            <p:ph type="subTitle" idx="1"/>
          </p:nvPr>
        </p:nvSpPr>
        <p:spPr>
          <a:xfrm>
            <a:off x="1413164" y="5328950"/>
            <a:ext cx="9144000" cy="651307"/>
          </a:xfrm>
        </p:spPr>
        <p:txBody>
          <a:bodyPr>
            <a:normAutofit lnSpcReduction="10000"/>
          </a:bodyPr>
          <a:lstStyle/>
          <a:p>
            <a:r>
              <a:rPr lang="en-US" sz="1600" b="1" dirty="0" smtClean="0">
                <a:latin typeface="Arial" panose="020B0604020202020204" pitchFamily="34" charset="0"/>
                <a:cs typeface="Arial" panose="020B0604020202020204" pitchFamily="34" charset="0"/>
              </a:rPr>
              <a:t>Asst. Prof</a:t>
            </a:r>
          </a:p>
          <a:p>
            <a:r>
              <a:rPr lang="en-US" sz="1600" b="1" dirty="0" smtClean="0">
                <a:latin typeface="Arial" panose="020B0604020202020204" pitchFamily="34" charset="0"/>
                <a:cs typeface="Arial" panose="020B0604020202020204" pitchFamily="34" charset="0"/>
              </a:rPr>
              <a:t>Dr. Harith Y. Maan</a:t>
            </a:r>
            <a:endParaRPr lang="en-US" sz="1600" b="1" dirty="0">
              <a:latin typeface="Arial" panose="020B0604020202020204" pitchFamily="34" charset="0"/>
              <a:cs typeface="Arial" panose="020B0604020202020204" pitchFamily="34" charset="0"/>
            </a:endParaRPr>
          </a:p>
        </p:txBody>
      </p:sp>
      <p:cxnSp>
        <p:nvCxnSpPr>
          <p:cNvPr id="5" name="Straight Connector 4"/>
          <p:cNvCxnSpPr/>
          <p:nvPr/>
        </p:nvCxnSpPr>
        <p:spPr>
          <a:xfrm>
            <a:off x="762000" y="5051715"/>
            <a:ext cx="10778836" cy="110980"/>
          </a:xfrm>
          <a:prstGeom prst="line">
            <a:avLst/>
          </a:prstGeom>
          <a:ln w="57150"/>
        </p:spPr>
        <p:style>
          <a:lnRef idx="3">
            <a:schemeClr val="accent2"/>
          </a:lnRef>
          <a:fillRef idx="0">
            <a:schemeClr val="accent2"/>
          </a:fillRef>
          <a:effectRef idx="2">
            <a:schemeClr val="accent2"/>
          </a:effectRef>
          <a:fontRef idx="minor">
            <a:schemeClr val="tx1"/>
          </a:fontRef>
        </p:style>
      </p:cxnSp>
      <p:sp>
        <p:nvSpPr>
          <p:cNvPr id="6" name="Subtitle 2"/>
          <p:cNvSpPr txBox="1">
            <a:spLocks/>
          </p:cNvSpPr>
          <p:nvPr/>
        </p:nvSpPr>
        <p:spPr>
          <a:xfrm>
            <a:off x="1260763" y="4374432"/>
            <a:ext cx="9144000" cy="6513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smtClean="0">
                <a:latin typeface="Arial" panose="020B0604020202020204" pitchFamily="34" charset="0"/>
                <a:cs typeface="Arial" panose="020B0604020202020204" pitchFamily="34" charset="0"/>
              </a:rPr>
              <a:t>Lecture </a:t>
            </a:r>
            <a:r>
              <a:rPr lang="en-US" sz="1600" b="1" smtClean="0">
                <a:latin typeface="Arial" panose="020B0604020202020204" pitchFamily="34" charset="0"/>
                <a:cs typeface="Arial" panose="020B0604020202020204" pitchFamily="34" charset="0"/>
              </a:rPr>
              <a:t>3</a:t>
            </a:r>
            <a:endParaRPr lang="en-US" sz="1600" b="1" dirty="0">
              <a:latin typeface="Arial" panose="020B0604020202020204" pitchFamily="34" charset="0"/>
              <a:cs typeface="Arial" panose="020B0604020202020204" pitchFamily="34" charset="0"/>
            </a:endParaRPr>
          </a:p>
        </p:txBody>
      </p:sp>
      <p:sp>
        <p:nvSpPr>
          <p:cNvPr id="8" name="Rectangle 7"/>
          <p:cNvSpPr/>
          <p:nvPr/>
        </p:nvSpPr>
        <p:spPr>
          <a:xfrm>
            <a:off x="10280072" y="424001"/>
            <a:ext cx="554181" cy="2036618"/>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TextBox 6"/>
          <p:cNvSpPr txBox="1"/>
          <p:nvPr/>
        </p:nvSpPr>
        <p:spPr>
          <a:xfrm>
            <a:off x="9324109" y="651164"/>
            <a:ext cx="2466109" cy="1015663"/>
          </a:xfrm>
          <a:prstGeom prst="rect">
            <a:avLst/>
          </a:prstGeom>
          <a:noFill/>
        </p:spPr>
        <p:txBody>
          <a:bodyPr wrap="square" rtlCol="0">
            <a:spAutoFit/>
          </a:bodyPr>
          <a:lstStyle/>
          <a:p>
            <a:pPr algn="ctr"/>
            <a:r>
              <a:rPr lang="ar-IQ" sz="2000" b="1" dirty="0" smtClean="0">
                <a:latin typeface="Andalus" panose="02020603050405020304" pitchFamily="18" charset="-78"/>
                <a:cs typeface="Andalus" panose="02020603050405020304" pitchFamily="18" charset="-78"/>
              </a:rPr>
              <a:t>جامعة بغداد</a:t>
            </a:r>
          </a:p>
          <a:p>
            <a:pPr algn="ctr"/>
            <a:r>
              <a:rPr lang="ar-IQ" sz="2000" b="1" dirty="0" smtClean="0">
                <a:latin typeface="Andalus" panose="02020603050405020304" pitchFamily="18" charset="-78"/>
                <a:cs typeface="Andalus" panose="02020603050405020304" pitchFamily="18" charset="-78"/>
              </a:rPr>
              <a:t>كلية الادارة والاقتصاد</a:t>
            </a:r>
          </a:p>
          <a:p>
            <a:pPr algn="ctr"/>
            <a:r>
              <a:rPr lang="ar-IQ" sz="2000" b="1" dirty="0" smtClean="0">
                <a:latin typeface="Andalus" panose="02020603050405020304" pitchFamily="18" charset="-78"/>
                <a:cs typeface="Andalus" panose="02020603050405020304" pitchFamily="18" charset="-78"/>
              </a:rPr>
              <a:t>قسم الادارة الصناعية </a:t>
            </a:r>
            <a:endParaRPr lang="en-US" sz="20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406234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4398"/>
            <a:ext cx="10515600" cy="604693"/>
          </a:xfrm>
        </p:spPr>
        <p:txBody>
          <a:bodyPr>
            <a:normAutofit/>
          </a:bodyPr>
          <a:lstStyle/>
          <a:p>
            <a:pPr algn="just" rtl="1"/>
            <a:r>
              <a:rPr lang="ar-IQ" sz="2400" dirty="0"/>
              <a:t>عملية الخراطة </a:t>
            </a:r>
            <a:r>
              <a:rPr lang="en-US" sz="2400" dirty="0"/>
              <a:t>Turning Process</a:t>
            </a:r>
          </a:p>
        </p:txBody>
      </p:sp>
      <p:sp>
        <p:nvSpPr>
          <p:cNvPr id="3" name="Content Placeholder 2"/>
          <p:cNvSpPr>
            <a:spLocks noGrp="1"/>
          </p:cNvSpPr>
          <p:nvPr>
            <p:ph idx="1"/>
          </p:nvPr>
        </p:nvSpPr>
        <p:spPr>
          <a:xfrm>
            <a:off x="838200" y="1039091"/>
            <a:ext cx="10515600" cy="917576"/>
          </a:xfrm>
        </p:spPr>
        <p:txBody>
          <a:bodyPr>
            <a:normAutofit/>
          </a:bodyPr>
          <a:lstStyle/>
          <a:p>
            <a:pPr marL="0" indent="0" algn="just" rtl="1">
              <a:buNone/>
            </a:pPr>
            <a:r>
              <a:rPr lang="ar-IQ" sz="1800" dirty="0"/>
              <a:t>يطلق مصطلح الخراطة على مختلف طرق التصنيع التي تستخدم في تشغيل المنتجات ذات المقطع الدائري حيث تتم في هذه العملية إزالة الطبقة الخارجية او الداخلية للقطعة الاسطوانية على هيئة نحاتة ولحدوث عملية خراطة يجب ان تتحرك أداة القطع حركة معينة باتجاه القطعة.</a:t>
            </a:r>
            <a:endParaRPr lang="en-US" sz="1800" dirty="0"/>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t="1471"/>
          <a:stretch/>
        </p:blipFill>
        <p:spPr>
          <a:xfrm>
            <a:off x="3010382" y="1801091"/>
            <a:ext cx="5716764" cy="4599709"/>
          </a:xfrm>
          <a:prstGeom prst="rect">
            <a:avLst/>
          </a:prstGeom>
        </p:spPr>
      </p:pic>
    </p:spTree>
    <p:extLst>
      <p:ext uri="{BB962C8B-B14F-4D97-AF65-F5344CB8AC3E}">
        <p14:creationId xmlns:p14="http://schemas.microsoft.com/office/powerpoint/2010/main" val="1212174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618" y="647989"/>
            <a:ext cx="10515600" cy="3813175"/>
          </a:xfrm>
        </p:spPr>
        <p:txBody>
          <a:bodyPr>
            <a:noAutofit/>
          </a:bodyPr>
          <a:lstStyle/>
          <a:p>
            <a:pPr marL="0" indent="0" algn="just" rtl="1">
              <a:buNone/>
            </a:pPr>
            <a:r>
              <a:rPr lang="ar-IQ" sz="2000" dirty="0">
                <a:cs typeface="+mj-cs"/>
              </a:rPr>
              <a:t>حركات القطع </a:t>
            </a:r>
          </a:p>
          <a:p>
            <a:pPr marL="0" indent="0" algn="just" rtl="1">
              <a:buNone/>
            </a:pPr>
            <a:r>
              <a:rPr lang="ar-IQ" sz="2000" dirty="0" smtClean="0">
                <a:solidFill>
                  <a:srgbClr val="FF0000"/>
                </a:solidFill>
                <a:cs typeface="+mj-cs"/>
              </a:rPr>
              <a:t>1.حركة </a:t>
            </a:r>
            <a:r>
              <a:rPr lang="ar-IQ" sz="2000" dirty="0">
                <a:solidFill>
                  <a:srgbClr val="FF0000"/>
                </a:solidFill>
                <a:cs typeface="+mj-cs"/>
              </a:rPr>
              <a:t>القطع: </a:t>
            </a:r>
            <a:r>
              <a:rPr lang="ar-IQ" sz="2000" dirty="0">
                <a:cs typeface="+mj-cs"/>
              </a:rPr>
              <a:t>هي الحركة الضرورية لإزالة طبقة من معن الشغلة (</a:t>
            </a:r>
            <a:r>
              <a:rPr lang="en-US" sz="2000" dirty="0">
                <a:cs typeface="+mj-cs"/>
              </a:rPr>
              <a:t>WORK PIECE) </a:t>
            </a:r>
            <a:r>
              <a:rPr lang="ar-IQ" sz="2000" dirty="0">
                <a:cs typeface="+mj-cs"/>
              </a:rPr>
              <a:t>خلال:</a:t>
            </a:r>
          </a:p>
          <a:p>
            <a:pPr marL="0" indent="0" algn="just" rtl="1">
              <a:buNone/>
            </a:pPr>
            <a:r>
              <a:rPr lang="ar-IQ" sz="2000" dirty="0">
                <a:cs typeface="+mj-cs"/>
              </a:rPr>
              <a:t>•	دورة واحدة كما في الخراطة </a:t>
            </a:r>
          </a:p>
          <a:p>
            <a:pPr marL="0" indent="0" algn="just" rtl="1">
              <a:buNone/>
            </a:pPr>
            <a:r>
              <a:rPr lang="ar-IQ" sz="2000" dirty="0">
                <a:cs typeface="+mj-cs"/>
              </a:rPr>
              <a:t>•	دورة واحدة لسكين التفريز</a:t>
            </a:r>
          </a:p>
          <a:p>
            <a:pPr marL="0" indent="0" algn="just" rtl="1">
              <a:buNone/>
            </a:pPr>
            <a:r>
              <a:rPr lang="ar-IQ" sz="2000" dirty="0">
                <a:cs typeface="+mj-cs"/>
              </a:rPr>
              <a:t>•	دورة واحدة للمثقاب</a:t>
            </a:r>
          </a:p>
          <a:p>
            <a:pPr marL="0" indent="0" algn="just" rtl="1">
              <a:buNone/>
            </a:pPr>
            <a:r>
              <a:rPr lang="ar-IQ" sz="2000" dirty="0">
                <a:cs typeface="+mj-cs"/>
              </a:rPr>
              <a:t>•	او شوط واحد للأداة كما في عملية القشط </a:t>
            </a:r>
          </a:p>
          <a:p>
            <a:pPr marL="0" indent="0" algn="just" rtl="1">
              <a:buNone/>
            </a:pPr>
            <a:r>
              <a:rPr lang="ar-IQ" sz="2000" dirty="0">
                <a:cs typeface="+mj-cs"/>
              </a:rPr>
              <a:t>	</a:t>
            </a:r>
          </a:p>
          <a:p>
            <a:pPr marL="0" indent="0" algn="just" rtl="1">
              <a:buNone/>
            </a:pPr>
            <a:r>
              <a:rPr lang="ar-IQ" sz="2000" dirty="0">
                <a:solidFill>
                  <a:srgbClr val="FF0000"/>
                </a:solidFill>
                <a:cs typeface="+mj-cs"/>
              </a:rPr>
              <a:t>2</a:t>
            </a:r>
            <a:r>
              <a:rPr lang="ar-IQ" sz="2000" dirty="0" smtClean="0">
                <a:solidFill>
                  <a:srgbClr val="FF0000"/>
                </a:solidFill>
                <a:cs typeface="+mj-cs"/>
              </a:rPr>
              <a:t>. </a:t>
            </a:r>
            <a:r>
              <a:rPr lang="ar-IQ" sz="2000" dirty="0">
                <a:solidFill>
                  <a:srgbClr val="FF0000"/>
                </a:solidFill>
                <a:cs typeface="+mj-cs"/>
              </a:rPr>
              <a:t>حركة التغذية: </a:t>
            </a:r>
            <a:r>
              <a:rPr lang="ar-IQ" sz="2000" dirty="0">
                <a:cs typeface="+mj-cs"/>
              </a:rPr>
              <a:t>هي الحركة بين الأداة والشغلة والتي تسبب في حدوث إزالة مستمرة للمعدن بوجود حركة القطع.</a:t>
            </a:r>
          </a:p>
          <a:p>
            <a:pPr marL="0" indent="0" algn="just" rtl="1">
              <a:buNone/>
            </a:pPr>
            <a:r>
              <a:rPr lang="ar-IQ" sz="2000" dirty="0" smtClean="0">
                <a:solidFill>
                  <a:srgbClr val="FF0000"/>
                </a:solidFill>
                <a:cs typeface="+mj-cs"/>
              </a:rPr>
              <a:t>3.حركة </a:t>
            </a:r>
            <a:r>
              <a:rPr lang="ar-IQ" sz="2000" dirty="0">
                <a:solidFill>
                  <a:srgbClr val="FF0000"/>
                </a:solidFill>
                <a:cs typeface="+mj-cs"/>
              </a:rPr>
              <a:t>ضبط عمق القطع: </a:t>
            </a:r>
            <a:r>
              <a:rPr lang="ar-IQ" sz="2000" dirty="0">
                <a:cs typeface="+mj-cs"/>
              </a:rPr>
              <a:t>هي حركة الأداة باتجاه المعدن بشكل يدوي او الي ابتداء من نقطة تلامسها لتحديد مقدار القطع المطلوب.</a:t>
            </a:r>
          </a:p>
          <a:p>
            <a:pPr marL="0" indent="0" algn="just" rtl="1">
              <a:buNone/>
            </a:pPr>
            <a:endParaRPr lang="en-US" sz="2000" dirty="0">
              <a:cs typeface="+mj-cs"/>
            </a:endParaRPr>
          </a:p>
        </p:txBody>
      </p:sp>
      <p:sp>
        <p:nvSpPr>
          <p:cNvPr id="4" name="TextBox 3"/>
          <p:cNvSpPr txBox="1"/>
          <p:nvPr/>
        </p:nvSpPr>
        <p:spPr>
          <a:xfrm>
            <a:off x="2757055" y="4572000"/>
            <a:ext cx="8208818" cy="923330"/>
          </a:xfrm>
          <a:prstGeom prst="rect">
            <a:avLst/>
          </a:prstGeom>
          <a:noFill/>
        </p:spPr>
        <p:txBody>
          <a:bodyPr wrap="square" rtlCol="0">
            <a:spAutoFit/>
          </a:bodyPr>
          <a:lstStyle/>
          <a:p>
            <a:pPr algn="r" rtl="1"/>
            <a:r>
              <a:rPr lang="ar-IQ" b="1" dirty="0">
                <a:solidFill>
                  <a:srgbClr val="FF0000"/>
                </a:solidFill>
              </a:rPr>
              <a:t>ظروف القطع </a:t>
            </a:r>
            <a:r>
              <a:rPr lang="en-US" b="1" dirty="0">
                <a:solidFill>
                  <a:srgbClr val="FF0000"/>
                </a:solidFill>
              </a:rPr>
              <a:t>Cutting </a:t>
            </a:r>
            <a:r>
              <a:rPr lang="en-US" b="1" dirty="0" smtClean="0">
                <a:solidFill>
                  <a:srgbClr val="FF0000"/>
                </a:solidFill>
              </a:rPr>
              <a:t>Parameters</a:t>
            </a:r>
          </a:p>
          <a:p>
            <a:pPr algn="r" rtl="1"/>
            <a:endParaRPr lang="en-US" dirty="0"/>
          </a:p>
          <a:p>
            <a:pPr algn="r" rtl="1"/>
            <a:r>
              <a:rPr lang="ar-IQ" dirty="0"/>
              <a:t>يقصد بظروف القطع هي سرعة القطع وسرعة التغذية وعمق القطع</a:t>
            </a:r>
            <a:endParaRPr lang="en-US" dirty="0"/>
          </a:p>
        </p:txBody>
      </p:sp>
    </p:spTree>
    <p:extLst>
      <p:ext uri="{BB962C8B-B14F-4D97-AF65-F5344CB8AC3E}">
        <p14:creationId xmlns:p14="http://schemas.microsoft.com/office/powerpoint/2010/main" val="39423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48255" y="1770208"/>
            <a:ext cx="1960418" cy="3272848"/>
          </a:xfrm>
        </p:spPr>
        <p:txBody>
          <a:bodyPr>
            <a:noAutofit/>
          </a:bodyPr>
          <a:lstStyle/>
          <a:p>
            <a:pPr lvl="0" algn="r" rtl="1"/>
            <a:r>
              <a:rPr lang="ar-IQ" sz="1400" b="1" dirty="0"/>
              <a:t>الخراطة الوجهية </a:t>
            </a:r>
            <a:endParaRPr lang="en-US" sz="1400" b="1" dirty="0"/>
          </a:p>
          <a:p>
            <a:pPr lvl="0" algn="r" rtl="1"/>
            <a:r>
              <a:rPr lang="ar-IQ" sz="1400" b="1" dirty="0"/>
              <a:t>خراطة المخروط</a:t>
            </a:r>
            <a:endParaRPr lang="en-US" sz="1400" b="1" dirty="0"/>
          </a:p>
          <a:p>
            <a:pPr lvl="0" algn="r" rtl="1"/>
            <a:r>
              <a:rPr lang="ar-IQ" sz="1400" b="1" dirty="0"/>
              <a:t>خراطة الاشكال المعقدة </a:t>
            </a:r>
            <a:endParaRPr lang="en-US" sz="1400" b="1" dirty="0"/>
          </a:p>
          <a:p>
            <a:pPr lvl="0" algn="r" rtl="1"/>
            <a:r>
              <a:rPr lang="ar-IQ" sz="1400" b="1" dirty="0"/>
              <a:t>خراطة الاستنساخ</a:t>
            </a:r>
            <a:endParaRPr lang="en-US" sz="1400" b="1" dirty="0"/>
          </a:p>
          <a:p>
            <a:pPr lvl="0" algn="r" rtl="1"/>
            <a:r>
              <a:rPr lang="ar-IQ" sz="1400" b="1" dirty="0"/>
              <a:t>الخراطة الطولية </a:t>
            </a:r>
            <a:endParaRPr lang="en-US" sz="1400" b="1" dirty="0"/>
          </a:p>
          <a:p>
            <a:pPr lvl="0" algn="r" rtl="1"/>
            <a:r>
              <a:rPr lang="ar-IQ" sz="1400" b="1" dirty="0"/>
              <a:t>خراطة الفصل</a:t>
            </a:r>
            <a:endParaRPr lang="en-US" sz="1400" b="1" dirty="0"/>
          </a:p>
          <a:p>
            <a:pPr lvl="0" algn="r" rtl="1"/>
            <a:r>
              <a:rPr lang="ar-IQ" sz="1400" b="1" dirty="0"/>
              <a:t>خراطة التسنين</a:t>
            </a:r>
            <a:endParaRPr lang="en-US" sz="1400" b="1" dirty="0"/>
          </a:p>
          <a:p>
            <a:pPr lvl="0" algn="r" rtl="1"/>
            <a:r>
              <a:rPr lang="ar-IQ" sz="1400" b="1" dirty="0"/>
              <a:t>الخراطة الداخلية</a:t>
            </a:r>
            <a:endParaRPr lang="en-US" sz="1400" b="1" dirty="0"/>
          </a:p>
          <a:p>
            <a:pPr lvl="0" algn="r" rtl="1"/>
            <a:r>
              <a:rPr lang="ar-IQ" sz="1400" b="1" dirty="0"/>
              <a:t>خراطة التثقيب</a:t>
            </a:r>
            <a:endParaRPr lang="en-US" sz="1400" b="1" dirty="0"/>
          </a:p>
          <a:p>
            <a:pPr lvl="0" algn="r" rtl="1"/>
            <a:r>
              <a:rPr lang="ar-IQ" sz="1400" b="1" dirty="0"/>
              <a:t>خراطة التخشين </a:t>
            </a:r>
            <a:endParaRPr lang="en-US" sz="1400" b="1" dirty="0"/>
          </a:p>
          <a:p>
            <a:pPr algn="r"/>
            <a:endParaRPr lang="en-US" sz="1400" b="1"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1491" y="408899"/>
            <a:ext cx="6539251" cy="5460082"/>
          </a:xfrm>
          <a:prstGeom prst="rect">
            <a:avLst/>
          </a:prstGeom>
        </p:spPr>
      </p:pic>
    </p:spTree>
    <p:extLst>
      <p:ext uri="{BB962C8B-B14F-4D97-AF65-F5344CB8AC3E}">
        <p14:creationId xmlns:p14="http://schemas.microsoft.com/office/powerpoint/2010/main" val="3463688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1891" y="517526"/>
            <a:ext cx="3151909" cy="507710"/>
          </a:xfrm>
        </p:spPr>
        <p:txBody>
          <a:bodyPr>
            <a:normAutofit fontScale="90000"/>
          </a:bodyPr>
          <a:lstStyle/>
          <a:p>
            <a:pPr algn="r"/>
            <a:r>
              <a:rPr lang="ar-IQ" sz="2400" b="1" dirty="0"/>
              <a:t>حسابات عملية الخراطة </a:t>
            </a:r>
            <a:r>
              <a:rPr lang="en-US" sz="2400" dirty="0"/>
              <a:t/>
            </a:r>
            <a:br>
              <a:rPr lang="en-US" sz="2400" dirty="0"/>
            </a:br>
            <a:endParaRPr lang="en-US" sz="24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4639" y="771381"/>
            <a:ext cx="7699161" cy="259459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4640" y="3471283"/>
            <a:ext cx="7883718" cy="3292434"/>
          </a:xfrm>
          <a:prstGeom prst="rect">
            <a:avLst/>
          </a:prstGeom>
        </p:spPr>
      </p:pic>
    </p:spTree>
    <p:extLst>
      <p:ext uri="{BB962C8B-B14F-4D97-AF65-F5344CB8AC3E}">
        <p14:creationId xmlns:p14="http://schemas.microsoft.com/office/powerpoint/2010/main" val="4086945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0508" y="562679"/>
            <a:ext cx="7605975" cy="325589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0508" y="3475199"/>
            <a:ext cx="7379795" cy="2634656"/>
          </a:xfrm>
          <a:prstGeom prst="rect">
            <a:avLst/>
          </a:prstGeom>
        </p:spPr>
      </p:pic>
    </p:spTree>
    <p:extLst>
      <p:ext uri="{BB962C8B-B14F-4D97-AF65-F5344CB8AC3E}">
        <p14:creationId xmlns:p14="http://schemas.microsoft.com/office/powerpoint/2010/main" val="2704676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127</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Andalus</vt:lpstr>
      <vt:lpstr>Arial</vt:lpstr>
      <vt:lpstr>Calibri</vt:lpstr>
      <vt:lpstr>Calibri Light</vt:lpstr>
      <vt:lpstr>Times New Roman</vt:lpstr>
      <vt:lpstr>Office Theme</vt:lpstr>
      <vt:lpstr>التصميم وطرق التصنيع </vt:lpstr>
      <vt:lpstr>عملية الخراطة Turning Process</vt:lpstr>
      <vt:lpstr>PowerPoint Presentation</vt:lpstr>
      <vt:lpstr>PowerPoint Presentation</vt:lpstr>
      <vt:lpstr>حسابات عملية الخراطة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التصميم وطرق التصنيع </dc:title>
  <dc:creator>harith</dc:creator>
  <cp:lastModifiedBy>harith</cp:lastModifiedBy>
  <cp:revision>6</cp:revision>
  <dcterms:created xsi:type="dcterms:W3CDTF">2022-05-06T07:28:36Z</dcterms:created>
  <dcterms:modified xsi:type="dcterms:W3CDTF">2022-05-06T08:31:13Z</dcterms:modified>
</cp:coreProperties>
</file>