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1" r:id="rId13"/>
    <p:sldId id="269" r:id="rId14"/>
    <p:sldId id="270" r:id="rId15"/>
    <p:sldId id="272" r:id="rId16"/>
    <p:sldId id="271"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5304D7-0B99-4E97-A8A3-E270F29D5098}" type="doc">
      <dgm:prSet loTypeId="urn:microsoft.com/office/officeart/2005/8/layout/target3" loCatId="list" qsTypeId="urn:microsoft.com/office/officeart/2005/8/quickstyle/simple1" qsCatId="simple" csTypeId="urn:microsoft.com/office/officeart/2005/8/colors/accent1_2" csCatId="accent1" phldr="1"/>
      <dgm:spPr/>
      <dgm:t>
        <a:bodyPr/>
        <a:lstStyle/>
        <a:p>
          <a:pPr rtl="1"/>
          <a:endParaRPr lang="ar-IQ"/>
        </a:p>
      </dgm:t>
    </dgm:pt>
    <dgm:pt modelId="{3BAE2ADC-020E-4211-B9EF-B39ED091AD69}">
      <dgm:prSet phldrT="[نص]"/>
      <dgm:spPr/>
      <dgm:t>
        <a:bodyPr/>
        <a:lstStyle/>
        <a:p>
          <a:pPr rtl="1"/>
          <a:r>
            <a:rPr lang="ar-IQ" dirty="0"/>
            <a:t>المهارات التشغيلية</a:t>
          </a:r>
        </a:p>
      </dgm:t>
    </dgm:pt>
    <dgm:pt modelId="{060D5EDA-BC37-4197-975D-7142FE978E81}" type="parTrans" cxnId="{4E8B9112-2286-4994-B7CD-F0A71258355C}">
      <dgm:prSet/>
      <dgm:spPr/>
      <dgm:t>
        <a:bodyPr/>
        <a:lstStyle/>
        <a:p>
          <a:pPr rtl="1"/>
          <a:endParaRPr lang="ar-IQ"/>
        </a:p>
      </dgm:t>
    </dgm:pt>
    <dgm:pt modelId="{B3921D06-088D-4F50-9B11-6B4666462963}" type="sibTrans" cxnId="{4E8B9112-2286-4994-B7CD-F0A71258355C}">
      <dgm:prSet/>
      <dgm:spPr/>
      <dgm:t>
        <a:bodyPr/>
        <a:lstStyle/>
        <a:p>
          <a:pPr rtl="1"/>
          <a:endParaRPr lang="ar-IQ"/>
        </a:p>
      </dgm:t>
    </dgm:pt>
    <dgm:pt modelId="{DFBEA06C-A0D5-4576-9D47-F250D1AC1CEB}">
      <dgm:prSet phldrT="[نص]"/>
      <dgm:spPr/>
      <dgm:t>
        <a:bodyPr/>
        <a:lstStyle/>
        <a:p>
          <a:pPr rtl="1"/>
          <a:r>
            <a:rPr lang="ar-IQ" dirty="0"/>
            <a:t>المهارات المعلوماتية</a:t>
          </a:r>
        </a:p>
      </dgm:t>
    </dgm:pt>
    <dgm:pt modelId="{E2BB91DF-1549-44CA-BE2A-5FB3AAF5F613}" type="parTrans" cxnId="{80749684-6B40-45A0-8D56-DA391EF338AB}">
      <dgm:prSet/>
      <dgm:spPr/>
      <dgm:t>
        <a:bodyPr/>
        <a:lstStyle/>
        <a:p>
          <a:pPr rtl="1"/>
          <a:endParaRPr lang="ar-IQ"/>
        </a:p>
      </dgm:t>
    </dgm:pt>
    <dgm:pt modelId="{4A8E8F4B-93A5-43E0-AFB1-A80E72B32A2B}" type="sibTrans" cxnId="{80749684-6B40-45A0-8D56-DA391EF338AB}">
      <dgm:prSet/>
      <dgm:spPr/>
      <dgm:t>
        <a:bodyPr/>
        <a:lstStyle/>
        <a:p>
          <a:pPr rtl="1"/>
          <a:endParaRPr lang="ar-IQ"/>
        </a:p>
      </dgm:t>
    </dgm:pt>
    <dgm:pt modelId="{72C3DC59-1331-474B-83C8-74E5FA8976B2}">
      <dgm:prSet phldrT="[نص]"/>
      <dgm:spPr/>
      <dgm:t>
        <a:bodyPr/>
        <a:lstStyle/>
        <a:p>
          <a:pPr rtl="1"/>
          <a:r>
            <a:rPr lang="ar-IQ" dirty="0"/>
            <a:t>المهارات عبر الانترنيت</a:t>
          </a:r>
        </a:p>
      </dgm:t>
    </dgm:pt>
    <dgm:pt modelId="{497F7367-2B4D-4BCB-9F17-3838730BC9E0}" type="parTrans" cxnId="{40B5B5AD-FE35-4A0F-BCDD-AD153BB1FBA6}">
      <dgm:prSet/>
      <dgm:spPr/>
      <dgm:t>
        <a:bodyPr/>
        <a:lstStyle/>
        <a:p>
          <a:pPr rtl="1"/>
          <a:endParaRPr lang="ar-IQ"/>
        </a:p>
      </dgm:t>
    </dgm:pt>
    <dgm:pt modelId="{0F6AEF82-0A1D-4696-ABBF-2050359CFBCF}" type="sibTrans" cxnId="{40B5B5AD-FE35-4A0F-BCDD-AD153BB1FBA6}">
      <dgm:prSet/>
      <dgm:spPr/>
      <dgm:t>
        <a:bodyPr/>
        <a:lstStyle/>
        <a:p>
          <a:pPr rtl="1"/>
          <a:endParaRPr lang="ar-IQ"/>
        </a:p>
      </dgm:t>
    </dgm:pt>
    <dgm:pt modelId="{0525F4B4-6245-486B-AC4D-27CEA112499B}">
      <dgm:prSet/>
      <dgm:spPr/>
      <dgm:t>
        <a:bodyPr/>
        <a:lstStyle/>
        <a:p>
          <a:pPr rtl="1"/>
          <a:r>
            <a:rPr lang="ar-IQ" dirty="0"/>
            <a:t>المهارات الاجتماعية</a:t>
          </a:r>
        </a:p>
      </dgm:t>
    </dgm:pt>
    <dgm:pt modelId="{768493B1-A7A7-42D1-9DC7-1CF8DB4ECEAF}" type="parTrans" cxnId="{D07020D0-137B-47D6-A92E-A0D2C2FEB99D}">
      <dgm:prSet/>
      <dgm:spPr/>
      <dgm:t>
        <a:bodyPr/>
        <a:lstStyle/>
        <a:p>
          <a:pPr rtl="1"/>
          <a:endParaRPr lang="ar-IQ"/>
        </a:p>
      </dgm:t>
    </dgm:pt>
    <dgm:pt modelId="{295C0663-47AA-4DDB-BFAD-187E5D37DAA1}" type="sibTrans" cxnId="{D07020D0-137B-47D6-A92E-A0D2C2FEB99D}">
      <dgm:prSet/>
      <dgm:spPr/>
      <dgm:t>
        <a:bodyPr/>
        <a:lstStyle/>
        <a:p>
          <a:pPr rtl="1"/>
          <a:endParaRPr lang="ar-IQ"/>
        </a:p>
      </dgm:t>
    </dgm:pt>
    <dgm:pt modelId="{744C8936-B48B-4C48-BF9E-BF7FF031C522}">
      <dgm:prSet/>
      <dgm:spPr/>
      <dgm:t>
        <a:bodyPr/>
        <a:lstStyle/>
        <a:p>
          <a:pPr rtl="1"/>
          <a:r>
            <a:rPr lang="ar-IQ" dirty="0"/>
            <a:t>المهارات الابداعية</a:t>
          </a:r>
        </a:p>
      </dgm:t>
    </dgm:pt>
    <dgm:pt modelId="{4D510EC7-ADA0-48F5-9616-20C15A81A7E7}" type="parTrans" cxnId="{1BA378B8-F528-4AE7-AD43-0ABCD4918B80}">
      <dgm:prSet/>
      <dgm:spPr/>
      <dgm:t>
        <a:bodyPr/>
        <a:lstStyle/>
        <a:p>
          <a:pPr rtl="1"/>
          <a:endParaRPr lang="ar-IQ"/>
        </a:p>
      </dgm:t>
    </dgm:pt>
    <dgm:pt modelId="{EBA6C258-6A19-4985-A436-CEF33D2BEC12}" type="sibTrans" cxnId="{1BA378B8-F528-4AE7-AD43-0ABCD4918B80}">
      <dgm:prSet/>
      <dgm:spPr/>
      <dgm:t>
        <a:bodyPr/>
        <a:lstStyle/>
        <a:p>
          <a:pPr rtl="1"/>
          <a:endParaRPr lang="ar-IQ"/>
        </a:p>
      </dgm:t>
    </dgm:pt>
    <dgm:pt modelId="{0DC13B3B-9594-49E4-BC2D-DE6FF49AC448}" type="pres">
      <dgm:prSet presAssocID="{F65304D7-0B99-4E97-A8A3-E270F29D5098}" presName="Name0" presStyleCnt="0">
        <dgm:presLayoutVars>
          <dgm:chMax val="7"/>
          <dgm:dir/>
          <dgm:animLvl val="lvl"/>
          <dgm:resizeHandles val="exact"/>
        </dgm:presLayoutVars>
      </dgm:prSet>
      <dgm:spPr/>
    </dgm:pt>
    <dgm:pt modelId="{124D12C7-2D81-40BD-86A3-2DD9585E1A45}" type="pres">
      <dgm:prSet presAssocID="{3BAE2ADC-020E-4211-B9EF-B39ED091AD69}" presName="circle1" presStyleLbl="node1" presStyleIdx="0" presStyleCnt="5"/>
      <dgm:spPr/>
    </dgm:pt>
    <dgm:pt modelId="{56DACA65-C237-4FD2-B2FF-1F6526A49DD2}" type="pres">
      <dgm:prSet presAssocID="{3BAE2ADC-020E-4211-B9EF-B39ED091AD69}" presName="space" presStyleCnt="0"/>
      <dgm:spPr/>
    </dgm:pt>
    <dgm:pt modelId="{01F40F01-8B4D-4369-B088-C10CAEB5E9CD}" type="pres">
      <dgm:prSet presAssocID="{3BAE2ADC-020E-4211-B9EF-B39ED091AD69}" presName="rect1" presStyleLbl="alignAcc1" presStyleIdx="0" presStyleCnt="5"/>
      <dgm:spPr/>
    </dgm:pt>
    <dgm:pt modelId="{8DFFCB84-4987-4518-94A4-6E5155C64C48}" type="pres">
      <dgm:prSet presAssocID="{0525F4B4-6245-486B-AC4D-27CEA112499B}" presName="vertSpace2" presStyleLbl="node1" presStyleIdx="0" presStyleCnt="5"/>
      <dgm:spPr/>
    </dgm:pt>
    <dgm:pt modelId="{BF10CDDF-5247-45CB-AD91-329C8AE1ABBC}" type="pres">
      <dgm:prSet presAssocID="{0525F4B4-6245-486B-AC4D-27CEA112499B}" presName="circle2" presStyleLbl="node1" presStyleIdx="1" presStyleCnt="5"/>
      <dgm:spPr/>
    </dgm:pt>
    <dgm:pt modelId="{91D35ECA-C206-4777-978E-F81E6C68A8FB}" type="pres">
      <dgm:prSet presAssocID="{0525F4B4-6245-486B-AC4D-27CEA112499B}" presName="rect2" presStyleLbl="alignAcc1" presStyleIdx="1" presStyleCnt="5" custLinFactNeighborX="-7"/>
      <dgm:spPr/>
    </dgm:pt>
    <dgm:pt modelId="{C7D7D95C-A7A7-434C-B37B-FA19186EF6EC}" type="pres">
      <dgm:prSet presAssocID="{744C8936-B48B-4C48-BF9E-BF7FF031C522}" presName="vertSpace3" presStyleLbl="node1" presStyleIdx="1" presStyleCnt="5"/>
      <dgm:spPr/>
    </dgm:pt>
    <dgm:pt modelId="{2BA9F623-2AAD-4538-AB87-264597E539C4}" type="pres">
      <dgm:prSet presAssocID="{744C8936-B48B-4C48-BF9E-BF7FF031C522}" presName="circle3" presStyleLbl="node1" presStyleIdx="2" presStyleCnt="5"/>
      <dgm:spPr/>
    </dgm:pt>
    <dgm:pt modelId="{21CE6D3A-AA3F-4307-BFFE-DDC3ED7A8A56}" type="pres">
      <dgm:prSet presAssocID="{744C8936-B48B-4C48-BF9E-BF7FF031C522}" presName="rect3" presStyleLbl="alignAcc1" presStyleIdx="2" presStyleCnt="5" custLinFactNeighborX="-7" custLinFactNeighborY="-4720"/>
      <dgm:spPr/>
    </dgm:pt>
    <dgm:pt modelId="{BCD5CD7B-CDEB-4055-9035-AE35DFCB3E29}" type="pres">
      <dgm:prSet presAssocID="{DFBEA06C-A0D5-4576-9D47-F250D1AC1CEB}" presName="vertSpace4" presStyleLbl="node1" presStyleIdx="2" presStyleCnt="5"/>
      <dgm:spPr/>
    </dgm:pt>
    <dgm:pt modelId="{3B6D1E33-6DCB-462B-BB0D-A29C26157903}" type="pres">
      <dgm:prSet presAssocID="{DFBEA06C-A0D5-4576-9D47-F250D1AC1CEB}" presName="circle4" presStyleLbl="node1" presStyleIdx="3" presStyleCnt="5"/>
      <dgm:spPr/>
    </dgm:pt>
    <dgm:pt modelId="{6CB37D35-CB51-434B-B869-157CD6E540F5}" type="pres">
      <dgm:prSet presAssocID="{DFBEA06C-A0D5-4576-9D47-F250D1AC1CEB}" presName="rect4" presStyleLbl="alignAcc1" presStyleIdx="3" presStyleCnt="5" custLinFactNeighborX="-7" custLinFactNeighborY="-4862"/>
      <dgm:spPr/>
    </dgm:pt>
    <dgm:pt modelId="{ECEDF38A-A176-484D-8E8E-924E0215E232}" type="pres">
      <dgm:prSet presAssocID="{72C3DC59-1331-474B-83C8-74E5FA8976B2}" presName="vertSpace5" presStyleLbl="node1" presStyleIdx="3" presStyleCnt="5"/>
      <dgm:spPr/>
    </dgm:pt>
    <dgm:pt modelId="{3A0F6738-4284-4888-8B13-0C697C053640}" type="pres">
      <dgm:prSet presAssocID="{72C3DC59-1331-474B-83C8-74E5FA8976B2}" presName="circle5" presStyleLbl="node1" presStyleIdx="4" presStyleCnt="5"/>
      <dgm:spPr/>
    </dgm:pt>
    <dgm:pt modelId="{50B17ABF-C617-4FE8-B643-16A76064EA44}" type="pres">
      <dgm:prSet presAssocID="{72C3DC59-1331-474B-83C8-74E5FA8976B2}" presName="rect5" presStyleLbl="alignAcc1" presStyleIdx="4" presStyleCnt="5"/>
      <dgm:spPr/>
    </dgm:pt>
    <dgm:pt modelId="{ED51E36B-1BDF-42D3-B37A-36B4729B3BBF}" type="pres">
      <dgm:prSet presAssocID="{3BAE2ADC-020E-4211-B9EF-B39ED091AD69}" presName="rect1ParTxNoCh" presStyleLbl="alignAcc1" presStyleIdx="4" presStyleCnt="5">
        <dgm:presLayoutVars>
          <dgm:chMax val="1"/>
          <dgm:bulletEnabled val="1"/>
        </dgm:presLayoutVars>
      </dgm:prSet>
      <dgm:spPr/>
    </dgm:pt>
    <dgm:pt modelId="{A45962D0-D19F-4A17-A5F4-C64D21FB85D5}" type="pres">
      <dgm:prSet presAssocID="{0525F4B4-6245-486B-AC4D-27CEA112499B}" presName="rect2ParTxNoCh" presStyleLbl="alignAcc1" presStyleIdx="4" presStyleCnt="5">
        <dgm:presLayoutVars>
          <dgm:chMax val="1"/>
          <dgm:bulletEnabled val="1"/>
        </dgm:presLayoutVars>
      </dgm:prSet>
      <dgm:spPr/>
    </dgm:pt>
    <dgm:pt modelId="{1E40084B-EF9A-436B-AB7B-41229D0BDD23}" type="pres">
      <dgm:prSet presAssocID="{744C8936-B48B-4C48-BF9E-BF7FF031C522}" presName="rect3ParTxNoCh" presStyleLbl="alignAcc1" presStyleIdx="4" presStyleCnt="5">
        <dgm:presLayoutVars>
          <dgm:chMax val="1"/>
          <dgm:bulletEnabled val="1"/>
        </dgm:presLayoutVars>
      </dgm:prSet>
      <dgm:spPr/>
    </dgm:pt>
    <dgm:pt modelId="{C6DF495F-4BE3-4C38-9DCA-CA24367F1B77}" type="pres">
      <dgm:prSet presAssocID="{DFBEA06C-A0D5-4576-9D47-F250D1AC1CEB}" presName="rect4ParTxNoCh" presStyleLbl="alignAcc1" presStyleIdx="4" presStyleCnt="5">
        <dgm:presLayoutVars>
          <dgm:chMax val="1"/>
          <dgm:bulletEnabled val="1"/>
        </dgm:presLayoutVars>
      </dgm:prSet>
      <dgm:spPr/>
    </dgm:pt>
    <dgm:pt modelId="{4694A210-D3C4-4E24-85BD-B95F703F7F91}" type="pres">
      <dgm:prSet presAssocID="{72C3DC59-1331-474B-83C8-74E5FA8976B2}" presName="rect5ParTxNoCh" presStyleLbl="alignAcc1" presStyleIdx="4" presStyleCnt="5">
        <dgm:presLayoutVars>
          <dgm:chMax val="1"/>
          <dgm:bulletEnabled val="1"/>
        </dgm:presLayoutVars>
      </dgm:prSet>
      <dgm:spPr/>
    </dgm:pt>
  </dgm:ptLst>
  <dgm:cxnLst>
    <dgm:cxn modelId="{1321F00A-E442-4EA7-9693-ED33B5732CE2}" type="presOf" srcId="{F65304D7-0B99-4E97-A8A3-E270F29D5098}" destId="{0DC13B3B-9594-49E4-BC2D-DE6FF49AC448}" srcOrd="0" destOrd="0" presId="urn:microsoft.com/office/officeart/2005/8/layout/target3"/>
    <dgm:cxn modelId="{4E8B9112-2286-4994-B7CD-F0A71258355C}" srcId="{F65304D7-0B99-4E97-A8A3-E270F29D5098}" destId="{3BAE2ADC-020E-4211-B9EF-B39ED091AD69}" srcOrd="0" destOrd="0" parTransId="{060D5EDA-BC37-4197-975D-7142FE978E81}" sibTransId="{B3921D06-088D-4F50-9B11-6B4666462963}"/>
    <dgm:cxn modelId="{B0D3C61D-D8BF-458E-BA8C-FCE210E33AE0}" type="presOf" srcId="{744C8936-B48B-4C48-BF9E-BF7FF031C522}" destId="{1E40084B-EF9A-436B-AB7B-41229D0BDD23}" srcOrd="1" destOrd="0" presId="urn:microsoft.com/office/officeart/2005/8/layout/target3"/>
    <dgm:cxn modelId="{04EB2C21-C599-4E8A-A1AE-08AE19951386}" type="presOf" srcId="{3BAE2ADC-020E-4211-B9EF-B39ED091AD69}" destId="{01F40F01-8B4D-4369-B088-C10CAEB5E9CD}" srcOrd="0" destOrd="0" presId="urn:microsoft.com/office/officeart/2005/8/layout/target3"/>
    <dgm:cxn modelId="{6DC2FB31-F7A6-4787-9D62-B3C8ED341FCA}" type="presOf" srcId="{72C3DC59-1331-474B-83C8-74E5FA8976B2}" destId="{50B17ABF-C617-4FE8-B643-16A76064EA44}" srcOrd="0" destOrd="0" presId="urn:microsoft.com/office/officeart/2005/8/layout/target3"/>
    <dgm:cxn modelId="{59018F48-2E57-44F6-81BE-BECCDD16A71C}" type="presOf" srcId="{744C8936-B48B-4C48-BF9E-BF7FF031C522}" destId="{21CE6D3A-AA3F-4307-BFFE-DDC3ED7A8A56}" srcOrd="0" destOrd="0" presId="urn:microsoft.com/office/officeart/2005/8/layout/target3"/>
    <dgm:cxn modelId="{BF57CD48-BB40-4577-82B5-8D52DE4AEDE2}" type="presOf" srcId="{3BAE2ADC-020E-4211-B9EF-B39ED091AD69}" destId="{ED51E36B-1BDF-42D3-B37A-36B4729B3BBF}" srcOrd="1" destOrd="0" presId="urn:microsoft.com/office/officeart/2005/8/layout/target3"/>
    <dgm:cxn modelId="{47E0AB6B-6E9B-4085-A6EA-C3B6DB2EBA14}" type="presOf" srcId="{72C3DC59-1331-474B-83C8-74E5FA8976B2}" destId="{4694A210-D3C4-4E24-85BD-B95F703F7F91}" srcOrd="1" destOrd="0" presId="urn:microsoft.com/office/officeart/2005/8/layout/target3"/>
    <dgm:cxn modelId="{80749684-6B40-45A0-8D56-DA391EF338AB}" srcId="{F65304D7-0B99-4E97-A8A3-E270F29D5098}" destId="{DFBEA06C-A0D5-4576-9D47-F250D1AC1CEB}" srcOrd="3" destOrd="0" parTransId="{E2BB91DF-1549-44CA-BE2A-5FB3AAF5F613}" sibTransId="{4A8E8F4B-93A5-43E0-AFB1-A80E72B32A2B}"/>
    <dgm:cxn modelId="{593EC2A9-B301-4FA4-B124-2B90CA8703BD}" type="presOf" srcId="{0525F4B4-6245-486B-AC4D-27CEA112499B}" destId="{A45962D0-D19F-4A17-A5F4-C64D21FB85D5}" srcOrd="1" destOrd="0" presId="urn:microsoft.com/office/officeart/2005/8/layout/target3"/>
    <dgm:cxn modelId="{642A5FAA-B042-4286-AE25-002917819F8A}" type="presOf" srcId="{DFBEA06C-A0D5-4576-9D47-F250D1AC1CEB}" destId="{6CB37D35-CB51-434B-B869-157CD6E540F5}" srcOrd="0" destOrd="0" presId="urn:microsoft.com/office/officeart/2005/8/layout/target3"/>
    <dgm:cxn modelId="{FFDEDEAB-7158-45A7-82E0-EE42D15A6762}" type="presOf" srcId="{0525F4B4-6245-486B-AC4D-27CEA112499B}" destId="{91D35ECA-C206-4777-978E-F81E6C68A8FB}" srcOrd="0" destOrd="0" presId="urn:microsoft.com/office/officeart/2005/8/layout/target3"/>
    <dgm:cxn modelId="{40B5B5AD-FE35-4A0F-BCDD-AD153BB1FBA6}" srcId="{F65304D7-0B99-4E97-A8A3-E270F29D5098}" destId="{72C3DC59-1331-474B-83C8-74E5FA8976B2}" srcOrd="4" destOrd="0" parTransId="{497F7367-2B4D-4BCB-9F17-3838730BC9E0}" sibTransId="{0F6AEF82-0A1D-4696-ABBF-2050359CFBCF}"/>
    <dgm:cxn modelId="{1BA378B8-F528-4AE7-AD43-0ABCD4918B80}" srcId="{F65304D7-0B99-4E97-A8A3-E270F29D5098}" destId="{744C8936-B48B-4C48-BF9E-BF7FF031C522}" srcOrd="2" destOrd="0" parTransId="{4D510EC7-ADA0-48F5-9616-20C15A81A7E7}" sibTransId="{EBA6C258-6A19-4985-A436-CEF33D2BEC12}"/>
    <dgm:cxn modelId="{D07020D0-137B-47D6-A92E-A0D2C2FEB99D}" srcId="{F65304D7-0B99-4E97-A8A3-E270F29D5098}" destId="{0525F4B4-6245-486B-AC4D-27CEA112499B}" srcOrd="1" destOrd="0" parTransId="{768493B1-A7A7-42D1-9DC7-1CF8DB4ECEAF}" sibTransId="{295C0663-47AA-4DDB-BFAD-187E5D37DAA1}"/>
    <dgm:cxn modelId="{0C0F08E8-1C8E-4462-B79C-58ED9FF2218D}" type="presOf" srcId="{DFBEA06C-A0D5-4576-9D47-F250D1AC1CEB}" destId="{C6DF495F-4BE3-4C38-9DCA-CA24367F1B77}" srcOrd="1" destOrd="0" presId="urn:microsoft.com/office/officeart/2005/8/layout/target3"/>
    <dgm:cxn modelId="{6B6DA8DD-13E3-4B1A-A349-6A2DCAECF58C}" type="presParOf" srcId="{0DC13B3B-9594-49E4-BC2D-DE6FF49AC448}" destId="{124D12C7-2D81-40BD-86A3-2DD9585E1A45}" srcOrd="0" destOrd="0" presId="urn:microsoft.com/office/officeart/2005/8/layout/target3"/>
    <dgm:cxn modelId="{3EE476C3-FB31-4632-961E-D5E0DDA1BB1C}" type="presParOf" srcId="{0DC13B3B-9594-49E4-BC2D-DE6FF49AC448}" destId="{56DACA65-C237-4FD2-B2FF-1F6526A49DD2}" srcOrd="1" destOrd="0" presId="urn:microsoft.com/office/officeart/2005/8/layout/target3"/>
    <dgm:cxn modelId="{12FE3042-4A49-46D3-B519-31E57A67CE42}" type="presParOf" srcId="{0DC13B3B-9594-49E4-BC2D-DE6FF49AC448}" destId="{01F40F01-8B4D-4369-B088-C10CAEB5E9CD}" srcOrd="2" destOrd="0" presId="urn:microsoft.com/office/officeart/2005/8/layout/target3"/>
    <dgm:cxn modelId="{6BB7C905-5059-4E12-AB19-20A3EF93870F}" type="presParOf" srcId="{0DC13B3B-9594-49E4-BC2D-DE6FF49AC448}" destId="{8DFFCB84-4987-4518-94A4-6E5155C64C48}" srcOrd="3" destOrd="0" presId="urn:microsoft.com/office/officeart/2005/8/layout/target3"/>
    <dgm:cxn modelId="{9D31F37C-5A11-40FB-ADE0-2EE398E093FF}" type="presParOf" srcId="{0DC13B3B-9594-49E4-BC2D-DE6FF49AC448}" destId="{BF10CDDF-5247-45CB-AD91-329C8AE1ABBC}" srcOrd="4" destOrd="0" presId="urn:microsoft.com/office/officeart/2005/8/layout/target3"/>
    <dgm:cxn modelId="{6772EF31-8BBF-40C2-866A-7D3988BB4A10}" type="presParOf" srcId="{0DC13B3B-9594-49E4-BC2D-DE6FF49AC448}" destId="{91D35ECA-C206-4777-978E-F81E6C68A8FB}" srcOrd="5" destOrd="0" presId="urn:microsoft.com/office/officeart/2005/8/layout/target3"/>
    <dgm:cxn modelId="{38DEDE89-7CA0-42D4-AAED-C02DA4F11ECD}" type="presParOf" srcId="{0DC13B3B-9594-49E4-BC2D-DE6FF49AC448}" destId="{C7D7D95C-A7A7-434C-B37B-FA19186EF6EC}" srcOrd="6" destOrd="0" presId="urn:microsoft.com/office/officeart/2005/8/layout/target3"/>
    <dgm:cxn modelId="{08CCB3FA-D7B9-480A-A7DA-9E74F16E15A9}" type="presParOf" srcId="{0DC13B3B-9594-49E4-BC2D-DE6FF49AC448}" destId="{2BA9F623-2AAD-4538-AB87-264597E539C4}" srcOrd="7" destOrd="0" presId="urn:microsoft.com/office/officeart/2005/8/layout/target3"/>
    <dgm:cxn modelId="{95E6ADE7-2C9F-4AC0-BA1C-9AD1BAD2F6DD}" type="presParOf" srcId="{0DC13B3B-9594-49E4-BC2D-DE6FF49AC448}" destId="{21CE6D3A-AA3F-4307-BFFE-DDC3ED7A8A56}" srcOrd="8" destOrd="0" presId="urn:microsoft.com/office/officeart/2005/8/layout/target3"/>
    <dgm:cxn modelId="{650092D5-BD12-4350-A63D-2D237666BC29}" type="presParOf" srcId="{0DC13B3B-9594-49E4-BC2D-DE6FF49AC448}" destId="{BCD5CD7B-CDEB-4055-9035-AE35DFCB3E29}" srcOrd="9" destOrd="0" presId="urn:microsoft.com/office/officeart/2005/8/layout/target3"/>
    <dgm:cxn modelId="{62A18578-0204-41A0-B865-0E34700325EE}" type="presParOf" srcId="{0DC13B3B-9594-49E4-BC2D-DE6FF49AC448}" destId="{3B6D1E33-6DCB-462B-BB0D-A29C26157903}" srcOrd="10" destOrd="0" presId="urn:microsoft.com/office/officeart/2005/8/layout/target3"/>
    <dgm:cxn modelId="{9EB55CEE-B3A4-4A12-8273-DFD187108A0A}" type="presParOf" srcId="{0DC13B3B-9594-49E4-BC2D-DE6FF49AC448}" destId="{6CB37D35-CB51-434B-B869-157CD6E540F5}" srcOrd="11" destOrd="0" presId="urn:microsoft.com/office/officeart/2005/8/layout/target3"/>
    <dgm:cxn modelId="{A3C1C2AA-C128-4095-839B-0EDE68CDA0A5}" type="presParOf" srcId="{0DC13B3B-9594-49E4-BC2D-DE6FF49AC448}" destId="{ECEDF38A-A176-484D-8E8E-924E0215E232}" srcOrd="12" destOrd="0" presId="urn:microsoft.com/office/officeart/2005/8/layout/target3"/>
    <dgm:cxn modelId="{17B09934-7504-42B1-95E4-2A0270A15085}" type="presParOf" srcId="{0DC13B3B-9594-49E4-BC2D-DE6FF49AC448}" destId="{3A0F6738-4284-4888-8B13-0C697C053640}" srcOrd="13" destOrd="0" presId="urn:microsoft.com/office/officeart/2005/8/layout/target3"/>
    <dgm:cxn modelId="{C09C41BB-2102-43EE-8292-56B6E529DC3D}" type="presParOf" srcId="{0DC13B3B-9594-49E4-BC2D-DE6FF49AC448}" destId="{50B17ABF-C617-4FE8-B643-16A76064EA44}" srcOrd="14" destOrd="0" presId="urn:microsoft.com/office/officeart/2005/8/layout/target3"/>
    <dgm:cxn modelId="{B5EFE103-1F1E-4766-8B30-A9E494245E54}" type="presParOf" srcId="{0DC13B3B-9594-49E4-BC2D-DE6FF49AC448}" destId="{ED51E36B-1BDF-42D3-B37A-36B4729B3BBF}" srcOrd="15" destOrd="0" presId="urn:microsoft.com/office/officeart/2005/8/layout/target3"/>
    <dgm:cxn modelId="{1240A0F8-76AC-42C4-A8CA-D621F36910B0}" type="presParOf" srcId="{0DC13B3B-9594-49E4-BC2D-DE6FF49AC448}" destId="{A45962D0-D19F-4A17-A5F4-C64D21FB85D5}" srcOrd="16" destOrd="0" presId="urn:microsoft.com/office/officeart/2005/8/layout/target3"/>
    <dgm:cxn modelId="{F5349BC8-A6F9-44FA-9576-E699C0E5F4F8}" type="presParOf" srcId="{0DC13B3B-9594-49E4-BC2D-DE6FF49AC448}" destId="{1E40084B-EF9A-436B-AB7B-41229D0BDD23}" srcOrd="17" destOrd="0" presId="urn:microsoft.com/office/officeart/2005/8/layout/target3"/>
    <dgm:cxn modelId="{D64B6A33-F943-4487-AE5E-F48C9FBEA4D2}" type="presParOf" srcId="{0DC13B3B-9594-49E4-BC2D-DE6FF49AC448}" destId="{C6DF495F-4BE3-4C38-9DCA-CA24367F1B77}" srcOrd="18" destOrd="0" presId="urn:microsoft.com/office/officeart/2005/8/layout/target3"/>
    <dgm:cxn modelId="{1119AD21-7F5C-4250-B9A0-46450BD69AFB}" type="presParOf" srcId="{0DC13B3B-9594-49E4-BC2D-DE6FF49AC448}" destId="{4694A210-D3C4-4E24-85BD-B95F703F7F91}"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D12C7-2D81-40BD-86A3-2DD9585E1A45}">
      <dsp:nvSpPr>
        <dsp:cNvPr id="0" name=""/>
        <dsp:cNvSpPr/>
      </dsp:nvSpPr>
      <dsp:spPr>
        <a:xfrm>
          <a:off x="0" y="0"/>
          <a:ext cx="3449637" cy="3449637"/>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F40F01-8B4D-4369-B088-C10CAEB5E9CD}">
      <dsp:nvSpPr>
        <dsp:cNvPr id="0" name=""/>
        <dsp:cNvSpPr/>
      </dsp:nvSpPr>
      <dsp:spPr>
        <a:xfrm>
          <a:off x="1724818" y="0"/>
          <a:ext cx="7879556" cy="3449637"/>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ar-IQ" sz="2600" kern="1200" dirty="0"/>
            <a:t>المهارات التشغيلية</a:t>
          </a:r>
        </a:p>
      </dsp:txBody>
      <dsp:txXfrm>
        <a:off x="1724818" y="0"/>
        <a:ext cx="7879556" cy="551942"/>
      </dsp:txXfrm>
    </dsp:sp>
    <dsp:sp modelId="{BF10CDDF-5247-45CB-AD91-329C8AE1ABBC}">
      <dsp:nvSpPr>
        <dsp:cNvPr id="0" name=""/>
        <dsp:cNvSpPr/>
      </dsp:nvSpPr>
      <dsp:spPr>
        <a:xfrm>
          <a:off x="362211" y="551942"/>
          <a:ext cx="2725214" cy="2725214"/>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D35ECA-C206-4777-978E-F81E6C68A8FB}">
      <dsp:nvSpPr>
        <dsp:cNvPr id="0" name=""/>
        <dsp:cNvSpPr/>
      </dsp:nvSpPr>
      <dsp:spPr>
        <a:xfrm>
          <a:off x="1724267" y="551942"/>
          <a:ext cx="7879556" cy="272521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ar-IQ" sz="2600" kern="1200" dirty="0"/>
            <a:t>المهارات الاجتماعية</a:t>
          </a:r>
        </a:p>
      </dsp:txBody>
      <dsp:txXfrm>
        <a:off x="1724267" y="551942"/>
        <a:ext cx="7879556" cy="551942"/>
      </dsp:txXfrm>
    </dsp:sp>
    <dsp:sp modelId="{2BA9F623-2AAD-4538-AB87-264597E539C4}">
      <dsp:nvSpPr>
        <dsp:cNvPr id="0" name=""/>
        <dsp:cNvSpPr/>
      </dsp:nvSpPr>
      <dsp:spPr>
        <a:xfrm>
          <a:off x="724423" y="1103884"/>
          <a:ext cx="2000790" cy="2000790"/>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CE6D3A-AA3F-4307-BFFE-DDC3ED7A8A56}">
      <dsp:nvSpPr>
        <dsp:cNvPr id="0" name=""/>
        <dsp:cNvSpPr/>
      </dsp:nvSpPr>
      <dsp:spPr>
        <a:xfrm>
          <a:off x="1724267" y="1009446"/>
          <a:ext cx="7879556" cy="200079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ar-IQ" sz="2600" kern="1200" dirty="0"/>
            <a:t>المهارات الابداعية</a:t>
          </a:r>
        </a:p>
      </dsp:txBody>
      <dsp:txXfrm>
        <a:off x="1724267" y="1009446"/>
        <a:ext cx="7879556" cy="551942"/>
      </dsp:txXfrm>
    </dsp:sp>
    <dsp:sp modelId="{3B6D1E33-6DCB-462B-BB0D-A29C26157903}">
      <dsp:nvSpPr>
        <dsp:cNvPr id="0" name=""/>
        <dsp:cNvSpPr/>
      </dsp:nvSpPr>
      <dsp:spPr>
        <a:xfrm>
          <a:off x="1086635" y="1655826"/>
          <a:ext cx="1276366" cy="1276366"/>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B37D35-CB51-434B-B869-157CD6E540F5}">
      <dsp:nvSpPr>
        <dsp:cNvPr id="0" name=""/>
        <dsp:cNvSpPr/>
      </dsp:nvSpPr>
      <dsp:spPr>
        <a:xfrm>
          <a:off x="1724267" y="1593769"/>
          <a:ext cx="7879556" cy="1276366"/>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ar-IQ" sz="2600" kern="1200" dirty="0"/>
            <a:t>المهارات المعلوماتية</a:t>
          </a:r>
        </a:p>
      </dsp:txBody>
      <dsp:txXfrm>
        <a:off x="1724267" y="1593769"/>
        <a:ext cx="7879556" cy="551942"/>
      </dsp:txXfrm>
    </dsp:sp>
    <dsp:sp modelId="{3A0F6738-4284-4888-8B13-0C697C053640}">
      <dsp:nvSpPr>
        <dsp:cNvPr id="0" name=""/>
        <dsp:cNvSpPr/>
      </dsp:nvSpPr>
      <dsp:spPr>
        <a:xfrm>
          <a:off x="1448847" y="2207768"/>
          <a:ext cx="551942" cy="551942"/>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B17ABF-C617-4FE8-B643-16A76064EA44}">
      <dsp:nvSpPr>
        <dsp:cNvPr id="0" name=""/>
        <dsp:cNvSpPr/>
      </dsp:nvSpPr>
      <dsp:spPr>
        <a:xfrm>
          <a:off x="1724818" y="2207768"/>
          <a:ext cx="7879556" cy="55194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ar-IQ" sz="2600" kern="1200" dirty="0"/>
            <a:t>المهارات عبر الانترنيت</a:t>
          </a:r>
        </a:p>
      </dsp:txBody>
      <dsp:txXfrm>
        <a:off x="1724818" y="2207768"/>
        <a:ext cx="7879556" cy="55194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7/16/2022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447191" y="2824269"/>
            <a:ext cx="4645152" cy="264445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412362" y="2821491"/>
            <a:ext cx="4645152" cy="263737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7/16/2022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7/16/2022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7/16/2022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34C1836-31F1-07F0-257D-06FBB479000B}"/>
              </a:ext>
            </a:extLst>
          </p:cNvPr>
          <p:cNvSpPr>
            <a:spLocks noGrp="1"/>
          </p:cNvSpPr>
          <p:nvPr>
            <p:ph type="ctrTitle"/>
          </p:nvPr>
        </p:nvSpPr>
        <p:spPr>
          <a:xfrm>
            <a:off x="2050027" y="825910"/>
            <a:ext cx="9004826" cy="2005779"/>
          </a:xfrm>
          <a:solidFill>
            <a:schemeClr val="accent1">
              <a:lumMod val="75000"/>
            </a:schemeClr>
          </a:solidFill>
        </p:spPr>
        <p:txBody>
          <a:bodyPr>
            <a:normAutofit/>
          </a:bodyPr>
          <a:lstStyle/>
          <a:p>
            <a:pPr algn="ctr"/>
            <a:r>
              <a:rPr lang="ar-SA" sz="4000" b="1" dirty="0">
                <a:solidFill>
                  <a:schemeClr val="bg1"/>
                </a:solidFill>
              </a:rPr>
              <a:t>دور استراتيجية المهارات الرقمية في الاعلام الرقمي</a:t>
            </a:r>
            <a:br>
              <a:rPr lang="ar-SA" sz="4000" b="1" dirty="0">
                <a:solidFill>
                  <a:schemeClr val="bg1"/>
                </a:solidFill>
              </a:rPr>
            </a:br>
            <a:r>
              <a:rPr lang="ar-SA" sz="4000" b="1" dirty="0">
                <a:solidFill>
                  <a:schemeClr val="bg1"/>
                </a:solidFill>
              </a:rPr>
              <a:t>دراسة حالة في هيئة الاعلام والاتصالات العراقية</a:t>
            </a:r>
            <a:br>
              <a:rPr lang="ar-IQ" sz="4000" b="1" dirty="0">
                <a:solidFill>
                  <a:schemeClr val="bg1"/>
                </a:solidFill>
              </a:rPr>
            </a:br>
            <a:r>
              <a:rPr lang="ar-SA" sz="4000" b="1" dirty="0">
                <a:solidFill>
                  <a:schemeClr val="bg1"/>
                </a:solidFill>
              </a:rPr>
              <a:t> </a:t>
            </a:r>
            <a:endParaRPr lang="ar-IQ" sz="4000" b="1" dirty="0">
              <a:solidFill>
                <a:schemeClr val="bg1"/>
              </a:solidFill>
            </a:endParaRPr>
          </a:p>
        </p:txBody>
      </p:sp>
      <p:sp>
        <p:nvSpPr>
          <p:cNvPr id="3" name="عنوان فرعي 2">
            <a:extLst>
              <a:ext uri="{FF2B5EF4-FFF2-40B4-BE49-F238E27FC236}">
                <a16:creationId xmlns:a16="http://schemas.microsoft.com/office/drawing/2014/main" id="{128439F9-3052-DB2C-B92A-42A6FDD9319E}"/>
              </a:ext>
            </a:extLst>
          </p:cNvPr>
          <p:cNvSpPr>
            <a:spLocks noGrp="1"/>
          </p:cNvSpPr>
          <p:nvPr>
            <p:ph type="subTitle" idx="1"/>
          </p:nvPr>
        </p:nvSpPr>
        <p:spPr>
          <a:xfrm>
            <a:off x="2417780" y="3531204"/>
            <a:ext cx="8637072" cy="2309157"/>
          </a:xfrm>
          <a:solidFill>
            <a:schemeClr val="accent2"/>
          </a:solidFill>
        </p:spPr>
        <p:txBody>
          <a:bodyPr>
            <a:normAutofit fontScale="25000" lnSpcReduction="20000"/>
          </a:bodyPr>
          <a:lstStyle/>
          <a:p>
            <a:pPr algn="ctr"/>
            <a:r>
              <a:rPr lang="ar-SA" sz="12800" b="1" dirty="0"/>
              <a:t>الباحثان</a:t>
            </a:r>
          </a:p>
          <a:p>
            <a:pPr algn="ctr"/>
            <a:r>
              <a:rPr lang="ar-SA" sz="12800" b="1" dirty="0"/>
              <a:t>ا.د. فضيلة سلمان داود</a:t>
            </a:r>
          </a:p>
          <a:p>
            <a:pPr algn="ctr"/>
            <a:r>
              <a:rPr lang="ar-SA" sz="12800" b="1" dirty="0"/>
              <a:t>د. فارس إبراهيم الكاتب</a:t>
            </a:r>
            <a:endParaRPr lang="ar-IQ" sz="3600" b="1" dirty="0"/>
          </a:p>
        </p:txBody>
      </p:sp>
    </p:spTree>
    <p:extLst>
      <p:ext uri="{BB962C8B-B14F-4D97-AF65-F5344CB8AC3E}">
        <p14:creationId xmlns:p14="http://schemas.microsoft.com/office/powerpoint/2010/main" val="3848155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1A008F-3E25-ADF0-3EFD-32391F5DD6CE}"/>
              </a:ext>
            </a:extLst>
          </p:cNvPr>
          <p:cNvSpPr>
            <a:spLocks noGrp="1"/>
          </p:cNvSpPr>
          <p:nvPr>
            <p:ph type="title"/>
          </p:nvPr>
        </p:nvSpPr>
        <p:spPr>
          <a:solidFill>
            <a:schemeClr val="accent1">
              <a:lumMod val="60000"/>
              <a:lumOff val="40000"/>
            </a:schemeClr>
          </a:solidFill>
        </p:spPr>
        <p:txBody>
          <a:bodyPr/>
          <a:lstStyle/>
          <a:p>
            <a:pPr algn="r"/>
            <a:r>
              <a:rPr lang="ar-IQ" dirty="0"/>
              <a:t>ابعاد المهارات الرقمية</a:t>
            </a:r>
          </a:p>
        </p:txBody>
      </p:sp>
      <p:sp>
        <p:nvSpPr>
          <p:cNvPr id="3" name="عنصر نائب للمحتوى 2">
            <a:extLst>
              <a:ext uri="{FF2B5EF4-FFF2-40B4-BE49-F238E27FC236}">
                <a16:creationId xmlns:a16="http://schemas.microsoft.com/office/drawing/2014/main" id="{94D3394A-69DC-354D-E2B1-49DAE319568B}"/>
              </a:ext>
            </a:extLst>
          </p:cNvPr>
          <p:cNvSpPr>
            <a:spLocks noGrp="1"/>
          </p:cNvSpPr>
          <p:nvPr>
            <p:ph idx="1"/>
          </p:nvPr>
        </p:nvSpPr>
        <p:spPr/>
        <p:txBody>
          <a:bodyPr/>
          <a:lstStyle/>
          <a:p>
            <a:r>
              <a:rPr lang="ar-IQ" dirty="0"/>
              <a:t>- </a:t>
            </a:r>
            <a:r>
              <a:rPr lang="ar-IQ" sz="2400" b="1" dirty="0"/>
              <a:t>المهارات التشغيلية</a:t>
            </a:r>
          </a:p>
          <a:p>
            <a:r>
              <a:rPr lang="ar-IQ" sz="2400" b="1" dirty="0"/>
              <a:t>المهارات الاجتماعية</a:t>
            </a:r>
          </a:p>
          <a:p>
            <a:r>
              <a:rPr lang="ar-IQ" sz="2400" b="1" dirty="0"/>
              <a:t>المهارات المعلوماتية</a:t>
            </a:r>
          </a:p>
          <a:p>
            <a:r>
              <a:rPr lang="ar-IQ" sz="2400" b="1" dirty="0"/>
              <a:t>المهارات عبر الانترنيت والهاتف الخلوي</a:t>
            </a:r>
          </a:p>
          <a:p>
            <a:r>
              <a:rPr lang="ar-IQ" sz="2400" b="1" dirty="0"/>
              <a:t>المهارات الابداعية</a:t>
            </a:r>
          </a:p>
        </p:txBody>
      </p:sp>
    </p:spTree>
    <p:extLst>
      <p:ext uri="{BB962C8B-B14F-4D97-AF65-F5344CB8AC3E}">
        <p14:creationId xmlns:p14="http://schemas.microsoft.com/office/powerpoint/2010/main" val="340385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190900-FB9A-DB3D-52B3-FDB99362798D}"/>
              </a:ext>
            </a:extLst>
          </p:cNvPr>
          <p:cNvSpPr>
            <a:spLocks noGrp="1"/>
          </p:cNvSpPr>
          <p:nvPr>
            <p:ph type="title"/>
          </p:nvPr>
        </p:nvSpPr>
        <p:spPr>
          <a:solidFill>
            <a:schemeClr val="accent1">
              <a:lumMod val="75000"/>
            </a:schemeClr>
          </a:solidFill>
        </p:spPr>
        <p:txBody>
          <a:bodyPr/>
          <a:lstStyle/>
          <a:p>
            <a:pPr algn="r"/>
            <a:r>
              <a:rPr lang="ar-IQ" dirty="0">
                <a:solidFill>
                  <a:schemeClr val="bg1"/>
                </a:solidFill>
              </a:rPr>
              <a:t>مخطط البحث</a:t>
            </a:r>
          </a:p>
        </p:txBody>
      </p:sp>
      <p:graphicFrame>
        <p:nvGraphicFramePr>
          <p:cNvPr id="4" name="عنصر نائب للمحتوى 3">
            <a:extLst>
              <a:ext uri="{FF2B5EF4-FFF2-40B4-BE49-F238E27FC236}">
                <a16:creationId xmlns:a16="http://schemas.microsoft.com/office/drawing/2014/main" id="{E5F2319B-A84E-1F39-8455-E1D2802CA9E3}"/>
              </a:ext>
            </a:extLst>
          </p:cNvPr>
          <p:cNvGraphicFramePr>
            <a:graphicFrameLocks noGrp="1"/>
          </p:cNvGraphicFramePr>
          <p:nvPr>
            <p:ph idx="1"/>
            <p:extLst>
              <p:ext uri="{D42A27DB-BD31-4B8C-83A1-F6EECF244321}">
                <p14:modId xmlns:p14="http://schemas.microsoft.com/office/powerpoint/2010/main" val="200970862"/>
              </p:ext>
            </p:extLst>
          </p:nvPr>
        </p:nvGraphicFramePr>
        <p:xfrm>
          <a:off x="1451028"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شكل بيضاوي 4">
            <a:extLst>
              <a:ext uri="{FF2B5EF4-FFF2-40B4-BE49-F238E27FC236}">
                <a16:creationId xmlns:a16="http://schemas.microsoft.com/office/drawing/2014/main" id="{20D4717D-850F-CCF9-9FAC-A66A0AF4AD4B}"/>
              </a:ext>
            </a:extLst>
          </p:cNvPr>
          <p:cNvSpPr/>
          <p:nvPr/>
        </p:nvSpPr>
        <p:spPr>
          <a:xfrm>
            <a:off x="1136596" y="1853754"/>
            <a:ext cx="3376409" cy="37506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a:t>الإعلام الرقمي</a:t>
            </a:r>
          </a:p>
        </p:txBody>
      </p:sp>
    </p:spTree>
    <p:extLst>
      <p:ext uri="{BB962C8B-B14F-4D97-AF65-F5344CB8AC3E}">
        <p14:creationId xmlns:p14="http://schemas.microsoft.com/office/powerpoint/2010/main" val="1349383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8BAAB0-A878-4F9A-24E4-F2CDE72720BD}"/>
              </a:ext>
            </a:extLst>
          </p:cNvPr>
          <p:cNvSpPr>
            <a:spLocks noGrp="1"/>
          </p:cNvSpPr>
          <p:nvPr>
            <p:ph type="title"/>
          </p:nvPr>
        </p:nvSpPr>
        <p:spPr>
          <a:xfrm>
            <a:off x="1451578" y="111344"/>
            <a:ext cx="9603275" cy="1049235"/>
          </a:xfrm>
          <a:solidFill>
            <a:schemeClr val="accent1">
              <a:lumMod val="60000"/>
              <a:lumOff val="40000"/>
            </a:schemeClr>
          </a:solidFill>
        </p:spPr>
        <p:txBody>
          <a:bodyPr/>
          <a:lstStyle/>
          <a:p>
            <a:pPr algn="r"/>
            <a:r>
              <a:rPr lang="ar-IQ" dirty="0"/>
              <a:t>الجانب التطبيقي للبحث</a:t>
            </a:r>
          </a:p>
        </p:txBody>
      </p:sp>
      <p:sp>
        <p:nvSpPr>
          <p:cNvPr id="3" name="عنصر نائب للمحتوى 2">
            <a:extLst>
              <a:ext uri="{FF2B5EF4-FFF2-40B4-BE49-F238E27FC236}">
                <a16:creationId xmlns:a16="http://schemas.microsoft.com/office/drawing/2014/main" id="{FAE7344A-39FD-32E0-AFD6-E2F48F7FBD96}"/>
              </a:ext>
            </a:extLst>
          </p:cNvPr>
          <p:cNvSpPr>
            <a:spLocks noGrp="1"/>
          </p:cNvSpPr>
          <p:nvPr>
            <p:ph idx="1"/>
          </p:nvPr>
        </p:nvSpPr>
        <p:spPr>
          <a:xfrm>
            <a:off x="1451579" y="1887794"/>
            <a:ext cx="9603275" cy="3578552"/>
          </a:xfrm>
        </p:spPr>
        <p:txBody>
          <a:bodyPr>
            <a:normAutofit fontScale="85000" lnSpcReduction="10000"/>
          </a:bodyPr>
          <a:lstStyle/>
          <a:p>
            <a:pPr marL="228600" marR="0" lvl="0" indent="-228600" algn="justLow" defTabSz="914400" rtl="1" eaLnBrk="1" fontAlgn="auto" latinLnBrk="0" hangingPunct="1">
              <a:lnSpc>
                <a:spcPct val="107000"/>
              </a:lnSpc>
              <a:spcBef>
                <a:spcPts val="1000"/>
              </a:spcBef>
              <a:spcAft>
                <a:spcPts val="800"/>
              </a:spcAft>
              <a:buClr>
                <a:srgbClr val="B71E42"/>
              </a:buClr>
              <a:buSzPct val="100000"/>
              <a:buFont typeface="Arial" panose="020B0604020202020204" pitchFamily="34" charset="0"/>
              <a:buChar char="•"/>
              <a:tabLst/>
              <a:defRPr/>
            </a:pPr>
            <a:r>
              <a:rPr kumimoji="0" lang="ar-IQ"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لذا سوف نوضح ابعاد المهارات الرقمية في بحثنا الحالي لمعرفة الى أي مستوى تعتمد هيئة الاعلام والاتصالات هذه المهارات اذ تتكون (مهارات </a:t>
            </a:r>
            <a:r>
              <a:rPr kumimoji="0" lang="ar-IQ" sz="24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الرقمنة</a:t>
            </a:r>
            <a:r>
              <a:rPr kumimoji="0" lang="ar-IQ"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 من خمسه ابعاد فرعية </a:t>
            </a:r>
            <a:r>
              <a:rPr kumimoji="0" lang="ar-SA" sz="24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Simplified Arabic" panose="02020603050405020304" pitchFamily="18" charset="-78"/>
              </a:rPr>
              <a:t>لكل بعد من هذه الابعاد اسئلة فرعية تمت الاجابة عليها ضمن قائمة الفحص وفق المقابلات الشخصية مع للقيادات الادارية وقد تضمنت هذه الابعاد  </a:t>
            </a:r>
            <a:r>
              <a:rPr kumimoji="0" lang="ar-SA"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(المهارات التشغيلية، مهارات الانترنيت عبر الخلوي ، مهارات اجتماعية، مهارات إبداعية، ومهارات معلوماتية )..</a:t>
            </a:r>
          </a:p>
          <a:p>
            <a:pPr marL="228600" marR="0" lvl="0" indent="-228600" algn="just"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lang="ar-SA" sz="2400" b="1" dirty="0">
                <a:solidFill>
                  <a:prstClr val="black"/>
                </a:solidFill>
                <a:latin typeface="Calibri" panose="020F0502020204030204" pitchFamily="34" charset="0"/>
                <a:cs typeface="Simplified Arabic" panose="02020603050405020304" pitchFamily="18" charset="-78"/>
              </a:rPr>
              <a:t>كذلك سوف نوضح حجم الفجوة لكل نواع من المهارات بالإضافة أنواع الاعلام الرقمي والتي هي(الصوتيات، شبكات مراجعة المستهلك، المنتديات الالكترونية والصحف والاخبار الالكترونية ، الإعلان المدفوع، وسائل التواصل الاجتماعية). والتي طبقت في هيئة الاعلام والاتصالات العراقية </a:t>
            </a:r>
            <a:r>
              <a:rPr lang="ar-IQ" sz="2400" b="1" dirty="0">
                <a:solidFill>
                  <a:prstClr val="black"/>
                </a:solidFill>
                <a:latin typeface="Calibri" panose="020F0502020204030204" pitchFamily="34" charset="0"/>
                <a:cs typeface="Simplified Arabic" panose="02020603050405020304" pitchFamily="18" charset="-78"/>
              </a:rPr>
              <a:t>وهي هيئة مستقلة غير مرتبطة بأي جهة حكومية . تعد هيئة الاعلام والاتصالات في العراق الاولى من نوعها في الشرق الاوسط، فيما يخص إرساء معايير التنظيم المتداخل لقطاعي الاعلام والاتصالات واصلاحهما، وهي هيئة مستقلة غير مرتبطة بأية جهة حكومية بموجب الدستور العراقي، مهمتها تنظيم وتطوير الاعلام والاتصالات في العراق ضمن المعايير الدولية الحديثة</a:t>
            </a:r>
            <a:r>
              <a:rPr kumimoji="0" lang="ar-IQ" sz="2000" b="0" i="0" u="none" strike="noStrike" kern="1200" cap="none" spc="0" normalizeH="0" baseline="0" noProof="0" dirty="0">
                <a:ln>
                  <a:noFill/>
                </a:ln>
                <a:solidFill>
                  <a:srgbClr val="484848"/>
                </a:solidFill>
                <a:effectLst/>
                <a:uLnTx/>
                <a:uFillTx/>
                <a:latin typeface="Noto Kufi Arabic"/>
                <a:ea typeface="+mn-ea"/>
                <a:cs typeface="Arial" panose="020B0604020202020204" pitchFamily="34" charset="0"/>
              </a:rPr>
              <a:t>..</a:t>
            </a:r>
            <a:endParaRPr kumimoji="0" lang="ar-IQ" sz="2000" b="0" i="0" u="none" strike="noStrike" kern="1200" cap="none" spc="0" normalizeH="0" baseline="0" noProof="0" dirty="0">
              <a:ln>
                <a:noFill/>
              </a:ln>
              <a:solidFill>
                <a:prstClr val="black"/>
              </a:solidFill>
              <a:effectLst/>
              <a:uLnTx/>
              <a:uFillTx/>
              <a:latin typeface="Gill Sans MT" panose="020B0502020104020203"/>
              <a:ea typeface="+mn-ea"/>
              <a:cs typeface="Arial" panose="020B0604020202020204" pitchFamily="34" charset="0"/>
            </a:endParaRPr>
          </a:p>
          <a:p>
            <a:pPr marL="228600" marR="0" lvl="0" indent="-228600" algn="justLow" defTabSz="914400" rtl="1" eaLnBrk="1" fontAlgn="auto" latinLnBrk="0" hangingPunct="1">
              <a:lnSpc>
                <a:spcPct val="107000"/>
              </a:lnSpc>
              <a:spcBef>
                <a:spcPts val="1000"/>
              </a:spcBef>
              <a:spcAft>
                <a:spcPts val="800"/>
              </a:spcAft>
              <a:buClr>
                <a:srgbClr val="B71E42"/>
              </a:buClr>
              <a:buSzPct val="100000"/>
              <a:buFont typeface="Arial" panose="020B0604020202020204" pitchFamily="34" charset="0"/>
              <a:buChar char="•"/>
              <a:tabLst/>
              <a:defRPr/>
            </a:pPr>
            <a:endParaRPr lang="ar-IQ" sz="3200" b="1" dirty="0"/>
          </a:p>
        </p:txBody>
      </p:sp>
    </p:spTree>
    <p:extLst>
      <p:ext uri="{BB962C8B-B14F-4D97-AF65-F5344CB8AC3E}">
        <p14:creationId xmlns:p14="http://schemas.microsoft.com/office/powerpoint/2010/main" val="1769402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0429F61-033C-C835-FBAC-189C2680C4EE}"/>
              </a:ext>
            </a:extLst>
          </p:cNvPr>
          <p:cNvSpPr>
            <a:spLocks noGrp="1"/>
          </p:cNvSpPr>
          <p:nvPr>
            <p:ph type="title"/>
          </p:nvPr>
        </p:nvSpPr>
        <p:spPr>
          <a:solidFill>
            <a:schemeClr val="accent1">
              <a:lumMod val="60000"/>
              <a:lumOff val="40000"/>
            </a:schemeClr>
          </a:solidFill>
        </p:spPr>
        <p:txBody>
          <a:bodyPr/>
          <a:lstStyle/>
          <a:p>
            <a:pPr algn="r"/>
            <a:r>
              <a:rPr lang="ar-SA" b="1" dirty="0"/>
              <a:t>نتائج  ابعاد المهارات الرقمية</a:t>
            </a:r>
            <a:endParaRPr lang="ar-IQ" b="1" dirty="0"/>
          </a:p>
        </p:txBody>
      </p:sp>
      <p:graphicFrame>
        <p:nvGraphicFramePr>
          <p:cNvPr id="7" name="جدول 7">
            <a:extLst>
              <a:ext uri="{FF2B5EF4-FFF2-40B4-BE49-F238E27FC236}">
                <a16:creationId xmlns:a16="http://schemas.microsoft.com/office/drawing/2014/main" id="{D56404BB-F8F8-9023-5420-A7F3131DA49A}"/>
              </a:ext>
            </a:extLst>
          </p:cNvPr>
          <p:cNvGraphicFramePr>
            <a:graphicFrameLocks noGrp="1"/>
          </p:cNvGraphicFramePr>
          <p:nvPr>
            <p:ph idx="1"/>
            <p:extLst>
              <p:ext uri="{D42A27DB-BD31-4B8C-83A1-F6EECF244321}">
                <p14:modId xmlns:p14="http://schemas.microsoft.com/office/powerpoint/2010/main" val="3374859567"/>
              </p:ext>
            </p:extLst>
          </p:nvPr>
        </p:nvGraphicFramePr>
        <p:xfrm>
          <a:off x="1450978" y="2016125"/>
          <a:ext cx="9604372" cy="2225040"/>
        </p:xfrm>
        <a:graphic>
          <a:graphicData uri="http://schemas.openxmlformats.org/drawingml/2006/table">
            <a:tbl>
              <a:tblPr rtl="1" firstRow="1" bandRow="1">
                <a:tableStyleId>{5C22544A-7EE6-4342-B048-85BDC9FD1C3A}</a:tableStyleId>
              </a:tblPr>
              <a:tblGrid>
                <a:gridCol w="2401093">
                  <a:extLst>
                    <a:ext uri="{9D8B030D-6E8A-4147-A177-3AD203B41FA5}">
                      <a16:colId xmlns:a16="http://schemas.microsoft.com/office/drawing/2014/main" val="1419903484"/>
                    </a:ext>
                  </a:extLst>
                </a:gridCol>
                <a:gridCol w="2401093">
                  <a:extLst>
                    <a:ext uri="{9D8B030D-6E8A-4147-A177-3AD203B41FA5}">
                      <a16:colId xmlns:a16="http://schemas.microsoft.com/office/drawing/2014/main" val="3007432422"/>
                    </a:ext>
                  </a:extLst>
                </a:gridCol>
                <a:gridCol w="2401093">
                  <a:extLst>
                    <a:ext uri="{9D8B030D-6E8A-4147-A177-3AD203B41FA5}">
                      <a16:colId xmlns:a16="http://schemas.microsoft.com/office/drawing/2014/main" val="825458452"/>
                    </a:ext>
                  </a:extLst>
                </a:gridCol>
                <a:gridCol w="2401093">
                  <a:extLst>
                    <a:ext uri="{9D8B030D-6E8A-4147-A177-3AD203B41FA5}">
                      <a16:colId xmlns:a16="http://schemas.microsoft.com/office/drawing/2014/main" val="757615760"/>
                    </a:ext>
                  </a:extLst>
                </a:gridCol>
              </a:tblGrid>
              <a:tr h="370840">
                <a:tc>
                  <a:txBody>
                    <a:bodyPr/>
                    <a:lstStyle/>
                    <a:p>
                      <a:pPr rtl="1"/>
                      <a:r>
                        <a:rPr lang="ar-SA" dirty="0"/>
                        <a:t>البعد</a:t>
                      </a:r>
                      <a:endParaRPr lang="ar-IQ" dirty="0"/>
                    </a:p>
                  </a:txBody>
                  <a:tcPr/>
                </a:tc>
                <a:tc>
                  <a:txBody>
                    <a:bodyPr/>
                    <a:lstStyle/>
                    <a:p>
                      <a:pPr rtl="1"/>
                      <a:r>
                        <a:rPr lang="ar-SA" dirty="0"/>
                        <a:t>الوسط الحسابي</a:t>
                      </a:r>
                      <a:endParaRPr lang="ar-IQ" dirty="0"/>
                    </a:p>
                  </a:txBody>
                  <a:tcPr/>
                </a:tc>
                <a:tc>
                  <a:txBody>
                    <a:bodyPr/>
                    <a:lstStyle/>
                    <a:p>
                      <a:pPr rtl="1"/>
                      <a:r>
                        <a:rPr lang="ar-SA" dirty="0"/>
                        <a:t>النسبة المئوية  للمطابقة</a:t>
                      </a:r>
                      <a:endParaRPr lang="ar-IQ" dirty="0"/>
                    </a:p>
                  </a:txBody>
                  <a:tcPr/>
                </a:tc>
                <a:tc>
                  <a:txBody>
                    <a:bodyPr/>
                    <a:lstStyle/>
                    <a:p>
                      <a:pPr rtl="1"/>
                      <a:r>
                        <a:rPr lang="ar-SA" dirty="0"/>
                        <a:t>الفجوة</a:t>
                      </a:r>
                      <a:endParaRPr lang="ar-IQ" dirty="0"/>
                    </a:p>
                  </a:txBody>
                  <a:tcPr/>
                </a:tc>
                <a:extLst>
                  <a:ext uri="{0D108BD9-81ED-4DB2-BD59-A6C34878D82A}">
                    <a16:rowId xmlns:a16="http://schemas.microsoft.com/office/drawing/2014/main" val="142212843"/>
                  </a:ext>
                </a:extLst>
              </a:tr>
              <a:tr h="370840">
                <a:tc>
                  <a:txBody>
                    <a:bodyPr/>
                    <a:lstStyle/>
                    <a:p>
                      <a:pPr rtl="1"/>
                      <a:r>
                        <a:rPr lang="ar-SA" dirty="0"/>
                        <a:t>مهارات التشغيل</a:t>
                      </a:r>
                      <a:endParaRPr lang="ar-IQ" dirty="0"/>
                    </a:p>
                  </a:txBody>
                  <a:tcPr/>
                </a:tc>
                <a:tc>
                  <a:txBody>
                    <a:bodyPr/>
                    <a:lstStyle/>
                    <a:p>
                      <a:pPr rtl="1"/>
                      <a:r>
                        <a:rPr lang="en-US" dirty="0"/>
                        <a:t>6.25</a:t>
                      </a:r>
                      <a:endParaRPr lang="ar-IQ" dirty="0"/>
                    </a:p>
                  </a:txBody>
                  <a:tcPr/>
                </a:tc>
                <a:tc>
                  <a:txBody>
                    <a:bodyPr/>
                    <a:lstStyle/>
                    <a:p>
                      <a:pPr rtl="1"/>
                      <a:r>
                        <a:rPr lang="en-US" dirty="0"/>
                        <a:t>1</a:t>
                      </a:r>
                      <a:endParaRPr lang="ar-IQ" dirty="0"/>
                    </a:p>
                  </a:txBody>
                  <a:tcPr/>
                </a:tc>
                <a:tc>
                  <a:txBody>
                    <a:bodyPr/>
                    <a:lstStyle/>
                    <a:p>
                      <a:pPr rtl="1"/>
                      <a:r>
                        <a:rPr lang="en-US" dirty="0"/>
                        <a:t>0</a:t>
                      </a:r>
                      <a:endParaRPr lang="ar-IQ" dirty="0"/>
                    </a:p>
                  </a:txBody>
                  <a:tcPr/>
                </a:tc>
                <a:extLst>
                  <a:ext uri="{0D108BD9-81ED-4DB2-BD59-A6C34878D82A}">
                    <a16:rowId xmlns:a16="http://schemas.microsoft.com/office/drawing/2014/main" val="4159567501"/>
                  </a:ext>
                </a:extLst>
              </a:tr>
              <a:tr h="370840">
                <a:tc>
                  <a:txBody>
                    <a:bodyPr/>
                    <a:lstStyle/>
                    <a:p>
                      <a:pPr rtl="1"/>
                      <a:r>
                        <a:rPr lang="ar-SA" dirty="0"/>
                        <a:t>مهارات </a:t>
                      </a:r>
                      <a:r>
                        <a:rPr lang="ar-IQ" dirty="0"/>
                        <a:t>الاجتماعية</a:t>
                      </a:r>
                    </a:p>
                  </a:txBody>
                  <a:tcPr/>
                </a:tc>
                <a:tc>
                  <a:txBody>
                    <a:bodyPr/>
                    <a:lstStyle/>
                    <a:p>
                      <a:pPr rtl="1"/>
                      <a:r>
                        <a:rPr lang="en-US" dirty="0"/>
                        <a:t>5</a:t>
                      </a:r>
                      <a:endParaRPr lang="ar-IQ" dirty="0"/>
                    </a:p>
                  </a:txBody>
                  <a:tcPr/>
                </a:tc>
                <a:tc>
                  <a:txBody>
                    <a:bodyPr/>
                    <a:lstStyle/>
                    <a:p>
                      <a:pPr rtl="1"/>
                      <a:r>
                        <a:rPr lang="en-US" dirty="0"/>
                        <a:t>.83</a:t>
                      </a:r>
                      <a:endParaRPr lang="ar-IQ" dirty="0"/>
                    </a:p>
                  </a:txBody>
                  <a:tcPr/>
                </a:tc>
                <a:tc>
                  <a:txBody>
                    <a:bodyPr/>
                    <a:lstStyle/>
                    <a:p>
                      <a:pPr rtl="1"/>
                      <a:r>
                        <a:rPr lang="en-US" dirty="0"/>
                        <a:t>.17</a:t>
                      </a:r>
                      <a:endParaRPr lang="ar-IQ" dirty="0"/>
                    </a:p>
                  </a:txBody>
                  <a:tcPr/>
                </a:tc>
                <a:extLst>
                  <a:ext uri="{0D108BD9-81ED-4DB2-BD59-A6C34878D82A}">
                    <a16:rowId xmlns:a16="http://schemas.microsoft.com/office/drawing/2014/main" val="3456038597"/>
                  </a:ext>
                </a:extLst>
              </a:tr>
              <a:tr h="370840">
                <a:tc>
                  <a:txBody>
                    <a:bodyPr/>
                    <a:lstStyle/>
                    <a:p>
                      <a:pPr rtl="1"/>
                      <a:r>
                        <a:rPr lang="ar-IQ" dirty="0"/>
                        <a:t>المهارات المعلوماتية</a:t>
                      </a:r>
                    </a:p>
                  </a:txBody>
                  <a:tcPr/>
                </a:tc>
                <a:tc>
                  <a:txBody>
                    <a:bodyPr/>
                    <a:lstStyle/>
                    <a:p>
                      <a:pPr rtl="1"/>
                      <a:r>
                        <a:rPr lang="en-US" dirty="0"/>
                        <a:t>5.25</a:t>
                      </a:r>
                      <a:endParaRPr lang="ar-IQ" dirty="0"/>
                    </a:p>
                  </a:txBody>
                  <a:tcPr/>
                </a:tc>
                <a:tc>
                  <a:txBody>
                    <a:bodyPr/>
                    <a:lstStyle/>
                    <a:p>
                      <a:pPr rtl="1"/>
                      <a:r>
                        <a:rPr lang="en-US" dirty="0"/>
                        <a:t>.87</a:t>
                      </a:r>
                      <a:endParaRPr lang="ar-IQ" dirty="0"/>
                    </a:p>
                  </a:txBody>
                  <a:tcPr/>
                </a:tc>
                <a:tc>
                  <a:txBody>
                    <a:bodyPr/>
                    <a:lstStyle/>
                    <a:p>
                      <a:pPr rtl="1"/>
                      <a:r>
                        <a:rPr lang="en-US" dirty="0"/>
                        <a:t>.13</a:t>
                      </a:r>
                      <a:endParaRPr lang="ar-IQ" dirty="0"/>
                    </a:p>
                  </a:txBody>
                  <a:tcPr/>
                </a:tc>
                <a:extLst>
                  <a:ext uri="{0D108BD9-81ED-4DB2-BD59-A6C34878D82A}">
                    <a16:rowId xmlns:a16="http://schemas.microsoft.com/office/drawing/2014/main" val="1369705239"/>
                  </a:ext>
                </a:extLst>
              </a:tr>
              <a:tr h="370840">
                <a:tc>
                  <a:txBody>
                    <a:bodyPr/>
                    <a:lstStyle/>
                    <a:p>
                      <a:pPr rtl="1"/>
                      <a:r>
                        <a:rPr lang="ar-IQ" dirty="0"/>
                        <a:t>المهارات الابداعية</a:t>
                      </a:r>
                    </a:p>
                  </a:txBody>
                  <a:tcPr/>
                </a:tc>
                <a:tc>
                  <a:txBody>
                    <a:bodyPr/>
                    <a:lstStyle/>
                    <a:p>
                      <a:pPr rtl="1"/>
                      <a:r>
                        <a:rPr lang="en-US" dirty="0"/>
                        <a:t>5.75</a:t>
                      </a:r>
                      <a:endParaRPr lang="ar-IQ" dirty="0"/>
                    </a:p>
                  </a:txBody>
                  <a:tcPr/>
                </a:tc>
                <a:tc>
                  <a:txBody>
                    <a:bodyPr/>
                    <a:lstStyle/>
                    <a:p>
                      <a:pPr rtl="1"/>
                      <a:r>
                        <a:rPr lang="en-US" dirty="0"/>
                        <a:t>.82</a:t>
                      </a:r>
                      <a:endParaRPr lang="ar-IQ" dirty="0"/>
                    </a:p>
                  </a:txBody>
                  <a:tcPr/>
                </a:tc>
                <a:tc>
                  <a:txBody>
                    <a:bodyPr/>
                    <a:lstStyle/>
                    <a:p>
                      <a:pPr rtl="1"/>
                      <a:r>
                        <a:rPr lang="en-US" dirty="0"/>
                        <a:t>.18</a:t>
                      </a:r>
                      <a:endParaRPr lang="ar-IQ" dirty="0"/>
                    </a:p>
                  </a:txBody>
                  <a:tcPr/>
                </a:tc>
                <a:extLst>
                  <a:ext uri="{0D108BD9-81ED-4DB2-BD59-A6C34878D82A}">
                    <a16:rowId xmlns:a16="http://schemas.microsoft.com/office/drawing/2014/main" val="1304912314"/>
                  </a:ext>
                </a:extLst>
              </a:tr>
              <a:tr h="370840">
                <a:tc>
                  <a:txBody>
                    <a:bodyPr/>
                    <a:lstStyle/>
                    <a:p>
                      <a:pPr rtl="1"/>
                      <a:r>
                        <a:rPr lang="ar-IQ" dirty="0"/>
                        <a:t>المهارات عبر الموبايل</a:t>
                      </a:r>
                    </a:p>
                  </a:txBody>
                  <a:tcPr/>
                </a:tc>
                <a:tc>
                  <a:txBody>
                    <a:bodyPr/>
                    <a:lstStyle/>
                    <a:p>
                      <a:pPr rtl="1"/>
                      <a:r>
                        <a:rPr lang="en-US" dirty="0"/>
                        <a:t>5</a:t>
                      </a:r>
                      <a:endParaRPr lang="ar-IQ" dirty="0"/>
                    </a:p>
                  </a:txBody>
                  <a:tcPr/>
                </a:tc>
                <a:tc>
                  <a:txBody>
                    <a:bodyPr/>
                    <a:lstStyle/>
                    <a:p>
                      <a:pPr rtl="1"/>
                      <a:r>
                        <a:rPr lang="en-US" dirty="0"/>
                        <a:t>.83</a:t>
                      </a:r>
                      <a:endParaRPr lang="ar-IQ" dirty="0"/>
                    </a:p>
                  </a:txBody>
                  <a:tcPr/>
                </a:tc>
                <a:tc>
                  <a:txBody>
                    <a:bodyPr/>
                    <a:lstStyle/>
                    <a:p>
                      <a:pPr rtl="1"/>
                      <a:r>
                        <a:rPr lang="en-US" dirty="0"/>
                        <a:t>.17</a:t>
                      </a:r>
                      <a:endParaRPr lang="ar-IQ" dirty="0"/>
                    </a:p>
                  </a:txBody>
                  <a:tcPr/>
                </a:tc>
                <a:extLst>
                  <a:ext uri="{0D108BD9-81ED-4DB2-BD59-A6C34878D82A}">
                    <a16:rowId xmlns:a16="http://schemas.microsoft.com/office/drawing/2014/main" val="704655393"/>
                  </a:ext>
                </a:extLst>
              </a:tr>
            </a:tbl>
          </a:graphicData>
        </a:graphic>
      </p:graphicFrame>
    </p:spTree>
    <p:extLst>
      <p:ext uri="{BB962C8B-B14F-4D97-AF65-F5344CB8AC3E}">
        <p14:creationId xmlns:p14="http://schemas.microsoft.com/office/powerpoint/2010/main" val="3768232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4005D67-FCDC-7DEC-2BE9-588F57419385}"/>
              </a:ext>
            </a:extLst>
          </p:cNvPr>
          <p:cNvSpPr>
            <a:spLocks noGrp="1"/>
          </p:cNvSpPr>
          <p:nvPr>
            <p:ph type="title"/>
          </p:nvPr>
        </p:nvSpPr>
        <p:spPr>
          <a:solidFill>
            <a:schemeClr val="accent1">
              <a:lumMod val="60000"/>
              <a:lumOff val="40000"/>
            </a:schemeClr>
          </a:solidFill>
        </p:spPr>
        <p:txBody>
          <a:bodyPr/>
          <a:lstStyle/>
          <a:p>
            <a:pPr algn="r"/>
            <a:r>
              <a:rPr lang="ar-IQ" dirty="0"/>
              <a:t>نتائج الاعلام الرقمي</a:t>
            </a:r>
          </a:p>
        </p:txBody>
      </p:sp>
      <p:graphicFrame>
        <p:nvGraphicFramePr>
          <p:cNvPr id="4" name="جدول 4">
            <a:extLst>
              <a:ext uri="{FF2B5EF4-FFF2-40B4-BE49-F238E27FC236}">
                <a16:creationId xmlns:a16="http://schemas.microsoft.com/office/drawing/2014/main" id="{4A6449E7-1243-6B36-872F-F35A01977860}"/>
              </a:ext>
            </a:extLst>
          </p:cNvPr>
          <p:cNvGraphicFramePr>
            <a:graphicFrameLocks noGrp="1"/>
          </p:cNvGraphicFramePr>
          <p:nvPr>
            <p:ph idx="1"/>
            <p:extLst>
              <p:ext uri="{D42A27DB-BD31-4B8C-83A1-F6EECF244321}">
                <p14:modId xmlns:p14="http://schemas.microsoft.com/office/powerpoint/2010/main" val="2450768869"/>
              </p:ext>
            </p:extLst>
          </p:nvPr>
        </p:nvGraphicFramePr>
        <p:xfrm>
          <a:off x="2514501" y="2070437"/>
          <a:ext cx="7477430" cy="2955005"/>
        </p:xfrm>
        <a:graphic>
          <a:graphicData uri="http://schemas.openxmlformats.org/drawingml/2006/table">
            <a:tbl>
              <a:tblPr rtl="1" firstRow="1" bandRow="1">
                <a:tableStyleId>{5C22544A-7EE6-4342-B048-85BDC9FD1C3A}</a:tableStyleId>
              </a:tblPr>
              <a:tblGrid>
                <a:gridCol w="2890683">
                  <a:extLst>
                    <a:ext uri="{9D8B030D-6E8A-4147-A177-3AD203B41FA5}">
                      <a16:colId xmlns:a16="http://schemas.microsoft.com/office/drawing/2014/main" val="1160353468"/>
                    </a:ext>
                  </a:extLst>
                </a:gridCol>
                <a:gridCol w="1386348">
                  <a:extLst>
                    <a:ext uri="{9D8B030D-6E8A-4147-A177-3AD203B41FA5}">
                      <a16:colId xmlns:a16="http://schemas.microsoft.com/office/drawing/2014/main" val="1244311770"/>
                    </a:ext>
                  </a:extLst>
                </a:gridCol>
                <a:gridCol w="1474839">
                  <a:extLst>
                    <a:ext uri="{9D8B030D-6E8A-4147-A177-3AD203B41FA5}">
                      <a16:colId xmlns:a16="http://schemas.microsoft.com/office/drawing/2014/main" val="2366722562"/>
                    </a:ext>
                  </a:extLst>
                </a:gridCol>
                <a:gridCol w="1517280">
                  <a:extLst>
                    <a:ext uri="{9D8B030D-6E8A-4147-A177-3AD203B41FA5}">
                      <a16:colId xmlns:a16="http://schemas.microsoft.com/office/drawing/2014/main" val="2715353546"/>
                    </a:ext>
                  </a:extLst>
                </a:gridCol>
                <a:gridCol w="208280">
                  <a:extLst>
                    <a:ext uri="{9D8B030D-6E8A-4147-A177-3AD203B41FA5}">
                      <a16:colId xmlns:a16="http://schemas.microsoft.com/office/drawing/2014/main" val="3087620632"/>
                    </a:ext>
                  </a:extLst>
                </a:gridCol>
              </a:tblGrid>
              <a:tr h="311043">
                <a:tc>
                  <a:txBody>
                    <a:bodyPr/>
                    <a:lstStyle/>
                    <a:p>
                      <a:pPr rtl="1"/>
                      <a:r>
                        <a:rPr lang="ar-IQ" dirty="0"/>
                        <a:t>البعد</a:t>
                      </a:r>
                    </a:p>
                  </a:txBody>
                  <a:tcPr/>
                </a:tc>
                <a:tc>
                  <a:txBody>
                    <a:bodyPr/>
                    <a:lstStyle/>
                    <a:p>
                      <a:pPr rtl="1"/>
                      <a:r>
                        <a:rPr lang="ar-IQ" dirty="0"/>
                        <a:t>الوسط الحسابي</a:t>
                      </a:r>
                    </a:p>
                  </a:txBody>
                  <a:tcPr/>
                </a:tc>
                <a:tc>
                  <a:txBody>
                    <a:bodyPr/>
                    <a:lstStyle/>
                    <a:p>
                      <a:pPr rtl="1"/>
                      <a:r>
                        <a:rPr lang="ar-IQ" dirty="0"/>
                        <a:t>نسبة المطابقة</a:t>
                      </a:r>
                    </a:p>
                  </a:txBody>
                  <a:tcPr/>
                </a:tc>
                <a:tc>
                  <a:txBody>
                    <a:bodyPr/>
                    <a:lstStyle/>
                    <a:p>
                      <a:pPr rtl="1"/>
                      <a:r>
                        <a:rPr lang="ar-IQ" dirty="0"/>
                        <a:t>حجم الفجوة</a:t>
                      </a:r>
                    </a:p>
                  </a:txBody>
                  <a:tcPr/>
                </a:tc>
                <a:tc>
                  <a:txBody>
                    <a:bodyPr/>
                    <a:lstStyle/>
                    <a:p>
                      <a:pPr rtl="1"/>
                      <a:endParaRPr lang="ar-IQ" dirty="0"/>
                    </a:p>
                  </a:txBody>
                  <a:tcPr/>
                </a:tc>
                <a:extLst>
                  <a:ext uri="{0D108BD9-81ED-4DB2-BD59-A6C34878D82A}">
                    <a16:rowId xmlns:a16="http://schemas.microsoft.com/office/drawing/2014/main" val="1401429573"/>
                  </a:ext>
                </a:extLst>
              </a:tr>
              <a:tr h="360238">
                <a:tc>
                  <a:txBody>
                    <a:bodyPr/>
                    <a:lstStyle/>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IQ" sz="2000" b="0" i="0" u="none" strike="noStrike" kern="1200" cap="none" spc="0" normalizeH="0" baseline="0" noProof="0" dirty="0">
                          <a:ln>
                            <a:noFill/>
                          </a:ln>
                          <a:solidFill>
                            <a:prstClr val="black"/>
                          </a:solidFill>
                          <a:effectLst/>
                          <a:uLnTx/>
                          <a:uFillTx/>
                          <a:latin typeface="+mn-lt"/>
                          <a:ea typeface="+mn-ea"/>
                          <a:cs typeface="+mn-cs"/>
                        </a:rPr>
                        <a:t>الصوتيات </a:t>
                      </a:r>
                    </a:p>
                  </a:txBody>
                  <a:tcPr/>
                </a:tc>
                <a:tc>
                  <a:txBody>
                    <a:bodyPr/>
                    <a:lstStyle/>
                    <a:p>
                      <a:pPr rtl="1"/>
                      <a:r>
                        <a:rPr lang="en-US" dirty="0"/>
                        <a:t>6</a:t>
                      </a:r>
                      <a:endParaRPr lang="ar-IQ" dirty="0"/>
                    </a:p>
                  </a:txBody>
                  <a:tcPr/>
                </a:tc>
                <a:tc>
                  <a:txBody>
                    <a:bodyPr/>
                    <a:lstStyle/>
                    <a:p>
                      <a:pPr rtl="1"/>
                      <a:r>
                        <a:rPr lang="en-US" dirty="0"/>
                        <a:t>1</a:t>
                      </a:r>
                      <a:endParaRPr lang="ar-IQ" dirty="0"/>
                    </a:p>
                  </a:txBody>
                  <a:tcPr/>
                </a:tc>
                <a:tc>
                  <a:txBody>
                    <a:bodyPr/>
                    <a:lstStyle/>
                    <a:p>
                      <a:pPr rtl="1"/>
                      <a:r>
                        <a:rPr lang="en-US" dirty="0"/>
                        <a:t>0</a:t>
                      </a:r>
                      <a:endParaRPr lang="ar-IQ" dirty="0"/>
                    </a:p>
                  </a:txBody>
                  <a:tcPr/>
                </a:tc>
                <a:tc>
                  <a:txBody>
                    <a:bodyPr/>
                    <a:lstStyle/>
                    <a:p>
                      <a:pPr rtl="1"/>
                      <a:endParaRPr lang="ar-IQ"/>
                    </a:p>
                  </a:txBody>
                  <a:tcPr/>
                </a:tc>
                <a:extLst>
                  <a:ext uri="{0D108BD9-81ED-4DB2-BD59-A6C34878D82A}">
                    <a16:rowId xmlns:a16="http://schemas.microsoft.com/office/drawing/2014/main" val="456183054"/>
                  </a:ext>
                </a:extLst>
              </a:tr>
              <a:tr h="360238">
                <a:tc>
                  <a:txBody>
                    <a:bodyPr/>
                    <a:lstStyle/>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IQ" sz="2000" b="0" i="0" u="none" strike="noStrike" kern="1200" cap="none" spc="0" normalizeH="0" baseline="0" noProof="0" dirty="0">
                          <a:ln>
                            <a:noFill/>
                          </a:ln>
                          <a:solidFill>
                            <a:prstClr val="black"/>
                          </a:solidFill>
                          <a:effectLst/>
                          <a:uLnTx/>
                          <a:uFillTx/>
                          <a:latin typeface="+mn-lt"/>
                          <a:ea typeface="+mn-ea"/>
                          <a:cs typeface="+mn-cs"/>
                        </a:rPr>
                        <a:t>شبكات مراجعة المستهلك</a:t>
                      </a:r>
                    </a:p>
                  </a:txBody>
                  <a:tcPr/>
                </a:tc>
                <a:tc>
                  <a:txBody>
                    <a:bodyPr/>
                    <a:lstStyle/>
                    <a:p>
                      <a:pPr rtl="1"/>
                      <a:r>
                        <a:rPr lang="en-US" dirty="0"/>
                        <a:t>5.5</a:t>
                      </a:r>
                      <a:endParaRPr lang="ar-IQ" dirty="0"/>
                    </a:p>
                  </a:txBody>
                  <a:tcPr/>
                </a:tc>
                <a:tc>
                  <a:txBody>
                    <a:bodyPr/>
                    <a:lstStyle/>
                    <a:p>
                      <a:pPr rtl="1"/>
                      <a:r>
                        <a:rPr lang="en-US" dirty="0"/>
                        <a:t>.78</a:t>
                      </a:r>
                      <a:endParaRPr lang="ar-IQ" dirty="0"/>
                    </a:p>
                  </a:txBody>
                  <a:tcPr/>
                </a:tc>
                <a:tc>
                  <a:txBody>
                    <a:bodyPr/>
                    <a:lstStyle/>
                    <a:p>
                      <a:pPr rtl="1"/>
                      <a:r>
                        <a:rPr lang="en-US" dirty="0"/>
                        <a:t>.22</a:t>
                      </a:r>
                      <a:endParaRPr lang="ar-IQ" dirty="0"/>
                    </a:p>
                  </a:txBody>
                  <a:tcPr/>
                </a:tc>
                <a:tc>
                  <a:txBody>
                    <a:bodyPr/>
                    <a:lstStyle/>
                    <a:p>
                      <a:pPr rtl="1"/>
                      <a:endParaRPr lang="ar-IQ"/>
                    </a:p>
                  </a:txBody>
                  <a:tcPr/>
                </a:tc>
                <a:extLst>
                  <a:ext uri="{0D108BD9-81ED-4DB2-BD59-A6C34878D82A}">
                    <a16:rowId xmlns:a16="http://schemas.microsoft.com/office/drawing/2014/main" val="4234690146"/>
                  </a:ext>
                </a:extLst>
              </a:tr>
              <a:tr h="377230">
                <a:tc>
                  <a:txBody>
                    <a:bodyPr/>
                    <a:lstStyle/>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IQ" sz="2000" b="0" i="0" u="none" strike="noStrike" kern="1200" cap="none" spc="0" normalizeH="0" baseline="0" noProof="0" dirty="0">
                          <a:ln>
                            <a:noFill/>
                          </a:ln>
                          <a:solidFill>
                            <a:prstClr val="black"/>
                          </a:solidFill>
                          <a:effectLst/>
                          <a:uLnTx/>
                          <a:uFillTx/>
                          <a:latin typeface="+mn-lt"/>
                          <a:ea typeface="+mn-ea"/>
                          <a:cs typeface="+mn-cs"/>
                        </a:rPr>
                        <a:t>وسائل التواصل الاجتماعي</a:t>
                      </a:r>
                    </a:p>
                  </a:txBody>
                  <a:tcPr/>
                </a:tc>
                <a:tc>
                  <a:txBody>
                    <a:bodyPr/>
                    <a:lstStyle/>
                    <a:p>
                      <a:pPr rtl="1"/>
                      <a:r>
                        <a:rPr lang="en-US" dirty="0"/>
                        <a:t>4.5</a:t>
                      </a:r>
                      <a:endParaRPr lang="ar-IQ" dirty="0"/>
                    </a:p>
                  </a:txBody>
                  <a:tcPr/>
                </a:tc>
                <a:tc>
                  <a:txBody>
                    <a:bodyPr/>
                    <a:lstStyle/>
                    <a:p>
                      <a:pPr rtl="1"/>
                      <a:r>
                        <a:rPr lang="en-US" dirty="0"/>
                        <a:t>.75</a:t>
                      </a:r>
                      <a:endParaRPr lang="ar-IQ" dirty="0"/>
                    </a:p>
                  </a:txBody>
                  <a:tcPr/>
                </a:tc>
                <a:tc>
                  <a:txBody>
                    <a:bodyPr/>
                    <a:lstStyle/>
                    <a:p>
                      <a:pPr rtl="1"/>
                      <a:r>
                        <a:rPr lang="en-US" dirty="0"/>
                        <a:t>.25</a:t>
                      </a:r>
                      <a:endParaRPr lang="ar-IQ" dirty="0"/>
                    </a:p>
                  </a:txBody>
                  <a:tcPr/>
                </a:tc>
                <a:tc>
                  <a:txBody>
                    <a:bodyPr/>
                    <a:lstStyle/>
                    <a:p>
                      <a:pPr rtl="1"/>
                      <a:endParaRPr lang="ar-IQ"/>
                    </a:p>
                  </a:txBody>
                  <a:tcPr/>
                </a:tc>
                <a:extLst>
                  <a:ext uri="{0D108BD9-81ED-4DB2-BD59-A6C34878D82A}">
                    <a16:rowId xmlns:a16="http://schemas.microsoft.com/office/drawing/2014/main" val="4118803089"/>
                  </a:ext>
                </a:extLst>
              </a:tr>
              <a:tr h="360238">
                <a:tc>
                  <a:txBody>
                    <a:bodyPr/>
                    <a:lstStyle/>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IQ" sz="2000" b="0" i="0" u="none" strike="noStrike" kern="1200" cap="none" spc="0" normalizeH="0" baseline="0" noProof="0" dirty="0">
                          <a:ln>
                            <a:noFill/>
                          </a:ln>
                          <a:solidFill>
                            <a:prstClr val="black"/>
                          </a:solidFill>
                          <a:effectLst/>
                          <a:uLnTx/>
                          <a:uFillTx/>
                          <a:latin typeface="+mn-lt"/>
                          <a:ea typeface="+mn-ea"/>
                          <a:cs typeface="+mn-cs"/>
                        </a:rPr>
                        <a:t>الاخبار والنصوص الالكترونية</a:t>
                      </a:r>
                    </a:p>
                  </a:txBody>
                  <a:tcPr/>
                </a:tc>
                <a:tc>
                  <a:txBody>
                    <a:bodyPr/>
                    <a:lstStyle/>
                    <a:p>
                      <a:pPr rtl="1"/>
                      <a:r>
                        <a:rPr lang="en-US" dirty="0"/>
                        <a:t>6</a:t>
                      </a:r>
                      <a:endParaRPr lang="ar-IQ" dirty="0"/>
                    </a:p>
                  </a:txBody>
                  <a:tcPr/>
                </a:tc>
                <a:tc>
                  <a:txBody>
                    <a:bodyPr/>
                    <a:lstStyle/>
                    <a:p>
                      <a:pPr rtl="1"/>
                      <a:r>
                        <a:rPr lang="en-US" dirty="0"/>
                        <a:t>1</a:t>
                      </a:r>
                      <a:endParaRPr lang="ar-IQ" dirty="0"/>
                    </a:p>
                  </a:txBody>
                  <a:tcPr/>
                </a:tc>
                <a:tc>
                  <a:txBody>
                    <a:bodyPr/>
                    <a:lstStyle/>
                    <a:p>
                      <a:pPr rtl="1"/>
                      <a:r>
                        <a:rPr lang="en-US" dirty="0"/>
                        <a:t>0</a:t>
                      </a:r>
                      <a:endParaRPr lang="ar-IQ" dirty="0"/>
                    </a:p>
                  </a:txBody>
                  <a:tcPr/>
                </a:tc>
                <a:tc>
                  <a:txBody>
                    <a:bodyPr/>
                    <a:lstStyle/>
                    <a:p>
                      <a:pPr rtl="1"/>
                      <a:endParaRPr lang="ar-IQ" dirty="0"/>
                    </a:p>
                  </a:txBody>
                  <a:tcPr/>
                </a:tc>
                <a:extLst>
                  <a:ext uri="{0D108BD9-81ED-4DB2-BD59-A6C34878D82A}">
                    <a16:rowId xmlns:a16="http://schemas.microsoft.com/office/drawing/2014/main" val="3687887296"/>
                  </a:ext>
                </a:extLst>
              </a:tr>
              <a:tr h="894809">
                <a:tc>
                  <a:txBody>
                    <a:bodyPr/>
                    <a:lstStyle/>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IQ" sz="2000" b="0" i="0" u="none" strike="noStrike" kern="1200" cap="none" spc="0" normalizeH="0" baseline="0" noProof="0" dirty="0">
                          <a:ln>
                            <a:noFill/>
                          </a:ln>
                          <a:solidFill>
                            <a:prstClr val="black"/>
                          </a:solidFill>
                          <a:effectLst/>
                          <a:uLnTx/>
                          <a:uFillTx/>
                          <a:latin typeface="+mn-lt"/>
                          <a:ea typeface="+mn-ea"/>
                          <a:cs typeface="+mn-cs"/>
                        </a:rPr>
                        <a:t>الإعلان المدفوع</a:t>
                      </a:r>
                      <a:endParaRPr kumimoji="0" lang="ar-IQ" sz="18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rtl="1"/>
                      <a:r>
                        <a:rPr lang="en-US" dirty="0"/>
                        <a:t>5.5</a:t>
                      </a:r>
                      <a:endParaRPr lang="ar-IQ" dirty="0"/>
                    </a:p>
                  </a:txBody>
                  <a:tcPr/>
                </a:tc>
                <a:tc>
                  <a:txBody>
                    <a:bodyPr/>
                    <a:lstStyle/>
                    <a:p>
                      <a:pPr rtl="1"/>
                      <a:r>
                        <a:rPr lang="en-US" dirty="0"/>
                        <a:t>.78</a:t>
                      </a:r>
                      <a:endParaRPr lang="ar-IQ" dirty="0"/>
                    </a:p>
                  </a:txBody>
                  <a:tcPr/>
                </a:tc>
                <a:tc>
                  <a:txBody>
                    <a:bodyPr/>
                    <a:lstStyle/>
                    <a:p>
                      <a:pPr rtl="1"/>
                      <a:r>
                        <a:rPr lang="en-US" dirty="0"/>
                        <a:t>.22</a:t>
                      </a:r>
                      <a:endParaRPr lang="ar-IQ" dirty="0"/>
                    </a:p>
                  </a:txBody>
                  <a:tcPr/>
                </a:tc>
                <a:tc>
                  <a:txBody>
                    <a:bodyPr/>
                    <a:lstStyle/>
                    <a:p>
                      <a:pPr rtl="1"/>
                      <a:endParaRPr lang="ar-IQ" dirty="0"/>
                    </a:p>
                  </a:txBody>
                  <a:tcPr/>
                </a:tc>
                <a:extLst>
                  <a:ext uri="{0D108BD9-81ED-4DB2-BD59-A6C34878D82A}">
                    <a16:rowId xmlns:a16="http://schemas.microsoft.com/office/drawing/2014/main" val="2133539901"/>
                  </a:ext>
                </a:extLst>
              </a:tr>
            </a:tbl>
          </a:graphicData>
        </a:graphic>
      </p:graphicFrame>
    </p:spTree>
    <p:extLst>
      <p:ext uri="{BB962C8B-B14F-4D97-AF65-F5344CB8AC3E}">
        <p14:creationId xmlns:p14="http://schemas.microsoft.com/office/powerpoint/2010/main" val="621798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FD2C69B-B4BA-FC51-D47F-39BF70A23338}"/>
              </a:ext>
            </a:extLst>
          </p:cNvPr>
          <p:cNvSpPr>
            <a:spLocks noGrp="1"/>
          </p:cNvSpPr>
          <p:nvPr>
            <p:ph type="title"/>
          </p:nvPr>
        </p:nvSpPr>
        <p:spPr>
          <a:solidFill>
            <a:schemeClr val="accent1">
              <a:lumMod val="60000"/>
              <a:lumOff val="40000"/>
            </a:schemeClr>
          </a:solidFill>
        </p:spPr>
        <p:txBody>
          <a:bodyPr/>
          <a:lstStyle/>
          <a:p>
            <a:pPr algn="r"/>
            <a:r>
              <a:rPr lang="ar-IQ" dirty="0"/>
              <a:t>الاستنتاجات</a:t>
            </a:r>
          </a:p>
        </p:txBody>
      </p:sp>
      <p:sp>
        <p:nvSpPr>
          <p:cNvPr id="3" name="عنصر نائب للمحتوى 2">
            <a:extLst>
              <a:ext uri="{FF2B5EF4-FFF2-40B4-BE49-F238E27FC236}">
                <a16:creationId xmlns:a16="http://schemas.microsoft.com/office/drawing/2014/main" id="{EDF41B07-894E-51D5-45B3-346112F869E0}"/>
              </a:ext>
            </a:extLst>
          </p:cNvPr>
          <p:cNvSpPr>
            <a:spLocks noGrp="1"/>
          </p:cNvSpPr>
          <p:nvPr>
            <p:ph idx="1"/>
          </p:nvPr>
        </p:nvSpPr>
        <p:spPr/>
        <p:txBody>
          <a:bodyPr/>
          <a:lstStyle/>
          <a:p>
            <a:r>
              <a:rPr lang="ar-IQ" dirty="0"/>
              <a:t>يوجد اهتمام من قبل هيئة الاعلام والاتصالات في المهارات الرقمية لا سيما في المهارات التشغيلية والمعلوماتية والابداعية وهذا يسهم في تحقيق ثقافة تبنى المزيد من المقدرات والمهارات الرقمية.</a:t>
            </a:r>
          </a:p>
          <a:p>
            <a:r>
              <a:rPr lang="ar-IQ" dirty="0"/>
              <a:t>وجود قسم للأعلام الرقمي  في هيئة الاتصالات مختص لمتابعة الاعمال الرقمية على وسائل التواصل الاجتماعي وكذلك ومتابعة الصحف الالكترونية والمنتديات  وهذا القسم ساعد كثيرا في مراقبة ومتابعة الاعمال الداخلية والخارجية المرتبطة </a:t>
            </a:r>
            <a:r>
              <a:rPr lang="ar-IQ" dirty="0" err="1"/>
              <a:t>بالاعمال</a:t>
            </a:r>
            <a:r>
              <a:rPr lang="ar-IQ" dirty="0"/>
              <a:t> الالكترونية والرقمية.</a:t>
            </a:r>
          </a:p>
          <a:p>
            <a:r>
              <a:rPr lang="ar-IQ" dirty="0"/>
              <a:t>كذلك يوجد المام  ومتابعة من قبل لجنة مختصة لمتابعة شكاوي المواطنين على شبكات الاتصال وهذا يشير الى توفر كوادر مختصة .</a:t>
            </a:r>
          </a:p>
        </p:txBody>
      </p:sp>
    </p:spTree>
    <p:extLst>
      <p:ext uri="{BB962C8B-B14F-4D97-AF65-F5344CB8AC3E}">
        <p14:creationId xmlns:p14="http://schemas.microsoft.com/office/powerpoint/2010/main" val="257494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B3A3799-B442-4411-5B0C-B4DFC9937140}"/>
              </a:ext>
            </a:extLst>
          </p:cNvPr>
          <p:cNvSpPr>
            <a:spLocks noGrp="1"/>
          </p:cNvSpPr>
          <p:nvPr>
            <p:ph type="title"/>
          </p:nvPr>
        </p:nvSpPr>
        <p:spPr>
          <a:solidFill>
            <a:schemeClr val="accent1">
              <a:lumMod val="60000"/>
              <a:lumOff val="40000"/>
            </a:schemeClr>
          </a:solidFill>
        </p:spPr>
        <p:txBody>
          <a:bodyPr/>
          <a:lstStyle/>
          <a:p>
            <a:pPr algn="r"/>
            <a:r>
              <a:rPr lang="ar-IQ" dirty="0"/>
              <a:t>التوصيات</a:t>
            </a:r>
          </a:p>
        </p:txBody>
      </p:sp>
      <p:sp>
        <p:nvSpPr>
          <p:cNvPr id="3" name="عنصر نائب للمحتوى 2">
            <a:extLst>
              <a:ext uri="{FF2B5EF4-FFF2-40B4-BE49-F238E27FC236}">
                <a16:creationId xmlns:a16="http://schemas.microsoft.com/office/drawing/2014/main" id="{F3F7C7FA-1B33-86BA-B1C0-3D459D08D4B8}"/>
              </a:ext>
            </a:extLst>
          </p:cNvPr>
          <p:cNvSpPr>
            <a:spLocks noGrp="1"/>
          </p:cNvSpPr>
          <p:nvPr>
            <p:ph idx="1"/>
          </p:nvPr>
        </p:nvSpPr>
        <p:spPr/>
        <p:txBody>
          <a:bodyPr>
            <a:normAutofit fontScale="77500" lnSpcReduction="20000"/>
          </a:bodyPr>
          <a:lstStyle/>
          <a:p>
            <a:pPr marL="0" marR="0" lvl="0" indent="0" algn="r" defTabSz="914400" rtl="1" eaLnBrk="1" fontAlgn="auto" latinLnBrk="0" hangingPunct="1">
              <a:lnSpc>
                <a:spcPct val="120000"/>
              </a:lnSpc>
              <a:spcBef>
                <a:spcPts val="1000"/>
              </a:spcBef>
              <a:spcAft>
                <a:spcPts val="0"/>
              </a:spcAft>
              <a:buClr>
                <a:srgbClr val="B71E42"/>
              </a:buClr>
              <a:buSzPct val="100000"/>
              <a:buNone/>
              <a:tabLst/>
              <a:defRPr/>
            </a:pPr>
            <a:endParaRPr kumimoji="0" lang="ar-IQ" sz="2000" b="0" i="0" u="none" strike="noStrike" kern="1200" cap="none" spc="0" normalizeH="0" baseline="0" noProof="0" dirty="0">
              <a:ln>
                <a:noFill/>
              </a:ln>
              <a:solidFill>
                <a:prstClr val="black"/>
              </a:solidFill>
              <a:effectLst/>
              <a:uLnTx/>
              <a:uFillTx/>
              <a:latin typeface="Gill Sans MT" panose="020B0502020104020203"/>
              <a:ea typeface="+mn-ea"/>
              <a:cs typeface="Arial" panose="020B0604020202020204" pitchFamily="34" charset="0"/>
            </a:endParaRPr>
          </a:p>
          <a:p>
            <a:pPr algn="just" rtl="1"/>
            <a:r>
              <a:rPr lang="ar-IQ" sz="2100" b="1" i="0" dirty="0">
                <a:solidFill>
                  <a:srgbClr val="343A40"/>
                </a:solidFill>
                <a:effectLst/>
                <a:latin typeface="Greta"/>
              </a:rPr>
              <a:t>سن تعليمات  وتشريعات لوسائل الإعلام الرقمية، بما يؤطر لمنهجية عمل واضحة المعالم، من حيث حقوق وواجبات كل الأطراف المنخرطة في العملية الإعلامية.</a:t>
            </a:r>
          </a:p>
          <a:p>
            <a:pPr algn="just" rtl="1"/>
            <a:r>
              <a:rPr lang="ar-IQ" sz="2100" b="1" i="0" dirty="0">
                <a:solidFill>
                  <a:srgbClr val="343A40"/>
                </a:solidFill>
                <a:effectLst/>
                <a:latin typeface="Greta"/>
              </a:rPr>
              <a:t>التأكيد على اخلاقيات الاعلام الرقمي ودورة في مواكبة التغيرات الحاصلة في مجال الاعلام العالمي ...</a:t>
            </a:r>
          </a:p>
          <a:p>
            <a:pPr algn="just" rtl="1"/>
            <a:r>
              <a:rPr lang="ar-IQ" sz="2100" b="1" i="0" dirty="0">
                <a:solidFill>
                  <a:srgbClr val="343A40"/>
                </a:solidFill>
                <a:effectLst/>
                <a:latin typeface="Greta"/>
              </a:rPr>
              <a:t>تعزيز البرامج التدريبية والتطوير للكوادر ومنتسبي هيئة الاعلام والاتصالات لغرض الاسهام في تقدم وتميز العمل فيها.</a:t>
            </a:r>
          </a:p>
          <a:p>
            <a:pPr algn="just" rtl="1"/>
            <a:r>
              <a:rPr lang="ar-IQ" sz="2100" b="1" i="0" dirty="0">
                <a:solidFill>
                  <a:srgbClr val="343A40"/>
                </a:solidFill>
                <a:effectLst/>
                <a:latin typeface="Greta"/>
              </a:rPr>
              <a:t>- العمل على توفير منصات تدريب حديثة للعاملين في وسائل الإعلام، تشتمل على برامج تدريبية في مجالات الإعلام الجديد؛ مثل: البث الرقمي والتحرير الإلكتروني وصناعة المحتوى على وسائل التواصل الاجتماعي، وآليات رصد وقياس الرأي العام.</a:t>
            </a:r>
          </a:p>
          <a:p>
            <a:pPr algn="just" rtl="1"/>
            <a:r>
              <a:rPr lang="ar-IQ" sz="2100" b="1" i="0" dirty="0">
                <a:solidFill>
                  <a:srgbClr val="343A40"/>
                </a:solidFill>
                <a:effectLst/>
                <a:latin typeface="Greta"/>
              </a:rPr>
              <a:t>انشاء لجنة مختصة في البرلمان تتابع الاعمال الرقمية وان تنسق عملها مع هيئة الاعلام والاتصالات؟</a:t>
            </a:r>
          </a:p>
          <a:p>
            <a:pPr algn="just" rtl="1"/>
            <a:r>
              <a:rPr lang="ar-IQ" sz="2100" b="1" i="0" dirty="0">
                <a:solidFill>
                  <a:srgbClr val="343A40"/>
                </a:solidFill>
                <a:effectLst/>
                <a:latin typeface="Greta"/>
              </a:rPr>
              <a:t>- تشجيع وتقنين تأسيس شركات للرصد والتحليل المعلوماتي والإعلامي بما يضمن الإلمام بمتطلبات السوق واحتياجات الجمهور، وتوظيف التقارير الصادرة عنها في بناء السياسات والتوجهات.</a:t>
            </a:r>
          </a:p>
          <a:p>
            <a:pPr algn="r" rtl="1"/>
            <a:endParaRPr lang="ar-IQ" dirty="0"/>
          </a:p>
        </p:txBody>
      </p:sp>
    </p:spTree>
    <p:extLst>
      <p:ext uri="{BB962C8B-B14F-4D97-AF65-F5344CB8AC3E}">
        <p14:creationId xmlns:p14="http://schemas.microsoft.com/office/powerpoint/2010/main" val="2463648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E3B6B72-2E41-5D40-3B49-A0C542B78C30}"/>
              </a:ext>
            </a:extLst>
          </p:cNvPr>
          <p:cNvSpPr>
            <a:spLocks noGrp="1"/>
          </p:cNvSpPr>
          <p:nvPr>
            <p:ph type="title"/>
          </p:nvPr>
        </p:nvSpPr>
        <p:spPr>
          <a:solidFill>
            <a:schemeClr val="accent1">
              <a:lumMod val="60000"/>
              <a:lumOff val="40000"/>
            </a:schemeClr>
          </a:solidFill>
        </p:spPr>
        <p:txBody>
          <a:bodyPr>
            <a:normAutofit/>
          </a:bodyPr>
          <a:lstStyle/>
          <a:p>
            <a:pPr algn="ctr"/>
            <a:r>
              <a:rPr lang="ar-IQ" sz="4400" b="1" dirty="0"/>
              <a:t>شكرا لأصغائكم</a:t>
            </a:r>
          </a:p>
        </p:txBody>
      </p:sp>
      <p:pic>
        <p:nvPicPr>
          <p:cNvPr id="4" name="عنصر نائب للمحتوى 3">
            <a:extLst>
              <a:ext uri="{FF2B5EF4-FFF2-40B4-BE49-F238E27FC236}">
                <a16:creationId xmlns:a16="http://schemas.microsoft.com/office/drawing/2014/main" id="{C76C7B44-603E-0AED-31B5-FF710D36295E}"/>
              </a:ext>
            </a:extLst>
          </p:cNvPr>
          <p:cNvPicPr>
            <a:picLocks noGrp="1" noChangeAspect="1"/>
          </p:cNvPicPr>
          <p:nvPr>
            <p:ph idx="1"/>
          </p:nvPr>
        </p:nvPicPr>
        <p:blipFill>
          <a:blip r:embed="rId2"/>
          <a:stretch>
            <a:fillRect/>
          </a:stretch>
        </p:blipFill>
        <p:spPr>
          <a:xfrm>
            <a:off x="103239" y="1853754"/>
            <a:ext cx="11400503" cy="4414311"/>
          </a:xfrm>
          <a:prstGeom prst="rect">
            <a:avLst/>
          </a:prstGeom>
        </p:spPr>
      </p:pic>
    </p:spTree>
    <p:extLst>
      <p:ext uri="{BB962C8B-B14F-4D97-AF65-F5344CB8AC3E}">
        <p14:creationId xmlns:p14="http://schemas.microsoft.com/office/powerpoint/2010/main" val="415887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942E158-9369-FE10-C535-83ACD3F13763}"/>
              </a:ext>
            </a:extLst>
          </p:cNvPr>
          <p:cNvSpPr>
            <a:spLocks noGrp="1"/>
          </p:cNvSpPr>
          <p:nvPr>
            <p:ph type="title"/>
          </p:nvPr>
        </p:nvSpPr>
        <p:spPr>
          <a:xfrm>
            <a:off x="1451579" y="1391654"/>
            <a:ext cx="9603275" cy="510887"/>
          </a:xfrm>
        </p:spPr>
        <p:txBody>
          <a:bodyPr>
            <a:normAutofit fontScale="90000"/>
          </a:bodyPr>
          <a:lstStyle/>
          <a:p>
            <a:pPr algn="r"/>
            <a:r>
              <a:rPr lang="ar-IQ" dirty="0"/>
              <a:t>المقدمة</a:t>
            </a:r>
          </a:p>
        </p:txBody>
      </p:sp>
      <p:sp>
        <p:nvSpPr>
          <p:cNvPr id="3" name="عنصر نائب للمحتوى 2">
            <a:extLst>
              <a:ext uri="{FF2B5EF4-FFF2-40B4-BE49-F238E27FC236}">
                <a16:creationId xmlns:a16="http://schemas.microsoft.com/office/drawing/2014/main" id="{54D1A14B-6BC9-A2FE-3622-A4266C936CFE}"/>
              </a:ext>
            </a:extLst>
          </p:cNvPr>
          <p:cNvSpPr>
            <a:spLocks noGrp="1"/>
          </p:cNvSpPr>
          <p:nvPr>
            <p:ph idx="1"/>
          </p:nvPr>
        </p:nvSpPr>
        <p:spPr/>
        <p:txBody>
          <a:bodyPr>
            <a:normAutofit fontScale="92500" lnSpcReduction="20000"/>
          </a:bodyPr>
          <a:lstStyle/>
          <a:p>
            <a:pPr algn="just" rtl="1">
              <a:lnSpc>
                <a:spcPct val="107000"/>
              </a:lnSpc>
              <a:spcAft>
                <a:spcPts val="1000"/>
              </a:spcAft>
              <a:tabLst>
                <a:tab pos="233680" algn="l"/>
              </a:tabLst>
            </a:pPr>
            <a:r>
              <a:rPr lang="ar-IQ" sz="2400" b="1" dirty="0">
                <a:effectLst/>
                <a:latin typeface="Calibri" panose="020F0502020204030204" pitchFamily="34" charset="0"/>
                <a:ea typeface="Calibri" panose="020F0502020204030204" pitchFamily="34" charset="0"/>
                <a:cs typeface="Simplified Arabic" panose="02020603050405020304" pitchFamily="18" charset="-78"/>
              </a:rPr>
              <a:t>يعيش العالم على أعتاب مرحلة جديدة من التطور الاقتصادي والاجتماعي والثقافي، تتمثل بدخول تكنولوجيا المعلومات وتقنيات الاتصال مختلف جوانب الحياة الاقتصادية والاجتماعية ، ففي ظل ثورة تقنية جديدة يطلق عليها مفهوم (الثورة الرقمية). تزامنت هذه الثورة مع العولمة وتحرير الأسواق العالمية للسلع والخدمات والتبادل السلعي الكثيف وانسياب المعلومات في فضاء مفتوح لدرجة تقلصت معه المسافات بين الأفراد والشركات والدول وتغيرت فيه مفاهيم الناس والشركات عن المكان والزمن، ودخول المجتمعات في عالم افتراضي من العلاقات الاقتصادية والاجتماعية والثقافية، كان الحديث عنه في الماضي محض خيال أو نوعاً من التنبؤ بالمستقبل وقد اطلق صاحب فيسبوك اسم بيتا ليجمع بين تويتر وفيسبوك وماسنجر واتس اب أي العمل </a:t>
            </a:r>
            <a:r>
              <a:rPr lang="ar-IQ" sz="2400" b="1" dirty="0" err="1">
                <a:effectLst/>
                <a:latin typeface="Calibri" panose="020F0502020204030204" pitchFamily="34" charset="0"/>
                <a:ea typeface="Calibri" panose="020F0502020204030204" pitchFamily="34" charset="0"/>
                <a:cs typeface="Simplified Arabic" panose="02020603050405020304" pitchFamily="18" charset="-78"/>
              </a:rPr>
              <a:t>الافترضي</a:t>
            </a:r>
            <a:r>
              <a:rPr lang="ar-IQ" sz="2400" b="1" dirty="0">
                <a:effectLst/>
                <a:latin typeface="Calibri" panose="020F0502020204030204" pitchFamily="34" charset="0"/>
                <a:ea typeface="Calibri" panose="020F0502020204030204" pitchFamily="34" charset="0"/>
                <a:cs typeface="Simplified Arabic" panose="02020603050405020304" pitchFamily="18" charset="-78"/>
              </a:rPr>
              <a:t> في الجيل الجيد من (فايف وسكس سجي). لذا تسعى المنظمات الصناعية والخدمية الى إعادة تشكل علاقتها والدخول في مجتمع جديد يطلق عليه (مجتمع المعرفة)، لكن إلى أين وصلت المنظمات العربية  لا سيما العراقية في مستويات التطور لدخول هذه المرحلة؟ </a:t>
            </a:r>
            <a:r>
              <a:rPr lang="ar-AE" sz="2400" b="1" dirty="0">
                <a:effectLst/>
                <a:latin typeface="Calibri" panose="020F0502020204030204" pitchFamily="34" charset="0"/>
                <a:ea typeface="Calibri" panose="020F0502020204030204" pitchFamily="34" charset="0"/>
                <a:cs typeface="Simplified Arabic" panose="02020603050405020304" pitchFamily="18" charset="-78"/>
              </a:rPr>
              <a:t> اذ لابد من اتخاذ قرار ريادي للوصول الى ميزة تنافسية مستدامة.</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606518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E12665-9AD1-FE71-931B-119513CA0C72}"/>
              </a:ext>
            </a:extLst>
          </p:cNvPr>
          <p:cNvSpPr>
            <a:spLocks noGrp="1"/>
          </p:cNvSpPr>
          <p:nvPr>
            <p:ph type="title"/>
          </p:nvPr>
        </p:nvSpPr>
        <p:spPr>
          <a:solidFill>
            <a:schemeClr val="accent1">
              <a:lumMod val="75000"/>
            </a:schemeClr>
          </a:solidFill>
        </p:spPr>
        <p:txBody>
          <a:bodyPr/>
          <a:lstStyle/>
          <a:p>
            <a:pPr algn="r"/>
            <a:r>
              <a:rPr lang="ar-IQ" b="1" dirty="0">
                <a:solidFill>
                  <a:schemeClr val="bg1"/>
                </a:solidFill>
              </a:rPr>
              <a:t>مفهوم المهارات الرقمية </a:t>
            </a:r>
          </a:p>
        </p:txBody>
      </p:sp>
      <p:sp>
        <p:nvSpPr>
          <p:cNvPr id="3" name="عنصر نائب للمحتوى 2">
            <a:extLst>
              <a:ext uri="{FF2B5EF4-FFF2-40B4-BE49-F238E27FC236}">
                <a16:creationId xmlns:a16="http://schemas.microsoft.com/office/drawing/2014/main" id="{41C0994C-389B-73DB-13BB-4FA71DE2D5DD}"/>
              </a:ext>
            </a:extLst>
          </p:cNvPr>
          <p:cNvSpPr>
            <a:spLocks noGrp="1"/>
          </p:cNvSpPr>
          <p:nvPr>
            <p:ph idx="1"/>
          </p:nvPr>
        </p:nvSpPr>
        <p:spPr/>
        <p:txBody>
          <a:bodyPr>
            <a:normAutofit/>
          </a:bodyPr>
          <a:lstStyle/>
          <a:p>
            <a:pPr algn="just" rtl="1">
              <a:lnSpc>
                <a:spcPct val="107000"/>
              </a:lnSpc>
              <a:spcAft>
                <a:spcPts val="800"/>
              </a:spcAft>
              <a:tabLst>
                <a:tab pos="3733800" algn="l"/>
              </a:tabLst>
            </a:pPr>
            <a:r>
              <a:rPr lang="ar-IQ" sz="2000" b="1" dirty="0">
                <a:effectLst/>
                <a:latin typeface="Calibri" panose="020F0502020204030204" pitchFamily="34" charset="0"/>
                <a:ea typeface="Calibri" panose="020F0502020204030204" pitchFamily="34" charset="0"/>
                <a:cs typeface="Simplified Arabic" panose="02020603050405020304" pitchFamily="18" charset="-78"/>
              </a:rPr>
              <a:t>وهي المهارات او القدرات التي يجب توافرها في عصرنا الحديث لدى الريادين او القادة الشركات الصناعية  والخدمية من اجل مواجهه التحديات والتطورات وتحولات الى العالم الرقمي من اجل الانتقال  ببيئة الاتصالات الى عالم </a:t>
            </a:r>
            <a:r>
              <a:rPr lang="ar-IQ" sz="2000" b="1" dirty="0" err="1">
                <a:effectLst/>
                <a:latin typeface="Calibri" panose="020F0502020204030204" pitchFamily="34" charset="0"/>
                <a:ea typeface="Calibri" panose="020F0502020204030204" pitchFamily="34" charset="0"/>
                <a:cs typeface="Simplified Arabic" panose="02020603050405020304" pitchFamily="18" charset="-78"/>
              </a:rPr>
              <a:t>الرقمنة</a:t>
            </a:r>
            <a:r>
              <a:rPr lang="ar-IQ" sz="2000" b="1" dirty="0">
                <a:effectLst/>
                <a:latin typeface="Calibri" panose="020F0502020204030204" pitchFamily="34" charset="0"/>
                <a:ea typeface="Calibri" panose="020F0502020204030204" pitchFamily="34" charset="0"/>
                <a:cs typeface="Simplified Arabic" panose="02020603050405020304" pitchFamily="18" charset="-78"/>
              </a:rPr>
              <a:t>. ففي ظل جائحة كورونا وفي بداية 2020  لهذه الحظة هناك حاجة ماسة للمزيد من الخبراء الرقميين في شركات الاتصال بغض النظر عن حجم الشركة لا سيما الشركات الاتصال </a:t>
            </a:r>
            <a:r>
              <a:rPr lang="ar-IQ" sz="2000" b="1" dirty="0" err="1">
                <a:effectLst/>
                <a:latin typeface="Calibri" panose="020F0502020204030204" pitchFamily="34" charset="0"/>
                <a:ea typeface="Calibri" panose="020F0502020204030204" pitchFamily="34" charset="0"/>
                <a:cs typeface="Simplified Arabic" panose="02020603050405020304" pitchFamily="18" charset="-78"/>
              </a:rPr>
              <a:t>لانها</a:t>
            </a:r>
            <a:r>
              <a:rPr lang="ar-IQ" sz="2000" b="1" dirty="0">
                <a:effectLst/>
                <a:latin typeface="Calibri" panose="020F0502020204030204" pitchFamily="34" charset="0"/>
                <a:ea typeface="Calibri" panose="020F0502020204030204" pitchFamily="34" charset="0"/>
                <a:cs typeface="Simplified Arabic" panose="02020603050405020304" pitchFamily="18" charset="-78"/>
              </a:rPr>
              <a:t> بحاجة الى مواكبة التطور التكنولوجي وكسب المزيد من المهارات الإدارية والتشغيلية والابداعية والمعلوماتية من خلال برامج تعمل وفق الانترنيت كذلك بحاجة قادة الشركات الى مهارات الخلوية والانترنيت لسرعة استلام وتسليم المعلومة والاتصال.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2000" b="1" dirty="0">
                <a:effectLst/>
                <a:latin typeface="Calibri" panose="020F0502020204030204" pitchFamily="34" charset="0"/>
                <a:ea typeface="Calibri" panose="020F0502020204030204" pitchFamily="34" charset="0"/>
                <a:cs typeface="Simplified Arabic" panose="02020603050405020304" pitchFamily="18" charset="-78"/>
              </a:rPr>
              <a:t>   </a:t>
            </a:r>
            <a:endParaRPr lang="ar-IQ" b="1" dirty="0"/>
          </a:p>
        </p:txBody>
      </p:sp>
    </p:spTree>
    <p:extLst>
      <p:ext uri="{BB962C8B-B14F-4D97-AF65-F5344CB8AC3E}">
        <p14:creationId xmlns:p14="http://schemas.microsoft.com/office/powerpoint/2010/main" val="356386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63F5F6D-4BF2-7D1E-24C6-308F329FE22E}"/>
              </a:ext>
            </a:extLst>
          </p:cNvPr>
          <p:cNvSpPr>
            <a:spLocks noGrp="1"/>
          </p:cNvSpPr>
          <p:nvPr>
            <p:ph type="title"/>
          </p:nvPr>
        </p:nvSpPr>
        <p:spPr>
          <a:solidFill>
            <a:schemeClr val="accent1">
              <a:lumMod val="75000"/>
            </a:schemeClr>
          </a:solidFill>
        </p:spPr>
        <p:txBody>
          <a:bodyPr/>
          <a:lstStyle/>
          <a:p>
            <a:pPr algn="r"/>
            <a:r>
              <a:rPr lang="ar-IQ" b="1" dirty="0">
                <a:solidFill>
                  <a:schemeClr val="bg1"/>
                </a:solidFill>
              </a:rPr>
              <a:t>المهارات الرقمية في المجال الإعلامي </a:t>
            </a:r>
          </a:p>
        </p:txBody>
      </p:sp>
      <p:sp>
        <p:nvSpPr>
          <p:cNvPr id="3" name="عنصر نائب للمحتوى 2">
            <a:extLst>
              <a:ext uri="{FF2B5EF4-FFF2-40B4-BE49-F238E27FC236}">
                <a16:creationId xmlns:a16="http://schemas.microsoft.com/office/drawing/2014/main" id="{B091C6BB-6E54-E0B6-198E-20273F96197C}"/>
              </a:ext>
            </a:extLst>
          </p:cNvPr>
          <p:cNvSpPr>
            <a:spLocks noGrp="1"/>
          </p:cNvSpPr>
          <p:nvPr>
            <p:ph idx="1"/>
          </p:nvPr>
        </p:nvSpPr>
        <p:spPr/>
        <p:txBody>
          <a:bodyPr>
            <a:normAutofit fontScale="85000" lnSpcReduction="10000"/>
          </a:bodyPr>
          <a:lstStyle/>
          <a:p>
            <a:pPr algn="just"/>
            <a:r>
              <a:rPr lang="ar-IQ" b="1" i="0" dirty="0">
                <a:solidFill>
                  <a:srgbClr val="333333"/>
                </a:solidFill>
                <a:effectLst/>
                <a:latin typeface="tunia"/>
              </a:rPr>
              <a:t>يعيش الإنسان المعاصر في عالم اليوم في بيئةٍ مشبعةٍ بالمواد الإعلامية، تتميز بالتعدد الهائل والتنوع الكبير في وسائل الإعلام المختلفة. واتسعت دائرة الإعلام في هذا العصر، وأصبحت تشمل أنواعًا عديدة ومختلفة من وسائل الإعلام المرئية والمسموعة والمقروءة، ومن هذه الوسائل -على سبيل المثال-الإعلام المرئي؛ التلفزيون والقنوات الفضائية، عبر البث الأرضي والأقمار الصناعية والإنترنت وكوابل الألياف البصرية. </a:t>
            </a:r>
          </a:p>
          <a:p>
            <a:pPr algn="just"/>
            <a:r>
              <a:rPr lang="ar-IQ" b="1" i="0" dirty="0">
                <a:solidFill>
                  <a:srgbClr val="333333"/>
                </a:solidFill>
                <a:effectLst/>
                <a:latin typeface="tunia"/>
              </a:rPr>
              <a:t>إن العصر الحالي الذي يعيشه العالم اليوم وما يتميز به من مختلف الوسائل التكنولوجية الحديثة يمثل تطورًا إعلاميًا ضخمًا بالدرجة الأولى، وبتطور الإعلام ووسائله؛ أصبح يواصل بقوة تغلغله في مختلف المجالات الحياتية. وأصبح هو المسيطر على مختلف ميادين الحياة العصرية؛ إذ أضحى العالم غير قادر على الاستغناء عن هذا النشاط المهم، فهو زيادة عن وظيفة التنوير والتوعية والإخبار التي نشأ من أجلها؛ أصبح يستعمل ويوظف لأغراض كثيرة يصعب حصرها، ولا يمكن توجيه نتائجها وأبعادها نحو وجهةٍ واحدة أو هدفٍ معين، وبذلك؛ شيئًا فشيئًا وجد الإعلام لنفسه مكانًا اقتصاديًا من ناحيةٍ أخرى، وبالتالي أصبح شأنه هنا شأن أي بضاعة أو سلعة تباع وتشترى؛ بل ويُدر أرباحًا ومكاسب اقتصادية جمة، فضلًا عن مكاسبه السياسية والثقافية والاجتماعية. تعتبر الوسائل الإعلامية من أقوى طرق التأثير في </a:t>
            </a:r>
            <a:r>
              <a:rPr lang="ar-IQ" b="1" i="0" dirty="0" err="1">
                <a:solidFill>
                  <a:srgbClr val="333333"/>
                </a:solidFill>
                <a:effectLst/>
                <a:latin typeface="tunia"/>
              </a:rPr>
              <a:t>الرأيى</a:t>
            </a:r>
            <a:r>
              <a:rPr lang="ar-IQ" b="1" i="0" dirty="0">
                <a:solidFill>
                  <a:srgbClr val="333333"/>
                </a:solidFill>
                <a:effectLst/>
                <a:latin typeface="tunia"/>
              </a:rPr>
              <a:t> العام؛ بل ربما في تشكيله.</a:t>
            </a:r>
            <a:endParaRPr lang="ar-IQ" b="1" dirty="0"/>
          </a:p>
        </p:txBody>
      </p:sp>
    </p:spTree>
    <p:extLst>
      <p:ext uri="{BB962C8B-B14F-4D97-AF65-F5344CB8AC3E}">
        <p14:creationId xmlns:p14="http://schemas.microsoft.com/office/powerpoint/2010/main" val="710517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B2A1156-B05D-11FD-CBCB-20137CD4EA66}"/>
              </a:ext>
            </a:extLst>
          </p:cNvPr>
          <p:cNvSpPr>
            <a:spLocks noGrp="1"/>
          </p:cNvSpPr>
          <p:nvPr>
            <p:ph type="title"/>
          </p:nvPr>
        </p:nvSpPr>
        <p:spPr>
          <a:solidFill>
            <a:schemeClr val="accent1">
              <a:lumMod val="75000"/>
            </a:schemeClr>
          </a:solidFill>
        </p:spPr>
        <p:txBody>
          <a:bodyPr/>
          <a:lstStyle/>
          <a:p>
            <a:pPr algn="r"/>
            <a:r>
              <a:rPr lang="ar-IQ" b="1" dirty="0">
                <a:solidFill>
                  <a:schemeClr val="bg1"/>
                </a:solidFill>
              </a:rPr>
              <a:t>الاعلام الرقمي عالم جديد</a:t>
            </a:r>
          </a:p>
        </p:txBody>
      </p:sp>
      <p:sp>
        <p:nvSpPr>
          <p:cNvPr id="3" name="عنصر نائب للمحتوى 2">
            <a:extLst>
              <a:ext uri="{FF2B5EF4-FFF2-40B4-BE49-F238E27FC236}">
                <a16:creationId xmlns:a16="http://schemas.microsoft.com/office/drawing/2014/main" id="{B14FFC18-BB0A-D28B-730B-2EB54231EE81}"/>
              </a:ext>
            </a:extLst>
          </p:cNvPr>
          <p:cNvSpPr>
            <a:spLocks noGrp="1"/>
          </p:cNvSpPr>
          <p:nvPr>
            <p:ph idx="1"/>
          </p:nvPr>
        </p:nvSpPr>
        <p:spPr/>
        <p:txBody>
          <a:bodyPr>
            <a:normAutofit fontScale="92500"/>
          </a:bodyPr>
          <a:lstStyle/>
          <a:p>
            <a:pPr algn="just"/>
            <a:r>
              <a:rPr lang="ar-IQ" sz="2400" b="1" i="0" dirty="0">
                <a:solidFill>
                  <a:srgbClr val="333333"/>
                </a:solidFill>
                <a:effectLst/>
                <a:latin typeface="DroidArabicKufi-Regular"/>
              </a:rPr>
              <a:t>الإعلام الرقميّ أنّه شكل من أشكال وسائل الإعلام الحديثة، والتي ظهرت مع ظهور الثورة التكنولوجيّة في القرن الحادي والعشرين، حيث يستخدم الإعلام الرقميّ الأجهزة الإلكترونيّة للانتقال والتداول، ويتمّ نقل البيانات عبرها على شكل إشارات ثنائيّة، ومن الأمثلة على هذه الأجهزة: </a:t>
            </a:r>
            <a:r>
              <a:rPr lang="ar-IQ" sz="2400" b="1" i="0" dirty="0" err="1">
                <a:solidFill>
                  <a:srgbClr val="333333"/>
                </a:solidFill>
                <a:effectLst/>
                <a:latin typeface="DroidArabicKufi-Regular"/>
              </a:rPr>
              <a:t>الكيبلات</a:t>
            </a:r>
            <a:r>
              <a:rPr lang="ar-IQ" sz="2400" b="1" i="0" dirty="0">
                <a:solidFill>
                  <a:srgbClr val="333333"/>
                </a:solidFill>
                <a:effectLst/>
                <a:latin typeface="DroidArabicKufi-Regular"/>
              </a:rPr>
              <a:t> الرقميّة، والأقمار الصناعيّة، وأجهزة الكمبيوتر، والأجهزة المحمولة، ويشيع استخدام الإعلام الرقميّ في البرامج، والوسائط المتعدّدة كالصوت والصورة، ومواقع الويب، ومقاطع الفيديو، وإعلانات الإنترنت.</a:t>
            </a:r>
          </a:p>
          <a:p>
            <a:pPr marL="0" indent="0" algn="just">
              <a:buNone/>
            </a:pPr>
            <a:br>
              <a:rPr lang="ar-IQ" sz="2400" b="1" dirty="0"/>
            </a:br>
            <a:br>
              <a:rPr lang="ar-IQ" sz="2400" dirty="0"/>
            </a:br>
            <a:endParaRPr lang="ar-IQ" sz="2400" dirty="0"/>
          </a:p>
        </p:txBody>
      </p:sp>
    </p:spTree>
    <p:extLst>
      <p:ext uri="{BB962C8B-B14F-4D97-AF65-F5344CB8AC3E}">
        <p14:creationId xmlns:p14="http://schemas.microsoft.com/office/powerpoint/2010/main" val="2301201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39B1EC-0C29-C12A-07D4-55850D94EC3C}"/>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r"/>
            <a:r>
              <a:rPr lang="ar-IQ" b="1" dirty="0">
                <a:solidFill>
                  <a:schemeClr val="bg1"/>
                </a:solidFill>
              </a:rPr>
              <a:t>مشكلة البحث :</a:t>
            </a:r>
          </a:p>
        </p:txBody>
      </p:sp>
      <p:sp>
        <p:nvSpPr>
          <p:cNvPr id="3" name="عنصر نائب للمحتوى 2">
            <a:extLst>
              <a:ext uri="{FF2B5EF4-FFF2-40B4-BE49-F238E27FC236}">
                <a16:creationId xmlns:a16="http://schemas.microsoft.com/office/drawing/2014/main" id="{4998BFE7-2AF0-C4FF-6DEB-99B81D6BCAF1}"/>
              </a:ext>
            </a:extLst>
          </p:cNvPr>
          <p:cNvSpPr>
            <a:spLocks noGrp="1"/>
          </p:cNvSpPr>
          <p:nvPr>
            <p:ph idx="1"/>
          </p:nvPr>
        </p:nvSpPr>
        <p:spPr/>
        <p:txBody>
          <a:bodyPr>
            <a:normAutofit/>
          </a:bodyPr>
          <a:lstStyle/>
          <a:p>
            <a:pPr algn="just"/>
            <a:r>
              <a:rPr lang="ar-IQ" sz="3600" b="1" dirty="0"/>
              <a:t>وجود حاجة الى تطوير </a:t>
            </a:r>
            <a:r>
              <a:rPr lang="ar-IQ" sz="3600" b="1" dirty="0" err="1"/>
              <a:t>ملاكاتها</a:t>
            </a:r>
            <a:r>
              <a:rPr lang="ar-IQ" sz="3600" b="1" dirty="0"/>
              <a:t> ومنتسبي هيئة الاتصالات التي تعاني من نقص الخبرة والممارسات الفعلية في تأدية مهام متعددة ، وان سبب تباطئ الهيئة يعود الى البيروقراطية الرسمية العالية الذي يحد من التطلعات المعلوماتية في توفير عناصر المهارات الرقمية.</a:t>
            </a:r>
          </a:p>
        </p:txBody>
      </p:sp>
    </p:spTree>
    <p:extLst>
      <p:ext uri="{BB962C8B-B14F-4D97-AF65-F5344CB8AC3E}">
        <p14:creationId xmlns:p14="http://schemas.microsoft.com/office/powerpoint/2010/main" val="3331297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E477CD-4CDE-AF24-D93A-0FD0371B44EB}"/>
              </a:ext>
            </a:extLst>
          </p:cNvPr>
          <p:cNvSpPr>
            <a:spLocks noGrp="1"/>
          </p:cNvSpPr>
          <p:nvPr>
            <p:ph type="title"/>
          </p:nvPr>
        </p:nvSpPr>
        <p:spPr>
          <a:solidFill>
            <a:schemeClr val="accent1">
              <a:lumMod val="75000"/>
            </a:schemeClr>
          </a:solidFill>
        </p:spPr>
        <p:txBody>
          <a:bodyPr>
            <a:normAutofit/>
          </a:bodyPr>
          <a:lstStyle/>
          <a:p>
            <a:pPr algn="r"/>
            <a:r>
              <a:rPr lang="ar-IQ" sz="4400" b="1" dirty="0">
                <a:solidFill>
                  <a:schemeClr val="bg1"/>
                </a:solidFill>
              </a:rPr>
              <a:t>أهمية البحث </a:t>
            </a:r>
          </a:p>
        </p:txBody>
      </p:sp>
      <p:sp>
        <p:nvSpPr>
          <p:cNvPr id="3" name="عنصر نائب للمحتوى 2">
            <a:extLst>
              <a:ext uri="{FF2B5EF4-FFF2-40B4-BE49-F238E27FC236}">
                <a16:creationId xmlns:a16="http://schemas.microsoft.com/office/drawing/2014/main" id="{9ECE6109-889C-6743-7846-5A45203EF808}"/>
              </a:ext>
            </a:extLst>
          </p:cNvPr>
          <p:cNvSpPr>
            <a:spLocks noGrp="1"/>
          </p:cNvSpPr>
          <p:nvPr>
            <p:ph idx="1"/>
          </p:nvPr>
        </p:nvSpPr>
        <p:spPr/>
        <p:txBody>
          <a:bodyPr>
            <a:normAutofit lnSpcReduction="10000"/>
          </a:bodyPr>
          <a:lstStyle/>
          <a:p>
            <a:pPr algn="just"/>
            <a:r>
              <a:rPr lang="ar-IQ" b="0" i="0" dirty="0">
                <a:solidFill>
                  <a:srgbClr val="333333"/>
                </a:solidFill>
                <a:effectLst/>
                <a:latin typeface="DroidArabicKufi-Regular"/>
              </a:rPr>
              <a:t>1- </a:t>
            </a:r>
            <a:r>
              <a:rPr lang="ar-IQ" sz="2400" b="1" i="0" dirty="0">
                <a:solidFill>
                  <a:srgbClr val="333333"/>
                </a:solidFill>
                <a:effectLst/>
                <a:latin typeface="DroidArabicKufi-Regular"/>
              </a:rPr>
              <a:t>المساعدة في ازدهار هيئة الاتصالات من خلال اطلاع المسؤولين على مفهوم وابعاد المهارات الرقمية؛ </a:t>
            </a:r>
          </a:p>
          <a:p>
            <a:pPr algn="just"/>
            <a:r>
              <a:rPr lang="ar-IQ" sz="2400" b="1" dirty="0">
                <a:solidFill>
                  <a:srgbClr val="333333"/>
                </a:solidFill>
                <a:latin typeface="DroidArabicKufi-Regular"/>
              </a:rPr>
              <a:t>2- توجيه القيادات العليا في هيئة الاتصالات الى استخدام المهارات الرقمية </a:t>
            </a:r>
            <a:r>
              <a:rPr lang="ar-IQ" sz="2400" b="1" i="0" dirty="0" err="1">
                <a:solidFill>
                  <a:srgbClr val="333333"/>
                </a:solidFill>
                <a:effectLst/>
                <a:latin typeface="DroidArabicKufi-Regular"/>
              </a:rPr>
              <a:t>لانها</a:t>
            </a:r>
            <a:r>
              <a:rPr lang="ar-IQ" sz="2400" b="1" i="0" dirty="0">
                <a:solidFill>
                  <a:srgbClr val="333333"/>
                </a:solidFill>
                <a:effectLst/>
                <a:latin typeface="DroidArabicKufi-Regular"/>
              </a:rPr>
              <a:t> تسهم في تذليل العقبات التي قد تظهر بسبب الزمان والمسافات. </a:t>
            </a:r>
          </a:p>
          <a:p>
            <a:pPr algn="just"/>
            <a:r>
              <a:rPr lang="ar-IQ" sz="2400" b="1" dirty="0">
                <a:solidFill>
                  <a:srgbClr val="333333"/>
                </a:solidFill>
                <a:latin typeface="DroidArabicKufi-Regular"/>
              </a:rPr>
              <a:t>3- </a:t>
            </a:r>
            <a:r>
              <a:rPr lang="ar-IQ" sz="2400" b="1" i="0" dirty="0">
                <a:solidFill>
                  <a:srgbClr val="333333"/>
                </a:solidFill>
                <a:effectLst/>
                <a:latin typeface="DroidArabicKufi-Regular"/>
              </a:rPr>
              <a:t>تعزيز قدرات القيادات العليا في مجتمع عينة البحث وزيادة مهاراتهم.</a:t>
            </a:r>
          </a:p>
          <a:p>
            <a:pPr algn="just"/>
            <a:r>
              <a:rPr lang="ar-IQ" sz="2400" b="1" i="0" dirty="0">
                <a:solidFill>
                  <a:srgbClr val="333333"/>
                </a:solidFill>
                <a:effectLst/>
                <a:latin typeface="DroidArabicKufi-Regular"/>
              </a:rPr>
              <a:t> 4- المساعدة في تعزيز الإنتاجيّة، وتوفير المرونة للعاملين في التعامل في هذه المهارات .</a:t>
            </a:r>
            <a:br>
              <a:rPr lang="ar-IQ" sz="2400" b="1" dirty="0"/>
            </a:br>
            <a:endParaRPr lang="ar-IQ" sz="2400" b="1" dirty="0"/>
          </a:p>
        </p:txBody>
      </p:sp>
    </p:spTree>
    <p:extLst>
      <p:ext uri="{BB962C8B-B14F-4D97-AF65-F5344CB8AC3E}">
        <p14:creationId xmlns:p14="http://schemas.microsoft.com/office/powerpoint/2010/main" val="1853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20D1A9-7CA6-772B-AA4E-5F3292F2D5CA}"/>
              </a:ext>
            </a:extLst>
          </p:cNvPr>
          <p:cNvSpPr>
            <a:spLocks noGrp="1"/>
          </p:cNvSpPr>
          <p:nvPr>
            <p:ph type="title"/>
          </p:nvPr>
        </p:nvSpPr>
        <p:spPr>
          <a:solidFill>
            <a:schemeClr val="accent1">
              <a:lumMod val="75000"/>
            </a:schemeClr>
          </a:solidFill>
        </p:spPr>
        <p:txBody>
          <a:bodyPr/>
          <a:lstStyle/>
          <a:p>
            <a:pPr algn="r"/>
            <a:r>
              <a:rPr lang="ar-IQ" b="1" dirty="0">
                <a:solidFill>
                  <a:schemeClr val="bg1"/>
                </a:solidFill>
              </a:rPr>
              <a:t>اهداف البحث</a:t>
            </a:r>
          </a:p>
        </p:txBody>
      </p:sp>
      <p:sp>
        <p:nvSpPr>
          <p:cNvPr id="3" name="عنصر نائب للمحتوى 2">
            <a:extLst>
              <a:ext uri="{FF2B5EF4-FFF2-40B4-BE49-F238E27FC236}">
                <a16:creationId xmlns:a16="http://schemas.microsoft.com/office/drawing/2014/main" id="{E248AD38-5F10-57F4-C72F-BBBBFB157C35}"/>
              </a:ext>
            </a:extLst>
          </p:cNvPr>
          <p:cNvSpPr>
            <a:spLocks noGrp="1"/>
          </p:cNvSpPr>
          <p:nvPr>
            <p:ph idx="1"/>
          </p:nvPr>
        </p:nvSpPr>
        <p:spPr/>
        <p:txBody>
          <a:bodyPr/>
          <a:lstStyle/>
          <a:p>
            <a:r>
              <a:rPr lang="ar-IQ" dirty="0"/>
              <a:t>1- </a:t>
            </a:r>
            <a:r>
              <a:rPr lang="ar-IQ" sz="2800" b="1" dirty="0"/>
              <a:t>يسعى البحث الى معرفة نوع المهارات الرقمية الأكثر أهمية في عينة البحث؟</a:t>
            </a:r>
          </a:p>
          <a:p>
            <a:r>
              <a:rPr lang="ar-IQ" sz="2800" b="1" dirty="0"/>
              <a:t>2- معرفة حجم الفجوة لكل بعد من ابعاد المهارات الرقمية في المجال الاعلامي؟</a:t>
            </a:r>
          </a:p>
          <a:p>
            <a:r>
              <a:rPr lang="ar-IQ" sz="2800" b="1" dirty="0"/>
              <a:t>3- معرفة دور استراتيجيات المهارات الرقمية في الاعلام الرقمي؟</a:t>
            </a:r>
          </a:p>
        </p:txBody>
      </p:sp>
    </p:spTree>
    <p:extLst>
      <p:ext uri="{BB962C8B-B14F-4D97-AF65-F5344CB8AC3E}">
        <p14:creationId xmlns:p14="http://schemas.microsoft.com/office/powerpoint/2010/main" val="3894835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5BACF04-6478-3596-020F-2852AAEF84C6}"/>
              </a:ext>
            </a:extLst>
          </p:cNvPr>
          <p:cNvSpPr>
            <a:spLocks noGrp="1"/>
          </p:cNvSpPr>
          <p:nvPr>
            <p:ph type="title"/>
          </p:nvPr>
        </p:nvSpPr>
        <p:spPr>
          <a:solidFill>
            <a:schemeClr val="accent1">
              <a:lumMod val="60000"/>
              <a:lumOff val="40000"/>
            </a:schemeClr>
          </a:solidFill>
        </p:spPr>
        <p:txBody>
          <a:bodyPr/>
          <a:lstStyle/>
          <a:p>
            <a:pPr algn="r"/>
            <a:r>
              <a:rPr lang="ar-SA" dirty="0"/>
              <a:t>ابعاد الاعلام الرقمي</a:t>
            </a:r>
            <a:endParaRPr lang="ar-IQ" dirty="0"/>
          </a:p>
        </p:txBody>
      </p:sp>
      <p:sp>
        <p:nvSpPr>
          <p:cNvPr id="3" name="عنصر نائب للمحتوى 2">
            <a:extLst>
              <a:ext uri="{FF2B5EF4-FFF2-40B4-BE49-F238E27FC236}">
                <a16:creationId xmlns:a16="http://schemas.microsoft.com/office/drawing/2014/main" id="{BCFDE682-8007-7B7F-643E-269F6D70C366}"/>
              </a:ext>
            </a:extLst>
          </p:cNvPr>
          <p:cNvSpPr>
            <a:spLocks noGrp="1"/>
          </p:cNvSpPr>
          <p:nvPr>
            <p:ph idx="1"/>
          </p:nvPr>
        </p:nvSpPr>
        <p:spPr/>
        <p:txBody>
          <a:bodyPr>
            <a:normAutofit/>
          </a:bodyPr>
          <a:lstStyle/>
          <a:p>
            <a:r>
              <a:rPr lang="ar-IQ" sz="2400" b="1" dirty="0"/>
              <a:t>الصوتيات </a:t>
            </a:r>
          </a:p>
          <a:p>
            <a:r>
              <a:rPr lang="ar-IQ" sz="2400" b="1" dirty="0"/>
              <a:t>الفديوهات</a:t>
            </a:r>
          </a:p>
          <a:p>
            <a:r>
              <a:rPr lang="ar-IQ" sz="2400" b="1" dirty="0"/>
              <a:t>وسائل التواصل الاجتماعي</a:t>
            </a:r>
          </a:p>
          <a:p>
            <a:r>
              <a:rPr lang="ar-IQ" sz="2400" b="1" dirty="0"/>
              <a:t>الاخبار والنصوص الأدبية</a:t>
            </a:r>
          </a:p>
          <a:p>
            <a:r>
              <a:rPr lang="ar-IQ" sz="2400" b="1" dirty="0"/>
              <a:t>الإعلان المدفوع</a:t>
            </a:r>
            <a:endParaRPr lang="ar-IQ" b="1" dirty="0"/>
          </a:p>
        </p:txBody>
      </p:sp>
    </p:spTree>
    <p:extLst>
      <p:ext uri="{BB962C8B-B14F-4D97-AF65-F5344CB8AC3E}">
        <p14:creationId xmlns:p14="http://schemas.microsoft.com/office/powerpoint/2010/main" val="795442556"/>
      </p:ext>
    </p:extLst>
  </p:cSld>
  <p:clrMapOvr>
    <a:masterClrMapping/>
  </p:clrMapOvr>
</p:sld>
</file>

<file path=ppt/theme/theme1.xml><?xml version="1.0" encoding="utf-8"?>
<a:theme xmlns:a="http://schemas.openxmlformats.org/drawingml/2006/main" name="معرض">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TM10001114[[fn=معرض]]</Template>
  <TotalTime>1135</TotalTime>
  <Words>1280</Words>
  <Application>Microsoft Office PowerPoint</Application>
  <PresentationFormat>شاشة عريضة</PresentationFormat>
  <Paragraphs>111</Paragraphs>
  <Slides>17</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17</vt:i4>
      </vt:variant>
    </vt:vector>
  </HeadingPairs>
  <TitlesOfParts>
    <vt:vector size="25" baseType="lpstr">
      <vt:lpstr>Arial</vt:lpstr>
      <vt:lpstr>Calibri</vt:lpstr>
      <vt:lpstr>DroidArabicKufi-Regular</vt:lpstr>
      <vt:lpstr>Gill Sans MT</vt:lpstr>
      <vt:lpstr>Greta</vt:lpstr>
      <vt:lpstr>Noto Kufi Arabic</vt:lpstr>
      <vt:lpstr>tunia</vt:lpstr>
      <vt:lpstr>معرض</vt:lpstr>
      <vt:lpstr>دور استراتيجية المهارات الرقمية في الاعلام الرقمي دراسة حالة في هيئة الاعلام والاتصالات العراقية  </vt:lpstr>
      <vt:lpstr>المقدمة</vt:lpstr>
      <vt:lpstr>مفهوم المهارات الرقمية </vt:lpstr>
      <vt:lpstr>المهارات الرقمية في المجال الإعلامي </vt:lpstr>
      <vt:lpstr>الاعلام الرقمي عالم جديد</vt:lpstr>
      <vt:lpstr>مشكلة البحث :</vt:lpstr>
      <vt:lpstr>أهمية البحث </vt:lpstr>
      <vt:lpstr>اهداف البحث</vt:lpstr>
      <vt:lpstr>ابعاد الاعلام الرقمي</vt:lpstr>
      <vt:lpstr>ابعاد المهارات الرقمية</vt:lpstr>
      <vt:lpstr>مخطط البحث</vt:lpstr>
      <vt:lpstr>الجانب التطبيقي للبحث</vt:lpstr>
      <vt:lpstr>نتائج  ابعاد المهارات الرقمية</vt:lpstr>
      <vt:lpstr>نتائج الاعلام الرقمي</vt:lpstr>
      <vt:lpstr>الاستنتاجات</vt:lpstr>
      <vt:lpstr>التوصيات</vt:lpstr>
      <vt:lpstr>شكرا لأصغائكم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استراتيجية المهارات الرقمية في الاعلام الرقمي دراسة حالة في هيئة الاعلام والاتصالات العراقية  </dc:title>
  <dc:creator>96475</dc:creator>
  <cp:lastModifiedBy>96475</cp:lastModifiedBy>
  <cp:revision>7</cp:revision>
  <dcterms:created xsi:type="dcterms:W3CDTF">2022-07-16T19:58:55Z</dcterms:created>
  <dcterms:modified xsi:type="dcterms:W3CDTF">2022-07-17T14:54:03Z</dcterms:modified>
</cp:coreProperties>
</file>