
<file path=[Content_Types].xml><?xml version="1.0" encoding="utf-8"?>
<Types xmlns="http://schemas.openxmlformats.org/package/2006/content-types">
  <Default Extension="emf" ContentType="image/x-emf"/>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536" y="6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3E5DA84E-FEA2-46EE-8448-B9A40FE44575}" type="datetimeFigureOut">
              <a:rPr lang="en-US" smtClean="0"/>
              <a:t>8/10/2022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DCB2DE-ACC7-492B-B5A5-48A367A4B88F}" type="slidenum">
              <a:rPr lang="en-US" smtClean="0"/>
              <a:t>‹#›</a:t>
            </a:fld>
            <a:endParaRPr lang="en-US"/>
          </a:p>
        </p:txBody>
      </p:sp>
    </p:spTree>
    <p:extLst>
      <p:ext uri="{BB962C8B-B14F-4D97-AF65-F5344CB8AC3E}">
        <p14:creationId xmlns:p14="http://schemas.microsoft.com/office/powerpoint/2010/main" val="1709564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E5DA84E-FEA2-46EE-8448-B9A40FE44575}" type="datetimeFigureOut">
              <a:rPr lang="en-US" smtClean="0"/>
              <a:t>8/10/2022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DCB2DE-ACC7-492B-B5A5-48A367A4B88F}" type="slidenum">
              <a:rPr lang="en-US" smtClean="0"/>
              <a:t>‹#›</a:t>
            </a:fld>
            <a:endParaRPr lang="en-US"/>
          </a:p>
        </p:txBody>
      </p:sp>
    </p:spTree>
    <p:extLst>
      <p:ext uri="{BB962C8B-B14F-4D97-AF65-F5344CB8AC3E}">
        <p14:creationId xmlns:p14="http://schemas.microsoft.com/office/powerpoint/2010/main" val="28634718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E5DA84E-FEA2-46EE-8448-B9A40FE44575}" type="datetimeFigureOut">
              <a:rPr lang="en-US" smtClean="0"/>
              <a:t>8/10/2022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DCB2DE-ACC7-492B-B5A5-48A367A4B88F}" type="slidenum">
              <a:rPr lang="en-US" smtClean="0"/>
              <a:t>‹#›</a:t>
            </a:fld>
            <a:endParaRPr lang="en-US"/>
          </a:p>
        </p:txBody>
      </p:sp>
    </p:spTree>
    <p:extLst>
      <p:ext uri="{BB962C8B-B14F-4D97-AF65-F5344CB8AC3E}">
        <p14:creationId xmlns:p14="http://schemas.microsoft.com/office/powerpoint/2010/main" val="39419456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E5DA84E-FEA2-46EE-8448-B9A40FE44575}" type="datetimeFigureOut">
              <a:rPr lang="en-US" smtClean="0"/>
              <a:t>8/10/2022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DCB2DE-ACC7-492B-B5A5-48A367A4B88F}" type="slidenum">
              <a:rPr lang="en-US" smtClean="0"/>
              <a:t>‹#›</a:t>
            </a:fld>
            <a:endParaRPr lang="en-US"/>
          </a:p>
        </p:txBody>
      </p:sp>
    </p:spTree>
    <p:extLst>
      <p:ext uri="{BB962C8B-B14F-4D97-AF65-F5344CB8AC3E}">
        <p14:creationId xmlns:p14="http://schemas.microsoft.com/office/powerpoint/2010/main" val="15919496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E5DA84E-FEA2-46EE-8448-B9A40FE44575}" type="datetimeFigureOut">
              <a:rPr lang="en-US" smtClean="0"/>
              <a:t>8/10/2022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DCB2DE-ACC7-492B-B5A5-48A367A4B88F}" type="slidenum">
              <a:rPr lang="en-US" smtClean="0"/>
              <a:t>‹#›</a:t>
            </a:fld>
            <a:endParaRPr lang="en-US"/>
          </a:p>
        </p:txBody>
      </p:sp>
    </p:spTree>
    <p:extLst>
      <p:ext uri="{BB962C8B-B14F-4D97-AF65-F5344CB8AC3E}">
        <p14:creationId xmlns:p14="http://schemas.microsoft.com/office/powerpoint/2010/main" val="27367568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3E5DA84E-FEA2-46EE-8448-B9A40FE44575}" type="datetimeFigureOut">
              <a:rPr lang="en-US" smtClean="0"/>
              <a:t>8/10/2022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CDCB2DE-ACC7-492B-B5A5-48A367A4B88F}" type="slidenum">
              <a:rPr lang="en-US" smtClean="0"/>
              <a:t>‹#›</a:t>
            </a:fld>
            <a:endParaRPr lang="en-US"/>
          </a:p>
        </p:txBody>
      </p:sp>
    </p:spTree>
    <p:extLst>
      <p:ext uri="{BB962C8B-B14F-4D97-AF65-F5344CB8AC3E}">
        <p14:creationId xmlns:p14="http://schemas.microsoft.com/office/powerpoint/2010/main" val="13035113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3E5DA84E-FEA2-46EE-8448-B9A40FE44575}" type="datetimeFigureOut">
              <a:rPr lang="en-US" smtClean="0"/>
              <a:t>8/10/2022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CDCB2DE-ACC7-492B-B5A5-48A367A4B88F}" type="slidenum">
              <a:rPr lang="en-US" smtClean="0"/>
              <a:t>‹#›</a:t>
            </a:fld>
            <a:endParaRPr lang="en-US"/>
          </a:p>
        </p:txBody>
      </p:sp>
    </p:spTree>
    <p:extLst>
      <p:ext uri="{BB962C8B-B14F-4D97-AF65-F5344CB8AC3E}">
        <p14:creationId xmlns:p14="http://schemas.microsoft.com/office/powerpoint/2010/main" val="18072429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3E5DA84E-FEA2-46EE-8448-B9A40FE44575}" type="datetimeFigureOut">
              <a:rPr lang="en-US" smtClean="0"/>
              <a:t>8/10/2022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CDCB2DE-ACC7-492B-B5A5-48A367A4B88F}" type="slidenum">
              <a:rPr lang="en-US" smtClean="0"/>
              <a:t>‹#›</a:t>
            </a:fld>
            <a:endParaRPr lang="en-US"/>
          </a:p>
        </p:txBody>
      </p:sp>
    </p:spTree>
    <p:extLst>
      <p:ext uri="{BB962C8B-B14F-4D97-AF65-F5344CB8AC3E}">
        <p14:creationId xmlns:p14="http://schemas.microsoft.com/office/powerpoint/2010/main" val="29267586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E5DA84E-FEA2-46EE-8448-B9A40FE44575}" type="datetimeFigureOut">
              <a:rPr lang="en-US" smtClean="0"/>
              <a:t>8/10/2022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CDCB2DE-ACC7-492B-B5A5-48A367A4B88F}" type="slidenum">
              <a:rPr lang="en-US" smtClean="0"/>
              <a:t>‹#›</a:t>
            </a:fld>
            <a:endParaRPr lang="en-US"/>
          </a:p>
        </p:txBody>
      </p:sp>
    </p:spTree>
    <p:extLst>
      <p:ext uri="{BB962C8B-B14F-4D97-AF65-F5344CB8AC3E}">
        <p14:creationId xmlns:p14="http://schemas.microsoft.com/office/powerpoint/2010/main" val="15445300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E5DA84E-FEA2-46EE-8448-B9A40FE44575}" type="datetimeFigureOut">
              <a:rPr lang="en-US" smtClean="0"/>
              <a:t>8/10/2022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CDCB2DE-ACC7-492B-B5A5-48A367A4B88F}" type="slidenum">
              <a:rPr lang="en-US" smtClean="0"/>
              <a:t>‹#›</a:t>
            </a:fld>
            <a:endParaRPr lang="en-US"/>
          </a:p>
        </p:txBody>
      </p:sp>
    </p:spTree>
    <p:extLst>
      <p:ext uri="{BB962C8B-B14F-4D97-AF65-F5344CB8AC3E}">
        <p14:creationId xmlns:p14="http://schemas.microsoft.com/office/powerpoint/2010/main" val="2667884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E5DA84E-FEA2-46EE-8448-B9A40FE44575}" type="datetimeFigureOut">
              <a:rPr lang="en-US" smtClean="0"/>
              <a:t>8/10/2022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CDCB2DE-ACC7-492B-B5A5-48A367A4B88F}" type="slidenum">
              <a:rPr lang="en-US" smtClean="0"/>
              <a:t>‹#›</a:t>
            </a:fld>
            <a:endParaRPr lang="en-US"/>
          </a:p>
        </p:txBody>
      </p:sp>
    </p:spTree>
    <p:extLst>
      <p:ext uri="{BB962C8B-B14F-4D97-AF65-F5344CB8AC3E}">
        <p14:creationId xmlns:p14="http://schemas.microsoft.com/office/powerpoint/2010/main" val="3488690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E5DA84E-FEA2-46EE-8448-B9A40FE44575}" type="datetimeFigureOut">
              <a:rPr lang="en-US" smtClean="0"/>
              <a:t>8/10/2022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CDCB2DE-ACC7-492B-B5A5-48A367A4B88F}" type="slidenum">
              <a:rPr lang="en-US" smtClean="0"/>
              <a:t>‹#›</a:t>
            </a:fld>
            <a:endParaRPr lang="en-US"/>
          </a:p>
        </p:txBody>
      </p:sp>
    </p:spTree>
    <p:extLst>
      <p:ext uri="{BB962C8B-B14F-4D97-AF65-F5344CB8AC3E}">
        <p14:creationId xmlns:p14="http://schemas.microsoft.com/office/powerpoint/2010/main" val="375909339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solidFill>
            <a:srgbClr val="FFFF00"/>
          </a:solidFill>
        </p:spPr>
        <p:txBody>
          <a:bodyPr>
            <a:noAutofit/>
          </a:bodyPr>
          <a:lstStyle/>
          <a:p>
            <a:pPr rtl="1">
              <a:lnSpc>
                <a:spcPct val="115000"/>
              </a:lnSpc>
              <a:spcBef>
                <a:spcPts val="0"/>
              </a:spcBef>
              <a:spcAft>
                <a:spcPts val="1000"/>
              </a:spcAft>
            </a:pPr>
            <a:r>
              <a:rPr lang="ar-IQ" sz="2800" b="1" dirty="0">
                <a:ea typeface="Times New Roman"/>
              </a:rPr>
              <a:t>دور نظم المعلومات الاستراتيجية في تحقيق الأداء الريادي </a:t>
            </a:r>
            <a:br>
              <a:rPr lang="en-US" sz="2800" b="1" dirty="0">
                <a:ea typeface="Times New Roman"/>
              </a:rPr>
            </a:br>
            <a:r>
              <a:rPr lang="ar-IQ" sz="2800" b="1" dirty="0">
                <a:ea typeface="Times New Roman"/>
              </a:rPr>
              <a:t>دراسةاستطلاعية  في مصرف الخليج التجاري </a:t>
            </a:r>
            <a:br>
              <a:rPr lang="en-US" sz="2800" b="1" dirty="0">
                <a:ea typeface="Times New Roman"/>
              </a:rPr>
            </a:br>
            <a:endParaRPr lang="en-US" sz="2800" b="1" dirty="0"/>
          </a:p>
        </p:txBody>
      </p:sp>
      <p:sp>
        <p:nvSpPr>
          <p:cNvPr id="3" name="Subtitle 2"/>
          <p:cNvSpPr>
            <a:spLocks noGrp="1"/>
          </p:cNvSpPr>
          <p:nvPr>
            <p:ph type="subTitle" idx="1"/>
          </p:nvPr>
        </p:nvSpPr>
        <p:spPr>
          <a:xfrm>
            <a:off x="1371600" y="3886200"/>
            <a:ext cx="6400800" cy="2209800"/>
          </a:xfrm>
          <a:solidFill>
            <a:srgbClr val="FFFF00"/>
          </a:solidFill>
        </p:spPr>
        <p:txBody>
          <a:bodyPr>
            <a:noAutofit/>
          </a:bodyPr>
          <a:lstStyle/>
          <a:p>
            <a:r>
              <a:rPr lang="ar-IQ" sz="2800" b="1" dirty="0">
                <a:solidFill>
                  <a:schemeClr val="tx1"/>
                </a:solidFill>
              </a:rPr>
              <a:t>ا.د. فضيلة سلمان داود</a:t>
            </a:r>
          </a:p>
          <a:p>
            <a:r>
              <a:rPr lang="ar-IQ" sz="2800" b="1" dirty="0">
                <a:solidFill>
                  <a:schemeClr val="tx1"/>
                </a:solidFill>
              </a:rPr>
              <a:t>جامعة بغداد كلية الإدارة والاقتصاد</a:t>
            </a:r>
            <a:endParaRPr lang="en-US" sz="2800" b="1" dirty="0">
              <a:solidFill>
                <a:schemeClr val="tx1"/>
              </a:solidFill>
            </a:endParaRPr>
          </a:p>
        </p:txBody>
      </p:sp>
    </p:spTree>
    <p:extLst>
      <p:ext uri="{BB962C8B-B14F-4D97-AF65-F5344CB8AC3E}">
        <p14:creationId xmlns:p14="http://schemas.microsoft.com/office/powerpoint/2010/main" val="26339525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IQ" b="1" dirty="0">
                <a:ea typeface="Calibri"/>
              </a:rPr>
              <a:t>تاسعاً :- أساليب جمع البيانات والمعلومات </a:t>
            </a:r>
            <a:endParaRPr lang="en-US" dirty="0"/>
          </a:p>
        </p:txBody>
      </p:sp>
      <p:sp>
        <p:nvSpPr>
          <p:cNvPr id="3" name="Content Placeholder 2"/>
          <p:cNvSpPr>
            <a:spLocks noGrp="1"/>
          </p:cNvSpPr>
          <p:nvPr>
            <p:ph idx="1"/>
          </p:nvPr>
        </p:nvSpPr>
        <p:spPr/>
        <p:txBody>
          <a:bodyPr/>
          <a:lstStyle/>
          <a:p>
            <a:pPr marL="0" marR="0" algn="just" rtl="1">
              <a:lnSpc>
                <a:spcPct val="107000"/>
              </a:lnSpc>
              <a:spcBef>
                <a:spcPts val="0"/>
              </a:spcBef>
              <a:spcAft>
                <a:spcPts val="800"/>
              </a:spcAft>
            </a:pPr>
            <a:r>
              <a:rPr lang="ar-IQ" dirty="0">
                <a:ea typeface="Calibri"/>
              </a:rPr>
              <a:t>اعتمد البحث على أساليب مختلفة في جمع البيانات لغرض تحقيق أهدافه والوصول الى النتائج الذي يصبوا اليها </a:t>
            </a:r>
            <a:endParaRPr lang="en-US" sz="2400" dirty="0">
              <a:ea typeface="Calibri"/>
              <a:cs typeface="Arial"/>
            </a:endParaRPr>
          </a:p>
          <a:p>
            <a:pPr lvl="0" algn="just" rtl="1">
              <a:lnSpc>
                <a:spcPct val="107000"/>
              </a:lnSpc>
              <a:spcBef>
                <a:spcPts val="0"/>
              </a:spcBef>
              <a:buFont typeface="Symbol"/>
              <a:buChar char=""/>
            </a:pPr>
            <a:r>
              <a:rPr lang="ar-IQ" dirty="0">
                <a:ea typeface="Calibri"/>
              </a:rPr>
              <a:t>المسح المكتبي :- المتمثل بالكتب العربية والإنكليزية والرسائل والاطاريح الجامعية </a:t>
            </a:r>
            <a:endParaRPr lang="en-US" sz="2400" dirty="0">
              <a:ea typeface="Calibri"/>
              <a:cs typeface="Arial"/>
            </a:endParaRPr>
          </a:p>
          <a:p>
            <a:pPr lvl="0" algn="just" rtl="1">
              <a:lnSpc>
                <a:spcPct val="107000"/>
              </a:lnSpc>
              <a:spcBef>
                <a:spcPts val="0"/>
              </a:spcBef>
              <a:spcAft>
                <a:spcPts val="800"/>
              </a:spcAft>
              <a:buFont typeface="Symbol"/>
              <a:buChar char=""/>
            </a:pPr>
            <a:r>
              <a:rPr lang="ar-IQ" dirty="0">
                <a:ea typeface="Calibri"/>
              </a:rPr>
              <a:t>شبكة الانترنت </a:t>
            </a:r>
            <a:endParaRPr lang="en-US" sz="2400" dirty="0">
              <a:ea typeface="Calibri"/>
              <a:cs typeface="Arial"/>
            </a:endParaRPr>
          </a:p>
          <a:p>
            <a:endParaRPr lang="en-US" dirty="0"/>
          </a:p>
        </p:txBody>
      </p:sp>
    </p:spTree>
    <p:extLst>
      <p:ext uri="{BB962C8B-B14F-4D97-AF65-F5344CB8AC3E}">
        <p14:creationId xmlns:p14="http://schemas.microsoft.com/office/powerpoint/2010/main" val="18235981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IQ" b="1" dirty="0">
                <a:ea typeface="Calibri"/>
              </a:rPr>
              <a:t>عاشراُ :- مجتمع وعينة البحث</a:t>
            </a:r>
            <a:endParaRPr lang="en-US" dirty="0"/>
          </a:p>
        </p:txBody>
      </p:sp>
      <p:sp>
        <p:nvSpPr>
          <p:cNvPr id="3" name="Content Placeholder 2"/>
          <p:cNvSpPr>
            <a:spLocks noGrp="1"/>
          </p:cNvSpPr>
          <p:nvPr>
            <p:ph idx="1"/>
          </p:nvPr>
        </p:nvSpPr>
        <p:spPr/>
        <p:txBody>
          <a:bodyPr/>
          <a:lstStyle/>
          <a:p>
            <a:pPr marL="0" marR="0" algn="just" rtl="1">
              <a:lnSpc>
                <a:spcPct val="107000"/>
              </a:lnSpc>
              <a:spcBef>
                <a:spcPts val="0"/>
              </a:spcBef>
              <a:spcAft>
                <a:spcPts val="800"/>
              </a:spcAft>
            </a:pPr>
            <a:r>
              <a:rPr lang="ar-IQ" dirty="0">
                <a:ea typeface="Calibri"/>
              </a:rPr>
              <a:t>ان مجتمع البحث هو مصرف الخليج التجاري اما عينة البحث فتركزت على عدد من مدراء الأقسام والشعب والوحدات والجداول ادناه تبين وصف عينة البحث .</a:t>
            </a:r>
            <a:endParaRPr lang="en-US" sz="2400" dirty="0">
              <a:ea typeface="Calibri"/>
              <a:cs typeface="Arial"/>
            </a:endParaRPr>
          </a:p>
          <a:p>
            <a:pPr marL="0" marR="0" algn="just" rtl="1">
              <a:lnSpc>
                <a:spcPct val="107000"/>
              </a:lnSpc>
              <a:spcBef>
                <a:spcPts val="0"/>
              </a:spcBef>
              <a:spcAft>
                <a:spcPts val="800"/>
              </a:spcAft>
            </a:pPr>
            <a:r>
              <a:rPr lang="ar-IQ" b="1" dirty="0">
                <a:ea typeface="Calibri"/>
              </a:rPr>
              <a:t> </a:t>
            </a:r>
            <a:endParaRPr lang="en-US" sz="2400" dirty="0">
              <a:ea typeface="Calibri"/>
              <a:cs typeface="Arial"/>
            </a:endParaRPr>
          </a:p>
          <a:p>
            <a:pPr marL="0" marR="0" algn="just" rtl="1">
              <a:lnSpc>
                <a:spcPct val="107000"/>
              </a:lnSpc>
              <a:spcBef>
                <a:spcPts val="0"/>
              </a:spcBef>
              <a:spcAft>
                <a:spcPts val="800"/>
              </a:spcAft>
            </a:pPr>
            <a:r>
              <a:rPr lang="ar-IQ" b="1" dirty="0">
                <a:ea typeface="Calibri"/>
              </a:rPr>
              <a:t> </a:t>
            </a:r>
            <a:endParaRPr lang="en-US" sz="2400" dirty="0">
              <a:ea typeface="Calibri"/>
              <a:cs typeface="Arial"/>
            </a:endParaRPr>
          </a:p>
          <a:p>
            <a:endParaRPr lang="en-US" dirty="0"/>
          </a:p>
        </p:txBody>
      </p:sp>
    </p:spTree>
    <p:extLst>
      <p:ext uri="{BB962C8B-B14F-4D97-AF65-F5344CB8AC3E}">
        <p14:creationId xmlns:p14="http://schemas.microsoft.com/office/powerpoint/2010/main" val="36245290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rtl="1">
              <a:lnSpc>
                <a:spcPct val="107000"/>
              </a:lnSpc>
              <a:spcBef>
                <a:spcPts val="0"/>
              </a:spcBef>
              <a:spcAft>
                <a:spcPts val="800"/>
              </a:spcAft>
            </a:pPr>
            <a:r>
              <a:rPr lang="ar-IQ" b="1" dirty="0">
                <a:ea typeface="Calibri"/>
                <a:cs typeface="Arial"/>
              </a:rPr>
              <a:t>المبحث الأول – الاستنتاجات</a:t>
            </a:r>
            <a:endParaRPr lang="en-US" dirty="0"/>
          </a:p>
        </p:txBody>
      </p:sp>
      <p:sp>
        <p:nvSpPr>
          <p:cNvPr id="3" name="Content Placeholder 2"/>
          <p:cNvSpPr>
            <a:spLocks noGrp="1"/>
          </p:cNvSpPr>
          <p:nvPr>
            <p:ph idx="1"/>
          </p:nvPr>
        </p:nvSpPr>
        <p:spPr/>
        <p:txBody>
          <a:bodyPr>
            <a:normAutofit fontScale="77500" lnSpcReduction="20000"/>
          </a:bodyPr>
          <a:lstStyle/>
          <a:p>
            <a:pPr lvl="0" algn="just" rtl="1">
              <a:lnSpc>
                <a:spcPct val="107000"/>
              </a:lnSpc>
              <a:spcBef>
                <a:spcPts val="0"/>
              </a:spcBef>
              <a:buFont typeface="+mj-lt"/>
              <a:buAutoNum type="arabicPeriod"/>
            </a:pPr>
            <a:r>
              <a:rPr lang="ar-IQ" dirty="0">
                <a:ea typeface="Calibri"/>
              </a:rPr>
              <a:t>تشير النتائج الى ان هناك تباين واضح لدور نظم المعلومات الاستراتيجية في الأداء الريادي</a:t>
            </a:r>
            <a:endParaRPr lang="en-US" sz="2400" dirty="0">
              <a:ea typeface="Calibri"/>
              <a:cs typeface="Arial"/>
            </a:endParaRPr>
          </a:p>
          <a:p>
            <a:pPr lvl="0" algn="just" rtl="1">
              <a:lnSpc>
                <a:spcPct val="107000"/>
              </a:lnSpc>
              <a:spcBef>
                <a:spcPts val="0"/>
              </a:spcBef>
              <a:buFont typeface="+mj-lt"/>
              <a:buAutoNum type="arabicPeriod"/>
            </a:pPr>
            <a:r>
              <a:rPr lang="ar-IQ" dirty="0">
                <a:ea typeface="Calibri"/>
              </a:rPr>
              <a:t>هناك ميل عال لافراد عينة البحث حول فقرات المتغيرات الرئيسية نظم المعلومات الاستراتيجية والأداء الريادي </a:t>
            </a:r>
            <a:endParaRPr lang="en-US" sz="2400" dirty="0">
              <a:ea typeface="Calibri"/>
              <a:cs typeface="Arial"/>
            </a:endParaRPr>
          </a:p>
          <a:p>
            <a:pPr lvl="0" algn="just" rtl="1">
              <a:lnSpc>
                <a:spcPct val="107000"/>
              </a:lnSpc>
              <a:spcBef>
                <a:spcPts val="0"/>
              </a:spcBef>
              <a:buFont typeface="+mj-lt"/>
              <a:buAutoNum type="arabicPeriod"/>
            </a:pPr>
            <a:r>
              <a:rPr lang="ar-IQ" dirty="0">
                <a:ea typeface="Calibri"/>
              </a:rPr>
              <a:t>هناك انسجام واضح تشير الية نتائج البحث لاداء عينة البحث (مصرف الخليج التجاري)</a:t>
            </a:r>
            <a:endParaRPr lang="en-US" sz="2400" dirty="0">
              <a:ea typeface="Calibri"/>
              <a:cs typeface="Arial"/>
            </a:endParaRPr>
          </a:p>
          <a:p>
            <a:pPr lvl="0" algn="just" rtl="1">
              <a:lnSpc>
                <a:spcPct val="107000"/>
              </a:lnSpc>
              <a:spcBef>
                <a:spcPts val="0"/>
              </a:spcBef>
              <a:buFont typeface="+mj-lt"/>
              <a:buAutoNum type="arabicPeriod"/>
            </a:pPr>
            <a:r>
              <a:rPr lang="ar-IQ" dirty="0">
                <a:ea typeface="Calibri"/>
              </a:rPr>
              <a:t>هناك توظيف عال لانظمة المعلومات الاستراتيجية في مصرف الخليج التجاري</a:t>
            </a:r>
            <a:endParaRPr lang="en-US" sz="2400" dirty="0">
              <a:ea typeface="Calibri"/>
              <a:cs typeface="Arial"/>
            </a:endParaRPr>
          </a:p>
          <a:p>
            <a:pPr lvl="0" algn="just" rtl="1">
              <a:lnSpc>
                <a:spcPct val="107000"/>
              </a:lnSpc>
              <a:spcBef>
                <a:spcPts val="0"/>
              </a:spcBef>
              <a:buFont typeface="+mj-lt"/>
              <a:buAutoNum type="arabicPeriod"/>
            </a:pPr>
            <a:r>
              <a:rPr lang="ar-IQ" dirty="0">
                <a:ea typeface="Calibri"/>
              </a:rPr>
              <a:t>تشير النتائج الى ان مصرف الخليج التجاري ذا أداء ريادي ولديهم توظيف عال للافكار الجديدة وتحديد الأهداف المستقبلية </a:t>
            </a:r>
            <a:endParaRPr lang="en-US" sz="2400" dirty="0">
              <a:ea typeface="Calibri"/>
              <a:cs typeface="Arial"/>
            </a:endParaRPr>
          </a:p>
          <a:p>
            <a:pPr lvl="0" algn="just" rtl="1">
              <a:lnSpc>
                <a:spcPct val="107000"/>
              </a:lnSpc>
              <a:spcBef>
                <a:spcPts val="0"/>
              </a:spcBef>
              <a:spcAft>
                <a:spcPts val="800"/>
              </a:spcAft>
              <a:buFont typeface="+mj-lt"/>
              <a:buAutoNum type="arabicPeriod"/>
            </a:pPr>
            <a:r>
              <a:rPr lang="ar-IQ" dirty="0">
                <a:ea typeface="Calibri"/>
              </a:rPr>
              <a:t>هناك تأثير واضح لنظم المعلومات الاستراتيجية في الأداء الريادي</a:t>
            </a:r>
            <a:endParaRPr lang="en-US" sz="2400" dirty="0">
              <a:ea typeface="Calibri"/>
              <a:cs typeface="Arial"/>
            </a:endParaRPr>
          </a:p>
          <a:p>
            <a:pPr marL="0" marR="0" algn="just" rtl="1">
              <a:lnSpc>
                <a:spcPct val="107000"/>
              </a:lnSpc>
              <a:spcBef>
                <a:spcPts val="0"/>
              </a:spcBef>
              <a:spcAft>
                <a:spcPts val="800"/>
              </a:spcAft>
            </a:pPr>
            <a:r>
              <a:rPr lang="ar-IQ" dirty="0">
                <a:ea typeface="Calibri"/>
              </a:rPr>
              <a:t> </a:t>
            </a:r>
            <a:endParaRPr lang="en-US" sz="2400" dirty="0">
              <a:ea typeface="Calibri"/>
              <a:cs typeface="Arial"/>
            </a:endParaRPr>
          </a:p>
          <a:p>
            <a:endParaRPr lang="en-US" dirty="0"/>
          </a:p>
        </p:txBody>
      </p:sp>
    </p:spTree>
    <p:extLst>
      <p:ext uri="{BB962C8B-B14F-4D97-AF65-F5344CB8AC3E}">
        <p14:creationId xmlns:p14="http://schemas.microsoft.com/office/powerpoint/2010/main" val="40490449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gradFill>
          <a:gsLst>
            <a:gs pos="0">
              <a:srgbClr val="FBEAC7"/>
            </a:gs>
            <a:gs pos="17999">
              <a:srgbClr val="FEE7F2"/>
            </a:gs>
            <a:gs pos="36000">
              <a:srgbClr val="FAC77D"/>
            </a:gs>
            <a:gs pos="61000">
              <a:srgbClr val="FBA97D"/>
            </a:gs>
            <a:gs pos="82001">
              <a:srgbClr val="FBD49C"/>
            </a:gs>
            <a:gs pos="100000">
              <a:srgbClr val="FEE7F2"/>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FF00"/>
          </a:solidFill>
        </p:spPr>
        <p:txBody>
          <a:bodyPr/>
          <a:lstStyle/>
          <a:p>
            <a:r>
              <a:rPr lang="ar-IQ" b="1" dirty="0">
                <a:ea typeface="Calibri"/>
                <a:cs typeface="Arial"/>
              </a:rPr>
              <a:t>المبحث الثاني - التوصيات</a:t>
            </a:r>
            <a:endParaRPr lang="en-US" dirty="0"/>
          </a:p>
        </p:txBody>
      </p:sp>
      <p:sp>
        <p:nvSpPr>
          <p:cNvPr id="3" name="Content Placeholder 2"/>
          <p:cNvSpPr>
            <a:spLocks noGrp="1"/>
          </p:cNvSpPr>
          <p:nvPr>
            <p:ph idx="1"/>
          </p:nvPr>
        </p:nvSpPr>
        <p:spPr/>
        <p:txBody>
          <a:bodyPr>
            <a:normAutofit fontScale="85000" lnSpcReduction="20000"/>
          </a:bodyPr>
          <a:lstStyle/>
          <a:p>
            <a:pPr lvl="0" algn="just" rtl="1">
              <a:lnSpc>
                <a:spcPct val="107000"/>
              </a:lnSpc>
              <a:spcBef>
                <a:spcPts val="0"/>
              </a:spcBef>
              <a:buFont typeface="+mj-lt"/>
              <a:buAutoNum type="arabicPeriod"/>
            </a:pPr>
            <a:r>
              <a:rPr lang="ar-IQ" dirty="0">
                <a:ea typeface="Calibri"/>
              </a:rPr>
              <a:t>تعزيز وتوظيف المواضيع المتعلقة بتنظيم المعلومات الاستراتيجية وانتشار ثقافة التقدم في مجال الاتصالات والمعلومات بين الموظفين </a:t>
            </a:r>
            <a:endParaRPr lang="en-US" sz="2400" dirty="0">
              <a:ea typeface="Calibri"/>
              <a:cs typeface="Arial"/>
            </a:endParaRPr>
          </a:p>
          <a:p>
            <a:pPr lvl="0" algn="just" rtl="1">
              <a:lnSpc>
                <a:spcPct val="107000"/>
              </a:lnSpc>
              <a:spcBef>
                <a:spcPts val="0"/>
              </a:spcBef>
              <a:buFont typeface="+mj-lt"/>
              <a:buAutoNum type="arabicPeriod"/>
            </a:pPr>
            <a:r>
              <a:rPr lang="ar-IQ" dirty="0">
                <a:ea typeface="Calibri"/>
              </a:rPr>
              <a:t>انتشار الفرص الموجودة في السوق المصرفي من خلال دعم وتنشيط نظم المعلومات الاستراتيجية والتعرف على المتغيرات الموجودة في البيئة التنافسية للمصرف </a:t>
            </a:r>
            <a:endParaRPr lang="en-US" sz="2400" dirty="0">
              <a:ea typeface="Calibri"/>
              <a:cs typeface="Arial"/>
            </a:endParaRPr>
          </a:p>
          <a:p>
            <a:pPr lvl="0" algn="just" rtl="1">
              <a:lnSpc>
                <a:spcPct val="107000"/>
              </a:lnSpc>
              <a:spcBef>
                <a:spcPts val="0"/>
              </a:spcBef>
              <a:buFont typeface="+mj-lt"/>
              <a:buAutoNum type="arabicPeriod"/>
            </a:pPr>
            <a:r>
              <a:rPr lang="ar-IQ" dirty="0">
                <a:ea typeface="Calibri"/>
              </a:rPr>
              <a:t>توظيف وتعزيز ابعاد الأداء الريادي لزيادة كفاءة وفاعلية المصرف ليكون اكثر نجاحاً ولفترات مستقبلية </a:t>
            </a:r>
            <a:endParaRPr lang="en-US" sz="2400" dirty="0">
              <a:ea typeface="Calibri"/>
              <a:cs typeface="Arial"/>
            </a:endParaRPr>
          </a:p>
          <a:p>
            <a:pPr lvl="0" algn="just" rtl="1">
              <a:lnSpc>
                <a:spcPct val="107000"/>
              </a:lnSpc>
              <a:spcBef>
                <a:spcPts val="0"/>
              </a:spcBef>
              <a:buFont typeface="+mj-lt"/>
              <a:buAutoNum type="arabicPeriod"/>
            </a:pPr>
            <a:r>
              <a:rPr lang="ar-IQ" dirty="0">
                <a:ea typeface="Calibri"/>
              </a:rPr>
              <a:t>زيادة الاهتمام نحو ابعاد نظم المعلومات الاستراتيجية لما لها من أهمية في تعزيز مكانة المصرف في السوق العراقية وبما يحقق الريادة في عالم الاعمال المصرفية </a:t>
            </a:r>
            <a:endParaRPr lang="en-US" sz="2400" dirty="0">
              <a:ea typeface="Calibri"/>
              <a:cs typeface="Arial"/>
            </a:endParaRPr>
          </a:p>
          <a:p>
            <a:pPr lvl="0" algn="just" rtl="1">
              <a:lnSpc>
                <a:spcPct val="107000"/>
              </a:lnSpc>
              <a:spcBef>
                <a:spcPts val="0"/>
              </a:spcBef>
              <a:spcAft>
                <a:spcPts val="800"/>
              </a:spcAft>
              <a:buFont typeface="+mj-lt"/>
              <a:buAutoNum type="arabicPeriod"/>
            </a:pPr>
            <a:r>
              <a:rPr lang="ar-IQ" dirty="0">
                <a:ea typeface="Calibri"/>
              </a:rPr>
              <a:t>الاهتمام بمدخلات نظام المعلومات الاستراتيجية لان له دور كبير جداً في بقاء المصرف في السوق المصرفي</a:t>
            </a:r>
            <a:endParaRPr lang="en-US" sz="2400" dirty="0">
              <a:ea typeface="Calibri"/>
              <a:cs typeface="Arial"/>
            </a:endParaRPr>
          </a:p>
          <a:p>
            <a:endParaRPr lang="en-US" dirty="0"/>
          </a:p>
        </p:txBody>
      </p:sp>
    </p:spTree>
    <p:extLst>
      <p:ext uri="{BB962C8B-B14F-4D97-AF65-F5344CB8AC3E}">
        <p14:creationId xmlns:p14="http://schemas.microsoft.com/office/powerpoint/2010/main" val="219444661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0000"/>
          </a:solidFill>
        </p:spPr>
        <p:txBody>
          <a:bodyPr>
            <a:normAutofit/>
          </a:bodyPr>
          <a:lstStyle/>
          <a:p>
            <a:r>
              <a:rPr lang="ar-IQ" sz="6000" b="1" dirty="0">
                <a:solidFill>
                  <a:srgbClr val="FFFF00"/>
                </a:solidFill>
              </a:rPr>
              <a:t>شكرا لاصغائكم</a:t>
            </a:r>
            <a:endParaRPr lang="en-US" sz="6000" b="1" dirty="0">
              <a:solidFill>
                <a:srgbClr val="FFFF00"/>
              </a:solidFill>
            </a:endParaRPr>
          </a:p>
        </p:txBody>
      </p:sp>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554691" y="1600200"/>
            <a:ext cx="6034617" cy="4525963"/>
          </a:xfrm>
        </p:spPr>
      </p:pic>
    </p:spTree>
    <p:extLst>
      <p:ext uri="{BB962C8B-B14F-4D97-AF65-F5344CB8AC3E}">
        <p14:creationId xmlns:p14="http://schemas.microsoft.com/office/powerpoint/2010/main" val="20017194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FF00"/>
          </a:solidFill>
        </p:spPr>
        <p:txBody>
          <a:bodyPr/>
          <a:lstStyle/>
          <a:p>
            <a:r>
              <a:rPr lang="ar-IQ" dirty="0"/>
              <a:t>المقدمة</a:t>
            </a:r>
            <a:endParaRPr lang="en-US" dirty="0"/>
          </a:p>
        </p:txBody>
      </p:sp>
      <p:sp>
        <p:nvSpPr>
          <p:cNvPr id="3" name="Content Placeholder 2"/>
          <p:cNvSpPr>
            <a:spLocks noGrp="1"/>
          </p:cNvSpPr>
          <p:nvPr>
            <p:ph idx="1"/>
          </p:nvPr>
        </p:nvSpPr>
        <p:spPr/>
        <p:txBody>
          <a:bodyPr>
            <a:normAutofit fontScale="55000" lnSpcReduction="20000"/>
          </a:bodyPr>
          <a:lstStyle/>
          <a:p>
            <a:pPr marL="0" marR="0" algn="just" rtl="1">
              <a:lnSpc>
                <a:spcPct val="115000"/>
              </a:lnSpc>
              <a:spcBef>
                <a:spcPts val="0"/>
              </a:spcBef>
              <a:spcAft>
                <a:spcPts val="1000"/>
              </a:spcAft>
            </a:pPr>
            <a:r>
              <a:rPr lang="ar-IQ" dirty="0">
                <a:ea typeface="Times New Roman"/>
              </a:rPr>
              <a:t>أصبحت المعلومات موردا جوهريا للمصارف في العصر الحالي وان التأكيد على استخدام نظم المعلومات الاستراتيجية في تحقيق الأداء الريادي يعد تأكيداً جديدا حيث تزداد الاستخدام الاستراتيجي لنظم المعلومات المستندة الى الحاسوب نتيجة تزايد حدة المنافسة في عقد الثمانينات من القرن الماضي وتستخدم نظم المعلومات الاستراتيجية بشكل أساسي الدعم استراتيجية الاعمال وبشكل خاص اتخاذ قرارات استراتيجية ريادية , وبشكل مغاير النظم المعلومات الإدارية التي تتوجه بشكل أساسي لاتمته العمليات المرتبطة بالاعمال الأساسية للمصارف واذا ما ارادت المصارف في اتخاذ قرارات ريادية حكيمة فلا بد لها ان تستثمر المعلومات الاستراتيجية ومراحل تحقيق الأداء الريادي في المصارف .</a:t>
            </a:r>
            <a:endParaRPr lang="en-US" sz="1800" dirty="0">
              <a:ea typeface="Times New Roman"/>
              <a:cs typeface="Arial"/>
            </a:endParaRPr>
          </a:p>
          <a:p>
            <a:pPr marL="0" marR="0" algn="just" rtl="1">
              <a:lnSpc>
                <a:spcPct val="115000"/>
              </a:lnSpc>
              <a:spcBef>
                <a:spcPts val="0"/>
              </a:spcBef>
              <a:spcAft>
                <a:spcPts val="1000"/>
              </a:spcAft>
            </a:pPr>
            <a:r>
              <a:rPr lang="ar-IQ" dirty="0">
                <a:ea typeface="Times New Roman"/>
              </a:rPr>
              <a:t>ولغرض الإحاطة بالموضوع فقد قسم البحث الحالي الى أربعة فصول أساسية فقد تناول الفصل الأول مبحثين استعرض المبحث الأول لتحديد المنهجية العلمية للبحث في حين استعرض المبحث الثاني الدراسات السابقة للبحث . وتطرق الفصل الثاني الجانب النظري للبحث والذي تجسد في مبحثين استعراض المبحث الأول نظام المعلومات الاستراتيجي في حين تناول المبحث الثاني الأداء الريادي .</a:t>
            </a:r>
            <a:endParaRPr lang="en-US" sz="1800" dirty="0">
              <a:ea typeface="Times New Roman"/>
              <a:cs typeface="Arial"/>
            </a:endParaRPr>
          </a:p>
          <a:p>
            <a:pPr marL="0" marR="0" algn="just" rtl="1">
              <a:lnSpc>
                <a:spcPct val="115000"/>
              </a:lnSpc>
              <a:spcBef>
                <a:spcPts val="0"/>
              </a:spcBef>
              <a:spcAft>
                <a:spcPts val="1000"/>
              </a:spcAft>
            </a:pPr>
            <a:r>
              <a:rPr lang="ar-IQ" dirty="0">
                <a:ea typeface="Times New Roman"/>
              </a:rPr>
              <a:t>اما الفصل الثالث فقد تطرق الى الجانب العلمي وتضمن مبحثين استعرض الأول نبذه مختصرة عن مصرف الخليج التجاري في حين تناول المبحث الثاني عرض وتحليل نتائج البحث .</a:t>
            </a:r>
            <a:endParaRPr lang="en-US" sz="1800" dirty="0">
              <a:ea typeface="Times New Roman"/>
              <a:cs typeface="Arial"/>
            </a:endParaRPr>
          </a:p>
          <a:p>
            <a:pPr marL="0" marR="0" algn="just" rtl="1">
              <a:lnSpc>
                <a:spcPct val="115000"/>
              </a:lnSpc>
              <a:spcBef>
                <a:spcPts val="0"/>
              </a:spcBef>
              <a:spcAft>
                <a:spcPts val="1000"/>
              </a:spcAft>
            </a:pPr>
            <a:r>
              <a:rPr lang="ar-IQ" dirty="0">
                <a:ea typeface="Times New Roman"/>
              </a:rPr>
              <a:t>اما الفصل الرابع فقد تناول مبحثين أساسيين خصص المبحث الأول لاهم الاستنتاجات في حين خصص الثاني للتوصيات .</a:t>
            </a:r>
            <a:endParaRPr lang="en-US" sz="1800" dirty="0">
              <a:ea typeface="Times New Roman"/>
              <a:cs typeface="Arial"/>
            </a:endParaRPr>
          </a:p>
          <a:p>
            <a:endParaRPr lang="en-US" dirty="0"/>
          </a:p>
        </p:txBody>
      </p:sp>
    </p:spTree>
    <p:extLst>
      <p:ext uri="{BB962C8B-B14F-4D97-AF65-F5344CB8AC3E}">
        <p14:creationId xmlns:p14="http://schemas.microsoft.com/office/powerpoint/2010/main" val="38782108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rtl="1">
              <a:lnSpc>
                <a:spcPct val="107000"/>
              </a:lnSpc>
              <a:spcBef>
                <a:spcPts val="0"/>
              </a:spcBef>
              <a:spcAft>
                <a:spcPts val="800"/>
              </a:spcAft>
            </a:pPr>
            <a:r>
              <a:rPr lang="ar-IQ" b="1" dirty="0">
                <a:ea typeface="Calibri"/>
                <a:cs typeface="Arial"/>
              </a:rPr>
              <a:t>منهجية البحث</a:t>
            </a:r>
            <a:endParaRPr lang="en-US" dirty="0"/>
          </a:p>
        </p:txBody>
      </p:sp>
      <p:sp>
        <p:nvSpPr>
          <p:cNvPr id="3" name="Content Placeholder 2"/>
          <p:cNvSpPr>
            <a:spLocks noGrp="1"/>
          </p:cNvSpPr>
          <p:nvPr>
            <p:ph idx="1"/>
          </p:nvPr>
        </p:nvSpPr>
        <p:sp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txBody>
          <a:bodyPr>
            <a:normAutofit fontScale="70000" lnSpcReduction="20000"/>
          </a:bodyPr>
          <a:lstStyle/>
          <a:p>
            <a:pPr marL="0" marR="0" algn="just" rtl="1">
              <a:lnSpc>
                <a:spcPct val="107000"/>
              </a:lnSpc>
              <a:spcBef>
                <a:spcPts val="0"/>
              </a:spcBef>
              <a:spcAft>
                <a:spcPts val="800"/>
              </a:spcAft>
            </a:pPr>
            <a:r>
              <a:rPr lang="ar-IQ" b="1" dirty="0">
                <a:ea typeface="Calibri"/>
              </a:rPr>
              <a:t>اولاً :- مشكلة البحث</a:t>
            </a:r>
            <a:endParaRPr lang="en-US" sz="2400" dirty="0">
              <a:ea typeface="Calibri"/>
              <a:cs typeface="Arial"/>
            </a:endParaRPr>
          </a:p>
          <a:p>
            <a:pPr marL="0" marR="0" algn="just" rtl="1">
              <a:lnSpc>
                <a:spcPct val="107000"/>
              </a:lnSpc>
              <a:spcBef>
                <a:spcPts val="0"/>
              </a:spcBef>
              <a:spcAft>
                <a:spcPts val="800"/>
              </a:spcAft>
            </a:pPr>
            <a:r>
              <a:rPr lang="ar-IQ" dirty="0">
                <a:ea typeface="Calibri"/>
              </a:rPr>
              <a:t>يمر العلم الان بمموجات من التغيرات والتطورات المتسارعة في شتى مجالات الحياة الاقتصادية والاجتماعية والسياسية ويعود ذلك الى التقدم الهائل في وسائل الاتصالات وتطور تكنولوجيا المعلومات كل ذلك عزز من أهمية المعلومات التي أصبحت احد اهم الموارد الأساسية والاستراتيجية الذي تعتمد عليها المصارف في تحقيق الأداء الريادي وتواجه المصارف منافسة شديدة على المستوى المحلي والعالمي حيث تواجه الكثير من التحديات التي تحتم عليها استعمال وسائل واليات واستراتيجيات حديثة لكي تتماشى مع التغيرات العالمية والمعاصرة التي افرزتها العولمة .</a:t>
            </a:r>
            <a:endParaRPr lang="en-US" sz="2400" dirty="0">
              <a:ea typeface="Calibri"/>
              <a:cs typeface="Arial"/>
            </a:endParaRPr>
          </a:p>
          <a:p>
            <a:pPr marL="0" marR="0" algn="just" rtl="1">
              <a:lnSpc>
                <a:spcPct val="107000"/>
              </a:lnSpc>
              <a:spcBef>
                <a:spcPts val="0"/>
              </a:spcBef>
              <a:spcAft>
                <a:spcPts val="800"/>
              </a:spcAft>
            </a:pPr>
            <a:r>
              <a:rPr lang="ar-IQ" dirty="0">
                <a:ea typeface="Calibri"/>
              </a:rPr>
              <a:t>ولغرض تأطير المشكلة المذكورة لابد من اثارت التساؤلات الاتية :</a:t>
            </a:r>
            <a:endParaRPr lang="en-US" sz="2400" dirty="0">
              <a:ea typeface="Calibri"/>
              <a:cs typeface="Arial"/>
            </a:endParaRPr>
          </a:p>
          <a:p>
            <a:pPr lvl="0" algn="just" rtl="1">
              <a:lnSpc>
                <a:spcPct val="107000"/>
              </a:lnSpc>
              <a:spcBef>
                <a:spcPts val="0"/>
              </a:spcBef>
              <a:buFont typeface="+mj-lt"/>
              <a:buAutoNum type="arabicPeriod"/>
            </a:pPr>
            <a:r>
              <a:rPr lang="ar-IQ" dirty="0">
                <a:ea typeface="Calibri"/>
              </a:rPr>
              <a:t>ما مستوى اهتمام عينة البحث بنظم المعلومات الاستراتيجية في المصرف ؟</a:t>
            </a:r>
            <a:endParaRPr lang="en-US" sz="2400" dirty="0">
              <a:ea typeface="Calibri"/>
              <a:cs typeface="Arial"/>
            </a:endParaRPr>
          </a:p>
          <a:p>
            <a:pPr lvl="0" algn="just" rtl="1">
              <a:lnSpc>
                <a:spcPct val="107000"/>
              </a:lnSpc>
              <a:spcBef>
                <a:spcPts val="0"/>
              </a:spcBef>
              <a:buFont typeface="+mj-lt"/>
              <a:buAutoNum type="arabicPeriod"/>
            </a:pPr>
            <a:r>
              <a:rPr lang="ar-IQ" dirty="0">
                <a:ea typeface="Calibri"/>
              </a:rPr>
              <a:t>ما مستوى اهتمام عينة البحث بالاداء الريادي في المصرف ؟</a:t>
            </a:r>
            <a:endParaRPr lang="en-US" sz="2400" dirty="0">
              <a:ea typeface="Calibri"/>
              <a:cs typeface="Arial"/>
            </a:endParaRPr>
          </a:p>
          <a:p>
            <a:pPr lvl="0" algn="just" rtl="1">
              <a:lnSpc>
                <a:spcPct val="107000"/>
              </a:lnSpc>
              <a:spcBef>
                <a:spcPts val="0"/>
              </a:spcBef>
              <a:buFont typeface="+mj-lt"/>
              <a:buAutoNum type="arabicPeriod"/>
            </a:pPr>
            <a:r>
              <a:rPr lang="ar-IQ" dirty="0">
                <a:ea typeface="Calibri"/>
              </a:rPr>
              <a:t>ما مستوى العلاقة والاثر بين نظم المعلومات الاستراتيجية والأداء الريادي؟</a:t>
            </a:r>
            <a:endParaRPr lang="en-US" sz="2400" dirty="0">
              <a:ea typeface="Calibri"/>
              <a:cs typeface="Arial"/>
            </a:endParaRPr>
          </a:p>
          <a:p>
            <a:pPr lvl="0" algn="just" rtl="1">
              <a:lnSpc>
                <a:spcPct val="107000"/>
              </a:lnSpc>
              <a:spcBef>
                <a:spcPts val="0"/>
              </a:spcBef>
              <a:spcAft>
                <a:spcPts val="800"/>
              </a:spcAft>
              <a:buFont typeface="+mj-lt"/>
              <a:buAutoNum type="arabicPeriod"/>
            </a:pPr>
            <a:r>
              <a:rPr lang="ar-IQ" dirty="0">
                <a:ea typeface="Calibri"/>
              </a:rPr>
              <a:t>هل يوجد وعي من قبل عينة البحث في المصرف بالاداء الريادي ؟</a:t>
            </a:r>
            <a:endParaRPr lang="en-US" sz="2400" dirty="0">
              <a:ea typeface="Calibri"/>
              <a:cs typeface="Arial"/>
            </a:endParaRPr>
          </a:p>
          <a:p>
            <a:endParaRPr lang="en-US" dirty="0"/>
          </a:p>
        </p:txBody>
      </p:sp>
    </p:spTree>
    <p:extLst>
      <p:ext uri="{BB962C8B-B14F-4D97-AF65-F5344CB8AC3E}">
        <p14:creationId xmlns:p14="http://schemas.microsoft.com/office/powerpoint/2010/main" val="26050330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IQ" b="1" dirty="0">
                <a:ea typeface="Calibri"/>
              </a:rPr>
              <a:t>ثانياً :- أهمية البحث</a:t>
            </a:r>
            <a:br>
              <a:rPr lang="en-US" sz="3600" dirty="0">
                <a:ea typeface="Calibri"/>
                <a:cs typeface="Arial"/>
              </a:rPr>
            </a:br>
            <a:endParaRPr lang="en-US" dirty="0"/>
          </a:p>
        </p:txBody>
      </p:sp>
      <p:sp>
        <p:nvSpPr>
          <p:cNvPr id="3" name="Content Placeholder 2"/>
          <p:cNvSpPr>
            <a:spLocks noGrp="1"/>
          </p:cNvSpPr>
          <p:nvPr>
            <p:ph idx="1"/>
          </p:nvPr>
        </p:nvSpPr>
        <p:spPr/>
        <p:txBody>
          <a:bodyPr/>
          <a:lstStyle/>
          <a:p>
            <a:pPr marL="0" marR="0" algn="just" rtl="1">
              <a:lnSpc>
                <a:spcPct val="107000"/>
              </a:lnSpc>
              <a:spcBef>
                <a:spcPts val="0"/>
              </a:spcBef>
              <a:spcAft>
                <a:spcPts val="800"/>
              </a:spcAft>
            </a:pPr>
            <a:r>
              <a:rPr lang="ar-IQ" dirty="0">
                <a:ea typeface="Calibri"/>
              </a:rPr>
              <a:t>يكتسب البحث أهميته من أهمية متغيراته المبحوثه في مجال نظم المعلومات الاستراتيجية والأداء الريادي اما في جانبه العلمي فانه يكتسب أهميته من دور نظم المعلومات الاستراتيجية في التوصيات المستقبلية للمصرف المبحوث لتحقيق الأداء الريادي .</a:t>
            </a:r>
            <a:endParaRPr lang="en-US" sz="2400" dirty="0">
              <a:ea typeface="Calibri"/>
              <a:cs typeface="Arial"/>
            </a:endParaRPr>
          </a:p>
          <a:p>
            <a:pPr marL="0" marR="0" algn="just" rtl="1">
              <a:lnSpc>
                <a:spcPct val="107000"/>
              </a:lnSpc>
              <a:spcBef>
                <a:spcPts val="0"/>
              </a:spcBef>
              <a:spcAft>
                <a:spcPts val="800"/>
              </a:spcAft>
            </a:pPr>
            <a:r>
              <a:rPr lang="ar-IQ" b="1" dirty="0">
                <a:ea typeface="Calibri"/>
              </a:rPr>
              <a:t> </a:t>
            </a:r>
            <a:endParaRPr lang="en-US" sz="2400" dirty="0">
              <a:ea typeface="Calibri"/>
              <a:cs typeface="Arial"/>
            </a:endParaRPr>
          </a:p>
          <a:p>
            <a:endParaRPr lang="en-US" dirty="0"/>
          </a:p>
        </p:txBody>
      </p:sp>
    </p:spTree>
    <p:extLst>
      <p:ext uri="{BB962C8B-B14F-4D97-AF65-F5344CB8AC3E}">
        <p14:creationId xmlns:p14="http://schemas.microsoft.com/office/powerpoint/2010/main" val="42219596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FF00"/>
          </a:solidFill>
        </p:spPr>
        <p:txBody>
          <a:bodyPr>
            <a:normAutofit/>
          </a:bodyPr>
          <a:lstStyle/>
          <a:p>
            <a:r>
              <a:rPr lang="ar-IQ" b="1" dirty="0">
                <a:ea typeface="Calibri"/>
              </a:rPr>
              <a:t>ثالثاً :- اهداف البحث</a:t>
            </a:r>
            <a:endParaRPr lang="en-US" dirty="0"/>
          </a:p>
        </p:txBody>
      </p:sp>
      <p:sp>
        <p:nvSpPr>
          <p:cNvPr id="3" name="Content Placeholder 2"/>
          <p:cNvSpPr>
            <a:spLocks noGrp="1"/>
          </p:cNvSpPr>
          <p:nvPr>
            <p:ph idx="1"/>
          </p:nvPr>
        </p:nvSpPr>
        <p:sp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txBody>
          <a:bodyPr>
            <a:normAutofit fontScale="85000" lnSpcReduction="20000"/>
          </a:bodyPr>
          <a:lstStyle/>
          <a:p>
            <a:pPr marL="0" marR="0" algn="just" rtl="1">
              <a:lnSpc>
                <a:spcPct val="107000"/>
              </a:lnSpc>
              <a:spcBef>
                <a:spcPts val="0"/>
              </a:spcBef>
              <a:spcAft>
                <a:spcPts val="800"/>
              </a:spcAft>
            </a:pPr>
            <a:r>
              <a:rPr lang="ar-IQ" dirty="0">
                <a:ea typeface="Calibri"/>
              </a:rPr>
              <a:t>يهدف البحث الحالي الى تحقيق هدف أساسي وهو تحديد علاقة الارتباط والتأثير بين فاعلية نظام المعلومات الاستراتيجية وتحقيق الأداء الريادي في المصارف . وتاكيداً على هذا الهدف الرئيسي فان هذا البحث يسعى الى تحقيق ما يلي :</a:t>
            </a:r>
            <a:endParaRPr lang="en-US" sz="2400" dirty="0">
              <a:ea typeface="Calibri"/>
              <a:cs typeface="Arial"/>
            </a:endParaRPr>
          </a:p>
          <a:p>
            <a:pPr lvl="0" algn="just" rtl="1">
              <a:lnSpc>
                <a:spcPct val="107000"/>
              </a:lnSpc>
              <a:spcBef>
                <a:spcPts val="0"/>
              </a:spcBef>
              <a:buFont typeface="+mj-lt"/>
              <a:buAutoNum type="arabicPeriod"/>
            </a:pPr>
            <a:r>
              <a:rPr lang="ar-IQ" dirty="0">
                <a:ea typeface="Calibri"/>
              </a:rPr>
              <a:t>اعداد دراسة نظرية حول نظام المعلومات الاستراتيجية والأداء الريادي </a:t>
            </a:r>
            <a:endParaRPr lang="en-US" sz="2400" dirty="0">
              <a:ea typeface="Calibri"/>
              <a:cs typeface="Arial"/>
            </a:endParaRPr>
          </a:p>
          <a:p>
            <a:pPr lvl="0" algn="just" rtl="1">
              <a:lnSpc>
                <a:spcPct val="107000"/>
              </a:lnSpc>
              <a:spcBef>
                <a:spcPts val="0"/>
              </a:spcBef>
              <a:buFont typeface="+mj-lt"/>
              <a:buAutoNum type="arabicPeriod"/>
            </a:pPr>
            <a:r>
              <a:rPr lang="ar-IQ" dirty="0">
                <a:ea typeface="Calibri"/>
              </a:rPr>
              <a:t> وصف وتشخيص مؤشرات فاعلية نظام المعلومات الاستراتيجية ومراحل الأداء الريادي .</a:t>
            </a:r>
            <a:endParaRPr lang="en-US" sz="2400" dirty="0">
              <a:ea typeface="Calibri"/>
              <a:cs typeface="Arial"/>
            </a:endParaRPr>
          </a:p>
          <a:p>
            <a:pPr lvl="0" algn="just" rtl="1">
              <a:lnSpc>
                <a:spcPct val="107000"/>
              </a:lnSpc>
              <a:spcBef>
                <a:spcPts val="0"/>
              </a:spcBef>
              <a:buFont typeface="+mj-lt"/>
              <a:buAutoNum type="arabicPeriod"/>
            </a:pPr>
            <a:r>
              <a:rPr lang="ar-IQ" dirty="0">
                <a:ea typeface="Calibri"/>
              </a:rPr>
              <a:t>التعرف على طبيعة الارتباط بين نظام المعلومات الاستراتيجية والأداء الريادي للمصرف عينة البحث </a:t>
            </a:r>
            <a:endParaRPr lang="en-US" sz="2400" dirty="0">
              <a:ea typeface="Calibri"/>
              <a:cs typeface="Arial"/>
            </a:endParaRPr>
          </a:p>
          <a:p>
            <a:pPr lvl="0" algn="just" rtl="1">
              <a:lnSpc>
                <a:spcPct val="107000"/>
              </a:lnSpc>
              <a:spcBef>
                <a:spcPts val="0"/>
              </a:spcBef>
              <a:spcAft>
                <a:spcPts val="800"/>
              </a:spcAft>
              <a:buFont typeface="+mj-lt"/>
              <a:buAutoNum type="arabicPeriod"/>
            </a:pPr>
            <a:r>
              <a:rPr lang="ar-IQ" dirty="0">
                <a:ea typeface="Calibri"/>
              </a:rPr>
              <a:t>التعرف على تأثير نظام المعلومات الاستراتيجي في تحقيق الأداء الريادي للمصرف </a:t>
            </a:r>
            <a:endParaRPr lang="en-US" sz="2400" dirty="0">
              <a:ea typeface="Calibri"/>
              <a:cs typeface="Arial"/>
            </a:endParaRPr>
          </a:p>
          <a:p>
            <a:endParaRPr lang="en-US" dirty="0"/>
          </a:p>
        </p:txBody>
      </p:sp>
    </p:spTree>
    <p:extLst>
      <p:ext uri="{BB962C8B-B14F-4D97-AF65-F5344CB8AC3E}">
        <p14:creationId xmlns:p14="http://schemas.microsoft.com/office/powerpoint/2010/main" val="8269921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0" marR="0" algn="just" rtl="1">
              <a:lnSpc>
                <a:spcPct val="107000"/>
              </a:lnSpc>
              <a:spcBef>
                <a:spcPts val="0"/>
              </a:spcBef>
              <a:spcAft>
                <a:spcPts val="800"/>
              </a:spcAft>
            </a:pPr>
            <a:r>
              <a:rPr lang="ar-IQ" b="1" dirty="0">
                <a:ea typeface="Calibri"/>
                <a:cs typeface="Arial"/>
              </a:rPr>
              <a:t>رابعاً :- المخطط الغرضي للبحث </a:t>
            </a:r>
            <a:endParaRPr lang="en-US" dirty="0"/>
          </a:p>
        </p:txBody>
      </p:sp>
      <p:pic>
        <p:nvPicPr>
          <p:cNvPr id="1030" name="Picture 6"/>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762000" y="1828800"/>
            <a:ext cx="8001000" cy="42245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4356481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IQ" b="1" dirty="0">
                <a:ea typeface="Calibri"/>
              </a:rPr>
              <a:t>خامساً :- فرضيات البحث </a:t>
            </a:r>
            <a:endParaRPr lang="en-US" dirty="0"/>
          </a:p>
        </p:txBody>
      </p:sp>
      <p:sp>
        <p:nvSpPr>
          <p:cNvPr id="3" name="Content Placeholder 2"/>
          <p:cNvSpPr>
            <a:spLocks noGrp="1"/>
          </p:cNvSpPr>
          <p:nvPr>
            <p:ph idx="1"/>
          </p:nvPr>
        </p:nvSpPr>
        <p:spPr/>
        <p:txBody>
          <a:bodyPr>
            <a:normAutofit lnSpcReduction="10000"/>
          </a:bodyPr>
          <a:lstStyle/>
          <a:p>
            <a:pPr marL="0" marR="0" algn="just" rtl="1">
              <a:lnSpc>
                <a:spcPct val="107000"/>
              </a:lnSpc>
              <a:spcBef>
                <a:spcPts val="0"/>
              </a:spcBef>
              <a:spcAft>
                <a:spcPts val="800"/>
              </a:spcAft>
            </a:pPr>
            <a:r>
              <a:rPr lang="ar-IQ" dirty="0">
                <a:ea typeface="Calibri"/>
              </a:rPr>
              <a:t>يبنى هذا البحث على فرضيتين رئيسيتين هما </a:t>
            </a:r>
            <a:endParaRPr lang="en-US" sz="2400" dirty="0">
              <a:ea typeface="Calibri"/>
              <a:cs typeface="Arial"/>
            </a:endParaRPr>
          </a:p>
          <a:p>
            <a:pPr lvl="0" algn="just" rtl="1">
              <a:lnSpc>
                <a:spcPct val="107000"/>
              </a:lnSpc>
              <a:spcBef>
                <a:spcPts val="0"/>
              </a:spcBef>
              <a:buFont typeface="Symbol"/>
              <a:buChar char=""/>
            </a:pPr>
            <a:r>
              <a:rPr lang="ar-IQ" dirty="0">
                <a:ea typeface="Calibri"/>
              </a:rPr>
              <a:t>توجد علاقة ارتباط ذات دلالة معنوية بين نظم المعلومات الاستراتيجية والأداء الريادي للمصرف وابعاده على المستوى الإجمالي</a:t>
            </a:r>
            <a:endParaRPr lang="en-US" sz="2400" dirty="0">
              <a:ea typeface="Calibri"/>
              <a:cs typeface="Arial"/>
            </a:endParaRPr>
          </a:p>
          <a:p>
            <a:pPr marL="457200" marR="0" algn="just" rtl="1">
              <a:lnSpc>
                <a:spcPct val="107000"/>
              </a:lnSpc>
              <a:spcBef>
                <a:spcPts val="0"/>
              </a:spcBef>
              <a:spcAft>
                <a:spcPts val="0"/>
              </a:spcAft>
            </a:pPr>
            <a:r>
              <a:rPr lang="en-US" dirty="0">
                <a:ea typeface="Calibri"/>
                <a:cs typeface="Arial"/>
              </a:rPr>
              <a:t> </a:t>
            </a:r>
            <a:endParaRPr lang="en-US" sz="2400" dirty="0">
              <a:ea typeface="Calibri"/>
              <a:cs typeface="Arial"/>
            </a:endParaRPr>
          </a:p>
          <a:p>
            <a:pPr lvl="0" algn="just" rtl="1">
              <a:lnSpc>
                <a:spcPct val="107000"/>
              </a:lnSpc>
              <a:spcBef>
                <a:spcPts val="0"/>
              </a:spcBef>
              <a:spcAft>
                <a:spcPts val="800"/>
              </a:spcAft>
              <a:buFont typeface="Symbol"/>
              <a:buChar char=""/>
            </a:pPr>
            <a:r>
              <a:rPr lang="ar-IQ" dirty="0">
                <a:ea typeface="Calibri"/>
              </a:rPr>
              <a:t>هناك تأثير لنظم المعلومات الاستراتيجي في الأداء الريادي وابعاده على المستوى الإجمالي</a:t>
            </a:r>
            <a:endParaRPr lang="en-US" sz="2400" dirty="0">
              <a:ea typeface="Calibri"/>
              <a:cs typeface="Arial"/>
            </a:endParaRPr>
          </a:p>
          <a:p>
            <a:pPr marL="0" marR="0" algn="just" rtl="1">
              <a:lnSpc>
                <a:spcPct val="107000"/>
              </a:lnSpc>
              <a:spcBef>
                <a:spcPts val="0"/>
              </a:spcBef>
              <a:spcAft>
                <a:spcPts val="800"/>
              </a:spcAft>
            </a:pPr>
            <a:r>
              <a:rPr lang="ar-IQ" b="1" dirty="0">
                <a:ea typeface="Calibri"/>
              </a:rPr>
              <a:t> </a:t>
            </a:r>
            <a:endParaRPr lang="en-US" sz="2400" dirty="0">
              <a:ea typeface="Calibri"/>
              <a:cs typeface="Arial"/>
            </a:endParaRPr>
          </a:p>
          <a:p>
            <a:endParaRPr lang="en-US" dirty="0"/>
          </a:p>
        </p:txBody>
      </p:sp>
    </p:spTree>
    <p:extLst>
      <p:ext uri="{BB962C8B-B14F-4D97-AF65-F5344CB8AC3E}">
        <p14:creationId xmlns:p14="http://schemas.microsoft.com/office/powerpoint/2010/main" val="21195253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FF00"/>
          </a:solidFill>
        </p:spPr>
        <p:txBody>
          <a:bodyPr>
            <a:normAutofit/>
          </a:bodyPr>
          <a:lstStyle/>
          <a:p>
            <a:pPr lvl="0"/>
            <a:r>
              <a:rPr kumimoji="0" lang="ar-IQ" b="1" i="0" u="none" strike="noStrike" cap="none" normalizeH="0" baseline="0" dirty="0">
                <a:ln>
                  <a:noFill/>
                </a:ln>
                <a:solidFill>
                  <a:schemeClr val="tx1"/>
                </a:solidFill>
                <a:effectLst/>
                <a:latin typeface="Calibri" pitchFamily="34" charset="0"/>
                <a:ea typeface="Calibri" pitchFamily="34" charset="0"/>
                <a:cs typeface="Arial" pitchFamily="34" charset="0"/>
              </a:rPr>
              <a:t>سادساً :- بناء مقياس الدراسة </a:t>
            </a:r>
            <a:endParaRPr lang="en-US" dirty="0"/>
          </a:p>
        </p:txBody>
      </p:sp>
      <p:graphicFrame>
        <p:nvGraphicFramePr>
          <p:cNvPr id="4" name="Content Placeholder 3"/>
          <p:cNvGraphicFramePr>
            <a:graphicFrameLocks noGrp="1"/>
          </p:cNvGraphicFramePr>
          <p:nvPr>
            <p:ph idx="1"/>
          </p:nvPr>
        </p:nvGraphicFramePr>
        <p:xfrm>
          <a:off x="457200" y="2753995"/>
          <a:ext cx="8229600" cy="2206879"/>
        </p:xfrm>
        <a:graphic>
          <a:graphicData uri="http://schemas.openxmlformats.org/drawingml/2006/table">
            <a:tbl>
              <a:tblPr rtl="1" firstRow="1" firstCol="1" bandRow="1"/>
              <a:tblGrid>
                <a:gridCol w="2057400">
                  <a:extLst>
                    <a:ext uri="{9D8B030D-6E8A-4147-A177-3AD203B41FA5}">
                      <a16:colId xmlns:a16="http://schemas.microsoft.com/office/drawing/2014/main" val="20000"/>
                    </a:ext>
                  </a:extLst>
                </a:gridCol>
                <a:gridCol w="2057400">
                  <a:extLst>
                    <a:ext uri="{9D8B030D-6E8A-4147-A177-3AD203B41FA5}">
                      <a16:colId xmlns:a16="http://schemas.microsoft.com/office/drawing/2014/main" val="20001"/>
                    </a:ext>
                  </a:extLst>
                </a:gridCol>
                <a:gridCol w="2057400">
                  <a:extLst>
                    <a:ext uri="{9D8B030D-6E8A-4147-A177-3AD203B41FA5}">
                      <a16:colId xmlns:a16="http://schemas.microsoft.com/office/drawing/2014/main" val="20002"/>
                    </a:ext>
                  </a:extLst>
                </a:gridCol>
                <a:gridCol w="2057400">
                  <a:extLst>
                    <a:ext uri="{9D8B030D-6E8A-4147-A177-3AD203B41FA5}">
                      <a16:colId xmlns:a16="http://schemas.microsoft.com/office/drawing/2014/main" val="20003"/>
                    </a:ext>
                  </a:extLst>
                </a:gridCol>
              </a:tblGrid>
              <a:tr h="574040">
                <a:tc>
                  <a:txBody>
                    <a:bodyPr/>
                    <a:lstStyle/>
                    <a:p>
                      <a:pPr marL="0" marR="0" algn="just" rtl="1">
                        <a:lnSpc>
                          <a:spcPct val="107000"/>
                        </a:lnSpc>
                        <a:spcBef>
                          <a:spcPts val="0"/>
                        </a:spcBef>
                        <a:spcAft>
                          <a:spcPts val="0"/>
                        </a:spcAft>
                      </a:pPr>
                      <a:r>
                        <a:rPr lang="ar-IQ" sz="1400" dirty="0">
                          <a:effectLst/>
                          <a:latin typeface="Calibri"/>
                          <a:ea typeface="Calibri"/>
                          <a:cs typeface="Arial"/>
                        </a:rPr>
                        <a:t>المتغير الرئيسي</a:t>
                      </a:r>
                      <a:endParaRPr lang="en-US" sz="1100" dirty="0">
                        <a:effectLst/>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rtl="1">
                        <a:lnSpc>
                          <a:spcPct val="107000"/>
                        </a:lnSpc>
                        <a:spcBef>
                          <a:spcPts val="0"/>
                        </a:spcBef>
                        <a:spcAft>
                          <a:spcPts val="0"/>
                        </a:spcAft>
                      </a:pPr>
                      <a:r>
                        <a:rPr lang="ar-IQ" sz="1400">
                          <a:effectLst/>
                          <a:latin typeface="Calibri"/>
                          <a:ea typeface="Calibri"/>
                          <a:cs typeface="Arial"/>
                        </a:rPr>
                        <a:t>المتغير النوعي</a:t>
                      </a:r>
                      <a:endParaRPr lang="en-US" sz="1100">
                        <a:effectLst/>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rtl="1">
                        <a:lnSpc>
                          <a:spcPct val="107000"/>
                        </a:lnSpc>
                        <a:spcBef>
                          <a:spcPts val="0"/>
                        </a:spcBef>
                        <a:spcAft>
                          <a:spcPts val="0"/>
                        </a:spcAft>
                      </a:pPr>
                      <a:r>
                        <a:rPr lang="ar-IQ" sz="1400">
                          <a:effectLst/>
                          <a:latin typeface="Calibri"/>
                          <a:ea typeface="Calibri"/>
                          <a:cs typeface="Arial"/>
                        </a:rPr>
                        <a:t>عدد الفقرات</a:t>
                      </a:r>
                      <a:endParaRPr lang="en-US" sz="1100">
                        <a:effectLst/>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rtl="1">
                        <a:lnSpc>
                          <a:spcPct val="107000"/>
                        </a:lnSpc>
                        <a:spcBef>
                          <a:spcPts val="0"/>
                        </a:spcBef>
                        <a:spcAft>
                          <a:spcPts val="0"/>
                        </a:spcAft>
                      </a:pPr>
                      <a:r>
                        <a:rPr lang="ar-IQ" sz="1400">
                          <a:effectLst/>
                          <a:latin typeface="Calibri"/>
                          <a:ea typeface="Calibri"/>
                          <a:cs typeface="Arial"/>
                        </a:rPr>
                        <a:t>المصدر</a:t>
                      </a:r>
                      <a:endParaRPr lang="en-US" sz="1100">
                        <a:effectLst/>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502920">
                <a:tc>
                  <a:txBody>
                    <a:bodyPr/>
                    <a:lstStyle/>
                    <a:p>
                      <a:pPr marL="0" marR="0" algn="just" rtl="1">
                        <a:lnSpc>
                          <a:spcPct val="107000"/>
                        </a:lnSpc>
                        <a:spcBef>
                          <a:spcPts val="0"/>
                        </a:spcBef>
                        <a:spcAft>
                          <a:spcPts val="0"/>
                        </a:spcAft>
                      </a:pPr>
                      <a:r>
                        <a:rPr lang="ar-IQ" sz="1400">
                          <a:effectLst/>
                          <a:latin typeface="Calibri"/>
                          <a:ea typeface="Calibri"/>
                          <a:cs typeface="Arial"/>
                        </a:rPr>
                        <a:t>نظم المعلومات الاستراتيجية</a:t>
                      </a:r>
                      <a:endParaRPr lang="en-US" sz="1100">
                        <a:effectLst/>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rtl="1">
                        <a:lnSpc>
                          <a:spcPct val="107000"/>
                        </a:lnSpc>
                        <a:spcBef>
                          <a:spcPts val="0"/>
                        </a:spcBef>
                        <a:spcAft>
                          <a:spcPts val="0"/>
                        </a:spcAft>
                      </a:pPr>
                      <a:r>
                        <a:rPr lang="ar-IQ" sz="1400">
                          <a:effectLst/>
                          <a:latin typeface="Calibri"/>
                          <a:ea typeface="Calibri"/>
                          <a:cs typeface="Arial"/>
                        </a:rPr>
                        <a:t> </a:t>
                      </a:r>
                      <a:endParaRPr lang="en-US" sz="1100">
                        <a:effectLst/>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rtl="1">
                        <a:lnSpc>
                          <a:spcPct val="107000"/>
                        </a:lnSpc>
                        <a:spcBef>
                          <a:spcPts val="0"/>
                        </a:spcBef>
                        <a:spcAft>
                          <a:spcPts val="0"/>
                        </a:spcAft>
                      </a:pPr>
                      <a:r>
                        <a:rPr lang="ar-IQ" sz="1400">
                          <a:effectLst/>
                          <a:latin typeface="Calibri"/>
                          <a:ea typeface="Calibri"/>
                          <a:cs typeface="Arial"/>
                        </a:rPr>
                        <a:t>17</a:t>
                      </a:r>
                      <a:endParaRPr lang="en-US" sz="1100">
                        <a:effectLst/>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rtl="1">
                        <a:lnSpc>
                          <a:spcPct val="107000"/>
                        </a:lnSpc>
                        <a:spcBef>
                          <a:spcPts val="0"/>
                        </a:spcBef>
                        <a:spcAft>
                          <a:spcPts val="0"/>
                        </a:spcAft>
                      </a:pPr>
                      <a:r>
                        <a:rPr lang="ar-IQ" sz="1400">
                          <a:effectLst/>
                          <a:latin typeface="Calibri"/>
                          <a:ea typeface="Calibri"/>
                          <a:cs typeface="Arial"/>
                        </a:rPr>
                        <a:t>(قبيل ,201)</a:t>
                      </a:r>
                      <a:endParaRPr lang="en-US" sz="1100">
                        <a:effectLst/>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658495">
                <a:tc>
                  <a:txBody>
                    <a:bodyPr/>
                    <a:lstStyle/>
                    <a:p>
                      <a:pPr marL="0" marR="0" algn="just" rtl="1">
                        <a:lnSpc>
                          <a:spcPct val="107000"/>
                        </a:lnSpc>
                        <a:spcBef>
                          <a:spcPts val="0"/>
                        </a:spcBef>
                        <a:spcAft>
                          <a:spcPts val="0"/>
                        </a:spcAft>
                      </a:pPr>
                      <a:r>
                        <a:rPr lang="ar-IQ" sz="1400">
                          <a:effectLst/>
                          <a:latin typeface="Calibri"/>
                          <a:ea typeface="Calibri"/>
                          <a:cs typeface="Arial"/>
                        </a:rPr>
                        <a:t>الأداء الريادي</a:t>
                      </a:r>
                      <a:endParaRPr lang="en-US" sz="1100">
                        <a:effectLst/>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rtl="1">
                        <a:lnSpc>
                          <a:spcPct val="107000"/>
                        </a:lnSpc>
                        <a:spcBef>
                          <a:spcPts val="0"/>
                        </a:spcBef>
                        <a:spcAft>
                          <a:spcPts val="0"/>
                        </a:spcAft>
                      </a:pPr>
                      <a:r>
                        <a:rPr lang="ar-IQ" sz="1400" dirty="0">
                          <a:effectLst/>
                          <a:latin typeface="Calibri"/>
                          <a:ea typeface="Calibri"/>
                          <a:cs typeface="Arial"/>
                        </a:rPr>
                        <a:t>التخطيط المسبق</a:t>
                      </a:r>
                      <a:endParaRPr lang="en-US" sz="1100" dirty="0">
                        <a:effectLst/>
                        <a:latin typeface="Calibri"/>
                        <a:ea typeface="Calibri"/>
                        <a:cs typeface="Arial"/>
                      </a:endParaRPr>
                    </a:p>
                    <a:p>
                      <a:pPr marL="0" marR="0" algn="just" rtl="1">
                        <a:lnSpc>
                          <a:spcPct val="107000"/>
                        </a:lnSpc>
                        <a:spcBef>
                          <a:spcPts val="0"/>
                        </a:spcBef>
                        <a:spcAft>
                          <a:spcPts val="0"/>
                        </a:spcAft>
                      </a:pPr>
                      <a:r>
                        <a:rPr lang="ar-IQ" sz="1400" dirty="0">
                          <a:effectLst/>
                          <a:latin typeface="Calibri"/>
                          <a:ea typeface="Calibri"/>
                          <a:cs typeface="Arial"/>
                        </a:rPr>
                        <a:t>الكفاءة</a:t>
                      </a:r>
                      <a:endParaRPr lang="en-US" sz="1100" dirty="0">
                        <a:effectLst/>
                        <a:latin typeface="Calibri"/>
                        <a:ea typeface="Calibri"/>
                        <a:cs typeface="Arial"/>
                      </a:endParaRPr>
                    </a:p>
                    <a:p>
                      <a:pPr marL="0" marR="0" algn="just" rtl="1">
                        <a:lnSpc>
                          <a:spcPct val="107000"/>
                        </a:lnSpc>
                        <a:spcBef>
                          <a:spcPts val="0"/>
                        </a:spcBef>
                        <a:spcAft>
                          <a:spcPts val="0"/>
                        </a:spcAft>
                      </a:pPr>
                      <a:r>
                        <a:rPr lang="ar-IQ" sz="1400" dirty="0">
                          <a:effectLst/>
                          <a:latin typeface="Calibri"/>
                          <a:ea typeface="Calibri"/>
                          <a:cs typeface="Arial"/>
                        </a:rPr>
                        <a:t>الفاعلية</a:t>
                      </a:r>
                      <a:endParaRPr lang="en-US" sz="1100" dirty="0">
                        <a:effectLst/>
                        <a:latin typeface="Calibri"/>
                        <a:ea typeface="Calibri"/>
                        <a:cs typeface="Arial"/>
                      </a:endParaRPr>
                    </a:p>
                    <a:p>
                      <a:pPr marL="0" marR="0" algn="just" rtl="1">
                        <a:lnSpc>
                          <a:spcPct val="107000"/>
                        </a:lnSpc>
                        <a:spcBef>
                          <a:spcPts val="0"/>
                        </a:spcBef>
                        <a:spcAft>
                          <a:spcPts val="0"/>
                        </a:spcAft>
                      </a:pPr>
                      <a:r>
                        <a:rPr lang="ar-IQ" sz="1400" dirty="0">
                          <a:effectLst/>
                          <a:latin typeface="Calibri"/>
                          <a:ea typeface="Calibri"/>
                          <a:cs typeface="Arial"/>
                        </a:rPr>
                        <a:t>التجديد والتحديث</a:t>
                      </a:r>
                      <a:endParaRPr lang="en-US" sz="1100" dirty="0">
                        <a:effectLst/>
                        <a:latin typeface="Calibri"/>
                        <a:ea typeface="Calibri"/>
                        <a:cs typeface="Arial"/>
                      </a:endParaRPr>
                    </a:p>
                    <a:p>
                      <a:pPr marL="0" marR="0" algn="just" rtl="1">
                        <a:lnSpc>
                          <a:spcPct val="107000"/>
                        </a:lnSpc>
                        <a:spcBef>
                          <a:spcPts val="0"/>
                        </a:spcBef>
                        <a:spcAft>
                          <a:spcPts val="0"/>
                        </a:spcAft>
                      </a:pPr>
                      <a:r>
                        <a:rPr lang="ar-IQ" sz="1400" dirty="0">
                          <a:effectLst/>
                          <a:latin typeface="Calibri"/>
                          <a:ea typeface="Calibri"/>
                          <a:cs typeface="Arial"/>
                        </a:rPr>
                        <a:t>المؤشر الريادي</a:t>
                      </a:r>
                      <a:endParaRPr lang="en-US" sz="1100" dirty="0">
                        <a:effectLst/>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rtl="1">
                        <a:lnSpc>
                          <a:spcPct val="107000"/>
                        </a:lnSpc>
                        <a:spcBef>
                          <a:spcPts val="0"/>
                        </a:spcBef>
                        <a:spcAft>
                          <a:spcPts val="0"/>
                        </a:spcAft>
                      </a:pPr>
                      <a:r>
                        <a:rPr lang="ar-IQ" sz="1400" dirty="0">
                          <a:effectLst/>
                          <a:latin typeface="Calibri"/>
                          <a:ea typeface="Calibri"/>
                          <a:cs typeface="Arial"/>
                        </a:rPr>
                        <a:t>3</a:t>
                      </a:r>
                      <a:endParaRPr lang="en-US" sz="1100" dirty="0">
                        <a:effectLst/>
                        <a:latin typeface="Calibri"/>
                        <a:ea typeface="Calibri"/>
                        <a:cs typeface="Arial"/>
                      </a:endParaRPr>
                    </a:p>
                    <a:p>
                      <a:pPr marL="0" marR="0" algn="just" rtl="1">
                        <a:lnSpc>
                          <a:spcPct val="107000"/>
                        </a:lnSpc>
                        <a:spcBef>
                          <a:spcPts val="0"/>
                        </a:spcBef>
                        <a:spcAft>
                          <a:spcPts val="0"/>
                        </a:spcAft>
                      </a:pPr>
                      <a:r>
                        <a:rPr lang="ar-IQ" sz="1400" dirty="0">
                          <a:effectLst/>
                          <a:latin typeface="Calibri"/>
                          <a:ea typeface="Calibri"/>
                          <a:cs typeface="Arial"/>
                        </a:rPr>
                        <a:t>4</a:t>
                      </a:r>
                      <a:endParaRPr lang="en-US" sz="1100" dirty="0">
                        <a:effectLst/>
                        <a:latin typeface="Calibri"/>
                        <a:ea typeface="Calibri"/>
                        <a:cs typeface="Arial"/>
                      </a:endParaRPr>
                    </a:p>
                    <a:p>
                      <a:pPr marL="0" marR="0" algn="just" rtl="1">
                        <a:lnSpc>
                          <a:spcPct val="107000"/>
                        </a:lnSpc>
                        <a:spcBef>
                          <a:spcPts val="0"/>
                        </a:spcBef>
                        <a:spcAft>
                          <a:spcPts val="0"/>
                        </a:spcAft>
                      </a:pPr>
                      <a:r>
                        <a:rPr lang="ar-IQ" sz="1400" dirty="0">
                          <a:effectLst/>
                          <a:latin typeface="Calibri"/>
                          <a:ea typeface="Calibri"/>
                          <a:cs typeface="Arial"/>
                        </a:rPr>
                        <a:t>4</a:t>
                      </a:r>
                      <a:endParaRPr lang="en-US" sz="1100" dirty="0">
                        <a:effectLst/>
                        <a:latin typeface="Calibri"/>
                        <a:ea typeface="Calibri"/>
                        <a:cs typeface="Arial"/>
                      </a:endParaRPr>
                    </a:p>
                    <a:p>
                      <a:pPr marL="0" marR="0" algn="just" rtl="1">
                        <a:lnSpc>
                          <a:spcPct val="107000"/>
                        </a:lnSpc>
                        <a:spcBef>
                          <a:spcPts val="0"/>
                        </a:spcBef>
                        <a:spcAft>
                          <a:spcPts val="0"/>
                        </a:spcAft>
                      </a:pPr>
                      <a:r>
                        <a:rPr lang="ar-IQ" sz="1400" dirty="0">
                          <a:effectLst/>
                          <a:latin typeface="Calibri"/>
                          <a:ea typeface="Calibri"/>
                          <a:cs typeface="Arial"/>
                        </a:rPr>
                        <a:t>3</a:t>
                      </a:r>
                      <a:endParaRPr lang="en-US" sz="1100" dirty="0">
                        <a:effectLst/>
                        <a:latin typeface="Calibri"/>
                        <a:ea typeface="Calibri"/>
                        <a:cs typeface="Arial"/>
                      </a:endParaRPr>
                    </a:p>
                    <a:p>
                      <a:pPr marL="0" marR="0" algn="just" rtl="1">
                        <a:lnSpc>
                          <a:spcPct val="107000"/>
                        </a:lnSpc>
                        <a:spcBef>
                          <a:spcPts val="0"/>
                        </a:spcBef>
                        <a:spcAft>
                          <a:spcPts val="0"/>
                        </a:spcAft>
                      </a:pPr>
                      <a:r>
                        <a:rPr lang="ar-IQ" sz="1400" dirty="0">
                          <a:effectLst/>
                          <a:latin typeface="Calibri"/>
                          <a:ea typeface="Calibri"/>
                          <a:cs typeface="Arial"/>
                        </a:rPr>
                        <a:t>3</a:t>
                      </a:r>
                      <a:endParaRPr lang="en-US" sz="1100" dirty="0">
                        <a:effectLst/>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rtl="1">
                        <a:lnSpc>
                          <a:spcPct val="107000"/>
                        </a:lnSpc>
                        <a:spcBef>
                          <a:spcPts val="0"/>
                        </a:spcBef>
                        <a:spcAft>
                          <a:spcPts val="0"/>
                        </a:spcAft>
                      </a:pPr>
                      <a:r>
                        <a:rPr lang="ar-IQ" sz="1400" dirty="0">
                          <a:effectLst/>
                          <a:latin typeface="Calibri"/>
                          <a:ea typeface="Calibri"/>
                          <a:cs typeface="Arial"/>
                        </a:rPr>
                        <a:t> </a:t>
                      </a:r>
                      <a:endParaRPr lang="en-US" sz="1100" dirty="0">
                        <a:effectLst/>
                        <a:latin typeface="Calibri"/>
                        <a:ea typeface="Calibri"/>
                        <a:cs typeface="Arial"/>
                      </a:endParaRPr>
                    </a:p>
                    <a:p>
                      <a:pPr marL="0" marR="0" algn="just" rtl="1">
                        <a:lnSpc>
                          <a:spcPct val="107000"/>
                        </a:lnSpc>
                        <a:spcBef>
                          <a:spcPts val="0"/>
                        </a:spcBef>
                        <a:spcAft>
                          <a:spcPts val="0"/>
                        </a:spcAft>
                      </a:pPr>
                      <a:r>
                        <a:rPr lang="ar-IQ" sz="1400" dirty="0">
                          <a:effectLst/>
                          <a:latin typeface="Calibri"/>
                          <a:ea typeface="Calibri"/>
                          <a:cs typeface="Arial"/>
                        </a:rPr>
                        <a:t> </a:t>
                      </a:r>
                      <a:endParaRPr lang="en-US" sz="1100" dirty="0">
                        <a:effectLst/>
                        <a:latin typeface="Calibri"/>
                        <a:ea typeface="Calibri"/>
                        <a:cs typeface="Arial"/>
                      </a:endParaRPr>
                    </a:p>
                    <a:p>
                      <a:pPr marL="0" marR="0" algn="just" rtl="1">
                        <a:lnSpc>
                          <a:spcPct val="107000"/>
                        </a:lnSpc>
                        <a:spcBef>
                          <a:spcPts val="0"/>
                        </a:spcBef>
                        <a:spcAft>
                          <a:spcPts val="0"/>
                        </a:spcAft>
                      </a:pPr>
                      <a:r>
                        <a:rPr lang="ar-IQ" sz="1400" dirty="0">
                          <a:effectLst/>
                          <a:latin typeface="Calibri"/>
                          <a:ea typeface="Calibri"/>
                          <a:cs typeface="Arial"/>
                        </a:rPr>
                        <a:t>(عبد الزهرة ,2017)</a:t>
                      </a:r>
                      <a:endParaRPr lang="en-US" sz="1100" dirty="0">
                        <a:effectLst/>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sp>
        <p:nvSpPr>
          <p:cNvPr id="5" name="Rectangle 1"/>
          <p:cNvSpPr>
            <a:spLocks noChangeArrowheads="1"/>
          </p:cNvSpPr>
          <p:nvPr/>
        </p:nvSpPr>
        <p:spPr bwMode="auto">
          <a:xfrm>
            <a:off x="0" y="1774871"/>
            <a:ext cx="8844088"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1" eaLnBrk="0" fontAlgn="base" latinLnBrk="0" hangingPunct="0">
              <a:lnSpc>
                <a:spcPct val="100000"/>
              </a:lnSpc>
              <a:spcBef>
                <a:spcPct val="0"/>
              </a:spcBef>
              <a:spcAft>
                <a:spcPct val="0"/>
              </a:spcAft>
              <a:buClrTx/>
              <a:buSzTx/>
              <a:buFontTx/>
              <a:buNone/>
              <a:tabLst/>
            </a:pPr>
            <a:r>
              <a:rPr kumimoji="0" lang="ar-IQ" sz="2000" b="0" i="0" u="none" strike="noStrike" cap="none" normalizeH="0" baseline="0" dirty="0">
                <a:ln>
                  <a:noFill/>
                </a:ln>
                <a:solidFill>
                  <a:schemeClr val="tx1"/>
                </a:solidFill>
                <a:effectLst/>
                <a:latin typeface="Calibri" pitchFamily="34" charset="0"/>
                <a:ea typeface="Calibri" pitchFamily="34" charset="0"/>
                <a:cs typeface="Arial" pitchFamily="34" charset="0"/>
              </a:rPr>
              <a:t>بناء على مشكلة البحث وفرضياته والمخطط الغرضي تم اعتماده مقياس الدراسة وكما مبين في الجدول ادناه </a:t>
            </a:r>
            <a:endParaRPr kumimoji="0" lang="en-US" sz="800" b="0" i="0" u="none" strike="noStrike" cap="none" normalizeH="0" baseline="0" dirty="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26464480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FF00"/>
          </a:solidFill>
        </p:spPr>
        <p:txBody>
          <a:bodyPr>
            <a:normAutofit/>
          </a:bodyPr>
          <a:lstStyle/>
          <a:p>
            <a:r>
              <a:rPr lang="ar-IQ" b="1" dirty="0">
                <a:ea typeface="Calibri"/>
              </a:rPr>
              <a:t>سابعاً :- منهج البحث</a:t>
            </a:r>
            <a:endParaRPr lang="en-US" dirty="0"/>
          </a:p>
        </p:txBody>
      </p:sp>
      <p:sp>
        <p:nvSpPr>
          <p:cNvPr id="3" name="Content Placeholder 2"/>
          <p:cNvSpPr>
            <a:spLocks noGrp="1"/>
          </p:cNvSpPr>
          <p:nvPr>
            <p:ph idx="1"/>
          </p:nvPr>
        </p:nvSpPr>
        <p:spPr/>
        <p:txBody>
          <a:bodyPr>
            <a:normAutofit/>
          </a:bodyPr>
          <a:lstStyle/>
          <a:p>
            <a:pPr marL="0" marR="0" algn="just" rtl="1">
              <a:lnSpc>
                <a:spcPct val="107000"/>
              </a:lnSpc>
              <a:spcBef>
                <a:spcPts val="0"/>
              </a:spcBef>
              <a:spcAft>
                <a:spcPts val="800"/>
              </a:spcAft>
            </a:pPr>
            <a:r>
              <a:rPr lang="ar-IQ" dirty="0">
                <a:ea typeface="Calibri"/>
              </a:rPr>
              <a:t>لقد اعتمد المنهج الوصفي التحليلي في جمع البيانات وتم استخدام الاستبانة وتحليل نتائجها وفق برنامج (</a:t>
            </a:r>
            <a:r>
              <a:rPr lang="en-US" dirty="0" err="1">
                <a:ea typeface="Calibri"/>
                <a:cs typeface="Arial"/>
              </a:rPr>
              <a:t>spss</a:t>
            </a:r>
            <a:r>
              <a:rPr lang="ar-IQ" dirty="0">
                <a:ea typeface="Calibri"/>
              </a:rPr>
              <a:t>) الاحصائي </a:t>
            </a:r>
            <a:endParaRPr lang="en-US" sz="2400" dirty="0">
              <a:ea typeface="Calibri"/>
              <a:cs typeface="Arial"/>
            </a:endParaRPr>
          </a:p>
          <a:p>
            <a:pPr marL="0" marR="0" algn="just" rtl="1">
              <a:lnSpc>
                <a:spcPct val="107000"/>
              </a:lnSpc>
              <a:spcBef>
                <a:spcPts val="0"/>
              </a:spcBef>
              <a:spcAft>
                <a:spcPts val="800"/>
              </a:spcAft>
            </a:pPr>
            <a:r>
              <a:rPr lang="ar-IQ" b="1" dirty="0">
                <a:ea typeface="Calibri"/>
              </a:rPr>
              <a:t>ثامناً :- حدود البحث </a:t>
            </a:r>
            <a:endParaRPr lang="en-US" sz="2400" dirty="0">
              <a:ea typeface="Calibri"/>
              <a:cs typeface="Arial"/>
            </a:endParaRPr>
          </a:p>
          <a:p>
            <a:pPr lvl="0" algn="just" rtl="1">
              <a:lnSpc>
                <a:spcPct val="107000"/>
              </a:lnSpc>
              <a:spcBef>
                <a:spcPts val="0"/>
              </a:spcBef>
              <a:buFont typeface="Symbol"/>
              <a:buChar char=""/>
            </a:pPr>
            <a:r>
              <a:rPr lang="ar-IQ" dirty="0">
                <a:ea typeface="Calibri"/>
              </a:rPr>
              <a:t>الحدود المكانية :- اجري البحث في مصرف الخليج التجاري </a:t>
            </a:r>
            <a:endParaRPr lang="en-US" sz="2400" dirty="0">
              <a:ea typeface="Calibri"/>
              <a:cs typeface="Arial"/>
            </a:endParaRPr>
          </a:p>
          <a:p>
            <a:pPr lvl="0" algn="just" rtl="1">
              <a:lnSpc>
                <a:spcPct val="107000"/>
              </a:lnSpc>
              <a:spcBef>
                <a:spcPts val="0"/>
              </a:spcBef>
              <a:spcAft>
                <a:spcPts val="800"/>
              </a:spcAft>
              <a:buFont typeface="Symbol"/>
              <a:buChar char=""/>
            </a:pPr>
            <a:r>
              <a:rPr lang="ar-IQ" dirty="0">
                <a:ea typeface="Calibri"/>
              </a:rPr>
              <a:t>الحدود الزمنية :- امتدت الحدود الزمنية للبحث من (20/11/2018) ولغاية (30/4/2019) </a:t>
            </a:r>
            <a:endParaRPr lang="en-US" sz="2400" dirty="0">
              <a:ea typeface="Calibri"/>
              <a:cs typeface="Arial"/>
            </a:endParaRPr>
          </a:p>
          <a:p>
            <a:endParaRPr lang="en-US" dirty="0"/>
          </a:p>
        </p:txBody>
      </p:sp>
    </p:spTree>
    <p:extLst>
      <p:ext uri="{BB962C8B-B14F-4D97-AF65-F5344CB8AC3E}">
        <p14:creationId xmlns:p14="http://schemas.microsoft.com/office/powerpoint/2010/main" val="335682067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TotalTime>
  <Words>900</Words>
  <Application>Microsoft Office PowerPoint</Application>
  <PresentationFormat>عرض على الشاشة (4:3)</PresentationFormat>
  <Paragraphs>84</Paragraphs>
  <Slides>14</Slides>
  <Notes>0</Notes>
  <HiddenSlides>0</HiddenSlides>
  <MMClips>0</MMClips>
  <ScaleCrop>false</ScaleCrop>
  <HeadingPairs>
    <vt:vector size="6" baseType="variant">
      <vt:variant>
        <vt:lpstr>الخطوط المستخدمة</vt:lpstr>
      </vt:variant>
      <vt:variant>
        <vt:i4>3</vt:i4>
      </vt:variant>
      <vt:variant>
        <vt:lpstr>نسق</vt:lpstr>
      </vt:variant>
      <vt:variant>
        <vt:i4>1</vt:i4>
      </vt:variant>
      <vt:variant>
        <vt:lpstr>عناوين الشرائح</vt:lpstr>
      </vt:variant>
      <vt:variant>
        <vt:i4>14</vt:i4>
      </vt:variant>
    </vt:vector>
  </HeadingPairs>
  <TitlesOfParts>
    <vt:vector size="18" baseType="lpstr">
      <vt:lpstr>Arial</vt:lpstr>
      <vt:lpstr>Calibri</vt:lpstr>
      <vt:lpstr>Symbol</vt:lpstr>
      <vt:lpstr>Office Theme</vt:lpstr>
      <vt:lpstr>دور نظم المعلومات الاستراتيجية في تحقيق الأداء الريادي  دراسةاستطلاعية  في مصرف الخليج التجاري  </vt:lpstr>
      <vt:lpstr>المقدمة</vt:lpstr>
      <vt:lpstr>منهجية البحث</vt:lpstr>
      <vt:lpstr>ثانياً :- أهمية البحث </vt:lpstr>
      <vt:lpstr>ثالثاً :- اهداف البحث</vt:lpstr>
      <vt:lpstr>رابعاً :- المخطط الغرضي للبحث </vt:lpstr>
      <vt:lpstr>خامساً :- فرضيات البحث </vt:lpstr>
      <vt:lpstr>سادساً :- بناء مقياس الدراسة </vt:lpstr>
      <vt:lpstr>سابعاً :- منهج البحث</vt:lpstr>
      <vt:lpstr>تاسعاً :- أساليب جمع البيانات والمعلومات </vt:lpstr>
      <vt:lpstr>عاشراُ :- مجتمع وعينة البحث</vt:lpstr>
      <vt:lpstr>المبحث الأول – الاستنتاجات</vt:lpstr>
      <vt:lpstr>المبحث الثاني - التوصيات</vt:lpstr>
      <vt:lpstr>شكرا لاصغائكم</vt:lpstr>
    </vt:vector>
  </TitlesOfParts>
  <Company>Naim Al Hussaini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دور نظم المعلومات الاستراتيجية في تحقيق الأداء الريادي  دراسةاستطلاعية  في مصرف الخليج التجاري</dc:title>
  <dc:creator>Dell</dc:creator>
  <cp:lastModifiedBy>96475</cp:lastModifiedBy>
  <cp:revision>4</cp:revision>
  <dcterms:created xsi:type="dcterms:W3CDTF">2019-05-02T21:18:07Z</dcterms:created>
  <dcterms:modified xsi:type="dcterms:W3CDTF">2022-08-09T22:33:26Z</dcterms:modified>
</cp:coreProperties>
</file>