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57"/>
  </p:notesMasterIdLst>
  <p:sldIdLst>
    <p:sldId id="326" r:id="rId2"/>
    <p:sldId id="325" r:id="rId3"/>
    <p:sldId id="258" r:id="rId4"/>
    <p:sldId id="357" r:id="rId5"/>
    <p:sldId id="259" r:id="rId6"/>
    <p:sldId id="358" r:id="rId7"/>
    <p:sldId id="260" r:id="rId8"/>
    <p:sldId id="359" r:id="rId9"/>
    <p:sldId id="261" r:id="rId10"/>
    <p:sldId id="329" r:id="rId11"/>
    <p:sldId id="331" r:id="rId12"/>
    <p:sldId id="333" r:id="rId13"/>
    <p:sldId id="334" r:id="rId14"/>
    <p:sldId id="336" r:id="rId15"/>
    <p:sldId id="338" r:id="rId16"/>
    <p:sldId id="360" r:id="rId17"/>
    <p:sldId id="340" r:id="rId18"/>
    <p:sldId id="342" r:id="rId19"/>
    <p:sldId id="344" r:id="rId20"/>
    <p:sldId id="346" r:id="rId21"/>
    <p:sldId id="348" r:id="rId22"/>
    <p:sldId id="361" r:id="rId23"/>
    <p:sldId id="350" r:id="rId24"/>
    <p:sldId id="352" r:id="rId25"/>
    <p:sldId id="354" r:id="rId26"/>
    <p:sldId id="355" r:id="rId27"/>
    <p:sldId id="362" r:id="rId28"/>
    <p:sldId id="363" r:id="rId29"/>
    <p:sldId id="353" r:id="rId30"/>
    <p:sldId id="265" r:id="rId31"/>
    <p:sldId id="266" r:id="rId32"/>
    <p:sldId id="267" r:id="rId33"/>
    <p:sldId id="268" r:id="rId34"/>
    <p:sldId id="269" r:id="rId35"/>
    <p:sldId id="270" r:id="rId36"/>
    <p:sldId id="271" r:id="rId37"/>
    <p:sldId id="364" r:id="rId38"/>
    <p:sldId id="365" r:id="rId39"/>
    <p:sldId id="272" r:id="rId40"/>
    <p:sldId id="319" r:id="rId41"/>
    <p:sldId id="320" r:id="rId42"/>
    <p:sldId id="321" r:id="rId43"/>
    <p:sldId id="366" r:id="rId44"/>
    <p:sldId id="367" r:id="rId45"/>
    <p:sldId id="368" r:id="rId46"/>
    <p:sldId id="369" r:id="rId47"/>
    <p:sldId id="370" r:id="rId48"/>
    <p:sldId id="371" r:id="rId49"/>
    <p:sldId id="372" r:id="rId50"/>
    <p:sldId id="373" r:id="rId51"/>
    <p:sldId id="374" r:id="rId52"/>
    <p:sldId id="375" r:id="rId53"/>
    <p:sldId id="376" r:id="rId54"/>
    <p:sldId id="377" r:id="rId55"/>
    <p:sldId id="378" r:id="rId5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162" autoAdjust="0"/>
    <p:restoredTop sz="88256" autoAdjust="0"/>
  </p:normalViewPr>
  <p:slideViewPr>
    <p:cSldViewPr>
      <p:cViewPr>
        <p:scale>
          <a:sx n="71" d="100"/>
          <a:sy n="71" d="100"/>
        </p:scale>
        <p:origin x="-12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B27DC15-E15B-4232-9840-1E5F6A3EBFED}" type="datetimeFigureOut">
              <a:rPr lang="ar-IQ" smtClean="0"/>
              <a:t>17/09/1442</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DD208C5-453B-47E0-AEBD-CD87DC1E387C}" type="slidenum">
              <a:rPr lang="ar-IQ" smtClean="0"/>
              <a:t>‹#›</a:t>
            </a:fld>
            <a:endParaRPr lang="ar-IQ"/>
          </a:p>
        </p:txBody>
      </p:sp>
    </p:spTree>
    <p:extLst>
      <p:ext uri="{BB962C8B-B14F-4D97-AF65-F5344CB8AC3E}">
        <p14:creationId xmlns:p14="http://schemas.microsoft.com/office/powerpoint/2010/main" val="3280544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2DD208C5-453B-47E0-AEBD-CD87DC1E387C}" type="slidenum">
              <a:rPr lang="ar-IQ" smtClean="0"/>
              <a:t>1</a:t>
            </a:fld>
            <a:endParaRPr lang="ar-IQ"/>
          </a:p>
        </p:txBody>
      </p:sp>
    </p:spTree>
    <p:extLst>
      <p:ext uri="{BB962C8B-B14F-4D97-AF65-F5344CB8AC3E}">
        <p14:creationId xmlns:p14="http://schemas.microsoft.com/office/powerpoint/2010/main" val="3374730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2DD208C5-453B-47E0-AEBD-CD87DC1E387C}" type="slidenum">
              <a:rPr lang="ar-IQ" smtClean="0"/>
              <a:t>5</a:t>
            </a:fld>
            <a:endParaRPr lang="ar-IQ" dirty="0"/>
          </a:p>
        </p:txBody>
      </p:sp>
    </p:spTree>
    <p:extLst>
      <p:ext uri="{BB962C8B-B14F-4D97-AF65-F5344CB8AC3E}">
        <p14:creationId xmlns:p14="http://schemas.microsoft.com/office/powerpoint/2010/main" val="352302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2DD208C5-453B-47E0-AEBD-CD87DC1E387C}" type="slidenum">
              <a:rPr lang="ar-IQ" smtClean="0"/>
              <a:t>32</a:t>
            </a:fld>
            <a:endParaRPr lang="ar-IQ"/>
          </a:p>
        </p:txBody>
      </p:sp>
    </p:spTree>
    <p:extLst>
      <p:ext uri="{BB962C8B-B14F-4D97-AF65-F5344CB8AC3E}">
        <p14:creationId xmlns:p14="http://schemas.microsoft.com/office/powerpoint/2010/main" val="340019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F35715E6-E537-4BE4-8054-5D0E422D7B70}" type="datetimeFigureOut">
              <a:rPr lang="ar-IQ" smtClean="0"/>
              <a:t>17/09/1442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C7A6036-BEF4-4068-B966-4C036789AFF5}" type="slidenum">
              <a:rPr lang="ar-IQ" smtClean="0"/>
              <a:t>‹#›</a:t>
            </a:fld>
            <a:endParaRPr lang="ar-IQ"/>
          </a:p>
        </p:txBody>
      </p:sp>
    </p:spTree>
    <p:extLst>
      <p:ext uri="{BB962C8B-B14F-4D97-AF65-F5344CB8AC3E}">
        <p14:creationId xmlns:p14="http://schemas.microsoft.com/office/powerpoint/2010/main" val="4156671630"/>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35715E6-E537-4BE4-8054-5D0E422D7B70}" type="datetimeFigureOut">
              <a:rPr lang="ar-IQ" smtClean="0"/>
              <a:t>17/09/1442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C7A6036-BEF4-4068-B966-4C036789AFF5}" type="slidenum">
              <a:rPr lang="ar-IQ" smtClean="0"/>
              <a:t>‹#›</a:t>
            </a:fld>
            <a:endParaRPr lang="ar-IQ"/>
          </a:p>
        </p:txBody>
      </p:sp>
    </p:spTree>
    <p:extLst>
      <p:ext uri="{BB962C8B-B14F-4D97-AF65-F5344CB8AC3E}">
        <p14:creationId xmlns:p14="http://schemas.microsoft.com/office/powerpoint/2010/main" val="4120988869"/>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35715E6-E537-4BE4-8054-5D0E422D7B70}" type="datetimeFigureOut">
              <a:rPr lang="ar-IQ" smtClean="0"/>
              <a:t>17/09/1442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C7A6036-BEF4-4068-B966-4C036789AFF5}" type="slidenum">
              <a:rPr lang="ar-IQ" smtClean="0"/>
              <a:t>‹#›</a:t>
            </a:fld>
            <a:endParaRPr lang="ar-IQ"/>
          </a:p>
        </p:txBody>
      </p:sp>
    </p:spTree>
    <p:extLst>
      <p:ext uri="{BB962C8B-B14F-4D97-AF65-F5344CB8AC3E}">
        <p14:creationId xmlns:p14="http://schemas.microsoft.com/office/powerpoint/2010/main" val="3868835887"/>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35715E6-E537-4BE4-8054-5D0E422D7B70}" type="datetimeFigureOut">
              <a:rPr lang="ar-IQ" smtClean="0"/>
              <a:t>17/09/1442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C7A6036-BEF4-4068-B966-4C036789AFF5}" type="slidenum">
              <a:rPr lang="ar-IQ" smtClean="0"/>
              <a:t>‹#›</a:t>
            </a:fld>
            <a:endParaRPr lang="ar-IQ"/>
          </a:p>
        </p:txBody>
      </p:sp>
    </p:spTree>
    <p:extLst>
      <p:ext uri="{BB962C8B-B14F-4D97-AF65-F5344CB8AC3E}">
        <p14:creationId xmlns:p14="http://schemas.microsoft.com/office/powerpoint/2010/main" val="1002438623"/>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5715E6-E537-4BE4-8054-5D0E422D7B70}" type="datetimeFigureOut">
              <a:rPr lang="ar-IQ" smtClean="0"/>
              <a:t>17/09/1442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C7A6036-BEF4-4068-B966-4C036789AFF5}" type="slidenum">
              <a:rPr lang="ar-IQ" smtClean="0"/>
              <a:t>‹#›</a:t>
            </a:fld>
            <a:endParaRPr lang="ar-IQ"/>
          </a:p>
        </p:txBody>
      </p:sp>
    </p:spTree>
    <p:extLst>
      <p:ext uri="{BB962C8B-B14F-4D97-AF65-F5344CB8AC3E}">
        <p14:creationId xmlns:p14="http://schemas.microsoft.com/office/powerpoint/2010/main" val="3741060274"/>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F35715E6-E537-4BE4-8054-5D0E422D7B70}" type="datetimeFigureOut">
              <a:rPr lang="ar-IQ" smtClean="0"/>
              <a:t>17/09/1442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C7A6036-BEF4-4068-B966-4C036789AFF5}" type="slidenum">
              <a:rPr lang="ar-IQ" smtClean="0"/>
              <a:t>‹#›</a:t>
            </a:fld>
            <a:endParaRPr lang="ar-IQ"/>
          </a:p>
        </p:txBody>
      </p:sp>
    </p:spTree>
    <p:extLst>
      <p:ext uri="{BB962C8B-B14F-4D97-AF65-F5344CB8AC3E}">
        <p14:creationId xmlns:p14="http://schemas.microsoft.com/office/powerpoint/2010/main" val="165656554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F35715E6-E537-4BE4-8054-5D0E422D7B70}" type="datetimeFigureOut">
              <a:rPr lang="ar-IQ" smtClean="0"/>
              <a:t>17/09/1442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C7A6036-BEF4-4068-B966-4C036789AFF5}" type="slidenum">
              <a:rPr lang="ar-IQ" smtClean="0"/>
              <a:t>‹#›</a:t>
            </a:fld>
            <a:endParaRPr lang="ar-IQ"/>
          </a:p>
        </p:txBody>
      </p:sp>
    </p:spTree>
    <p:extLst>
      <p:ext uri="{BB962C8B-B14F-4D97-AF65-F5344CB8AC3E}">
        <p14:creationId xmlns:p14="http://schemas.microsoft.com/office/powerpoint/2010/main" val="2691144825"/>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F35715E6-E537-4BE4-8054-5D0E422D7B70}" type="datetimeFigureOut">
              <a:rPr lang="ar-IQ" smtClean="0"/>
              <a:t>17/09/1442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C7A6036-BEF4-4068-B966-4C036789AFF5}" type="slidenum">
              <a:rPr lang="ar-IQ" smtClean="0"/>
              <a:t>‹#›</a:t>
            </a:fld>
            <a:endParaRPr lang="ar-IQ"/>
          </a:p>
        </p:txBody>
      </p:sp>
    </p:spTree>
    <p:extLst>
      <p:ext uri="{BB962C8B-B14F-4D97-AF65-F5344CB8AC3E}">
        <p14:creationId xmlns:p14="http://schemas.microsoft.com/office/powerpoint/2010/main" val="488457302"/>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715E6-E537-4BE4-8054-5D0E422D7B70}" type="datetimeFigureOut">
              <a:rPr lang="ar-IQ" smtClean="0"/>
              <a:t>17/09/1442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C7A6036-BEF4-4068-B966-4C036789AFF5}" type="slidenum">
              <a:rPr lang="ar-IQ" smtClean="0"/>
              <a:t>‹#›</a:t>
            </a:fld>
            <a:endParaRPr lang="ar-IQ"/>
          </a:p>
        </p:txBody>
      </p:sp>
    </p:spTree>
    <p:extLst>
      <p:ext uri="{BB962C8B-B14F-4D97-AF65-F5344CB8AC3E}">
        <p14:creationId xmlns:p14="http://schemas.microsoft.com/office/powerpoint/2010/main" val="891723325"/>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5715E6-E537-4BE4-8054-5D0E422D7B70}" type="datetimeFigureOut">
              <a:rPr lang="ar-IQ" smtClean="0"/>
              <a:t>17/09/1442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C7A6036-BEF4-4068-B966-4C036789AFF5}" type="slidenum">
              <a:rPr lang="ar-IQ" smtClean="0"/>
              <a:t>‹#›</a:t>
            </a:fld>
            <a:endParaRPr lang="ar-IQ"/>
          </a:p>
        </p:txBody>
      </p:sp>
    </p:spTree>
    <p:extLst>
      <p:ext uri="{BB962C8B-B14F-4D97-AF65-F5344CB8AC3E}">
        <p14:creationId xmlns:p14="http://schemas.microsoft.com/office/powerpoint/2010/main" val="3872625895"/>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5715E6-E537-4BE4-8054-5D0E422D7B70}" type="datetimeFigureOut">
              <a:rPr lang="ar-IQ" smtClean="0"/>
              <a:t>17/09/1442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C7A6036-BEF4-4068-B966-4C036789AFF5}" type="slidenum">
              <a:rPr lang="ar-IQ" smtClean="0"/>
              <a:t>‹#›</a:t>
            </a:fld>
            <a:endParaRPr lang="ar-IQ"/>
          </a:p>
        </p:txBody>
      </p:sp>
    </p:spTree>
    <p:extLst>
      <p:ext uri="{BB962C8B-B14F-4D97-AF65-F5344CB8AC3E}">
        <p14:creationId xmlns:p14="http://schemas.microsoft.com/office/powerpoint/2010/main" val="256541279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35715E6-E537-4BE4-8054-5D0E422D7B70}" type="datetimeFigureOut">
              <a:rPr lang="ar-IQ" smtClean="0"/>
              <a:t>17/09/1442</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C7A6036-BEF4-4068-B966-4C036789AFF5}" type="slidenum">
              <a:rPr lang="ar-IQ" smtClean="0"/>
              <a:t>‹#›</a:t>
            </a:fld>
            <a:endParaRPr lang="ar-IQ"/>
          </a:p>
        </p:txBody>
      </p:sp>
    </p:spTree>
    <p:extLst>
      <p:ext uri="{BB962C8B-B14F-4D97-AF65-F5344CB8AC3E}">
        <p14:creationId xmlns:p14="http://schemas.microsoft.com/office/powerpoint/2010/main" val="26539092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2160240"/>
          </a:xfrm>
        </p:spPr>
        <p:style>
          <a:lnRef idx="1">
            <a:schemeClr val="accent6"/>
          </a:lnRef>
          <a:fillRef idx="2">
            <a:schemeClr val="accent6"/>
          </a:fillRef>
          <a:effectRef idx="1">
            <a:schemeClr val="accent6"/>
          </a:effectRef>
          <a:fontRef idx="minor">
            <a:schemeClr val="dk1"/>
          </a:fontRef>
        </p:style>
        <p:txBody>
          <a:bodyPr>
            <a:normAutofit/>
          </a:bodyPr>
          <a:lstStyle/>
          <a:p>
            <a:pPr rtl="0">
              <a:lnSpc>
                <a:spcPct val="115000"/>
              </a:lnSpc>
              <a:spcAft>
                <a:spcPts val="1000"/>
              </a:spcAft>
            </a:pPr>
            <a:r>
              <a:rPr lang="ar-IQ" b="1" dirty="0" smtClean="0">
                <a:solidFill>
                  <a:schemeClr val="tx1"/>
                </a:solidFill>
              </a:rPr>
              <a:t>المعالجات المحاسبية لاكتساب الأصول</a:t>
            </a:r>
            <a:r>
              <a:rPr lang="en-US" b="1" dirty="0" smtClean="0">
                <a:solidFill>
                  <a:schemeClr val="tx1"/>
                </a:solidFill>
              </a:rPr>
              <a:t/>
            </a:r>
            <a:br>
              <a:rPr lang="en-US" b="1" dirty="0" smtClean="0">
                <a:solidFill>
                  <a:schemeClr val="tx1"/>
                </a:solidFill>
              </a:rPr>
            </a:br>
            <a:r>
              <a:rPr lang="en-US" b="1" dirty="0">
                <a:solidFill>
                  <a:prstClr val="black"/>
                </a:solidFill>
              </a:rPr>
              <a:t>Accounting for </a:t>
            </a:r>
            <a:r>
              <a:rPr lang="en-US" b="1" dirty="0" smtClean="0">
                <a:solidFill>
                  <a:schemeClr val="tx1"/>
                </a:solidFill>
              </a:rPr>
              <a:t>Assets Acquisition</a:t>
            </a:r>
            <a:endParaRPr lang="ar-IQ" b="1" dirty="0">
              <a:solidFill>
                <a:schemeClr val="tx1"/>
              </a:solidFill>
            </a:endParaRPr>
          </a:p>
        </p:txBody>
      </p:sp>
      <p:sp>
        <p:nvSpPr>
          <p:cNvPr id="5" name="Title 1"/>
          <p:cNvSpPr txBox="1">
            <a:spLocks/>
          </p:cNvSpPr>
          <p:nvPr/>
        </p:nvSpPr>
        <p:spPr>
          <a:xfrm>
            <a:off x="827584" y="3573016"/>
            <a:ext cx="7560840" cy="201622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1" anchor="ctr">
            <a:normAutofit/>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rtl="0">
              <a:lnSpc>
                <a:spcPct val="115000"/>
              </a:lnSpc>
              <a:spcAft>
                <a:spcPts val="1000"/>
              </a:spcAft>
            </a:pPr>
            <a:r>
              <a:rPr lang="en-US" b="1" dirty="0" smtClean="0">
                <a:solidFill>
                  <a:schemeClr val="tx1"/>
                </a:solidFill>
              </a:rPr>
              <a:t>Prof. Dr. Bushra Al-Mashhadani</a:t>
            </a:r>
          </a:p>
          <a:p>
            <a:pPr rtl="0">
              <a:lnSpc>
                <a:spcPct val="115000"/>
              </a:lnSpc>
              <a:spcAft>
                <a:spcPts val="1000"/>
              </a:spcAft>
            </a:pPr>
            <a:r>
              <a:rPr lang="en-US" b="1" dirty="0" smtClean="0">
                <a:solidFill>
                  <a:schemeClr val="tx1"/>
                </a:solidFill>
              </a:rPr>
              <a:t>2020-2021</a:t>
            </a:r>
            <a:endParaRPr lang="ar-IQ" b="1" dirty="0">
              <a:solidFill>
                <a:schemeClr val="tx1"/>
              </a:solidFill>
            </a:endParaRPr>
          </a:p>
        </p:txBody>
      </p:sp>
    </p:spTree>
    <p:extLst>
      <p:ext uri="{BB962C8B-B14F-4D97-AF65-F5344CB8AC3E}">
        <p14:creationId xmlns:p14="http://schemas.microsoft.com/office/powerpoint/2010/main" val="89391688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224136"/>
          </a:xfrm>
        </p:spPr>
        <p:txBody>
          <a:bodyPr>
            <a:normAutofit fontScale="90000"/>
          </a:bodyPr>
          <a:lstStyle/>
          <a:p>
            <a:r>
              <a:rPr lang="ar-IQ" b="1" dirty="0">
                <a:solidFill>
                  <a:srgbClr val="C00000"/>
                </a:solidFill>
              </a:rPr>
              <a:t>المعالجات المحاسبية للاندماج عن طريق اكتساب الاصول </a:t>
            </a:r>
            <a:r>
              <a:rPr lang="ar-IQ" b="1" dirty="0" smtClean="0">
                <a:solidFill>
                  <a:srgbClr val="C00000"/>
                </a:solidFill>
              </a:rPr>
              <a:t>/ الدفع النقدي </a:t>
            </a:r>
            <a:endParaRPr lang="ar-IQ" b="1" dirty="0">
              <a:solidFill>
                <a:srgbClr val="C00000"/>
              </a:solidFill>
            </a:endParaRPr>
          </a:p>
        </p:txBody>
      </p:sp>
      <p:sp>
        <p:nvSpPr>
          <p:cNvPr id="3" name="Content Placeholder 2"/>
          <p:cNvSpPr>
            <a:spLocks noGrp="1"/>
          </p:cNvSpPr>
          <p:nvPr>
            <p:ph idx="1"/>
          </p:nvPr>
        </p:nvSpPr>
        <p:spPr>
          <a:xfrm>
            <a:off x="570220" y="1052735"/>
            <a:ext cx="7822396" cy="5770543"/>
          </a:xfrm>
        </p:spPr>
        <p:txBody>
          <a:bodyPr/>
          <a:lstStyle/>
          <a:p>
            <a:pPr marL="0" lvl="0" indent="0" algn="l" rtl="0">
              <a:lnSpc>
                <a:spcPct val="115000"/>
              </a:lnSpc>
              <a:spcBef>
                <a:spcPct val="25000"/>
              </a:spcBef>
              <a:spcAft>
                <a:spcPct val="35000"/>
              </a:spcAft>
              <a:buClrTx/>
              <a:buSzPct val="80000"/>
              <a:buNone/>
            </a:pPr>
            <a:endParaRPr lang="en-US" altLang="en-US" sz="2000" b="1" dirty="0" smtClean="0">
              <a:solidFill>
                <a:srgbClr val="800000"/>
              </a:solidFill>
              <a:latin typeface="Times New Roman"/>
            </a:endParaRPr>
          </a:p>
          <a:p>
            <a:pPr marL="0" lvl="0" indent="0" algn="l" rtl="0">
              <a:lnSpc>
                <a:spcPct val="115000"/>
              </a:lnSpc>
              <a:spcBef>
                <a:spcPct val="25000"/>
              </a:spcBef>
              <a:spcAft>
                <a:spcPct val="35000"/>
              </a:spcAft>
              <a:buClrTx/>
              <a:buSzPct val="80000"/>
              <a:buNone/>
            </a:pPr>
            <a:r>
              <a:rPr lang="en-US" altLang="en-US" sz="2400" b="1" dirty="0" smtClean="0">
                <a:solidFill>
                  <a:srgbClr val="800000"/>
                </a:solidFill>
                <a:latin typeface="Times New Roman"/>
              </a:rPr>
              <a:t>E2-1</a:t>
            </a:r>
            <a:r>
              <a:rPr lang="en-US" altLang="en-US" sz="2400" b="1" dirty="0">
                <a:solidFill>
                  <a:srgbClr val="800000"/>
                </a:solidFill>
                <a:latin typeface="Times New Roman"/>
              </a:rPr>
              <a:t>:</a:t>
            </a:r>
            <a:r>
              <a:rPr lang="en-US" altLang="en-US" sz="2400" dirty="0">
                <a:solidFill>
                  <a:srgbClr val="231F20"/>
                </a:solidFill>
                <a:latin typeface="Times New Roman"/>
              </a:rPr>
              <a:t>  Preston Company acquired the assets (</a:t>
            </a:r>
            <a:r>
              <a:rPr lang="en-US" altLang="en-US" sz="2400" dirty="0">
                <a:solidFill>
                  <a:srgbClr val="004760"/>
                </a:solidFill>
                <a:latin typeface="Times New Roman"/>
              </a:rPr>
              <a:t>except for cash</a:t>
            </a:r>
            <a:r>
              <a:rPr lang="en-US" altLang="en-US" sz="2400" dirty="0">
                <a:solidFill>
                  <a:srgbClr val="231F20"/>
                </a:solidFill>
                <a:latin typeface="Times New Roman"/>
              </a:rPr>
              <a:t>) and assumed the liabilities of Saville Company. Immediately prior to the acquisition, Saville Company’s balance sheet was as follows</a:t>
            </a:r>
            <a:r>
              <a:rPr lang="en-US" altLang="en-US" sz="2400" dirty="0" smtClean="0">
                <a:solidFill>
                  <a:srgbClr val="231F20"/>
                </a:solidFill>
                <a:latin typeface="Times New Roman"/>
              </a:rPr>
              <a:t>:</a:t>
            </a:r>
          </a:p>
          <a:p>
            <a:pPr marL="0" lvl="0" indent="0" algn="l" rtl="0">
              <a:lnSpc>
                <a:spcPct val="115000"/>
              </a:lnSpc>
              <a:spcBef>
                <a:spcPct val="25000"/>
              </a:spcBef>
              <a:spcAft>
                <a:spcPct val="35000"/>
              </a:spcAft>
              <a:buClrTx/>
              <a:buSzPct val="80000"/>
              <a:buNone/>
            </a:pPr>
            <a:endParaRPr lang="en-US" altLang="en-US" sz="2000" b="1" dirty="0">
              <a:solidFill>
                <a:srgbClr val="231F20"/>
              </a:solidFill>
              <a:latin typeface="Times New Roman"/>
            </a:endParaRPr>
          </a:p>
          <a:p>
            <a:pPr marL="137160" indent="0">
              <a:buNone/>
            </a:pPr>
            <a:endParaRPr lang="ar-IQ" dirty="0"/>
          </a:p>
        </p:txBody>
      </p:sp>
      <p:pic>
        <p:nvPicPr>
          <p:cNvPr id="4" name="Picture 205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55576" y="3379992"/>
            <a:ext cx="5256584"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5" name="Picture 2053"/>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343214" y="3358470"/>
            <a:ext cx="1376362"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6" name="Picture 2054"/>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29306" y="2881313"/>
            <a:ext cx="262195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8" name="Line 2057"/>
          <p:cNvSpPr>
            <a:spLocks noChangeShapeType="1"/>
          </p:cNvSpPr>
          <p:nvPr/>
        </p:nvSpPr>
        <p:spPr bwMode="auto">
          <a:xfrm>
            <a:off x="570220" y="3358470"/>
            <a:ext cx="8153400" cy="0"/>
          </a:xfrm>
          <a:prstGeom prst="line">
            <a:avLst/>
          </a:prstGeom>
          <a:noFill/>
          <a:ln w="38100" cap="sq">
            <a:solidFill>
              <a:sysClr val="windowText" lastClr="000000"/>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Times New Roman"/>
            </a:endParaRPr>
          </a:p>
        </p:txBody>
      </p:sp>
      <p:sp>
        <p:nvSpPr>
          <p:cNvPr id="9" name="Text Box 2056"/>
          <p:cNvSpPr txBox="1">
            <a:spLocks noChangeArrowheads="1"/>
          </p:cNvSpPr>
          <p:nvPr/>
        </p:nvSpPr>
        <p:spPr bwMode="auto">
          <a:xfrm>
            <a:off x="6479661" y="5669761"/>
            <a:ext cx="1371600" cy="700088"/>
          </a:xfrm>
          <a:prstGeom prst="rect">
            <a:avLst/>
          </a:prstGeom>
          <a:solidFill>
            <a:srgbClr val="FFFF99"/>
          </a:solidFill>
          <a:ln w="28575" cap="sq">
            <a:solidFill>
              <a:srgbClr val="800000"/>
            </a:solidFill>
            <a:miter lim="800000"/>
            <a:headEnd type="none" w="sm" len="sm"/>
            <a:tailEnd type="none" w="sm" len="sm"/>
          </a:ln>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ctr" rtl="0">
              <a:lnSpc>
                <a:spcPct val="95000"/>
              </a:lnSpc>
              <a:spcBef>
                <a:spcPct val="30000"/>
              </a:spcBef>
            </a:pPr>
            <a:r>
              <a:rPr lang="en-US" altLang="en-US" sz="1800" b="1" dirty="0">
                <a:solidFill>
                  <a:prstClr val="black"/>
                </a:solidFill>
                <a:latin typeface="Times New Roman"/>
              </a:rPr>
              <a:t>Any Goodwill?</a:t>
            </a:r>
            <a:endParaRPr lang="en-US" altLang="en-US" b="1" dirty="0">
              <a:solidFill>
                <a:prstClr val="black"/>
              </a:solidFill>
              <a:latin typeface="Times New Roman"/>
            </a:endParaRPr>
          </a:p>
          <a:p>
            <a:pPr algn="ctr" rtl="0">
              <a:lnSpc>
                <a:spcPct val="95000"/>
              </a:lnSpc>
              <a:spcBef>
                <a:spcPct val="30000"/>
              </a:spcBef>
            </a:pPr>
            <a:endParaRPr lang="en-US" altLang="en-US" sz="300" b="1" dirty="0">
              <a:solidFill>
                <a:prstClr val="black"/>
              </a:solidFill>
              <a:latin typeface="Times New Roman"/>
            </a:endParaRPr>
          </a:p>
        </p:txBody>
      </p:sp>
    </p:spTree>
    <p:extLst>
      <p:ext uri="{BB962C8B-B14F-4D97-AF65-F5344CB8AC3E}">
        <p14:creationId xmlns:p14="http://schemas.microsoft.com/office/powerpoint/2010/main" val="174905890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lvl="0" rtl="0">
              <a:lnSpc>
                <a:spcPct val="115000"/>
              </a:lnSpc>
              <a:spcBef>
                <a:spcPct val="25000"/>
              </a:spcBef>
              <a:spcAft>
                <a:spcPct val="35000"/>
              </a:spcAft>
            </a:pPr>
            <a:r>
              <a:rPr lang="ar-IQ" sz="4000" b="1" dirty="0">
                <a:solidFill>
                  <a:srgbClr val="C00000"/>
                </a:solidFill>
                <a:ea typeface="Calibri"/>
                <a:cs typeface="Arial"/>
              </a:rPr>
              <a:t>المعالجات المحاسبية للاندماج عن طريق اكتساب الاصول/الدفع النقدي </a:t>
            </a:r>
            <a:endParaRPr lang="en-US" sz="4000" dirty="0">
              <a:solidFill>
                <a:srgbClr val="C00000"/>
              </a:solidFill>
            </a:endParaRPr>
          </a:p>
        </p:txBody>
      </p:sp>
      <p:sp>
        <p:nvSpPr>
          <p:cNvPr id="3" name="مستطيل 2"/>
          <p:cNvSpPr/>
          <p:nvPr/>
        </p:nvSpPr>
        <p:spPr>
          <a:xfrm>
            <a:off x="683568" y="1340768"/>
            <a:ext cx="7776864" cy="1938992"/>
          </a:xfrm>
          <a:prstGeom prst="rect">
            <a:avLst/>
          </a:prstGeom>
        </p:spPr>
        <p:txBody>
          <a:bodyPr wrap="square">
            <a:spAutoFit/>
          </a:bodyPr>
          <a:lstStyle/>
          <a:p>
            <a:pPr algn="just"/>
            <a:endParaRPr lang="en-US" sz="2400" dirty="0" smtClean="0">
              <a:solidFill>
                <a:srgbClr val="00B0F0"/>
              </a:solidFill>
            </a:endParaRPr>
          </a:p>
          <a:p>
            <a:pPr algn="just"/>
            <a:r>
              <a:rPr lang="en-US" sz="2400" dirty="0" smtClean="0">
                <a:solidFill>
                  <a:srgbClr val="00B0F0"/>
                </a:solidFill>
              </a:rPr>
              <a:t>E2-1</a:t>
            </a:r>
            <a:r>
              <a:rPr lang="en-US" sz="2400" dirty="0">
                <a:solidFill>
                  <a:srgbClr val="00B0F0"/>
                </a:solidFill>
              </a:rPr>
              <a:t>:  </a:t>
            </a:r>
            <a:r>
              <a:rPr lang="en-US" sz="2400" dirty="0"/>
              <a:t>A. Prepare the journal entry on the books of Preston Co. to record the purchase of the assets and assumption of the liabilities of Saville Co. if the amount paid was </a:t>
            </a:r>
            <a:r>
              <a:rPr lang="en-US" sz="2400" dirty="0">
                <a:solidFill>
                  <a:srgbClr val="C00000"/>
                </a:solidFill>
              </a:rPr>
              <a:t>$1,560,000 </a:t>
            </a:r>
            <a:r>
              <a:rPr lang="en-US" sz="2400" dirty="0"/>
              <a:t>in cash</a:t>
            </a:r>
            <a:r>
              <a:rPr lang="en-US" sz="2400" dirty="0" smtClean="0"/>
              <a:t>.                                                                                                 </a:t>
            </a:r>
            <a:endParaRPr lang="en-US" sz="2400" dirty="0"/>
          </a:p>
        </p:txBody>
      </p:sp>
      <p:sp>
        <p:nvSpPr>
          <p:cNvPr id="4" name="Text Box 15"/>
          <p:cNvSpPr txBox="1">
            <a:spLocks noChangeArrowheads="1"/>
          </p:cNvSpPr>
          <p:nvPr/>
        </p:nvSpPr>
        <p:spPr bwMode="auto">
          <a:xfrm>
            <a:off x="4648200" y="2910428"/>
            <a:ext cx="4114800" cy="48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marL="0" marR="0" lvl="0" indent="0" defTabSz="914400" eaLnBrk="0" fontAlgn="auto" latinLnBrk="0" hangingPunct="0">
              <a:lnSpc>
                <a:spcPct val="115000"/>
              </a:lnSpc>
              <a:spcBef>
                <a:spcPct val="25000"/>
              </a:spcBef>
              <a:spcAft>
                <a:spcPct val="35000"/>
              </a:spcAft>
              <a:buClrTx/>
              <a:buSzPct val="80000"/>
              <a:buFontTx/>
              <a:buNone/>
              <a:tabLst/>
              <a:defRPr/>
            </a:pPr>
            <a:r>
              <a:rPr kumimoji="0" lang="ar-IQ" altLang="en-US" sz="2400" b="1" i="0" u="sng" strike="noStrike" kern="0" cap="none" spc="0" normalizeH="0" baseline="0" noProof="0" dirty="0" smtClean="0">
                <a:ln>
                  <a:noFill/>
                </a:ln>
                <a:solidFill>
                  <a:schemeClr val="accent4">
                    <a:lumMod val="50000"/>
                  </a:schemeClr>
                </a:solidFill>
                <a:effectLst/>
                <a:uLnTx/>
                <a:uFillTx/>
                <a:latin typeface="Times New Roman"/>
                <a:cs typeface="Arial" charset="0"/>
              </a:rPr>
              <a:t>احتساب شهرة المحل</a:t>
            </a:r>
            <a:endParaRPr kumimoji="0" lang="en-US" altLang="en-US" sz="2400" b="0" i="0" u="sng" strike="noStrike" kern="0" cap="none" spc="0" normalizeH="0" baseline="0" noProof="0" dirty="0">
              <a:ln>
                <a:noFill/>
              </a:ln>
              <a:solidFill>
                <a:schemeClr val="accent4">
                  <a:lumMod val="50000"/>
                </a:schemeClr>
              </a:solidFill>
              <a:effectLst/>
              <a:uLnTx/>
              <a:uFillTx/>
              <a:latin typeface="Times New Roman"/>
              <a:cs typeface="Arial" charset="0"/>
            </a:endParaRPr>
          </a:p>
        </p:txBody>
      </p:sp>
      <p:sp>
        <p:nvSpPr>
          <p:cNvPr id="5" name="Text Box 7"/>
          <p:cNvSpPr txBox="1">
            <a:spLocks noChangeArrowheads="1"/>
          </p:cNvSpPr>
          <p:nvPr/>
        </p:nvSpPr>
        <p:spPr bwMode="auto">
          <a:xfrm>
            <a:off x="990600" y="3581400"/>
            <a:ext cx="7467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7148513" algn="r"/>
              </a:tabLst>
              <a:defRPr sz="2400">
                <a:solidFill>
                  <a:schemeClr val="tx1"/>
                </a:solidFill>
                <a:latin typeface="Comic Sans MS" pitchFamily="66" charset="0"/>
                <a:cs typeface="Arial" charset="0"/>
              </a:defRPr>
            </a:lvl1pPr>
            <a:lvl2pPr marL="742950" indent="-285750" eaLnBrk="0" hangingPunct="0">
              <a:tabLst>
                <a:tab pos="7148513" algn="r"/>
              </a:tabLst>
              <a:defRPr sz="2400">
                <a:solidFill>
                  <a:schemeClr val="tx1"/>
                </a:solidFill>
                <a:latin typeface="Comic Sans MS" pitchFamily="66" charset="0"/>
                <a:cs typeface="Arial" charset="0"/>
              </a:defRPr>
            </a:lvl2pPr>
            <a:lvl3pPr marL="1143000" indent="-228600" eaLnBrk="0" hangingPunct="0">
              <a:tabLst>
                <a:tab pos="7148513" algn="r"/>
              </a:tabLst>
              <a:defRPr sz="2400">
                <a:solidFill>
                  <a:schemeClr val="tx1"/>
                </a:solidFill>
                <a:latin typeface="Comic Sans MS" pitchFamily="66" charset="0"/>
                <a:cs typeface="Arial" charset="0"/>
              </a:defRPr>
            </a:lvl3pPr>
            <a:lvl4pPr marL="1600200" indent="-228600" eaLnBrk="0" hangingPunct="0">
              <a:tabLst>
                <a:tab pos="7148513" algn="r"/>
              </a:tabLst>
              <a:defRPr sz="2400">
                <a:solidFill>
                  <a:schemeClr val="tx1"/>
                </a:solidFill>
                <a:latin typeface="Comic Sans MS" pitchFamily="66" charset="0"/>
                <a:cs typeface="Arial" charset="0"/>
              </a:defRPr>
            </a:lvl4pPr>
            <a:lvl5pPr marL="2057400" indent="-228600" eaLnBrk="0" hangingPunct="0">
              <a:tabLst>
                <a:tab pos="7148513"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148513"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148513"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148513"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148513" algn="r"/>
              </a:tabLst>
              <a:defRPr sz="2400">
                <a:solidFill>
                  <a:schemeClr val="tx1"/>
                </a:solidFill>
                <a:latin typeface="Comic Sans MS" pitchFamily="66" charset="0"/>
                <a:cs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tab pos="7148513" algn="r"/>
              </a:tabLst>
              <a:defRPr/>
            </a:pPr>
            <a:r>
              <a:rPr kumimoji="0" lang="en-US" altLang="en-US" sz="2200" b="0" i="0" u="none" strike="noStrike" kern="0" cap="none" spc="0" normalizeH="0" baseline="0" noProof="0" dirty="0">
                <a:ln>
                  <a:noFill/>
                </a:ln>
                <a:solidFill>
                  <a:sysClr val="windowText" lastClr="000000"/>
                </a:solidFill>
                <a:effectLst/>
                <a:uLnTx/>
                <a:uFillTx/>
                <a:latin typeface="Times New Roman"/>
                <a:cs typeface="Arial" charset="0"/>
              </a:rPr>
              <a:t>Fair value of assets, </a:t>
            </a:r>
            <a:r>
              <a:rPr kumimoji="0" lang="en-US" altLang="en-US" sz="2200" b="1" i="0" u="none" strike="noStrike" kern="0" cap="none" spc="0" normalizeH="0" baseline="0" noProof="0" dirty="0">
                <a:ln>
                  <a:noFill/>
                </a:ln>
                <a:solidFill>
                  <a:sysClr val="windowText" lastClr="000000"/>
                </a:solidFill>
                <a:effectLst/>
                <a:uLnTx/>
                <a:uFillTx/>
                <a:latin typeface="Times New Roman"/>
                <a:cs typeface="Arial" charset="0"/>
              </a:rPr>
              <a:t>without </a:t>
            </a:r>
            <a:r>
              <a:rPr kumimoji="0" lang="en-US" altLang="en-US" sz="2200" b="1" i="0" u="none" strike="noStrike" kern="0" cap="none" spc="0" normalizeH="0" baseline="0" noProof="0" dirty="0" smtClean="0">
                <a:ln>
                  <a:noFill/>
                </a:ln>
                <a:solidFill>
                  <a:sysClr val="windowText" lastClr="000000"/>
                </a:solidFill>
                <a:effectLst/>
                <a:uLnTx/>
                <a:uFillTx/>
                <a:latin typeface="Times New Roman"/>
                <a:cs typeface="Arial" charset="0"/>
              </a:rPr>
              <a:t>cash</a:t>
            </a:r>
            <a:r>
              <a:rPr lang="ar-IQ" altLang="en-US" sz="2200" b="1" kern="0" dirty="0">
                <a:solidFill>
                  <a:sysClr val="windowText" lastClr="000000"/>
                </a:solidFill>
                <a:latin typeface="Times New Roman"/>
              </a:rPr>
              <a:t> </a:t>
            </a:r>
            <a:r>
              <a:rPr lang="ar-IQ" altLang="en-US" sz="2200" b="1" kern="0" dirty="0" smtClean="0">
                <a:solidFill>
                  <a:sysClr val="windowText" lastClr="000000"/>
                </a:solidFill>
                <a:latin typeface="Times New Roman"/>
              </a:rPr>
              <a:t>                           </a:t>
            </a:r>
            <a:r>
              <a:rPr kumimoji="0" lang="en-US" altLang="en-US" sz="2200" b="0" i="0" u="none" strike="noStrike" kern="0" cap="none" spc="0" normalizeH="0" baseline="0" noProof="0" dirty="0" smtClean="0">
                <a:ln>
                  <a:noFill/>
                </a:ln>
                <a:solidFill>
                  <a:sysClr val="windowText" lastClr="000000"/>
                </a:solidFill>
                <a:effectLst/>
                <a:uLnTx/>
                <a:uFillTx/>
                <a:latin typeface="Times New Roman"/>
                <a:cs typeface="Arial" charset="0"/>
              </a:rPr>
              <a:t>$1,824,000</a:t>
            </a:r>
            <a:endParaRPr kumimoji="0" lang="en-US" altLang="en-US" sz="2200" b="0" i="0" u="none" strike="noStrike" kern="0" cap="none" spc="0" normalizeH="0" baseline="0" noProof="0" dirty="0">
              <a:ln>
                <a:noFill/>
              </a:ln>
              <a:solidFill>
                <a:sysClr val="windowText" lastClr="000000"/>
              </a:solidFill>
              <a:effectLst/>
              <a:uLnTx/>
              <a:uFillTx/>
              <a:latin typeface="Times New Roman"/>
              <a:cs typeface="Arial" charset="0"/>
            </a:endParaRPr>
          </a:p>
        </p:txBody>
      </p:sp>
      <p:sp>
        <p:nvSpPr>
          <p:cNvPr id="8" name="Text Box 5"/>
          <p:cNvSpPr txBox="1">
            <a:spLocks noChangeArrowheads="1"/>
          </p:cNvSpPr>
          <p:nvPr/>
        </p:nvSpPr>
        <p:spPr bwMode="auto">
          <a:xfrm>
            <a:off x="990600" y="3992563"/>
            <a:ext cx="73258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4862513" algn="r"/>
                <a:tab pos="7148513" algn="r"/>
              </a:tabLst>
              <a:defRPr sz="2400">
                <a:solidFill>
                  <a:schemeClr val="tx1"/>
                </a:solidFill>
                <a:latin typeface="Comic Sans MS" pitchFamily="66" charset="0"/>
                <a:cs typeface="Arial" charset="0"/>
              </a:defRPr>
            </a:lvl1pPr>
            <a:lvl2pPr marL="742950" indent="-285750" eaLnBrk="0" hangingPunct="0">
              <a:tabLst>
                <a:tab pos="4862513" algn="r"/>
                <a:tab pos="7148513" algn="r"/>
              </a:tabLst>
              <a:defRPr sz="2400">
                <a:solidFill>
                  <a:schemeClr val="tx1"/>
                </a:solidFill>
                <a:latin typeface="Comic Sans MS" pitchFamily="66" charset="0"/>
                <a:cs typeface="Arial" charset="0"/>
              </a:defRPr>
            </a:lvl2pPr>
            <a:lvl3pPr marL="1143000" indent="-228600" eaLnBrk="0" hangingPunct="0">
              <a:tabLst>
                <a:tab pos="4862513" algn="r"/>
                <a:tab pos="7148513" algn="r"/>
              </a:tabLst>
              <a:defRPr sz="2400">
                <a:solidFill>
                  <a:schemeClr val="tx1"/>
                </a:solidFill>
                <a:latin typeface="Comic Sans MS" pitchFamily="66" charset="0"/>
                <a:cs typeface="Arial" charset="0"/>
              </a:defRPr>
            </a:lvl3pPr>
            <a:lvl4pPr marL="1600200" indent="-228600" eaLnBrk="0" hangingPunct="0">
              <a:tabLst>
                <a:tab pos="4862513" algn="r"/>
                <a:tab pos="7148513" algn="r"/>
              </a:tabLst>
              <a:defRPr sz="2400">
                <a:solidFill>
                  <a:schemeClr val="tx1"/>
                </a:solidFill>
                <a:latin typeface="Comic Sans MS" pitchFamily="66" charset="0"/>
                <a:cs typeface="Arial" charset="0"/>
              </a:defRPr>
            </a:lvl4pPr>
            <a:lvl5pPr marL="2057400" indent="-228600" eaLnBrk="0" hangingPunct="0">
              <a:tabLst>
                <a:tab pos="4862513" algn="r"/>
                <a:tab pos="7148513"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9pPr>
          </a:lstStyle>
          <a:p>
            <a:pPr marL="0" marR="0" lvl="0" indent="0" algn="r" defTabSz="914400" rtl="0" eaLnBrk="0" fontAlgn="auto" latinLnBrk="0" hangingPunct="0">
              <a:lnSpc>
                <a:spcPct val="100000"/>
              </a:lnSpc>
              <a:spcBef>
                <a:spcPct val="50000"/>
              </a:spcBef>
              <a:spcAft>
                <a:spcPts val="0"/>
              </a:spcAft>
              <a:buClrTx/>
              <a:buSzTx/>
              <a:buFontTx/>
              <a:buNone/>
              <a:tabLst>
                <a:tab pos="4862513" algn="r"/>
                <a:tab pos="7148513" algn="r"/>
              </a:tabLst>
              <a:defRPr/>
            </a:pPr>
            <a:r>
              <a:rPr kumimoji="0" lang="en-US" altLang="en-US" sz="2200" b="0" i="0" u="none" strike="noStrike" kern="0" cap="none" spc="0" normalizeH="0" baseline="0" noProof="0" dirty="0">
                <a:ln>
                  <a:noFill/>
                </a:ln>
                <a:solidFill>
                  <a:srgbClr val="FF0000"/>
                </a:solidFill>
                <a:effectLst/>
                <a:uLnTx/>
                <a:uFillTx/>
                <a:latin typeface="Times New Roman"/>
                <a:cs typeface="Arial" charset="0"/>
              </a:rPr>
              <a:t>Fair value of liabilities	</a:t>
            </a:r>
            <a:r>
              <a:rPr kumimoji="0" lang="en-US" altLang="en-US" sz="2200" b="0" i="0" u="none" strike="noStrike" kern="0" cap="none" spc="0" normalizeH="0" baseline="0" noProof="0" dirty="0" smtClean="0">
                <a:ln>
                  <a:noFill/>
                </a:ln>
                <a:solidFill>
                  <a:srgbClr val="FF0000"/>
                </a:solidFill>
                <a:effectLst/>
                <a:uLnTx/>
                <a:uFillTx/>
                <a:latin typeface="Times New Roman"/>
                <a:cs typeface="Arial" charset="0"/>
              </a:rPr>
              <a:t>	</a:t>
            </a:r>
            <a:r>
              <a:rPr kumimoji="0" lang="en-US" altLang="en-US" sz="2200" i="0" u="sng" strike="noStrike" kern="0" cap="none" spc="0" normalizeH="0" baseline="0" noProof="0" dirty="0" smtClean="0">
                <a:ln>
                  <a:noFill/>
                </a:ln>
                <a:solidFill>
                  <a:srgbClr val="FF0000"/>
                </a:solidFill>
                <a:effectLst/>
                <a:uLnTx/>
                <a:uFillTx/>
                <a:latin typeface="Times New Roman"/>
                <a:cs typeface="Arial" charset="0"/>
              </a:rPr>
              <a:t>594,000</a:t>
            </a:r>
            <a:endParaRPr kumimoji="0" lang="en-US" altLang="en-US" sz="2200" i="0" u="sng" strike="noStrike" kern="0" cap="none" spc="0" normalizeH="0" baseline="0" noProof="0" dirty="0">
              <a:ln>
                <a:noFill/>
              </a:ln>
              <a:solidFill>
                <a:srgbClr val="FF0000"/>
              </a:solidFill>
              <a:effectLst/>
              <a:uLnTx/>
              <a:uFillTx/>
              <a:latin typeface="Times New Roman"/>
              <a:cs typeface="Arial" charset="0"/>
            </a:endParaRPr>
          </a:p>
        </p:txBody>
      </p:sp>
      <p:sp>
        <p:nvSpPr>
          <p:cNvPr id="9" name="Text Box 6"/>
          <p:cNvSpPr txBox="1">
            <a:spLocks noChangeArrowheads="1"/>
          </p:cNvSpPr>
          <p:nvPr/>
        </p:nvSpPr>
        <p:spPr bwMode="auto">
          <a:xfrm>
            <a:off x="1032684" y="4463376"/>
            <a:ext cx="73212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4862513" algn="r"/>
                <a:tab pos="7148513" algn="r"/>
              </a:tabLst>
              <a:defRPr sz="2400">
                <a:solidFill>
                  <a:schemeClr val="tx1"/>
                </a:solidFill>
                <a:latin typeface="Comic Sans MS" pitchFamily="66" charset="0"/>
                <a:cs typeface="Arial" charset="0"/>
              </a:defRPr>
            </a:lvl1pPr>
            <a:lvl2pPr marL="742950" indent="-285750" eaLnBrk="0" hangingPunct="0">
              <a:tabLst>
                <a:tab pos="4862513" algn="r"/>
                <a:tab pos="7148513" algn="r"/>
              </a:tabLst>
              <a:defRPr sz="2400">
                <a:solidFill>
                  <a:schemeClr val="tx1"/>
                </a:solidFill>
                <a:latin typeface="Comic Sans MS" pitchFamily="66" charset="0"/>
                <a:cs typeface="Arial" charset="0"/>
              </a:defRPr>
            </a:lvl2pPr>
            <a:lvl3pPr marL="1143000" indent="-228600" eaLnBrk="0" hangingPunct="0">
              <a:tabLst>
                <a:tab pos="4862513" algn="r"/>
                <a:tab pos="7148513" algn="r"/>
              </a:tabLst>
              <a:defRPr sz="2400">
                <a:solidFill>
                  <a:schemeClr val="tx1"/>
                </a:solidFill>
                <a:latin typeface="Comic Sans MS" pitchFamily="66" charset="0"/>
                <a:cs typeface="Arial" charset="0"/>
              </a:defRPr>
            </a:lvl3pPr>
            <a:lvl4pPr marL="1600200" indent="-228600" eaLnBrk="0" hangingPunct="0">
              <a:tabLst>
                <a:tab pos="4862513" algn="r"/>
                <a:tab pos="7148513" algn="r"/>
              </a:tabLst>
              <a:defRPr sz="2400">
                <a:solidFill>
                  <a:schemeClr val="tx1"/>
                </a:solidFill>
                <a:latin typeface="Comic Sans MS" pitchFamily="66" charset="0"/>
                <a:cs typeface="Arial" charset="0"/>
              </a:defRPr>
            </a:lvl4pPr>
            <a:lvl5pPr marL="2057400" indent="-228600" eaLnBrk="0" hangingPunct="0">
              <a:tabLst>
                <a:tab pos="4862513" algn="r"/>
                <a:tab pos="7148513"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9pPr>
          </a:lstStyle>
          <a:p>
            <a:pPr marL="0" marR="0" lvl="0" indent="0" algn="r" defTabSz="914400" rtl="0" eaLnBrk="0" fontAlgn="auto" latinLnBrk="0" hangingPunct="0">
              <a:lnSpc>
                <a:spcPct val="100000"/>
              </a:lnSpc>
              <a:spcBef>
                <a:spcPct val="50000"/>
              </a:spcBef>
              <a:spcAft>
                <a:spcPts val="0"/>
              </a:spcAft>
              <a:buClrTx/>
              <a:buSzTx/>
              <a:buFontTx/>
              <a:buNone/>
              <a:tabLst>
                <a:tab pos="4862513" algn="r"/>
                <a:tab pos="7148513" algn="r"/>
              </a:tabLst>
              <a:defRPr/>
            </a:pPr>
            <a:r>
              <a:rPr kumimoji="0" lang="en-US" altLang="en-US" sz="2200" b="0" i="0" u="none" strike="noStrike" kern="0" cap="none" spc="0" normalizeH="0" baseline="0" noProof="0" dirty="0">
                <a:ln>
                  <a:noFill/>
                </a:ln>
                <a:solidFill>
                  <a:sysClr val="windowText" lastClr="000000"/>
                </a:solidFill>
                <a:effectLst/>
                <a:uLnTx/>
                <a:uFillTx/>
                <a:latin typeface="Times New Roman"/>
                <a:cs typeface="Arial" charset="0"/>
              </a:rPr>
              <a:t>Fair value of net </a:t>
            </a:r>
            <a:r>
              <a:rPr kumimoji="0" lang="en-US" altLang="en-US" sz="2200" b="0" i="0" u="none" strike="noStrike" kern="0" cap="none" spc="0" normalizeH="0" baseline="0" noProof="0" dirty="0" smtClean="0">
                <a:ln>
                  <a:noFill/>
                </a:ln>
                <a:solidFill>
                  <a:sysClr val="windowText" lastClr="000000"/>
                </a:solidFill>
                <a:effectLst/>
                <a:uLnTx/>
                <a:uFillTx/>
                <a:latin typeface="Times New Roman"/>
                <a:cs typeface="Arial" charset="0"/>
              </a:rPr>
              <a:t>assets     	            </a:t>
            </a:r>
            <a:r>
              <a:rPr kumimoji="0" lang="en-US" altLang="en-US" sz="2200" b="0" i="0" u="none" strike="noStrike" kern="0" cap="none" spc="0" normalizeH="0" baseline="0" noProof="0" dirty="0">
                <a:ln>
                  <a:noFill/>
                </a:ln>
                <a:solidFill>
                  <a:sysClr val="windowText" lastClr="000000"/>
                </a:solidFill>
                <a:effectLst/>
                <a:uLnTx/>
                <a:uFillTx/>
                <a:latin typeface="Times New Roman"/>
                <a:cs typeface="Arial" charset="0"/>
              </a:rPr>
              <a:t>	1,230,000</a:t>
            </a:r>
          </a:p>
        </p:txBody>
      </p:sp>
      <p:sp>
        <p:nvSpPr>
          <p:cNvPr id="10" name="Text Box 8"/>
          <p:cNvSpPr txBox="1">
            <a:spLocks noChangeArrowheads="1"/>
          </p:cNvSpPr>
          <p:nvPr/>
        </p:nvSpPr>
        <p:spPr bwMode="auto">
          <a:xfrm>
            <a:off x="990600" y="4894263"/>
            <a:ext cx="7467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4862513" algn="r"/>
                <a:tab pos="7148513" algn="r"/>
              </a:tabLst>
              <a:defRPr sz="2400">
                <a:solidFill>
                  <a:schemeClr val="tx1"/>
                </a:solidFill>
                <a:latin typeface="Comic Sans MS" pitchFamily="66" charset="0"/>
                <a:cs typeface="Arial" charset="0"/>
              </a:defRPr>
            </a:lvl1pPr>
            <a:lvl2pPr marL="742950" indent="-285750" eaLnBrk="0" hangingPunct="0">
              <a:tabLst>
                <a:tab pos="4862513" algn="r"/>
                <a:tab pos="7148513" algn="r"/>
              </a:tabLst>
              <a:defRPr sz="2400">
                <a:solidFill>
                  <a:schemeClr val="tx1"/>
                </a:solidFill>
                <a:latin typeface="Comic Sans MS" pitchFamily="66" charset="0"/>
                <a:cs typeface="Arial" charset="0"/>
              </a:defRPr>
            </a:lvl2pPr>
            <a:lvl3pPr marL="1143000" indent="-228600" eaLnBrk="0" hangingPunct="0">
              <a:tabLst>
                <a:tab pos="4862513" algn="r"/>
                <a:tab pos="7148513" algn="r"/>
              </a:tabLst>
              <a:defRPr sz="2400">
                <a:solidFill>
                  <a:schemeClr val="tx1"/>
                </a:solidFill>
                <a:latin typeface="Comic Sans MS" pitchFamily="66" charset="0"/>
                <a:cs typeface="Arial" charset="0"/>
              </a:defRPr>
            </a:lvl3pPr>
            <a:lvl4pPr marL="1600200" indent="-228600" eaLnBrk="0" hangingPunct="0">
              <a:tabLst>
                <a:tab pos="4862513" algn="r"/>
                <a:tab pos="7148513" algn="r"/>
              </a:tabLst>
              <a:defRPr sz="2400">
                <a:solidFill>
                  <a:schemeClr val="tx1"/>
                </a:solidFill>
                <a:latin typeface="Comic Sans MS" pitchFamily="66" charset="0"/>
                <a:cs typeface="Arial" charset="0"/>
              </a:defRPr>
            </a:lvl4pPr>
            <a:lvl5pPr marL="2057400" indent="-228600" eaLnBrk="0" hangingPunct="0">
              <a:tabLst>
                <a:tab pos="4862513" algn="r"/>
                <a:tab pos="7148513"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tab pos="4862513" algn="r"/>
                <a:tab pos="7148513" algn="r"/>
              </a:tabLst>
              <a:defRPr/>
            </a:pPr>
            <a:r>
              <a:rPr kumimoji="0" lang="en-US" altLang="en-US" sz="2200" b="0" i="0" u="none" strike="noStrike" kern="0" cap="none" spc="0" normalizeH="0" baseline="0" noProof="0" dirty="0">
                <a:ln>
                  <a:noFill/>
                </a:ln>
                <a:solidFill>
                  <a:sysClr val="windowText" lastClr="000000"/>
                </a:solidFill>
                <a:effectLst/>
                <a:uLnTx/>
                <a:uFillTx/>
                <a:latin typeface="Times New Roman"/>
                <a:cs typeface="Arial" charset="0"/>
              </a:rPr>
              <a:t>Price paid		1,560,000</a:t>
            </a:r>
          </a:p>
        </p:txBody>
      </p:sp>
      <p:sp>
        <p:nvSpPr>
          <p:cNvPr id="11" name="Text Box 9"/>
          <p:cNvSpPr txBox="1">
            <a:spLocks noChangeArrowheads="1"/>
          </p:cNvSpPr>
          <p:nvPr/>
        </p:nvSpPr>
        <p:spPr bwMode="auto">
          <a:xfrm>
            <a:off x="959510" y="5344018"/>
            <a:ext cx="7467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4862513" algn="r"/>
                <a:tab pos="7148513" algn="r"/>
              </a:tabLst>
              <a:defRPr sz="2400">
                <a:solidFill>
                  <a:schemeClr val="tx1"/>
                </a:solidFill>
                <a:latin typeface="Comic Sans MS" pitchFamily="66" charset="0"/>
                <a:cs typeface="Arial" charset="0"/>
              </a:defRPr>
            </a:lvl1pPr>
            <a:lvl2pPr marL="742950" indent="-285750" eaLnBrk="0" hangingPunct="0">
              <a:tabLst>
                <a:tab pos="4862513" algn="r"/>
                <a:tab pos="7148513" algn="r"/>
              </a:tabLst>
              <a:defRPr sz="2400">
                <a:solidFill>
                  <a:schemeClr val="tx1"/>
                </a:solidFill>
                <a:latin typeface="Comic Sans MS" pitchFamily="66" charset="0"/>
                <a:cs typeface="Arial" charset="0"/>
              </a:defRPr>
            </a:lvl2pPr>
            <a:lvl3pPr marL="1143000" indent="-228600" eaLnBrk="0" hangingPunct="0">
              <a:tabLst>
                <a:tab pos="4862513" algn="r"/>
                <a:tab pos="7148513" algn="r"/>
              </a:tabLst>
              <a:defRPr sz="2400">
                <a:solidFill>
                  <a:schemeClr val="tx1"/>
                </a:solidFill>
                <a:latin typeface="Comic Sans MS" pitchFamily="66" charset="0"/>
                <a:cs typeface="Arial" charset="0"/>
              </a:defRPr>
            </a:lvl3pPr>
            <a:lvl4pPr marL="1600200" indent="-228600" eaLnBrk="0" hangingPunct="0">
              <a:tabLst>
                <a:tab pos="4862513" algn="r"/>
                <a:tab pos="7148513" algn="r"/>
              </a:tabLst>
              <a:defRPr sz="2400">
                <a:solidFill>
                  <a:schemeClr val="tx1"/>
                </a:solidFill>
                <a:latin typeface="Comic Sans MS" pitchFamily="66" charset="0"/>
                <a:cs typeface="Arial" charset="0"/>
              </a:defRPr>
            </a:lvl4pPr>
            <a:lvl5pPr marL="2057400" indent="-228600" eaLnBrk="0" hangingPunct="0">
              <a:tabLst>
                <a:tab pos="4862513" algn="r"/>
                <a:tab pos="7148513"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tab pos="4862513" algn="r"/>
                <a:tab pos="7148513" algn="r"/>
              </a:tabLst>
              <a:defRPr/>
            </a:pPr>
            <a:r>
              <a:rPr kumimoji="0" lang="en-US" altLang="en-US" sz="2200" b="0" i="0" u="none" strike="noStrike" kern="0" cap="none" spc="0" normalizeH="0" baseline="0" noProof="0" dirty="0">
                <a:ln>
                  <a:noFill/>
                </a:ln>
                <a:solidFill>
                  <a:schemeClr val="accent1"/>
                </a:solidFill>
                <a:effectLst/>
                <a:uLnTx/>
                <a:uFillTx/>
                <a:latin typeface="Times New Roman"/>
                <a:cs typeface="Arial" charset="0"/>
              </a:rPr>
              <a:t>Goodwill		</a:t>
            </a:r>
            <a:r>
              <a:rPr kumimoji="0" lang="en-US" altLang="en-US" sz="2200" b="1" i="0" u="sng" strike="noStrike" kern="0" cap="none" spc="0" normalizeH="0" baseline="0" noProof="0" dirty="0">
                <a:ln>
                  <a:noFill/>
                </a:ln>
                <a:solidFill>
                  <a:schemeClr val="accent1"/>
                </a:solidFill>
                <a:effectLst/>
                <a:uLnTx/>
                <a:uFillTx/>
                <a:latin typeface="Times New Roman"/>
                <a:cs typeface="Arial" charset="0"/>
              </a:rPr>
              <a:t>$  330,000</a:t>
            </a:r>
          </a:p>
        </p:txBody>
      </p:sp>
    </p:spTree>
    <p:extLst>
      <p:ext uri="{BB962C8B-B14F-4D97-AF65-F5344CB8AC3E}">
        <p14:creationId xmlns:p14="http://schemas.microsoft.com/office/powerpoint/2010/main" val="912237383"/>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sz="3600" b="1" dirty="0">
                <a:solidFill>
                  <a:srgbClr val="C00000"/>
                </a:solidFill>
                <a:ea typeface="Calibri"/>
                <a:cs typeface="Arial"/>
              </a:rPr>
              <a:t>المعالجات المحاسبية للاندماج عن طريق اكتساب الاصول/الدفع النقدي </a:t>
            </a:r>
            <a:endParaRPr lang="en-US" dirty="0"/>
          </a:p>
        </p:txBody>
      </p:sp>
      <p:sp>
        <p:nvSpPr>
          <p:cNvPr id="3" name="Text Box 4"/>
          <p:cNvSpPr txBox="1">
            <a:spLocks noChangeArrowheads="1"/>
          </p:cNvSpPr>
          <p:nvPr/>
        </p:nvSpPr>
        <p:spPr bwMode="auto">
          <a:xfrm>
            <a:off x="398953" y="1340766"/>
            <a:ext cx="8229600" cy="126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l">
              <a:lnSpc>
                <a:spcPct val="115000"/>
              </a:lnSpc>
              <a:spcBef>
                <a:spcPct val="25000"/>
              </a:spcBef>
              <a:spcAft>
                <a:spcPct val="35000"/>
              </a:spcAft>
              <a:buSzPct val="80000"/>
              <a:defRPr/>
            </a:pPr>
            <a:r>
              <a:rPr lang="en-US" altLang="en-US" sz="2200" b="1" kern="0" dirty="0">
                <a:solidFill>
                  <a:srgbClr val="800000"/>
                </a:solidFill>
                <a:latin typeface="Times New Roman"/>
              </a:rPr>
              <a:t>E2-1:</a:t>
            </a:r>
            <a:r>
              <a:rPr lang="en-US" altLang="en-US" sz="2200" kern="0" dirty="0">
                <a:solidFill>
                  <a:srgbClr val="231F20"/>
                </a:solidFill>
                <a:latin typeface="Times New Roman"/>
              </a:rPr>
              <a:t>  </a:t>
            </a:r>
            <a:r>
              <a:rPr lang="en-US" altLang="en-US" sz="2200" b="1" kern="0" dirty="0">
                <a:solidFill>
                  <a:srgbClr val="231F20"/>
                </a:solidFill>
                <a:latin typeface="Times New Roman"/>
              </a:rPr>
              <a:t>A.</a:t>
            </a:r>
            <a:r>
              <a:rPr lang="en-US" altLang="en-US" sz="2200" kern="0" dirty="0">
                <a:solidFill>
                  <a:srgbClr val="231F20"/>
                </a:solidFill>
                <a:latin typeface="Times New Roman"/>
              </a:rPr>
              <a:t> Prepare the </a:t>
            </a:r>
            <a:r>
              <a:rPr lang="en-US" altLang="en-US" sz="2200" b="1" kern="0" dirty="0">
                <a:solidFill>
                  <a:srgbClr val="0082B1"/>
                </a:solidFill>
                <a:latin typeface="Times New Roman"/>
              </a:rPr>
              <a:t>journal entry</a:t>
            </a:r>
            <a:r>
              <a:rPr lang="en-US" altLang="en-US" sz="2200" kern="0" dirty="0">
                <a:solidFill>
                  <a:srgbClr val="0082B1"/>
                </a:solidFill>
                <a:latin typeface="Times New Roman"/>
              </a:rPr>
              <a:t> </a:t>
            </a:r>
            <a:r>
              <a:rPr lang="en-US" altLang="en-US" sz="2200" kern="0" dirty="0">
                <a:solidFill>
                  <a:srgbClr val="231F20"/>
                </a:solidFill>
                <a:latin typeface="Times New Roman"/>
              </a:rPr>
              <a:t>on the books of Preston Co. to record the purchase of the assets and assumption of the liabilities of Saville Co. if the amount paid was </a:t>
            </a:r>
            <a:r>
              <a:rPr lang="en-US" altLang="en-US" sz="2200" kern="0" dirty="0">
                <a:solidFill>
                  <a:srgbClr val="C00000"/>
                </a:solidFill>
                <a:latin typeface="Times New Roman"/>
              </a:rPr>
              <a:t>$1,560,000 </a:t>
            </a:r>
            <a:r>
              <a:rPr lang="en-US" altLang="en-US" sz="2200" kern="0" dirty="0">
                <a:solidFill>
                  <a:srgbClr val="231F20"/>
                </a:solidFill>
                <a:latin typeface="Times New Roman"/>
              </a:rPr>
              <a:t>in cash.</a:t>
            </a:r>
          </a:p>
        </p:txBody>
      </p:sp>
      <p:sp>
        <p:nvSpPr>
          <p:cNvPr id="4" name="Text Box 7"/>
          <p:cNvSpPr txBox="1">
            <a:spLocks noChangeArrowheads="1"/>
          </p:cNvSpPr>
          <p:nvPr/>
        </p:nvSpPr>
        <p:spPr bwMode="auto">
          <a:xfrm>
            <a:off x="398953" y="2743200"/>
            <a:ext cx="7467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4862513" algn="r"/>
                <a:tab pos="6054725" algn="r"/>
                <a:tab pos="6110288" algn="r"/>
              </a:tabLst>
              <a:defRPr sz="2400">
                <a:solidFill>
                  <a:schemeClr val="tx1"/>
                </a:solidFill>
                <a:latin typeface="Comic Sans MS" pitchFamily="66" charset="0"/>
                <a:cs typeface="Arial" charset="0"/>
              </a:defRPr>
            </a:lvl1pPr>
            <a:lvl2pPr marL="742950" indent="-285750" eaLnBrk="0" hangingPunct="0">
              <a:tabLst>
                <a:tab pos="4862513" algn="r"/>
                <a:tab pos="6054725" algn="r"/>
                <a:tab pos="6110288" algn="r"/>
              </a:tabLst>
              <a:defRPr sz="2400">
                <a:solidFill>
                  <a:schemeClr val="tx1"/>
                </a:solidFill>
                <a:latin typeface="Comic Sans MS" pitchFamily="66" charset="0"/>
                <a:cs typeface="Arial" charset="0"/>
              </a:defRPr>
            </a:lvl2pPr>
            <a:lvl3pPr marL="1143000" indent="-228600" eaLnBrk="0" hangingPunct="0">
              <a:tabLst>
                <a:tab pos="4862513" algn="r"/>
                <a:tab pos="6054725" algn="r"/>
                <a:tab pos="6110288" algn="r"/>
              </a:tabLst>
              <a:defRPr sz="2400">
                <a:solidFill>
                  <a:schemeClr val="tx1"/>
                </a:solidFill>
                <a:latin typeface="Comic Sans MS" pitchFamily="66" charset="0"/>
                <a:cs typeface="Arial" charset="0"/>
              </a:defRPr>
            </a:lvl3pPr>
            <a:lvl4pPr marL="1600200" indent="-228600" eaLnBrk="0" hangingPunct="0">
              <a:tabLst>
                <a:tab pos="4862513" algn="r"/>
                <a:tab pos="6054725" algn="r"/>
                <a:tab pos="6110288" algn="r"/>
              </a:tabLst>
              <a:defRPr sz="2400">
                <a:solidFill>
                  <a:schemeClr val="tx1"/>
                </a:solidFill>
                <a:latin typeface="Comic Sans MS" pitchFamily="66" charset="0"/>
                <a:cs typeface="Arial" charset="0"/>
              </a:defRPr>
            </a:lvl4pPr>
            <a:lvl5pPr marL="2057400" indent="-228600" eaLnBrk="0" hangingPunct="0">
              <a:tabLst>
                <a:tab pos="4862513" algn="r"/>
                <a:tab pos="6054725" algn="r"/>
                <a:tab pos="6110288"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9pPr>
          </a:lstStyle>
          <a:p>
            <a:pPr algn="l" rtl="0">
              <a:spcBef>
                <a:spcPct val="50000"/>
              </a:spcBef>
              <a:defRPr/>
            </a:pPr>
            <a:r>
              <a:rPr lang="en-US" altLang="en-US" sz="2200" kern="0" dirty="0" smtClean="0">
                <a:solidFill>
                  <a:sysClr val="windowText" lastClr="000000"/>
                </a:solidFill>
                <a:latin typeface="Times New Roman"/>
              </a:rPr>
              <a:t>Receivables (net)</a:t>
            </a:r>
            <a:r>
              <a:rPr lang="en-US" altLang="en-US" sz="2200" kern="0" dirty="0">
                <a:solidFill>
                  <a:sysClr val="windowText" lastClr="000000"/>
                </a:solidFill>
                <a:latin typeface="Times New Roman"/>
              </a:rPr>
              <a:t>	228,000</a:t>
            </a:r>
          </a:p>
        </p:txBody>
      </p:sp>
      <p:sp>
        <p:nvSpPr>
          <p:cNvPr id="5" name="Text Box 5"/>
          <p:cNvSpPr txBox="1">
            <a:spLocks noChangeArrowheads="1"/>
          </p:cNvSpPr>
          <p:nvPr/>
        </p:nvSpPr>
        <p:spPr bwMode="auto">
          <a:xfrm>
            <a:off x="398953" y="3217987"/>
            <a:ext cx="7467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4862513" algn="r"/>
                <a:tab pos="6054725" algn="r"/>
                <a:tab pos="6110288" algn="r"/>
              </a:tabLst>
              <a:defRPr sz="2400">
                <a:solidFill>
                  <a:schemeClr val="tx1"/>
                </a:solidFill>
                <a:latin typeface="Comic Sans MS" pitchFamily="66" charset="0"/>
                <a:cs typeface="Arial" charset="0"/>
              </a:defRPr>
            </a:lvl1pPr>
            <a:lvl2pPr marL="742950" indent="-285750" eaLnBrk="0" hangingPunct="0">
              <a:tabLst>
                <a:tab pos="4862513" algn="r"/>
                <a:tab pos="6054725" algn="r"/>
                <a:tab pos="6110288" algn="r"/>
              </a:tabLst>
              <a:defRPr sz="2400">
                <a:solidFill>
                  <a:schemeClr val="tx1"/>
                </a:solidFill>
                <a:latin typeface="Comic Sans MS" pitchFamily="66" charset="0"/>
                <a:cs typeface="Arial" charset="0"/>
              </a:defRPr>
            </a:lvl2pPr>
            <a:lvl3pPr marL="1143000" indent="-228600" eaLnBrk="0" hangingPunct="0">
              <a:tabLst>
                <a:tab pos="4862513" algn="r"/>
                <a:tab pos="6054725" algn="r"/>
                <a:tab pos="6110288" algn="r"/>
              </a:tabLst>
              <a:defRPr sz="2400">
                <a:solidFill>
                  <a:schemeClr val="tx1"/>
                </a:solidFill>
                <a:latin typeface="Comic Sans MS" pitchFamily="66" charset="0"/>
                <a:cs typeface="Arial" charset="0"/>
              </a:defRPr>
            </a:lvl3pPr>
            <a:lvl4pPr marL="1600200" indent="-228600" eaLnBrk="0" hangingPunct="0">
              <a:tabLst>
                <a:tab pos="4862513" algn="r"/>
                <a:tab pos="6054725" algn="r"/>
                <a:tab pos="6110288" algn="r"/>
              </a:tabLst>
              <a:defRPr sz="2400">
                <a:solidFill>
                  <a:schemeClr val="tx1"/>
                </a:solidFill>
                <a:latin typeface="Comic Sans MS" pitchFamily="66" charset="0"/>
                <a:cs typeface="Arial" charset="0"/>
              </a:defRPr>
            </a:lvl4pPr>
            <a:lvl5pPr marL="2057400" indent="-228600" eaLnBrk="0" hangingPunct="0">
              <a:tabLst>
                <a:tab pos="4862513" algn="r"/>
                <a:tab pos="6054725" algn="r"/>
                <a:tab pos="6110288"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9pPr>
          </a:lstStyle>
          <a:p>
            <a:pPr algn="l" rtl="0">
              <a:spcBef>
                <a:spcPct val="50000"/>
              </a:spcBef>
              <a:defRPr/>
            </a:pPr>
            <a:r>
              <a:rPr lang="en-US" altLang="en-US" sz="2200" kern="0" dirty="0">
                <a:solidFill>
                  <a:sysClr val="windowText" lastClr="000000"/>
                </a:solidFill>
                <a:latin typeface="Times New Roman"/>
              </a:rPr>
              <a:t>Inventory	396,000</a:t>
            </a:r>
          </a:p>
        </p:txBody>
      </p:sp>
      <p:sp>
        <p:nvSpPr>
          <p:cNvPr id="6" name="Text Box 6"/>
          <p:cNvSpPr txBox="1">
            <a:spLocks noChangeArrowheads="1"/>
          </p:cNvSpPr>
          <p:nvPr/>
        </p:nvSpPr>
        <p:spPr bwMode="auto">
          <a:xfrm>
            <a:off x="406655" y="3671455"/>
            <a:ext cx="7467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4862513" algn="r"/>
                <a:tab pos="6054725" algn="r"/>
                <a:tab pos="6110288" algn="r"/>
              </a:tabLst>
              <a:defRPr sz="2400">
                <a:solidFill>
                  <a:schemeClr val="tx1"/>
                </a:solidFill>
                <a:latin typeface="Comic Sans MS" pitchFamily="66" charset="0"/>
                <a:cs typeface="Arial" charset="0"/>
              </a:defRPr>
            </a:lvl1pPr>
            <a:lvl2pPr marL="742950" indent="-285750" eaLnBrk="0" hangingPunct="0">
              <a:tabLst>
                <a:tab pos="4862513" algn="r"/>
                <a:tab pos="6054725" algn="r"/>
                <a:tab pos="6110288" algn="r"/>
              </a:tabLst>
              <a:defRPr sz="2400">
                <a:solidFill>
                  <a:schemeClr val="tx1"/>
                </a:solidFill>
                <a:latin typeface="Comic Sans MS" pitchFamily="66" charset="0"/>
                <a:cs typeface="Arial" charset="0"/>
              </a:defRPr>
            </a:lvl2pPr>
            <a:lvl3pPr marL="1143000" indent="-228600" eaLnBrk="0" hangingPunct="0">
              <a:tabLst>
                <a:tab pos="4862513" algn="r"/>
                <a:tab pos="6054725" algn="r"/>
                <a:tab pos="6110288" algn="r"/>
              </a:tabLst>
              <a:defRPr sz="2400">
                <a:solidFill>
                  <a:schemeClr val="tx1"/>
                </a:solidFill>
                <a:latin typeface="Comic Sans MS" pitchFamily="66" charset="0"/>
                <a:cs typeface="Arial" charset="0"/>
              </a:defRPr>
            </a:lvl3pPr>
            <a:lvl4pPr marL="1600200" indent="-228600" eaLnBrk="0" hangingPunct="0">
              <a:tabLst>
                <a:tab pos="4862513" algn="r"/>
                <a:tab pos="6054725" algn="r"/>
                <a:tab pos="6110288" algn="r"/>
              </a:tabLst>
              <a:defRPr sz="2400">
                <a:solidFill>
                  <a:schemeClr val="tx1"/>
                </a:solidFill>
                <a:latin typeface="Comic Sans MS" pitchFamily="66" charset="0"/>
                <a:cs typeface="Arial" charset="0"/>
              </a:defRPr>
            </a:lvl4pPr>
            <a:lvl5pPr marL="2057400" indent="-228600" eaLnBrk="0" hangingPunct="0">
              <a:tabLst>
                <a:tab pos="4862513" algn="r"/>
                <a:tab pos="6054725" algn="r"/>
                <a:tab pos="6110288"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9pPr>
          </a:lstStyle>
          <a:p>
            <a:pPr algn="l" rtl="0">
              <a:spcBef>
                <a:spcPct val="50000"/>
              </a:spcBef>
              <a:defRPr/>
            </a:pPr>
            <a:r>
              <a:rPr lang="en-US" altLang="en-US" sz="2200" kern="0" dirty="0">
                <a:solidFill>
                  <a:sysClr val="windowText" lastClr="000000"/>
                </a:solidFill>
                <a:latin typeface="Times New Roman"/>
              </a:rPr>
              <a:t>Plant and </a:t>
            </a:r>
            <a:r>
              <a:rPr lang="en-US" altLang="en-US" sz="2200" kern="0" dirty="0" smtClean="0">
                <a:solidFill>
                  <a:sysClr val="windowText" lastClr="000000"/>
                </a:solidFill>
                <a:latin typeface="Times New Roman"/>
              </a:rPr>
              <a:t>equipment (net)</a:t>
            </a:r>
            <a:r>
              <a:rPr lang="en-US" altLang="en-US" sz="2200" kern="0" dirty="0">
                <a:solidFill>
                  <a:sysClr val="windowText" lastClr="000000"/>
                </a:solidFill>
                <a:latin typeface="Times New Roman"/>
              </a:rPr>
              <a:t>	540,000</a:t>
            </a:r>
          </a:p>
        </p:txBody>
      </p:sp>
      <p:sp>
        <p:nvSpPr>
          <p:cNvPr id="7" name="Text Box 10"/>
          <p:cNvSpPr txBox="1">
            <a:spLocks noChangeArrowheads="1"/>
          </p:cNvSpPr>
          <p:nvPr/>
        </p:nvSpPr>
        <p:spPr bwMode="auto">
          <a:xfrm>
            <a:off x="442570" y="4098492"/>
            <a:ext cx="7467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4862513" algn="r"/>
                <a:tab pos="6054725" algn="r"/>
                <a:tab pos="6110288" algn="r"/>
              </a:tabLst>
              <a:defRPr sz="2400">
                <a:solidFill>
                  <a:schemeClr val="tx1"/>
                </a:solidFill>
                <a:latin typeface="Comic Sans MS" pitchFamily="66" charset="0"/>
                <a:cs typeface="Arial" charset="0"/>
              </a:defRPr>
            </a:lvl1pPr>
            <a:lvl2pPr marL="742950" indent="-285750" eaLnBrk="0" hangingPunct="0">
              <a:tabLst>
                <a:tab pos="4862513" algn="r"/>
                <a:tab pos="6054725" algn="r"/>
                <a:tab pos="6110288" algn="r"/>
              </a:tabLst>
              <a:defRPr sz="2400">
                <a:solidFill>
                  <a:schemeClr val="tx1"/>
                </a:solidFill>
                <a:latin typeface="Comic Sans MS" pitchFamily="66" charset="0"/>
                <a:cs typeface="Arial" charset="0"/>
              </a:defRPr>
            </a:lvl2pPr>
            <a:lvl3pPr marL="1143000" indent="-228600" eaLnBrk="0" hangingPunct="0">
              <a:tabLst>
                <a:tab pos="4862513" algn="r"/>
                <a:tab pos="6054725" algn="r"/>
                <a:tab pos="6110288" algn="r"/>
              </a:tabLst>
              <a:defRPr sz="2400">
                <a:solidFill>
                  <a:schemeClr val="tx1"/>
                </a:solidFill>
                <a:latin typeface="Comic Sans MS" pitchFamily="66" charset="0"/>
                <a:cs typeface="Arial" charset="0"/>
              </a:defRPr>
            </a:lvl3pPr>
            <a:lvl4pPr marL="1600200" indent="-228600" eaLnBrk="0" hangingPunct="0">
              <a:tabLst>
                <a:tab pos="4862513" algn="r"/>
                <a:tab pos="6054725" algn="r"/>
                <a:tab pos="6110288" algn="r"/>
              </a:tabLst>
              <a:defRPr sz="2400">
                <a:solidFill>
                  <a:schemeClr val="tx1"/>
                </a:solidFill>
                <a:latin typeface="Comic Sans MS" pitchFamily="66" charset="0"/>
                <a:cs typeface="Arial" charset="0"/>
              </a:defRPr>
            </a:lvl4pPr>
            <a:lvl5pPr marL="2057400" indent="-228600" eaLnBrk="0" hangingPunct="0">
              <a:tabLst>
                <a:tab pos="4862513" algn="r"/>
                <a:tab pos="6054725" algn="r"/>
                <a:tab pos="6110288"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9pPr>
          </a:lstStyle>
          <a:p>
            <a:pPr algn="l" rtl="0">
              <a:spcBef>
                <a:spcPct val="50000"/>
              </a:spcBef>
              <a:defRPr/>
            </a:pPr>
            <a:r>
              <a:rPr lang="en-US" altLang="en-US" sz="2200" kern="0" dirty="0">
                <a:solidFill>
                  <a:sysClr val="windowText" lastClr="000000"/>
                </a:solidFill>
                <a:latin typeface="Times New Roman"/>
              </a:rPr>
              <a:t>Land	660,000</a:t>
            </a:r>
          </a:p>
        </p:txBody>
      </p:sp>
      <p:sp>
        <p:nvSpPr>
          <p:cNvPr id="8" name="Text Box 8"/>
          <p:cNvSpPr txBox="1">
            <a:spLocks noChangeArrowheads="1"/>
          </p:cNvSpPr>
          <p:nvPr/>
        </p:nvSpPr>
        <p:spPr bwMode="auto">
          <a:xfrm>
            <a:off x="406655" y="4525529"/>
            <a:ext cx="7467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4862513" algn="r"/>
                <a:tab pos="6054725" algn="r"/>
                <a:tab pos="6110288" algn="r"/>
              </a:tabLst>
              <a:defRPr sz="2400">
                <a:solidFill>
                  <a:schemeClr val="tx1"/>
                </a:solidFill>
                <a:latin typeface="Comic Sans MS" pitchFamily="66" charset="0"/>
                <a:cs typeface="Arial" charset="0"/>
              </a:defRPr>
            </a:lvl1pPr>
            <a:lvl2pPr marL="742950" indent="-285750" eaLnBrk="0" hangingPunct="0">
              <a:tabLst>
                <a:tab pos="4862513" algn="r"/>
                <a:tab pos="6054725" algn="r"/>
                <a:tab pos="6110288" algn="r"/>
              </a:tabLst>
              <a:defRPr sz="2400">
                <a:solidFill>
                  <a:schemeClr val="tx1"/>
                </a:solidFill>
                <a:latin typeface="Comic Sans MS" pitchFamily="66" charset="0"/>
                <a:cs typeface="Arial" charset="0"/>
              </a:defRPr>
            </a:lvl2pPr>
            <a:lvl3pPr marL="1143000" indent="-228600" eaLnBrk="0" hangingPunct="0">
              <a:tabLst>
                <a:tab pos="4862513" algn="r"/>
                <a:tab pos="6054725" algn="r"/>
                <a:tab pos="6110288" algn="r"/>
              </a:tabLst>
              <a:defRPr sz="2400">
                <a:solidFill>
                  <a:schemeClr val="tx1"/>
                </a:solidFill>
                <a:latin typeface="Comic Sans MS" pitchFamily="66" charset="0"/>
                <a:cs typeface="Arial" charset="0"/>
              </a:defRPr>
            </a:lvl3pPr>
            <a:lvl4pPr marL="1600200" indent="-228600" eaLnBrk="0" hangingPunct="0">
              <a:tabLst>
                <a:tab pos="4862513" algn="r"/>
                <a:tab pos="6054725" algn="r"/>
                <a:tab pos="6110288" algn="r"/>
              </a:tabLst>
              <a:defRPr sz="2400">
                <a:solidFill>
                  <a:schemeClr val="tx1"/>
                </a:solidFill>
                <a:latin typeface="Comic Sans MS" pitchFamily="66" charset="0"/>
                <a:cs typeface="Arial" charset="0"/>
              </a:defRPr>
            </a:lvl4pPr>
            <a:lvl5pPr marL="2057400" indent="-228600" eaLnBrk="0" hangingPunct="0">
              <a:tabLst>
                <a:tab pos="4862513" algn="r"/>
                <a:tab pos="6054725" algn="r"/>
                <a:tab pos="6110288"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9pPr>
          </a:lstStyle>
          <a:p>
            <a:pPr algn="l" rtl="0">
              <a:spcBef>
                <a:spcPct val="50000"/>
              </a:spcBef>
              <a:defRPr/>
            </a:pPr>
            <a:r>
              <a:rPr lang="en-US" altLang="en-US" sz="2200" kern="0" dirty="0">
                <a:solidFill>
                  <a:srgbClr val="C00000"/>
                </a:solidFill>
                <a:latin typeface="Times New Roman"/>
              </a:rPr>
              <a:t>Goodwill	330,000</a:t>
            </a:r>
          </a:p>
        </p:txBody>
      </p:sp>
      <p:sp>
        <p:nvSpPr>
          <p:cNvPr id="9" name="Text Box 9"/>
          <p:cNvSpPr txBox="1">
            <a:spLocks noChangeArrowheads="1"/>
          </p:cNvSpPr>
          <p:nvPr/>
        </p:nvSpPr>
        <p:spPr bwMode="auto">
          <a:xfrm>
            <a:off x="1143000" y="5211763"/>
            <a:ext cx="7467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eaLnBrk="0" hangingPunct="0">
              <a:tabLst>
                <a:tab pos="4738688" algn="r"/>
                <a:tab pos="6746875" algn="r"/>
              </a:tabLst>
              <a:defRPr sz="2400">
                <a:solidFill>
                  <a:schemeClr val="tx1"/>
                </a:solidFill>
                <a:latin typeface="Comic Sans MS" pitchFamily="66" charset="0"/>
                <a:cs typeface="Arial" charset="0"/>
              </a:defRPr>
            </a:lvl1pPr>
            <a:lvl2pPr marL="742950" indent="-285750" eaLnBrk="0" hangingPunct="0">
              <a:tabLst>
                <a:tab pos="4738688" algn="r"/>
                <a:tab pos="6746875" algn="r"/>
              </a:tabLst>
              <a:defRPr sz="2400">
                <a:solidFill>
                  <a:schemeClr val="tx1"/>
                </a:solidFill>
                <a:latin typeface="Comic Sans MS" pitchFamily="66" charset="0"/>
                <a:cs typeface="Arial" charset="0"/>
              </a:defRPr>
            </a:lvl2pPr>
            <a:lvl3pPr marL="1143000" indent="-228600" eaLnBrk="0" hangingPunct="0">
              <a:tabLst>
                <a:tab pos="4738688" algn="r"/>
                <a:tab pos="6746875" algn="r"/>
              </a:tabLst>
              <a:defRPr sz="2400">
                <a:solidFill>
                  <a:schemeClr val="tx1"/>
                </a:solidFill>
                <a:latin typeface="Comic Sans MS" pitchFamily="66" charset="0"/>
                <a:cs typeface="Arial" charset="0"/>
              </a:defRPr>
            </a:lvl3pPr>
            <a:lvl4pPr marL="1600200" indent="-228600" eaLnBrk="0" hangingPunct="0">
              <a:tabLst>
                <a:tab pos="4738688" algn="r"/>
                <a:tab pos="6746875" algn="r"/>
              </a:tabLst>
              <a:defRPr sz="2400">
                <a:solidFill>
                  <a:schemeClr val="tx1"/>
                </a:solidFill>
                <a:latin typeface="Comic Sans MS" pitchFamily="66" charset="0"/>
                <a:cs typeface="Arial" charset="0"/>
              </a:defRPr>
            </a:lvl4pPr>
            <a:lvl5pPr marL="2057400" indent="-228600" eaLnBrk="0" hangingPunct="0">
              <a:tabLst>
                <a:tab pos="4738688" algn="r"/>
                <a:tab pos="67468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4738688" algn="r"/>
                <a:tab pos="67468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4738688" algn="r"/>
                <a:tab pos="67468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4738688" algn="r"/>
                <a:tab pos="67468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4738688" algn="r"/>
                <a:tab pos="6746875" algn="r"/>
              </a:tabLst>
              <a:defRPr sz="2400">
                <a:solidFill>
                  <a:schemeClr val="tx1"/>
                </a:solidFill>
                <a:latin typeface="Comic Sans MS" pitchFamily="66" charset="0"/>
                <a:cs typeface="Arial" charset="0"/>
              </a:defRPr>
            </a:lvl9pPr>
          </a:lstStyle>
          <a:p>
            <a:pPr algn="l" rtl="0">
              <a:spcBef>
                <a:spcPct val="50000"/>
              </a:spcBef>
              <a:defRPr/>
            </a:pPr>
            <a:r>
              <a:rPr lang="en-US" altLang="en-US" sz="2200" kern="0" dirty="0">
                <a:solidFill>
                  <a:sysClr val="windowText" lastClr="000000"/>
                </a:solidFill>
                <a:latin typeface="Times New Roman"/>
              </a:rPr>
              <a:t>Liabilities		594,000</a:t>
            </a:r>
          </a:p>
        </p:txBody>
      </p:sp>
      <p:sp>
        <p:nvSpPr>
          <p:cNvPr id="10" name="Text Box 11"/>
          <p:cNvSpPr txBox="1">
            <a:spLocks noChangeArrowheads="1"/>
          </p:cNvSpPr>
          <p:nvPr/>
        </p:nvSpPr>
        <p:spPr bwMode="auto">
          <a:xfrm>
            <a:off x="1143000" y="5668963"/>
            <a:ext cx="7467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eaLnBrk="0" hangingPunct="0">
              <a:tabLst>
                <a:tab pos="4738688" algn="r"/>
                <a:tab pos="6746875" algn="r"/>
              </a:tabLst>
              <a:defRPr sz="2400">
                <a:solidFill>
                  <a:schemeClr val="tx1"/>
                </a:solidFill>
                <a:latin typeface="Comic Sans MS" pitchFamily="66" charset="0"/>
                <a:cs typeface="Arial" charset="0"/>
              </a:defRPr>
            </a:lvl1pPr>
            <a:lvl2pPr marL="742950" indent="-285750" eaLnBrk="0" hangingPunct="0">
              <a:tabLst>
                <a:tab pos="4738688" algn="r"/>
                <a:tab pos="6746875" algn="r"/>
              </a:tabLst>
              <a:defRPr sz="2400">
                <a:solidFill>
                  <a:schemeClr val="tx1"/>
                </a:solidFill>
                <a:latin typeface="Comic Sans MS" pitchFamily="66" charset="0"/>
                <a:cs typeface="Arial" charset="0"/>
              </a:defRPr>
            </a:lvl2pPr>
            <a:lvl3pPr marL="1143000" indent="-228600" eaLnBrk="0" hangingPunct="0">
              <a:tabLst>
                <a:tab pos="4738688" algn="r"/>
                <a:tab pos="6746875" algn="r"/>
              </a:tabLst>
              <a:defRPr sz="2400">
                <a:solidFill>
                  <a:schemeClr val="tx1"/>
                </a:solidFill>
                <a:latin typeface="Comic Sans MS" pitchFamily="66" charset="0"/>
                <a:cs typeface="Arial" charset="0"/>
              </a:defRPr>
            </a:lvl3pPr>
            <a:lvl4pPr marL="1600200" indent="-228600" eaLnBrk="0" hangingPunct="0">
              <a:tabLst>
                <a:tab pos="4738688" algn="r"/>
                <a:tab pos="6746875" algn="r"/>
              </a:tabLst>
              <a:defRPr sz="2400">
                <a:solidFill>
                  <a:schemeClr val="tx1"/>
                </a:solidFill>
                <a:latin typeface="Comic Sans MS" pitchFamily="66" charset="0"/>
                <a:cs typeface="Arial" charset="0"/>
              </a:defRPr>
            </a:lvl4pPr>
            <a:lvl5pPr marL="2057400" indent="-228600" eaLnBrk="0" hangingPunct="0">
              <a:tabLst>
                <a:tab pos="4738688" algn="r"/>
                <a:tab pos="67468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4738688" algn="r"/>
                <a:tab pos="67468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4738688" algn="r"/>
                <a:tab pos="67468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4738688" algn="r"/>
                <a:tab pos="67468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4738688" algn="r"/>
                <a:tab pos="6746875" algn="r"/>
              </a:tabLst>
              <a:defRPr sz="2400">
                <a:solidFill>
                  <a:schemeClr val="tx1"/>
                </a:solidFill>
                <a:latin typeface="Comic Sans MS" pitchFamily="66" charset="0"/>
                <a:cs typeface="Arial" charset="0"/>
              </a:defRPr>
            </a:lvl9pPr>
          </a:lstStyle>
          <a:p>
            <a:pPr algn="l" rtl="0">
              <a:spcBef>
                <a:spcPct val="50000"/>
              </a:spcBef>
              <a:defRPr/>
            </a:pPr>
            <a:r>
              <a:rPr lang="en-US" altLang="en-US" sz="2200" kern="0" dirty="0">
                <a:solidFill>
                  <a:srgbClr val="C00000"/>
                </a:solidFill>
                <a:latin typeface="Times New Roman"/>
              </a:rPr>
              <a:t>Cash		1,560,000</a:t>
            </a:r>
          </a:p>
        </p:txBody>
      </p:sp>
    </p:spTree>
    <p:extLst>
      <p:ext uri="{BB962C8B-B14F-4D97-AF65-F5344CB8AC3E}">
        <p14:creationId xmlns:p14="http://schemas.microsoft.com/office/powerpoint/2010/main" val="71322460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sz="3600" b="1" dirty="0">
                <a:solidFill>
                  <a:srgbClr val="C00000"/>
                </a:solidFill>
                <a:ea typeface="Calibri"/>
                <a:cs typeface="Arial"/>
              </a:rPr>
              <a:t>المعالجات المحاسبية للاندماج عن طريق اكتساب الاصول/الدفع النقدي </a:t>
            </a:r>
            <a:endParaRPr lang="ar-IQ" dirty="0"/>
          </a:p>
        </p:txBody>
      </p:sp>
      <p:sp>
        <p:nvSpPr>
          <p:cNvPr id="3" name="Rectangle 2"/>
          <p:cNvSpPr/>
          <p:nvPr/>
        </p:nvSpPr>
        <p:spPr>
          <a:xfrm>
            <a:off x="179512" y="2032464"/>
            <a:ext cx="8784976" cy="3828740"/>
          </a:xfrm>
          <a:prstGeom prst="rect">
            <a:avLst/>
          </a:prstGeom>
        </p:spPr>
        <p:txBody>
          <a:bodyPr wrap="square">
            <a:spAutoFit/>
          </a:bodyPr>
          <a:lstStyle/>
          <a:p>
            <a:r>
              <a:rPr lang="ar-IQ" sz="3200" b="1" dirty="0">
                <a:solidFill>
                  <a:schemeClr val="tx2">
                    <a:lumMod val="60000"/>
                    <a:lumOff val="40000"/>
                  </a:schemeClr>
                </a:solidFill>
                <a:ea typeface="Calibri"/>
              </a:rPr>
              <a:t>*اما اذا كانت كلفة الاكتساب اقل من القيمة العادلة لصافي الاصول فيتم معالجة الفرق على انه ‏مكاسب متحققة جراء عملية الاندماج ‏</a:t>
            </a:r>
            <a:r>
              <a:rPr lang="en-US" sz="3200" b="1" dirty="0">
                <a:solidFill>
                  <a:schemeClr val="tx2">
                    <a:lumMod val="60000"/>
                    <a:lumOff val="40000"/>
                  </a:schemeClr>
                </a:solidFill>
                <a:ea typeface="Calibri"/>
                <a:cs typeface="Arial"/>
              </a:rPr>
              <a:t>	</a:t>
            </a:r>
            <a:endParaRPr lang="en-US" sz="2400" dirty="0">
              <a:solidFill>
                <a:schemeClr val="tx2">
                  <a:lumMod val="60000"/>
                  <a:lumOff val="40000"/>
                </a:schemeClr>
              </a:solidFill>
              <a:ea typeface="Calibri"/>
              <a:cs typeface="Arial"/>
            </a:endParaRPr>
          </a:p>
          <a:p>
            <a:r>
              <a:rPr lang="ar-IQ" b="1" dirty="0">
                <a:ea typeface="Calibri"/>
              </a:rPr>
              <a:t> </a:t>
            </a:r>
            <a:endParaRPr lang="en-US" sz="1400" dirty="0">
              <a:ea typeface="Calibri"/>
              <a:cs typeface="Arial"/>
            </a:endParaRPr>
          </a:p>
          <a:p>
            <a:pPr algn="just">
              <a:lnSpc>
                <a:spcPct val="115000"/>
              </a:lnSpc>
              <a:spcAft>
                <a:spcPts val="1000"/>
              </a:spcAft>
            </a:pPr>
            <a:r>
              <a:rPr lang="ar-IQ" sz="2800" b="1" dirty="0">
                <a:solidFill>
                  <a:srgbClr val="FF0000"/>
                </a:solidFill>
                <a:ea typeface="Calibri"/>
              </a:rPr>
              <a:t>مكاسب الاندماج : </a:t>
            </a:r>
            <a:r>
              <a:rPr lang="ar-IQ" sz="2800" b="1" dirty="0">
                <a:ea typeface="Calibri"/>
              </a:rPr>
              <a:t>هو المبلغ المتحقق لصالح الشركة الدامجة نتيجة المفاوضات الناجحة مع ‏مجلس ‏ادارة ‏الشركة المندمجة او غير المباشرة مع حملة الاسهم فيها ، ويتضمن معالجة محاسبية ‏خاصة ‏سيتم ‏الاشارة اليها في المثال التالي :-‏</a:t>
            </a:r>
            <a:endParaRPr lang="en-US" sz="2000" dirty="0">
              <a:ea typeface="Calibri"/>
              <a:cs typeface="Arial"/>
            </a:endParaRPr>
          </a:p>
        </p:txBody>
      </p:sp>
    </p:spTree>
    <p:extLst>
      <p:ext uri="{BB962C8B-B14F-4D97-AF65-F5344CB8AC3E}">
        <p14:creationId xmlns:p14="http://schemas.microsoft.com/office/powerpoint/2010/main" val="597381126"/>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sz="3200" b="1" dirty="0">
                <a:solidFill>
                  <a:srgbClr val="C00000"/>
                </a:solidFill>
                <a:ea typeface="Calibri"/>
                <a:cs typeface="Arial"/>
              </a:rPr>
              <a:t>المعالجات المحاسبية للاندماج عن طريق اكتساب الاصول/الدفع النقدي </a:t>
            </a:r>
            <a:endParaRPr lang="en-US" dirty="0">
              <a:solidFill>
                <a:srgbClr val="C00000"/>
              </a:solidFill>
            </a:endParaRPr>
          </a:p>
        </p:txBody>
      </p:sp>
      <p:sp>
        <p:nvSpPr>
          <p:cNvPr id="3" name="Text Box 14"/>
          <p:cNvSpPr txBox="1">
            <a:spLocks noChangeArrowheads="1"/>
          </p:cNvSpPr>
          <p:nvPr/>
        </p:nvSpPr>
        <p:spPr bwMode="auto">
          <a:xfrm>
            <a:off x="533400" y="1345174"/>
            <a:ext cx="8229600" cy="9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l">
              <a:lnSpc>
                <a:spcPct val="115000"/>
              </a:lnSpc>
              <a:spcBef>
                <a:spcPct val="25000"/>
              </a:spcBef>
              <a:spcAft>
                <a:spcPct val="35000"/>
              </a:spcAft>
              <a:buSzPct val="80000"/>
              <a:defRPr/>
            </a:pPr>
            <a:r>
              <a:rPr lang="en-US" altLang="en-US" b="1" kern="0" dirty="0">
                <a:solidFill>
                  <a:srgbClr val="800000"/>
                </a:solidFill>
                <a:latin typeface="Times New Roman"/>
              </a:rPr>
              <a:t>E2-1:</a:t>
            </a:r>
            <a:r>
              <a:rPr lang="en-US" altLang="en-US" kern="0" dirty="0">
                <a:solidFill>
                  <a:srgbClr val="231F20"/>
                </a:solidFill>
                <a:latin typeface="Times New Roman"/>
              </a:rPr>
              <a:t>  </a:t>
            </a:r>
            <a:r>
              <a:rPr lang="en-US" altLang="en-US" b="1" kern="0" dirty="0">
                <a:solidFill>
                  <a:srgbClr val="231F20"/>
                </a:solidFill>
                <a:latin typeface="Times New Roman"/>
              </a:rPr>
              <a:t>B.</a:t>
            </a:r>
            <a:r>
              <a:rPr lang="en-US" altLang="en-US" kern="0" dirty="0">
                <a:solidFill>
                  <a:srgbClr val="231F20"/>
                </a:solidFill>
                <a:latin typeface="Times New Roman"/>
              </a:rPr>
              <a:t> Repeat the requirement in (A) assuming that </a:t>
            </a:r>
            <a:r>
              <a:rPr lang="en-US" altLang="en-US" kern="0" dirty="0" smtClean="0">
                <a:solidFill>
                  <a:srgbClr val="231F20"/>
                </a:solidFill>
                <a:latin typeface="Times New Roman"/>
              </a:rPr>
              <a:t>the amount </a:t>
            </a:r>
            <a:r>
              <a:rPr lang="en-US" altLang="en-US" kern="0" dirty="0">
                <a:solidFill>
                  <a:srgbClr val="231F20"/>
                </a:solidFill>
                <a:latin typeface="Times New Roman"/>
              </a:rPr>
              <a:t>paid was </a:t>
            </a:r>
            <a:r>
              <a:rPr lang="en-US" altLang="en-US" kern="0" dirty="0">
                <a:solidFill>
                  <a:srgbClr val="C00000"/>
                </a:solidFill>
                <a:latin typeface="Times New Roman"/>
              </a:rPr>
              <a:t>$990,000</a:t>
            </a:r>
            <a:r>
              <a:rPr lang="en-US" altLang="en-US" kern="0" dirty="0">
                <a:solidFill>
                  <a:srgbClr val="231F20"/>
                </a:solidFill>
                <a:latin typeface="Times New Roman"/>
              </a:rPr>
              <a:t>.</a:t>
            </a:r>
          </a:p>
        </p:txBody>
      </p:sp>
      <p:sp>
        <p:nvSpPr>
          <p:cNvPr id="4" name="مستطيل 3"/>
          <p:cNvSpPr/>
          <p:nvPr/>
        </p:nvSpPr>
        <p:spPr>
          <a:xfrm>
            <a:off x="4100280" y="2229795"/>
            <a:ext cx="4572000" cy="523220"/>
          </a:xfrm>
          <a:prstGeom prst="rect">
            <a:avLst/>
          </a:prstGeom>
        </p:spPr>
        <p:txBody>
          <a:bodyPr>
            <a:spAutoFit/>
          </a:bodyPr>
          <a:lstStyle/>
          <a:p>
            <a:r>
              <a:rPr lang="ar-IQ" sz="2800" b="1" dirty="0" smtClean="0">
                <a:solidFill>
                  <a:srgbClr val="C00000"/>
                </a:solidFill>
                <a:latin typeface="Noto Naskh Arabic UI"/>
              </a:rPr>
              <a:t>حساب مكاسب الاندماج</a:t>
            </a:r>
          </a:p>
        </p:txBody>
      </p:sp>
      <p:sp>
        <p:nvSpPr>
          <p:cNvPr id="5" name="Text Box 7"/>
          <p:cNvSpPr txBox="1">
            <a:spLocks noChangeArrowheads="1"/>
          </p:cNvSpPr>
          <p:nvPr/>
        </p:nvSpPr>
        <p:spPr bwMode="auto">
          <a:xfrm>
            <a:off x="1143000" y="2971800"/>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7148513" algn="r"/>
              </a:tabLst>
              <a:defRPr sz="2400">
                <a:solidFill>
                  <a:schemeClr val="tx1"/>
                </a:solidFill>
                <a:latin typeface="Comic Sans MS" pitchFamily="66" charset="0"/>
                <a:cs typeface="Arial" charset="0"/>
              </a:defRPr>
            </a:lvl1pPr>
            <a:lvl2pPr marL="742950" indent="-285750" eaLnBrk="0" hangingPunct="0">
              <a:tabLst>
                <a:tab pos="7148513" algn="r"/>
              </a:tabLst>
              <a:defRPr sz="2400">
                <a:solidFill>
                  <a:schemeClr val="tx1"/>
                </a:solidFill>
                <a:latin typeface="Comic Sans MS" pitchFamily="66" charset="0"/>
                <a:cs typeface="Arial" charset="0"/>
              </a:defRPr>
            </a:lvl2pPr>
            <a:lvl3pPr marL="1143000" indent="-228600" eaLnBrk="0" hangingPunct="0">
              <a:tabLst>
                <a:tab pos="7148513" algn="r"/>
              </a:tabLst>
              <a:defRPr sz="2400">
                <a:solidFill>
                  <a:schemeClr val="tx1"/>
                </a:solidFill>
                <a:latin typeface="Comic Sans MS" pitchFamily="66" charset="0"/>
                <a:cs typeface="Arial" charset="0"/>
              </a:defRPr>
            </a:lvl3pPr>
            <a:lvl4pPr marL="1600200" indent="-228600" eaLnBrk="0" hangingPunct="0">
              <a:tabLst>
                <a:tab pos="7148513" algn="r"/>
              </a:tabLst>
              <a:defRPr sz="2400">
                <a:solidFill>
                  <a:schemeClr val="tx1"/>
                </a:solidFill>
                <a:latin typeface="Comic Sans MS" pitchFamily="66" charset="0"/>
                <a:cs typeface="Arial" charset="0"/>
              </a:defRPr>
            </a:lvl4pPr>
            <a:lvl5pPr marL="2057400" indent="-228600" eaLnBrk="0" hangingPunct="0">
              <a:tabLst>
                <a:tab pos="7148513"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148513"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148513"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148513"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148513" algn="r"/>
              </a:tabLst>
              <a:defRPr sz="2400">
                <a:solidFill>
                  <a:schemeClr val="tx1"/>
                </a:solidFill>
                <a:latin typeface="Comic Sans MS" pitchFamily="66" charset="0"/>
                <a:cs typeface="Arial" charset="0"/>
              </a:defRPr>
            </a:lvl9pPr>
          </a:lstStyle>
          <a:p>
            <a:pPr algn="l" rtl="0">
              <a:spcBef>
                <a:spcPct val="50000"/>
              </a:spcBef>
              <a:defRPr/>
            </a:pPr>
            <a:r>
              <a:rPr lang="en-US" altLang="en-US" kern="0" dirty="0">
                <a:solidFill>
                  <a:sysClr val="windowText" lastClr="000000"/>
                </a:solidFill>
                <a:latin typeface="Times New Roman"/>
              </a:rPr>
              <a:t>Fair value of assets, without cash	$</a:t>
            </a:r>
            <a:r>
              <a:rPr lang="en-US" altLang="en-US" kern="0" dirty="0" smtClean="0">
                <a:solidFill>
                  <a:sysClr val="windowText" lastClr="000000"/>
                </a:solidFill>
                <a:latin typeface="Times New Roman"/>
              </a:rPr>
              <a:t>1,824,000</a:t>
            </a:r>
            <a:endParaRPr lang="en-US" altLang="en-US" kern="0" dirty="0">
              <a:solidFill>
                <a:sysClr val="windowText" lastClr="000000"/>
              </a:solidFill>
              <a:latin typeface="Times New Roman"/>
            </a:endParaRPr>
          </a:p>
        </p:txBody>
      </p:sp>
      <p:sp>
        <p:nvSpPr>
          <p:cNvPr id="6" name="Text Box 5"/>
          <p:cNvSpPr txBox="1">
            <a:spLocks noChangeArrowheads="1"/>
          </p:cNvSpPr>
          <p:nvPr/>
        </p:nvSpPr>
        <p:spPr bwMode="auto">
          <a:xfrm>
            <a:off x="1143000" y="3382963"/>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4862513" algn="r"/>
                <a:tab pos="7148513" algn="r"/>
              </a:tabLst>
              <a:defRPr sz="2400">
                <a:solidFill>
                  <a:schemeClr val="tx1"/>
                </a:solidFill>
                <a:latin typeface="Comic Sans MS" pitchFamily="66" charset="0"/>
                <a:cs typeface="Arial" charset="0"/>
              </a:defRPr>
            </a:lvl1pPr>
            <a:lvl2pPr marL="742950" indent="-285750" eaLnBrk="0" hangingPunct="0">
              <a:tabLst>
                <a:tab pos="4862513" algn="r"/>
                <a:tab pos="7148513" algn="r"/>
              </a:tabLst>
              <a:defRPr sz="2400">
                <a:solidFill>
                  <a:schemeClr val="tx1"/>
                </a:solidFill>
                <a:latin typeface="Comic Sans MS" pitchFamily="66" charset="0"/>
                <a:cs typeface="Arial" charset="0"/>
              </a:defRPr>
            </a:lvl2pPr>
            <a:lvl3pPr marL="1143000" indent="-228600" eaLnBrk="0" hangingPunct="0">
              <a:tabLst>
                <a:tab pos="4862513" algn="r"/>
                <a:tab pos="7148513" algn="r"/>
              </a:tabLst>
              <a:defRPr sz="2400">
                <a:solidFill>
                  <a:schemeClr val="tx1"/>
                </a:solidFill>
                <a:latin typeface="Comic Sans MS" pitchFamily="66" charset="0"/>
                <a:cs typeface="Arial" charset="0"/>
              </a:defRPr>
            </a:lvl3pPr>
            <a:lvl4pPr marL="1600200" indent="-228600" eaLnBrk="0" hangingPunct="0">
              <a:tabLst>
                <a:tab pos="4862513" algn="r"/>
                <a:tab pos="7148513" algn="r"/>
              </a:tabLst>
              <a:defRPr sz="2400">
                <a:solidFill>
                  <a:schemeClr val="tx1"/>
                </a:solidFill>
                <a:latin typeface="Comic Sans MS" pitchFamily="66" charset="0"/>
                <a:cs typeface="Arial" charset="0"/>
              </a:defRPr>
            </a:lvl4pPr>
            <a:lvl5pPr marL="2057400" indent="-228600" eaLnBrk="0" hangingPunct="0">
              <a:tabLst>
                <a:tab pos="4862513" algn="r"/>
                <a:tab pos="7148513"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9pPr>
          </a:lstStyle>
          <a:p>
            <a:pPr algn="l" rtl="0">
              <a:spcBef>
                <a:spcPct val="50000"/>
              </a:spcBef>
              <a:defRPr/>
            </a:pPr>
            <a:r>
              <a:rPr lang="en-US" altLang="en-US" kern="0" dirty="0">
                <a:solidFill>
                  <a:sysClr val="windowText" lastClr="000000"/>
                </a:solidFill>
                <a:latin typeface="Times New Roman"/>
              </a:rPr>
              <a:t>Fair value of liabilities		</a:t>
            </a:r>
            <a:r>
              <a:rPr lang="en-US" altLang="en-US" b="1" u="sng" kern="0" dirty="0">
                <a:solidFill>
                  <a:sysClr val="windowText" lastClr="000000"/>
                </a:solidFill>
                <a:latin typeface="Times New Roman"/>
              </a:rPr>
              <a:t>594,000</a:t>
            </a:r>
          </a:p>
        </p:txBody>
      </p:sp>
      <p:sp>
        <p:nvSpPr>
          <p:cNvPr id="7" name="Text Box 6"/>
          <p:cNvSpPr txBox="1">
            <a:spLocks noChangeArrowheads="1"/>
          </p:cNvSpPr>
          <p:nvPr/>
        </p:nvSpPr>
        <p:spPr bwMode="auto">
          <a:xfrm>
            <a:off x="1143000" y="3840163"/>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4862513" algn="r"/>
                <a:tab pos="7148513" algn="r"/>
              </a:tabLst>
              <a:defRPr sz="2400">
                <a:solidFill>
                  <a:schemeClr val="tx1"/>
                </a:solidFill>
                <a:latin typeface="Comic Sans MS" pitchFamily="66" charset="0"/>
                <a:cs typeface="Arial" charset="0"/>
              </a:defRPr>
            </a:lvl1pPr>
            <a:lvl2pPr marL="742950" indent="-285750" eaLnBrk="0" hangingPunct="0">
              <a:tabLst>
                <a:tab pos="4862513" algn="r"/>
                <a:tab pos="7148513" algn="r"/>
              </a:tabLst>
              <a:defRPr sz="2400">
                <a:solidFill>
                  <a:schemeClr val="tx1"/>
                </a:solidFill>
                <a:latin typeface="Comic Sans MS" pitchFamily="66" charset="0"/>
                <a:cs typeface="Arial" charset="0"/>
              </a:defRPr>
            </a:lvl2pPr>
            <a:lvl3pPr marL="1143000" indent="-228600" eaLnBrk="0" hangingPunct="0">
              <a:tabLst>
                <a:tab pos="4862513" algn="r"/>
                <a:tab pos="7148513" algn="r"/>
              </a:tabLst>
              <a:defRPr sz="2400">
                <a:solidFill>
                  <a:schemeClr val="tx1"/>
                </a:solidFill>
                <a:latin typeface="Comic Sans MS" pitchFamily="66" charset="0"/>
                <a:cs typeface="Arial" charset="0"/>
              </a:defRPr>
            </a:lvl3pPr>
            <a:lvl4pPr marL="1600200" indent="-228600" eaLnBrk="0" hangingPunct="0">
              <a:tabLst>
                <a:tab pos="4862513" algn="r"/>
                <a:tab pos="7148513" algn="r"/>
              </a:tabLst>
              <a:defRPr sz="2400">
                <a:solidFill>
                  <a:schemeClr val="tx1"/>
                </a:solidFill>
                <a:latin typeface="Comic Sans MS" pitchFamily="66" charset="0"/>
                <a:cs typeface="Arial" charset="0"/>
              </a:defRPr>
            </a:lvl4pPr>
            <a:lvl5pPr marL="2057400" indent="-228600" eaLnBrk="0" hangingPunct="0">
              <a:tabLst>
                <a:tab pos="4862513" algn="r"/>
                <a:tab pos="7148513"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9pPr>
          </a:lstStyle>
          <a:p>
            <a:pPr algn="l" rtl="0">
              <a:spcBef>
                <a:spcPct val="50000"/>
              </a:spcBef>
              <a:defRPr/>
            </a:pPr>
            <a:r>
              <a:rPr lang="en-US" altLang="en-US" kern="0" dirty="0">
                <a:solidFill>
                  <a:sysClr val="windowText" lastClr="000000"/>
                </a:solidFill>
                <a:latin typeface="Times New Roman"/>
              </a:rPr>
              <a:t>Fair value of net assets		1,230,000</a:t>
            </a:r>
          </a:p>
        </p:txBody>
      </p:sp>
      <p:sp>
        <p:nvSpPr>
          <p:cNvPr id="8" name="Text Box 8"/>
          <p:cNvSpPr txBox="1">
            <a:spLocks noChangeArrowheads="1"/>
          </p:cNvSpPr>
          <p:nvPr/>
        </p:nvSpPr>
        <p:spPr bwMode="auto">
          <a:xfrm>
            <a:off x="1143000" y="4284663"/>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4862513" algn="r"/>
                <a:tab pos="7148513" algn="r"/>
              </a:tabLst>
              <a:defRPr sz="2400">
                <a:solidFill>
                  <a:schemeClr val="tx1"/>
                </a:solidFill>
                <a:latin typeface="Comic Sans MS" pitchFamily="66" charset="0"/>
                <a:cs typeface="Arial" charset="0"/>
              </a:defRPr>
            </a:lvl1pPr>
            <a:lvl2pPr marL="742950" indent="-285750" eaLnBrk="0" hangingPunct="0">
              <a:tabLst>
                <a:tab pos="4862513" algn="r"/>
                <a:tab pos="7148513" algn="r"/>
              </a:tabLst>
              <a:defRPr sz="2400">
                <a:solidFill>
                  <a:schemeClr val="tx1"/>
                </a:solidFill>
                <a:latin typeface="Comic Sans MS" pitchFamily="66" charset="0"/>
                <a:cs typeface="Arial" charset="0"/>
              </a:defRPr>
            </a:lvl2pPr>
            <a:lvl3pPr marL="1143000" indent="-228600" eaLnBrk="0" hangingPunct="0">
              <a:tabLst>
                <a:tab pos="4862513" algn="r"/>
                <a:tab pos="7148513" algn="r"/>
              </a:tabLst>
              <a:defRPr sz="2400">
                <a:solidFill>
                  <a:schemeClr val="tx1"/>
                </a:solidFill>
                <a:latin typeface="Comic Sans MS" pitchFamily="66" charset="0"/>
                <a:cs typeface="Arial" charset="0"/>
              </a:defRPr>
            </a:lvl3pPr>
            <a:lvl4pPr marL="1600200" indent="-228600" eaLnBrk="0" hangingPunct="0">
              <a:tabLst>
                <a:tab pos="4862513" algn="r"/>
                <a:tab pos="7148513" algn="r"/>
              </a:tabLst>
              <a:defRPr sz="2400">
                <a:solidFill>
                  <a:schemeClr val="tx1"/>
                </a:solidFill>
                <a:latin typeface="Comic Sans MS" pitchFamily="66" charset="0"/>
                <a:cs typeface="Arial" charset="0"/>
              </a:defRPr>
            </a:lvl4pPr>
            <a:lvl5pPr marL="2057400" indent="-228600" eaLnBrk="0" hangingPunct="0">
              <a:tabLst>
                <a:tab pos="4862513" algn="r"/>
                <a:tab pos="7148513"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9pPr>
          </a:lstStyle>
          <a:p>
            <a:pPr algn="l" rtl="0">
              <a:spcBef>
                <a:spcPct val="50000"/>
              </a:spcBef>
              <a:defRPr/>
            </a:pPr>
            <a:r>
              <a:rPr lang="en-US" altLang="en-US" kern="0" dirty="0">
                <a:solidFill>
                  <a:sysClr val="windowText" lastClr="000000"/>
                </a:solidFill>
                <a:latin typeface="Times New Roman"/>
              </a:rPr>
              <a:t>Price paid		</a:t>
            </a:r>
            <a:r>
              <a:rPr lang="en-US" altLang="en-US" b="1" u="sng" kern="0" dirty="0">
                <a:solidFill>
                  <a:sysClr val="windowText" lastClr="000000"/>
                </a:solidFill>
                <a:latin typeface="Times New Roman"/>
              </a:rPr>
              <a:t>990,000</a:t>
            </a:r>
          </a:p>
        </p:txBody>
      </p:sp>
      <p:sp>
        <p:nvSpPr>
          <p:cNvPr id="9" name="Text Box 9"/>
          <p:cNvSpPr txBox="1">
            <a:spLocks noChangeArrowheads="1"/>
          </p:cNvSpPr>
          <p:nvPr/>
        </p:nvSpPr>
        <p:spPr bwMode="auto">
          <a:xfrm>
            <a:off x="1143000" y="4741863"/>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4862513" algn="r"/>
                <a:tab pos="7148513" algn="r"/>
              </a:tabLst>
              <a:defRPr sz="2400">
                <a:solidFill>
                  <a:schemeClr val="tx1"/>
                </a:solidFill>
                <a:latin typeface="Comic Sans MS" pitchFamily="66" charset="0"/>
                <a:cs typeface="Arial" charset="0"/>
              </a:defRPr>
            </a:lvl1pPr>
            <a:lvl2pPr marL="742950" indent="-285750" eaLnBrk="0" hangingPunct="0">
              <a:tabLst>
                <a:tab pos="4862513" algn="r"/>
                <a:tab pos="7148513" algn="r"/>
              </a:tabLst>
              <a:defRPr sz="2400">
                <a:solidFill>
                  <a:schemeClr val="tx1"/>
                </a:solidFill>
                <a:latin typeface="Comic Sans MS" pitchFamily="66" charset="0"/>
                <a:cs typeface="Arial" charset="0"/>
              </a:defRPr>
            </a:lvl2pPr>
            <a:lvl3pPr marL="1143000" indent="-228600" eaLnBrk="0" hangingPunct="0">
              <a:tabLst>
                <a:tab pos="4862513" algn="r"/>
                <a:tab pos="7148513" algn="r"/>
              </a:tabLst>
              <a:defRPr sz="2400">
                <a:solidFill>
                  <a:schemeClr val="tx1"/>
                </a:solidFill>
                <a:latin typeface="Comic Sans MS" pitchFamily="66" charset="0"/>
                <a:cs typeface="Arial" charset="0"/>
              </a:defRPr>
            </a:lvl3pPr>
            <a:lvl4pPr marL="1600200" indent="-228600" eaLnBrk="0" hangingPunct="0">
              <a:tabLst>
                <a:tab pos="4862513" algn="r"/>
                <a:tab pos="7148513" algn="r"/>
              </a:tabLst>
              <a:defRPr sz="2400">
                <a:solidFill>
                  <a:schemeClr val="tx1"/>
                </a:solidFill>
                <a:latin typeface="Comic Sans MS" pitchFamily="66" charset="0"/>
                <a:cs typeface="Arial" charset="0"/>
              </a:defRPr>
            </a:lvl4pPr>
            <a:lvl5pPr marL="2057400" indent="-228600" eaLnBrk="0" hangingPunct="0">
              <a:tabLst>
                <a:tab pos="4862513" algn="r"/>
                <a:tab pos="7148513"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4862513" algn="r"/>
                <a:tab pos="7148513" algn="r"/>
              </a:tabLst>
              <a:defRPr sz="2400">
                <a:solidFill>
                  <a:schemeClr val="tx1"/>
                </a:solidFill>
                <a:latin typeface="Comic Sans MS" pitchFamily="66" charset="0"/>
                <a:cs typeface="Arial" charset="0"/>
              </a:defRPr>
            </a:lvl9pPr>
          </a:lstStyle>
          <a:p>
            <a:pPr algn="l" rtl="0">
              <a:spcBef>
                <a:spcPct val="50000"/>
              </a:spcBef>
              <a:defRPr/>
            </a:pPr>
            <a:r>
              <a:rPr lang="en-US" altLang="en-US" b="1" kern="0" dirty="0">
                <a:solidFill>
                  <a:srgbClr val="800000"/>
                </a:solidFill>
                <a:latin typeface="Times New Roman"/>
              </a:rPr>
              <a:t>Bargain purchase		$  240,000</a:t>
            </a:r>
          </a:p>
        </p:txBody>
      </p:sp>
    </p:spTree>
    <p:extLst>
      <p:ext uri="{BB962C8B-B14F-4D97-AF65-F5344CB8AC3E}">
        <p14:creationId xmlns:p14="http://schemas.microsoft.com/office/powerpoint/2010/main" val="20927252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355600"/>
            <a:ext cx="8229600" cy="1143000"/>
          </a:xfrm>
        </p:spPr>
        <p:txBody>
          <a:bodyPr/>
          <a:lstStyle/>
          <a:p>
            <a:r>
              <a:rPr lang="ar-IQ" sz="3200" b="1" dirty="0">
                <a:solidFill>
                  <a:srgbClr val="C00000"/>
                </a:solidFill>
                <a:ea typeface="Calibri"/>
                <a:cs typeface="Arial"/>
              </a:rPr>
              <a:t>المعالجات المحاسبية للاندماج عن طريق اكتساب الاصول/الدفع النقدي </a:t>
            </a:r>
            <a:endParaRPr lang="en-US" dirty="0">
              <a:solidFill>
                <a:srgbClr val="C00000"/>
              </a:solidFill>
            </a:endParaRPr>
          </a:p>
        </p:txBody>
      </p:sp>
      <p:sp>
        <p:nvSpPr>
          <p:cNvPr id="3" name="Text Box 9"/>
          <p:cNvSpPr txBox="1">
            <a:spLocks noChangeArrowheads="1"/>
          </p:cNvSpPr>
          <p:nvPr/>
        </p:nvSpPr>
        <p:spPr bwMode="auto">
          <a:xfrm>
            <a:off x="533400" y="1498600"/>
            <a:ext cx="8229600" cy="9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l" rtl="0">
              <a:lnSpc>
                <a:spcPct val="115000"/>
              </a:lnSpc>
              <a:spcBef>
                <a:spcPct val="25000"/>
              </a:spcBef>
              <a:spcAft>
                <a:spcPct val="35000"/>
              </a:spcAft>
              <a:buSzPct val="80000"/>
              <a:defRPr/>
            </a:pPr>
            <a:r>
              <a:rPr lang="en-US" altLang="en-US" b="1" kern="0" dirty="0">
                <a:solidFill>
                  <a:srgbClr val="800000"/>
                </a:solidFill>
                <a:latin typeface="Times New Roman"/>
              </a:rPr>
              <a:t>E2-1:</a:t>
            </a:r>
            <a:r>
              <a:rPr lang="en-US" altLang="en-US" b="1" kern="0" dirty="0">
                <a:solidFill>
                  <a:srgbClr val="231F20"/>
                </a:solidFill>
                <a:latin typeface="Times New Roman"/>
              </a:rPr>
              <a:t>  B</a:t>
            </a:r>
            <a:r>
              <a:rPr lang="en-US" altLang="en-US" b="1" kern="0" dirty="0">
                <a:solidFill>
                  <a:srgbClr val="231F20"/>
                </a:solidFill>
              </a:rPr>
              <a:t>. </a:t>
            </a:r>
            <a:r>
              <a:rPr lang="en-US" altLang="en-US" b="1" kern="0" dirty="0">
                <a:solidFill>
                  <a:srgbClr val="231F20"/>
                </a:solidFill>
                <a:latin typeface="Times New Roman"/>
              </a:rPr>
              <a:t>Repeat the requirement in (A) assuming that the amount paid was </a:t>
            </a:r>
            <a:r>
              <a:rPr lang="en-US" altLang="en-US" b="1" kern="0" dirty="0">
                <a:solidFill>
                  <a:srgbClr val="C00000"/>
                </a:solidFill>
                <a:latin typeface="Times New Roman"/>
              </a:rPr>
              <a:t>$990,000</a:t>
            </a:r>
            <a:r>
              <a:rPr lang="en-US" altLang="en-US" b="1" kern="0" dirty="0">
                <a:solidFill>
                  <a:srgbClr val="231F20"/>
                </a:solidFill>
                <a:latin typeface="Times New Roman"/>
              </a:rPr>
              <a:t>.</a:t>
            </a:r>
          </a:p>
        </p:txBody>
      </p:sp>
      <p:sp>
        <p:nvSpPr>
          <p:cNvPr id="4" name="Text Box 24"/>
          <p:cNvSpPr txBox="1">
            <a:spLocks noChangeArrowheads="1"/>
          </p:cNvSpPr>
          <p:nvPr/>
        </p:nvSpPr>
        <p:spPr bwMode="auto">
          <a:xfrm>
            <a:off x="1143000" y="2404269"/>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4862513" algn="r"/>
                <a:tab pos="6054725" algn="r"/>
                <a:tab pos="6110288" algn="r"/>
              </a:tabLst>
              <a:defRPr sz="2400">
                <a:solidFill>
                  <a:schemeClr val="tx1"/>
                </a:solidFill>
                <a:latin typeface="Comic Sans MS" pitchFamily="66" charset="0"/>
                <a:cs typeface="Arial" charset="0"/>
              </a:defRPr>
            </a:lvl1pPr>
            <a:lvl2pPr marL="742950" indent="-285750" eaLnBrk="0" hangingPunct="0">
              <a:tabLst>
                <a:tab pos="4862513" algn="r"/>
                <a:tab pos="6054725" algn="r"/>
                <a:tab pos="6110288" algn="r"/>
              </a:tabLst>
              <a:defRPr sz="2400">
                <a:solidFill>
                  <a:schemeClr val="tx1"/>
                </a:solidFill>
                <a:latin typeface="Comic Sans MS" pitchFamily="66" charset="0"/>
                <a:cs typeface="Arial" charset="0"/>
              </a:defRPr>
            </a:lvl2pPr>
            <a:lvl3pPr marL="1143000" indent="-228600" eaLnBrk="0" hangingPunct="0">
              <a:tabLst>
                <a:tab pos="4862513" algn="r"/>
                <a:tab pos="6054725" algn="r"/>
                <a:tab pos="6110288" algn="r"/>
              </a:tabLst>
              <a:defRPr sz="2400">
                <a:solidFill>
                  <a:schemeClr val="tx1"/>
                </a:solidFill>
                <a:latin typeface="Comic Sans MS" pitchFamily="66" charset="0"/>
                <a:cs typeface="Arial" charset="0"/>
              </a:defRPr>
            </a:lvl3pPr>
            <a:lvl4pPr marL="1600200" indent="-228600" eaLnBrk="0" hangingPunct="0">
              <a:tabLst>
                <a:tab pos="4862513" algn="r"/>
                <a:tab pos="6054725" algn="r"/>
                <a:tab pos="6110288" algn="r"/>
              </a:tabLst>
              <a:defRPr sz="2400">
                <a:solidFill>
                  <a:schemeClr val="tx1"/>
                </a:solidFill>
                <a:latin typeface="Comic Sans MS" pitchFamily="66" charset="0"/>
                <a:cs typeface="Arial" charset="0"/>
              </a:defRPr>
            </a:lvl4pPr>
            <a:lvl5pPr marL="2057400" indent="-228600" eaLnBrk="0" hangingPunct="0">
              <a:tabLst>
                <a:tab pos="4862513" algn="r"/>
                <a:tab pos="6054725" algn="r"/>
                <a:tab pos="6110288"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9pPr>
          </a:lstStyle>
          <a:p>
            <a:pPr algn="l" rtl="0">
              <a:spcBef>
                <a:spcPct val="50000"/>
              </a:spcBef>
              <a:defRPr/>
            </a:pPr>
            <a:r>
              <a:rPr lang="en-US" altLang="en-US" b="1" kern="0" dirty="0" smtClean="0">
                <a:solidFill>
                  <a:sysClr val="windowText" lastClr="000000"/>
                </a:solidFill>
                <a:latin typeface="Times New Roman"/>
              </a:rPr>
              <a:t>Receivables (net)</a:t>
            </a:r>
            <a:r>
              <a:rPr lang="en-US" altLang="en-US" b="1" kern="0" dirty="0">
                <a:solidFill>
                  <a:sysClr val="windowText" lastClr="000000"/>
                </a:solidFill>
                <a:latin typeface="Times New Roman"/>
              </a:rPr>
              <a:t>	228,000</a:t>
            </a:r>
          </a:p>
        </p:txBody>
      </p:sp>
      <p:sp>
        <p:nvSpPr>
          <p:cNvPr id="5" name="Text Box 22"/>
          <p:cNvSpPr txBox="1">
            <a:spLocks noChangeArrowheads="1"/>
          </p:cNvSpPr>
          <p:nvPr/>
        </p:nvSpPr>
        <p:spPr bwMode="auto">
          <a:xfrm>
            <a:off x="1143000" y="2815432"/>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4862513" algn="r"/>
                <a:tab pos="6054725" algn="r"/>
                <a:tab pos="6110288" algn="r"/>
              </a:tabLst>
              <a:defRPr sz="2400">
                <a:solidFill>
                  <a:schemeClr val="tx1"/>
                </a:solidFill>
                <a:latin typeface="Comic Sans MS" pitchFamily="66" charset="0"/>
                <a:cs typeface="Arial" charset="0"/>
              </a:defRPr>
            </a:lvl1pPr>
            <a:lvl2pPr marL="742950" indent="-285750" eaLnBrk="0" hangingPunct="0">
              <a:tabLst>
                <a:tab pos="4862513" algn="r"/>
                <a:tab pos="6054725" algn="r"/>
                <a:tab pos="6110288" algn="r"/>
              </a:tabLst>
              <a:defRPr sz="2400">
                <a:solidFill>
                  <a:schemeClr val="tx1"/>
                </a:solidFill>
                <a:latin typeface="Comic Sans MS" pitchFamily="66" charset="0"/>
                <a:cs typeface="Arial" charset="0"/>
              </a:defRPr>
            </a:lvl2pPr>
            <a:lvl3pPr marL="1143000" indent="-228600" eaLnBrk="0" hangingPunct="0">
              <a:tabLst>
                <a:tab pos="4862513" algn="r"/>
                <a:tab pos="6054725" algn="r"/>
                <a:tab pos="6110288" algn="r"/>
              </a:tabLst>
              <a:defRPr sz="2400">
                <a:solidFill>
                  <a:schemeClr val="tx1"/>
                </a:solidFill>
                <a:latin typeface="Comic Sans MS" pitchFamily="66" charset="0"/>
                <a:cs typeface="Arial" charset="0"/>
              </a:defRPr>
            </a:lvl3pPr>
            <a:lvl4pPr marL="1600200" indent="-228600" eaLnBrk="0" hangingPunct="0">
              <a:tabLst>
                <a:tab pos="4862513" algn="r"/>
                <a:tab pos="6054725" algn="r"/>
                <a:tab pos="6110288" algn="r"/>
              </a:tabLst>
              <a:defRPr sz="2400">
                <a:solidFill>
                  <a:schemeClr val="tx1"/>
                </a:solidFill>
                <a:latin typeface="Comic Sans MS" pitchFamily="66" charset="0"/>
                <a:cs typeface="Arial" charset="0"/>
              </a:defRPr>
            </a:lvl4pPr>
            <a:lvl5pPr marL="2057400" indent="-228600" eaLnBrk="0" hangingPunct="0">
              <a:tabLst>
                <a:tab pos="4862513" algn="r"/>
                <a:tab pos="6054725" algn="r"/>
                <a:tab pos="6110288"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9pPr>
          </a:lstStyle>
          <a:p>
            <a:pPr algn="l" rtl="0">
              <a:spcBef>
                <a:spcPct val="50000"/>
              </a:spcBef>
              <a:defRPr/>
            </a:pPr>
            <a:r>
              <a:rPr lang="en-US" altLang="en-US" b="1" kern="0" dirty="0">
                <a:solidFill>
                  <a:sysClr val="windowText" lastClr="000000"/>
                </a:solidFill>
                <a:latin typeface="Times New Roman"/>
              </a:rPr>
              <a:t>Inventory	396,000</a:t>
            </a:r>
          </a:p>
        </p:txBody>
      </p:sp>
      <p:sp>
        <p:nvSpPr>
          <p:cNvPr id="6" name="Text Box 23"/>
          <p:cNvSpPr txBox="1">
            <a:spLocks noChangeArrowheads="1"/>
          </p:cNvSpPr>
          <p:nvPr/>
        </p:nvSpPr>
        <p:spPr bwMode="auto">
          <a:xfrm>
            <a:off x="1143000" y="3272632"/>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4862513" algn="r"/>
                <a:tab pos="6054725" algn="r"/>
                <a:tab pos="6110288" algn="r"/>
              </a:tabLst>
              <a:defRPr sz="2400">
                <a:solidFill>
                  <a:schemeClr val="tx1"/>
                </a:solidFill>
                <a:latin typeface="Comic Sans MS" pitchFamily="66" charset="0"/>
                <a:cs typeface="Arial" charset="0"/>
              </a:defRPr>
            </a:lvl1pPr>
            <a:lvl2pPr marL="742950" indent="-285750" eaLnBrk="0" hangingPunct="0">
              <a:tabLst>
                <a:tab pos="4862513" algn="r"/>
                <a:tab pos="6054725" algn="r"/>
                <a:tab pos="6110288" algn="r"/>
              </a:tabLst>
              <a:defRPr sz="2400">
                <a:solidFill>
                  <a:schemeClr val="tx1"/>
                </a:solidFill>
                <a:latin typeface="Comic Sans MS" pitchFamily="66" charset="0"/>
                <a:cs typeface="Arial" charset="0"/>
              </a:defRPr>
            </a:lvl2pPr>
            <a:lvl3pPr marL="1143000" indent="-228600" eaLnBrk="0" hangingPunct="0">
              <a:tabLst>
                <a:tab pos="4862513" algn="r"/>
                <a:tab pos="6054725" algn="r"/>
                <a:tab pos="6110288" algn="r"/>
              </a:tabLst>
              <a:defRPr sz="2400">
                <a:solidFill>
                  <a:schemeClr val="tx1"/>
                </a:solidFill>
                <a:latin typeface="Comic Sans MS" pitchFamily="66" charset="0"/>
                <a:cs typeface="Arial" charset="0"/>
              </a:defRPr>
            </a:lvl3pPr>
            <a:lvl4pPr marL="1600200" indent="-228600" eaLnBrk="0" hangingPunct="0">
              <a:tabLst>
                <a:tab pos="4862513" algn="r"/>
                <a:tab pos="6054725" algn="r"/>
                <a:tab pos="6110288" algn="r"/>
              </a:tabLst>
              <a:defRPr sz="2400">
                <a:solidFill>
                  <a:schemeClr val="tx1"/>
                </a:solidFill>
                <a:latin typeface="Comic Sans MS" pitchFamily="66" charset="0"/>
                <a:cs typeface="Arial" charset="0"/>
              </a:defRPr>
            </a:lvl4pPr>
            <a:lvl5pPr marL="2057400" indent="-228600" eaLnBrk="0" hangingPunct="0">
              <a:tabLst>
                <a:tab pos="4862513" algn="r"/>
                <a:tab pos="6054725" algn="r"/>
                <a:tab pos="6110288"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9pPr>
          </a:lstStyle>
          <a:p>
            <a:pPr algn="l" rtl="0">
              <a:spcBef>
                <a:spcPct val="50000"/>
              </a:spcBef>
              <a:defRPr/>
            </a:pPr>
            <a:r>
              <a:rPr lang="en-US" altLang="en-US" b="1" kern="0" dirty="0">
                <a:solidFill>
                  <a:sysClr val="windowText" lastClr="000000"/>
                </a:solidFill>
                <a:latin typeface="Times New Roman"/>
              </a:rPr>
              <a:t>Plant and </a:t>
            </a:r>
            <a:r>
              <a:rPr lang="en-US" altLang="en-US" b="1" kern="0" dirty="0" smtClean="0">
                <a:solidFill>
                  <a:sysClr val="windowText" lastClr="000000"/>
                </a:solidFill>
                <a:latin typeface="Times New Roman"/>
              </a:rPr>
              <a:t>equipment (net)</a:t>
            </a:r>
            <a:r>
              <a:rPr lang="en-US" altLang="en-US" b="1" kern="0" dirty="0">
                <a:solidFill>
                  <a:sysClr val="windowText" lastClr="000000"/>
                </a:solidFill>
                <a:latin typeface="Times New Roman"/>
              </a:rPr>
              <a:t>	540,000</a:t>
            </a:r>
          </a:p>
        </p:txBody>
      </p:sp>
      <p:sp>
        <p:nvSpPr>
          <p:cNvPr id="7" name="Text Box 27"/>
          <p:cNvSpPr txBox="1">
            <a:spLocks noChangeArrowheads="1"/>
          </p:cNvSpPr>
          <p:nvPr/>
        </p:nvSpPr>
        <p:spPr bwMode="auto">
          <a:xfrm>
            <a:off x="1143000" y="3729832"/>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4862513" algn="r"/>
                <a:tab pos="6054725" algn="r"/>
                <a:tab pos="6110288" algn="r"/>
              </a:tabLst>
              <a:defRPr sz="2400">
                <a:solidFill>
                  <a:schemeClr val="tx1"/>
                </a:solidFill>
                <a:latin typeface="Comic Sans MS" pitchFamily="66" charset="0"/>
                <a:cs typeface="Arial" charset="0"/>
              </a:defRPr>
            </a:lvl1pPr>
            <a:lvl2pPr marL="742950" indent="-285750" eaLnBrk="0" hangingPunct="0">
              <a:tabLst>
                <a:tab pos="4862513" algn="r"/>
                <a:tab pos="6054725" algn="r"/>
                <a:tab pos="6110288" algn="r"/>
              </a:tabLst>
              <a:defRPr sz="2400">
                <a:solidFill>
                  <a:schemeClr val="tx1"/>
                </a:solidFill>
                <a:latin typeface="Comic Sans MS" pitchFamily="66" charset="0"/>
                <a:cs typeface="Arial" charset="0"/>
              </a:defRPr>
            </a:lvl2pPr>
            <a:lvl3pPr marL="1143000" indent="-228600" eaLnBrk="0" hangingPunct="0">
              <a:tabLst>
                <a:tab pos="4862513" algn="r"/>
                <a:tab pos="6054725" algn="r"/>
                <a:tab pos="6110288" algn="r"/>
              </a:tabLst>
              <a:defRPr sz="2400">
                <a:solidFill>
                  <a:schemeClr val="tx1"/>
                </a:solidFill>
                <a:latin typeface="Comic Sans MS" pitchFamily="66" charset="0"/>
                <a:cs typeface="Arial" charset="0"/>
              </a:defRPr>
            </a:lvl3pPr>
            <a:lvl4pPr marL="1600200" indent="-228600" eaLnBrk="0" hangingPunct="0">
              <a:tabLst>
                <a:tab pos="4862513" algn="r"/>
                <a:tab pos="6054725" algn="r"/>
                <a:tab pos="6110288" algn="r"/>
              </a:tabLst>
              <a:defRPr sz="2400">
                <a:solidFill>
                  <a:schemeClr val="tx1"/>
                </a:solidFill>
                <a:latin typeface="Comic Sans MS" pitchFamily="66" charset="0"/>
                <a:cs typeface="Arial" charset="0"/>
              </a:defRPr>
            </a:lvl4pPr>
            <a:lvl5pPr marL="2057400" indent="-228600" eaLnBrk="0" hangingPunct="0">
              <a:tabLst>
                <a:tab pos="4862513" algn="r"/>
                <a:tab pos="6054725" algn="r"/>
                <a:tab pos="6110288"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4862513" algn="r"/>
                <a:tab pos="6054725" algn="r"/>
                <a:tab pos="6110288" algn="r"/>
              </a:tabLst>
              <a:defRPr sz="2400">
                <a:solidFill>
                  <a:schemeClr val="tx1"/>
                </a:solidFill>
                <a:latin typeface="Comic Sans MS" pitchFamily="66" charset="0"/>
                <a:cs typeface="Arial" charset="0"/>
              </a:defRPr>
            </a:lvl9pPr>
          </a:lstStyle>
          <a:p>
            <a:pPr algn="l" rtl="0">
              <a:spcBef>
                <a:spcPct val="50000"/>
              </a:spcBef>
              <a:defRPr/>
            </a:pPr>
            <a:r>
              <a:rPr lang="en-US" altLang="en-US" b="1" kern="0" dirty="0">
                <a:solidFill>
                  <a:sysClr val="windowText" lastClr="000000"/>
                </a:solidFill>
                <a:latin typeface="Times New Roman"/>
              </a:rPr>
              <a:t>Land	660,000</a:t>
            </a:r>
          </a:p>
        </p:txBody>
      </p:sp>
      <p:sp>
        <p:nvSpPr>
          <p:cNvPr id="8" name="Text Box 26"/>
          <p:cNvSpPr txBox="1">
            <a:spLocks noChangeArrowheads="1"/>
          </p:cNvSpPr>
          <p:nvPr/>
        </p:nvSpPr>
        <p:spPr bwMode="auto">
          <a:xfrm>
            <a:off x="1907704" y="4187032"/>
            <a:ext cx="67028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457200" eaLnBrk="0" hangingPunct="0">
              <a:tabLst>
                <a:tab pos="4738688" algn="r"/>
                <a:tab pos="6746875" algn="r"/>
              </a:tabLst>
              <a:defRPr sz="2400">
                <a:solidFill>
                  <a:schemeClr val="tx1"/>
                </a:solidFill>
                <a:latin typeface="Comic Sans MS" pitchFamily="66" charset="0"/>
                <a:cs typeface="Arial" charset="0"/>
              </a:defRPr>
            </a:lvl1pPr>
            <a:lvl2pPr marL="742950" indent="-285750" eaLnBrk="0" hangingPunct="0">
              <a:tabLst>
                <a:tab pos="4738688" algn="r"/>
                <a:tab pos="6746875" algn="r"/>
              </a:tabLst>
              <a:defRPr sz="2400">
                <a:solidFill>
                  <a:schemeClr val="tx1"/>
                </a:solidFill>
                <a:latin typeface="Comic Sans MS" pitchFamily="66" charset="0"/>
                <a:cs typeface="Arial" charset="0"/>
              </a:defRPr>
            </a:lvl2pPr>
            <a:lvl3pPr marL="1143000" indent="-228600" eaLnBrk="0" hangingPunct="0">
              <a:tabLst>
                <a:tab pos="4738688" algn="r"/>
                <a:tab pos="6746875" algn="r"/>
              </a:tabLst>
              <a:defRPr sz="2400">
                <a:solidFill>
                  <a:schemeClr val="tx1"/>
                </a:solidFill>
                <a:latin typeface="Comic Sans MS" pitchFamily="66" charset="0"/>
                <a:cs typeface="Arial" charset="0"/>
              </a:defRPr>
            </a:lvl3pPr>
            <a:lvl4pPr marL="1600200" indent="-228600" eaLnBrk="0" hangingPunct="0">
              <a:tabLst>
                <a:tab pos="4738688" algn="r"/>
                <a:tab pos="6746875" algn="r"/>
              </a:tabLst>
              <a:defRPr sz="2400">
                <a:solidFill>
                  <a:schemeClr val="tx1"/>
                </a:solidFill>
                <a:latin typeface="Comic Sans MS" pitchFamily="66" charset="0"/>
                <a:cs typeface="Arial" charset="0"/>
              </a:defRPr>
            </a:lvl4pPr>
            <a:lvl5pPr marL="2057400" indent="-228600" eaLnBrk="0" hangingPunct="0">
              <a:tabLst>
                <a:tab pos="4738688" algn="r"/>
                <a:tab pos="67468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4738688" algn="r"/>
                <a:tab pos="67468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4738688" algn="r"/>
                <a:tab pos="67468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4738688" algn="r"/>
                <a:tab pos="67468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4738688" algn="r"/>
                <a:tab pos="6746875" algn="r"/>
              </a:tabLst>
              <a:defRPr sz="2400">
                <a:solidFill>
                  <a:schemeClr val="tx1"/>
                </a:solidFill>
                <a:latin typeface="Comic Sans MS" pitchFamily="66" charset="0"/>
                <a:cs typeface="Arial" charset="0"/>
              </a:defRPr>
            </a:lvl9pPr>
          </a:lstStyle>
          <a:p>
            <a:pPr algn="l" rtl="0">
              <a:spcBef>
                <a:spcPct val="50000"/>
              </a:spcBef>
              <a:defRPr/>
            </a:pPr>
            <a:r>
              <a:rPr lang="en-US" altLang="en-US" b="1" kern="0" dirty="0">
                <a:solidFill>
                  <a:sysClr val="windowText" lastClr="000000"/>
                </a:solidFill>
                <a:latin typeface="Times New Roman"/>
              </a:rPr>
              <a:t>Liabilities		594,000</a:t>
            </a:r>
          </a:p>
        </p:txBody>
      </p:sp>
      <p:sp>
        <p:nvSpPr>
          <p:cNvPr id="9" name="Text Box 28"/>
          <p:cNvSpPr txBox="1">
            <a:spLocks noChangeArrowheads="1"/>
          </p:cNvSpPr>
          <p:nvPr/>
        </p:nvSpPr>
        <p:spPr bwMode="auto">
          <a:xfrm>
            <a:off x="1907704" y="4614069"/>
            <a:ext cx="67028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457200" eaLnBrk="0" hangingPunct="0">
              <a:tabLst>
                <a:tab pos="4738688" algn="r"/>
                <a:tab pos="6746875" algn="r"/>
              </a:tabLst>
              <a:defRPr sz="2400">
                <a:solidFill>
                  <a:schemeClr val="tx1"/>
                </a:solidFill>
                <a:latin typeface="Comic Sans MS" pitchFamily="66" charset="0"/>
                <a:cs typeface="Arial" charset="0"/>
              </a:defRPr>
            </a:lvl1pPr>
            <a:lvl2pPr marL="742950" indent="-285750" eaLnBrk="0" hangingPunct="0">
              <a:tabLst>
                <a:tab pos="4738688" algn="r"/>
                <a:tab pos="6746875" algn="r"/>
              </a:tabLst>
              <a:defRPr sz="2400">
                <a:solidFill>
                  <a:schemeClr val="tx1"/>
                </a:solidFill>
                <a:latin typeface="Comic Sans MS" pitchFamily="66" charset="0"/>
                <a:cs typeface="Arial" charset="0"/>
              </a:defRPr>
            </a:lvl2pPr>
            <a:lvl3pPr marL="1143000" indent="-228600" eaLnBrk="0" hangingPunct="0">
              <a:tabLst>
                <a:tab pos="4738688" algn="r"/>
                <a:tab pos="6746875" algn="r"/>
              </a:tabLst>
              <a:defRPr sz="2400">
                <a:solidFill>
                  <a:schemeClr val="tx1"/>
                </a:solidFill>
                <a:latin typeface="Comic Sans MS" pitchFamily="66" charset="0"/>
                <a:cs typeface="Arial" charset="0"/>
              </a:defRPr>
            </a:lvl3pPr>
            <a:lvl4pPr marL="1600200" indent="-228600" eaLnBrk="0" hangingPunct="0">
              <a:tabLst>
                <a:tab pos="4738688" algn="r"/>
                <a:tab pos="6746875" algn="r"/>
              </a:tabLst>
              <a:defRPr sz="2400">
                <a:solidFill>
                  <a:schemeClr val="tx1"/>
                </a:solidFill>
                <a:latin typeface="Comic Sans MS" pitchFamily="66" charset="0"/>
                <a:cs typeface="Arial" charset="0"/>
              </a:defRPr>
            </a:lvl4pPr>
            <a:lvl5pPr marL="2057400" indent="-228600" eaLnBrk="0" hangingPunct="0">
              <a:tabLst>
                <a:tab pos="4738688" algn="r"/>
                <a:tab pos="67468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4738688" algn="r"/>
                <a:tab pos="67468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4738688" algn="r"/>
                <a:tab pos="67468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4738688" algn="r"/>
                <a:tab pos="67468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4738688" algn="r"/>
                <a:tab pos="6746875" algn="r"/>
              </a:tabLst>
              <a:defRPr sz="2400">
                <a:solidFill>
                  <a:schemeClr val="tx1"/>
                </a:solidFill>
                <a:latin typeface="Comic Sans MS" pitchFamily="66" charset="0"/>
                <a:cs typeface="Arial" charset="0"/>
              </a:defRPr>
            </a:lvl9pPr>
          </a:lstStyle>
          <a:p>
            <a:pPr algn="l" rtl="0">
              <a:spcBef>
                <a:spcPct val="50000"/>
              </a:spcBef>
              <a:defRPr/>
            </a:pPr>
            <a:r>
              <a:rPr lang="en-US" altLang="en-US" b="1" kern="0" dirty="0">
                <a:solidFill>
                  <a:sysClr val="windowText" lastClr="000000"/>
                </a:solidFill>
                <a:latin typeface="Times New Roman"/>
              </a:rPr>
              <a:t>Cash		990,000</a:t>
            </a:r>
          </a:p>
        </p:txBody>
      </p:sp>
      <p:sp>
        <p:nvSpPr>
          <p:cNvPr id="10" name="Text Box 25"/>
          <p:cNvSpPr txBox="1">
            <a:spLocks noChangeArrowheads="1"/>
          </p:cNvSpPr>
          <p:nvPr/>
        </p:nvSpPr>
        <p:spPr bwMode="auto">
          <a:xfrm>
            <a:off x="1907704" y="5041107"/>
            <a:ext cx="67028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457200" indent="-457200" eaLnBrk="0" hangingPunct="0">
              <a:tabLst>
                <a:tab pos="6743700" algn="r"/>
              </a:tabLst>
              <a:defRPr sz="2400">
                <a:solidFill>
                  <a:schemeClr val="tx1"/>
                </a:solidFill>
                <a:latin typeface="Comic Sans MS" pitchFamily="66" charset="0"/>
                <a:cs typeface="Arial" charset="0"/>
              </a:defRPr>
            </a:lvl1pPr>
            <a:lvl2pPr marL="742950" indent="-285750" eaLnBrk="0" hangingPunct="0">
              <a:tabLst>
                <a:tab pos="6743700" algn="r"/>
              </a:tabLst>
              <a:defRPr sz="2400">
                <a:solidFill>
                  <a:schemeClr val="tx1"/>
                </a:solidFill>
                <a:latin typeface="Comic Sans MS" pitchFamily="66" charset="0"/>
                <a:cs typeface="Arial" charset="0"/>
              </a:defRPr>
            </a:lvl2pPr>
            <a:lvl3pPr marL="1143000" indent="-228600" eaLnBrk="0" hangingPunct="0">
              <a:tabLst>
                <a:tab pos="6743700" algn="r"/>
              </a:tabLst>
              <a:defRPr sz="2400">
                <a:solidFill>
                  <a:schemeClr val="tx1"/>
                </a:solidFill>
                <a:latin typeface="Comic Sans MS" pitchFamily="66" charset="0"/>
                <a:cs typeface="Arial" charset="0"/>
              </a:defRPr>
            </a:lvl3pPr>
            <a:lvl4pPr marL="1600200" indent="-228600" eaLnBrk="0" hangingPunct="0">
              <a:tabLst>
                <a:tab pos="6743700" algn="r"/>
              </a:tabLst>
              <a:defRPr sz="2400">
                <a:solidFill>
                  <a:schemeClr val="tx1"/>
                </a:solidFill>
                <a:latin typeface="Comic Sans MS" pitchFamily="66" charset="0"/>
                <a:cs typeface="Arial" charset="0"/>
              </a:defRPr>
            </a:lvl4pPr>
            <a:lvl5pPr marL="2057400" indent="-228600" eaLnBrk="0" hangingPunct="0">
              <a:tabLst>
                <a:tab pos="6743700"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6743700"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6743700"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6743700"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6743700" algn="r"/>
              </a:tabLst>
              <a:defRPr sz="2400">
                <a:solidFill>
                  <a:schemeClr val="tx1"/>
                </a:solidFill>
                <a:latin typeface="Comic Sans MS" pitchFamily="66" charset="0"/>
                <a:cs typeface="Arial" charset="0"/>
              </a:defRPr>
            </a:lvl9pPr>
          </a:lstStyle>
          <a:p>
            <a:pPr algn="l" rtl="0">
              <a:spcBef>
                <a:spcPct val="50000"/>
              </a:spcBef>
              <a:defRPr/>
            </a:pPr>
            <a:r>
              <a:rPr lang="en-US" altLang="en-US" b="1" kern="0" dirty="0">
                <a:solidFill>
                  <a:srgbClr val="C00000"/>
                </a:solidFill>
              </a:rPr>
              <a:t>	</a:t>
            </a:r>
            <a:r>
              <a:rPr lang="en-US" altLang="en-US" b="1" kern="0" dirty="0">
                <a:solidFill>
                  <a:srgbClr val="C00000"/>
                </a:solidFill>
                <a:latin typeface="Times New Roman"/>
              </a:rPr>
              <a:t>Gain on acquisition (ordinary)	240,000</a:t>
            </a:r>
          </a:p>
        </p:txBody>
      </p:sp>
    </p:spTree>
    <p:extLst>
      <p:ext uri="{BB962C8B-B14F-4D97-AF65-F5344CB8AC3E}">
        <p14:creationId xmlns:p14="http://schemas.microsoft.com/office/powerpoint/2010/main" val="39432868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solidFill>
                  <a:srgbClr val="C00000"/>
                </a:solidFill>
              </a:rPr>
              <a:t>المعالجات المحاسبية للاندماج عن طريق اكتساب الاصول/الدفع النقدي </a:t>
            </a:r>
            <a:endParaRPr lang="en-US" b="1" dirty="0">
              <a:solidFill>
                <a:srgbClr val="C00000"/>
              </a:solidFill>
            </a:endParaRPr>
          </a:p>
        </p:txBody>
      </p:sp>
      <p:sp>
        <p:nvSpPr>
          <p:cNvPr id="3" name="مستطيل 2"/>
          <p:cNvSpPr/>
          <p:nvPr/>
        </p:nvSpPr>
        <p:spPr>
          <a:xfrm>
            <a:off x="971600" y="1988840"/>
            <a:ext cx="7704856" cy="4524315"/>
          </a:xfrm>
          <a:prstGeom prst="rect">
            <a:avLst/>
          </a:prstGeom>
        </p:spPr>
        <p:txBody>
          <a:bodyPr wrap="square">
            <a:spAutoFit/>
          </a:bodyPr>
          <a:lstStyle/>
          <a:p>
            <a:pPr algn="justLow"/>
            <a:r>
              <a:rPr lang="ar-IQ" sz="3600" b="1" dirty="0">
                <a:solidFill>
                  <a:schemeClr val="tx2">
                    <a:lumMod val="75000"/>
                  </a:schemeClr>
                </a:solidFill>
              </a:rPr>
              <a:t>* ملاحظة </a:t>
            </a:r>
            <a:r>
              <a:rPr lang="ar-IQ" sz="3600" b="1" dirty="0">
                <a:solidFill>
                  <a:srgbClr val="FF0000"/>
                </a:solidFill>
              </a:rPr>
              <a:t>: في السابق كانت المعالجة </a:t>
            </a:r>
            <a:r>
              <a:rPr lang="ar-IQ" sz="3600" b="1" dirty="0" smtClean="0">
                <a:solidFill>
                  <a:srgbClr val="FF0000"/>
                </a:solidFill>
              </a:rPr>
              <a:t>المحاسبية لمكاسب الاندماج تعتبر </a:t>
            </a:r>
            <a:r>
              <a:rPr lang="ar-IQ" sz="3600" b="1" dirty="0">
                <a:solidFill>
                  <a:srgbClr val="FF0000"/>
                </a:solidFill>
              </a:rPr>
              <a:t>غير مقبولة في الواقع العملي بسبب تعارضها مع </a:t>
            </a:r>
            <a:r>
              <a:rPr lang="ar-IQ" sz="3600" b="1" dirty="0" smtClean="0">
                <a:solidFill>
                  <a:srgbClr val="FF0000"/>
                </a:solidFill>
              </a:rPr>
              <a:t>ألمبادىء </a:t>
            </a:r>
            <a:r>
              <a:rPr lang="ar-IQ" sz="3600" b="1" dirty="0">
                <a:solidFill>
                  <a:srgbClr val="FF0000"/>
                </a:solidFill>
              </a:rPr>
              <a:t>المحاسبية المقبولة عموما </a:t>
            </a:r>
            <a:r>
              <a:rPr lang="en-US" sz="3600" b="1" dirty="0" smtClean="0">
                <a:solidFill>
                  <a:srgbClr val="FF0000"/>
                </a:solidFill>
              </a:rPr>
              <a:t>GAAP)</a:t>
            </a:r>
            <a:r>
              <a:rPr lang="ar-IQ" sz="3600" b="1" dirty="0" smtClean="0">
                <a:solidFill>
                  <a:srgbClr val="FF0000"/>
                </a:solidFill>
              </a:rPr>
              <a:t>) لكون </a:t>
            </a:r>
            <a:r>
              <a:rPr lang="ar-IQ" sz="3600" b="1" dirty="0">
                <a:solidFill>
                  <a:srgbClr val="FF0000"/>
                </a:solidFill>
              </a:rPr>
              <a:t>الايرادات لا تتحقق الا عند البيع وليس الشراء ، ولكن في الوقت الحالي تسمح المعايير الدولية </a:t>
            </a:r>
            <a:r>
              <a:rPr lang="ar-IQ" sz="3600" b="1" dirty="0" smtClean="0">
                <a:solidFill>
                  <a:srgbClr val="FF0000"/>
                </a:solidFill>
              </a:rPr>
              <a:t>للأبلاغ </a:t>
            </a:r>
            <a:r>
              <a:rPr lang="ar-IQ" sz="3600" b="1" dirty="0">
                <a:solidFill>
                  <a:srgbClr val="FF0000"/>
                </a:solidFill>
              </a:rPr>
              <a:t>المالي بالاعتراف بمكاسب الاندماج عند اكتساب اصول الشركة </a:t>
            </a:r>
            <a:r>
              <a:rPr lang="ar-IQ" sz="2800" b="1" dirty="0"/>
              <a:t>.</a:t>
            </a:r>
          </a:p>
        </p:txBody>
      </p:sp>
    </p:spTree>
    <p:extLst>
      <p:ext uri="{BB962C8B-B14F-4D97-AF65-F5344CB8AC3E}">
        <p14:creationId xmlns:p14="http://schemas.microsoft.com/office/powerpoint/2010/main" val="2807141124"/>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864096"/>
          </a:xfrm>
        </p:spPr>
        <p:txBody>
          <a:bodyPr>
            <a:noAutofit/>
          </a:bodyPr>
          <a:lstStyle/>
          <a:p>
            <a:r>
              <a:rPr lang="ar-IQ" sz="3200" b="1" dirty="0">
                <a:solidFill>
                  <a:srgbClr val="C00000"/>
                </a:solidFill>
                <a:ea typeface="Calibri"/>
                <a:cs typeface="Arial"/>
              </a:rPr>
              <a:t>المعالجات المحاسبية للاندماج عن طريق اكتساب </a:t>
            </a:r>
            <a:r>
              <a:rPr lang="ar-IQ" sz="3200" b="1" dirty="0" smtClean="0">
                <a:solidFill>
                  <a:srgbClr val="C00000"/>
                </a:solidFill>
                <a:ea typeface="Calibri"/>
                <a:cs typeface="Arial"/>
              </a:rPr>
              <a:t>الاصول/اصدار الاسهم</a:t>
            </a:r>
            <a:endParaRPr lang="en-US" dirty="0">
              <a:solidFill>
                <a:srgbClr val="C00000"/>
              </a:solidFill>
            </a:endParaRPr>
          </a:p>
        </p:txBody>
      </p:sp>
      <p:sp>
        <p:nvSpPr>
          <p:cNvPr id="3" name="Content Placeholder 4"/>
          <p:cNvSpPr txBox="1">
            <a:spLocks/>
          </p:cNvSpPr>
          <p:nvPr/>
        </p:nvSpPr>
        <p:spPr>
          <a:xfrm>
            <a:off x="274955" y="1988840"/>
            <a:ext cx="8534400" cy="4525963"/>
          </a:xfrm>
          <a:prstGeom prst="rect">
            <a:avLst/>
          </a:prstGeom>
          <a:solidFill>
            <a:sysClr val="window" lastClr="FFFFFF"/>
          </a:solidFill>
          <a:ln w="25400" cap="flat" cmpd="sng" algn="ctr">
            <a:solidFill>
              <a:sysClr val="windowText" lastClr="000000"/>
            </a:solidFill>
            <a:prstDash val="solid"/>
          </a:ln>
          <a:effectLst/>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algn="just">
              <a:buFont typeface="Arial" panose="020B0604020202020204" pitchFamily="34" charset="0"/>
              <a:buNone/>
              <a:defRPr/>
            </a:pPr>
            <a:r>
              <a:rPr lang="en-US" dirty="0">
                <a:solidFill>
                  <a:prstClr val="black"/>
                </a:solidFill>
              </a:rPr>
              <a:t>The balance sheets of </a:t>
            </a:r>
            <a:r>
              <a:rPr lang="en-US" dirty="0" smtClean="0">
                <a:solidFill>
                  <a:prstClr val="black"/>
                </a:solidFill>
              </a:rPr>
              <a:t>Portello </a:t>
            </a:r>
            <a:r>
              <a:rPr lang="en-US" dirty="0">
                <a:solidFill>
                  <a:prstClr val="black"/>
                </a:solidFill>
              </a:rPr>
              <a:t>Company and </a:t>
            </a:r>
            <a:r>
              <a:rPr lang="en-US" dirty="0" smtClean="0">
                <a:solidFill>
                  <a:prstClr val="black"/>
                </a:solidFill>
              </a:rPr>
              <a:t>Sanchez Company </a:t>
            </a:r>
            <a:r>
              <a:rPr lang="en-US" dirty="0">
                <a:solidFill>
                  <a:prstClr val="black"/>
                </a:solidFill>
              </a:rPr>
              <a:t>as of January 1, 2014, are </a:t>
            </a:r>
            <a:r>
              <a:rPr lang="en-US" dirty="0" smtClean="0">
                <a:solidFill>
                  <a:prstClr val="black"/>
                </a:solidFill>
              </a:rPr>
              <a:t>presented </a:t>
            </a:r>
            <a:r>
              <a:rPr lang="en-US" dirty="0">
                <a:solidFill>
                  <a:prstClr val="black"/>
                </a:solidFill>
              </a:rPr>
              <a:t>below. On that date, after an extended period of negotiation, the two companies agreed to merge. To effect the merger, </a:t>
            </a:r>
            <a:r>
              <a:rPr lang="en-US" dirty="0" smtClean="0">
                <a:solidFill>
                  <a:prstClr val="black"/>
                </a:solidFill>
              </a:rPr>
              <a:t>Portello </a:t>
            </a:r>
            <a:r>
              <a:rPr lang="en-US" dirty="0">
                <a:solidFill>
                  <a:prstClr val="black"/>
                </a:solidFill>
              </a:rPr>
              <a:t>Company is to exchange its unissued common stock for all the outstanding shares of Sanchez Company in the ratio of </a:t>
            </a:r>
            <a:r>
              <a:rPr lang="en-US" dirty="0" smtClean="0">
                <a:solidFill>
                  <a:srgbClr val="C00000"/>
                </a:solidFill>
              </a:rPr>
              <a:t>1/2 </a:t>
            </a:r>
            <a:r>
              <a:rPr lang="en-US" dirty="0">
                <a:solidFill>
                  <a:srgbClr val="C00000"/>
                </a:solidFill>
              </a:rPr>
              <a:t>share </a:t>
            </a:r>
            <a:r>
              <a:rPr lang="en-US" dirty="0">
                <a:solidFill>
                  <a:prstClr val="black"/>
                </a:solidFill>
              </a:rPr>
              <a:t>of </a:t>
            </a:r>
            <a:r>
              <a:rPr lang="en-US" dirty="0" smtClean="0">
                <a:solidFill>
                  <a:prstClr val="black"/>
                </a:solidFill>
              </a:rPr>
              <a:t>Portello </a:t>
            </a:r>
            <a:r>
              <a:rPr lang="en-US" dirty="0">
                <a:solidFill>
                  <a:prstClr val="black"/>
                </a:solidFill>
              </a:rPr>
              <a:t>for each share of Sanchez. Market values of the shares were agreed on </a:t>
            </a:r>
            <a:r>
              <a:rPr lang="en-US" dirty="0" smtClean="0">
                <a:solidFill>
                  <a:prstClr val="black"/>
                </a:solidFill>
              </a:rPr>
              <a:t>as Portello, </a:t>
            </a:r>
            <a:r>
              <a:rPr lang="en-US" dirty="0">
                <a:solidFill>
                  <a:prstClr val="black"/>
                </a:solidFill>
              </a:rPr>
              <a:t>$48; Sanchez, $24. The fair values of Sanchez Company’s assets and liabilities are equal to their </a:t>
            </a:r>
            <a:r>
              <a:rPr lang="en-US" dirty="0" smtClean="0">
                <a:solidFill>
                  <a:prstClr val="black"/>
                </a:solidFill>
              </a:rPr>
              <a:t>book values </a:t>
            </a:r>
            <a:r>
              <a:rPr lang="en-US" dirty="0">
                <a:solidFill>
                  <a:prstClr val="black"/>
                </a:solidFill>
              </a:rPr>
              <a:t>with the </a:t>
            </a:r>
            <a:r>
              <a:rPr lang="en-US" dirty="0">
                <a:solidFill>
                  <a:srgbClr val="C00000"/>
                </a:solidFill>
              </a:rPr>
              <a:t>exception of plant and equipment, which has an estimated fair value of $720,000</a:t>
            </a:r>
            <a:endParaRPr lang="en-US" dirty="0">
              <a:solidFill>
                <a:srgbClr val="C00000"/>
              </a:solidFill>
              <a:latin typeface="Times New Roman"/>
            </a:endParaRPr>
          </a:p>
        </p:txBody>
      </p:sp>
      <p:sp>
        <p:nvSpPr>
          <p:cNvPr id="4" name="Rectangle 3"/>
          <p:cNvSpPr/>
          <p:nvPr/>
        </p:nvSpPr>
        <p:spPr>
          <a:xfrm>
            <a:off x="179512" y="1222336"/>
            <a:ext cx="8712968" cy="523220"/>
          </a:xfrm>
          <a:prstGeom prst="rect">
            <a:avLst/>
          </a:prstGeom>
        </p:spPr>
        <p:txBody>
          <a:bodyPr wrap="square">
            <a:spAutoFit/>
          </a:bodyPr>
          <a:lstStyle/>
          <a:p>
            <a:pPr rtl="0"/>
            <a:r>
              <a:rPr lang="ar-IQ" sz="2800" b="1" dirty="0" smtClean="0">
                <a:solidFill>
                  <a:srgbClr val="FF0000"/>
                </a:solidFill>
                <a:ea typeface="Calibri"/>
              </a:rPr>
              <a:t>الطريقة </a:t>
            </a:r>
            <a:r>
              <a:rPr lang="ar-IQ" sz="2800" b="1" dirty="0">
                <a:solidFill>
                  <a:srgbClr val="FF0000"/>
                </a:solidFill>
                <a:ea typeface="Calibri"/>
              </a:rPr>
              <a:t>الثانية : </a:t>
            </a:r>
            <a:r>
              <a:rPr lang="ar-IQ" sz="2800" b="1" dirty="0">
                <a:ea typeface="Calibri"/>
              </a:rPr>
              <a:t>شراء اصول شركة بالكامل عن طريق اصدار اسهم :-</a:t>
            </a:r>
            <a:endParaRPr lang="en-US" sz="2000" dirty="0">
              <a:ea typeface="Calibri"/>
              <a:cs typeface="Arial"/>
            </a:endParaRPr>
          </a:p>
        </p:txBody>
      </p:sp>
    </p:spTree>
    <p:extLst>
      <p:ext uri="{BB962C8B-B14F-4D97-AF65-F5344CB8AC3E}">
        <p14:creationId xmlns:p14="http://schemas.microsoft.com/office/powerpoint/2010/main" val="318813079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200" b="1" dirty="0">
                <a:solidFill>
                  <a:srgbClr val="C00000"/>
                </a:solidFill>
                <a:ea typeface="Calibri"/>
                <a:cs typeface="Arial"/>
              </a:rPr>
              <a:t>المعالجات المحاسبية للاندماج عن طريق اكتساب الاصول/اصدار الاسهم</a:t>
            </a:r>
            <a:endParaRPr lang="en-US" dirty="0">
              <a:solidFill>
                <a:srgbClr val="C00000"/>
              </a:solidFill>
            </a:endParaRPr>
          </a:p>
        </p:txBody>
      </p:sp>
      <p:sp>
        <p:nvSpPr>
          <p:cNvPr id="3" name="Content Placeholder 4"/>
          <p:cNvSpPr txBox="1">
            <a:spLocks/>
          </p:cNvSpPr>
          <p:nvPr/>
        </p:nvSpPr>
        <p:spPr>
          <a:xfrm>
            <a:off x="304800" y="1295531"/>
            <a:ext cx="8534400" cy="47853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defRPr/>
            </a:pPr>
            <a:endParaRPr lang="en-US" altLang="en-US" b="1" dirty="0" smtClean="0">
              <a:solidFill>
                <a:sysClr val="windowText" lastClr="000000"/>
              </a:solidFill>
              <a:latin typeface="Times New Roman"/>
            </a:endParaRPr>
          </a:p>
          <a:p>
            <a:pPr>
              <a:buFont typeface="Arial" panose="020B0604020202020204" pitchFamily="34" charset="0"/>
              <a:buNone/>
              <a:defRPr/>
            </a:pPr>
            <a:endParaRPr lang="en-US" altLang="en-US" b="1" dirty="0" smtClean="0">
              <a:solidFill>
                <a:sysClr val="windowText" lastClr="000000"/>
              </a:solidFill>
              <a:latin typeface="Times New Roman"/>
            </a:endParaRPr>
          </a:p>
          <a:p>
            <a:pPr>
              <a:buFont typeface="Arial" panose="020B0604020202020204" pitchFamily="34" charset="0"/>
              <a:buNone/>
              <a:defRPr/>
            </a:pPr>
            <a:endParaRPr lang="en-US" altLang="en-US" dirty="0" smtClean="0">
              <a:solidFill>
                <a:sysClr val="windowText" lastClr="000000"/>
              </a:solidFill>
              <a:latin typeface="Times New Roman"/>
            </a:endParaRPr>
          </a:p>
          <a:p>
            <a:pPr>
              <a:buFont typeface="Arial" panose="020B0604020202020204" pitchFamily="34" charset="0"/>
              <a:buNone/>
              <a:defRPr/>
            </a:pPr>
            <a:endParaRPr lang="en-US" dirty="0">
              <a:solidFill>
                <a:sysClr val="windowText" lastClr="000000"/>
              </a:solidFill>
              <a:latin typeface="Times New Roman"/>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83569" y="1340768"/>
            <a:ext cx="7848872" cy="4179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09319" y="5481372"/>
            <a:ext cx="7877396" cy="1200329"/>
          </a:xfrm>
          <a:prstGeom prst="rect">
            <a:avLst/>
          </a:prstGeom>
        </p:spPr>
        <p:txBody>
          <a:bodyPr wrap="square">
            <a:spAutoFit/>
          </a:bodyPr>
          <a:lstStyle/>
          <a:p>
            <a:pPr algn="l"/>
            <a:r>
              <a:rPr lang="en-US" sz="2400" dirty="0">
                <a:solidFill>
                  <a:srgbClr val="FF0000"/>
                </a:solidFill>
              </a:rPr>
              <a:t>Required:</a:t>
            </a:r>
          </a:p>
          <a:p>
            <a:pPr algn="l"/>
            <a:r>
              <a:rPr lang="en-US" sz="2400" dirty="0">
                <a:solidFill>
                  <a:srgbClr val="FF0000"/>
                </a:solidFill>
              </a:rPr>
              <a:t>Prepare a balance sheet for </a:t>
            </a:r>
            <a:r>
              <a:rPr lang="en-US" sz="2400" dirty="0" smtClean="0">
                <a:solidFill>
                  <a:srgbClr val="FF0000"/>
                </a:solidFill>
              </a:rPr>
              <a:t>Portello </a:t>
            </a:r>
            <a:r>
              <a:rPr lang="en-US" sz="2400" dirty="0">
                <a:solidFill>
                  <a:srgbClr val="FF0000"/>
                </a:solidFill>
              </a:rPr>
              <a:t>Company immediately after the merger.</a:t>
            </a:r>
          </a:p>
        </p:txBody>
      </p:sp>
    </p:spTree>
    <p:extLst>
      <p:ext uri="{BB962C8B-B14F-4D97-AF65-F5344CB8AC3E}">
        <p14:creationId xmlns:p14="http://schemas.microsoft.com/office/powerpoint/2010/main" val="202960479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200" b="1" dirty="0">
                <a:solidFill>
                  <a:srgbClr val="C00000"/>
                </a:solidFill>
                <a:ea typeface="Calibri"/>
                <a:cs typeface="Arial"/>
              </a:rPr>
              <a:t>المعالجات المحاسبية للاندماج عن طريق اكتساب الاصول/اصدار الاسهم</a:t>
            </a:r>
            <a:endParaRPr lang="en-US" dirty="0">
              <a:solidFill>
                <a:srgbClr val="C00000"/>
              </a:solidFill>
            </a:endParaRPr>
          </a:p>
        </p:txBody>
      </p:sp>
      <p:sp>
        <p:nvSpPr>
          <p:cNvPr id="3" name="Content Placeholder 4"/>
          <p:cNvSpPr txBox="1">
            <a:spLocks/>
          </p:cNvSpPr>
          <p:nvPr/>
        </p:nvSpPr>
        <p:spPr>
          <a:xfrm>
            <a:off x="228600" y="1600200"/>
            <a:ext cx="8534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defRPr/>
            </a:pPr>
            <a:endParaRPr lang="en-US" altLang="en-US" b="1" dirty="0" smtClean="0">
              <a:solidFill>
                <a:sysClr val="windowText" lastClr="000000"/>
              </a:solidFill>
              <a:latin typeface="Times New Roman"/>
            </a:endParaRPr>
          </a:p>
          <a:p>
            <a:pPr>
              <a:buFont typeface="Arial" panose="020B0604020202020204" pitchFamily="34" charset="0"/>
              <a:buNone/>
              <a:defRPr/>
            </a:pPr>
            <a:endParaRPr lang="en-US" altLang="en-US" dirty="0" smtClean="0">
              <a:solidFill>
                <a:sysClr val="windowText" lastClr="000000"/>
              </a:solidFill>
              <a:latin typeface="Times New Roman"/>
            </a:endParaRPr>
          </a:p>
          <a:p>
            <a:pPr>
              <a:buFont typeface="Arial" panose="020B0604020202020204" pitchFamily="34" charset="0"/>
              <a:buNone/>
              <a:defRPr/>
            </a:pPr>
            <a:endParaRPr lang="en-US" dirty="0">
              <a:solidFill>
                <a:sysClr val="windowText" lastClr="000000"/>
              </a:solidFill>
              <a:latin typeface="Times New Roman"/>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95536" y="1556792"/>
            <a:ext cx="8496944"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116314"/>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1152128"/>
          </a:xfrm>
        </p:spPr>
        <p:txBody>
          <a:bodyPr>
            <a:normAutofit fontScale="90000"/>
          </a:bodyPr>
          <a:lstStyle/>
          <a:p>
            <a:r>
              <a:rPr lang="ar-IQ" b="1" dirty="0" smtClean="0">
                <a:solidFill>
                  <a:srgbClr val="C00000"/>
                </a:solidFill>
              </a:rPr>
              <a:t/>
            </a:r>
            <a:br>
              <a:rPr lang="ar-IQ" b="1" dirty="0" smtClean="0">
                <a:solidFill>
                  <a:srgbClr val="C00000"/>
                </a:solidFill>
              </a:rPr>
            </a:br>
            <a:r>
              <a:rPr lang="ar-IQ" b="1" dirty="0" smtClean="0">
                <a:solidFill>
                  <a:srgbClr val="C00000"/>
                </a:solidFill>
              </a:rPr>
              <a:t>المعالجات </a:t>
            </a:r>
            <a:r>
              <a:rPr lang="ar-IQ" b="1" dirty="0">
                <a:solidFill>
                  <a:srgbClr val="C00000"/>
                </a:solidFill>
              </a:rPr>
              <a:t>المحاسبية لاندماج الاعمال </a:t>
            </a:r>
            <a:br>
              <a:rPr lang="ar-IQ" b="1" dirty="0">
                <a:solidFill>
                  <a:srgbClr val="C00000"/>
                </a:solidFill>
              </a:rPr>
            </a:br>
            <a:endParaRPr lang="ar-IQ" b="1" dirty="0">
              <a:solidFill>
                <a:srgbClr val="C0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697" y="1556792"/>
            <a:ext cx="2573337"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عنصر نائب للمحتوى 4"/>
          <p:cNvSpPr>
            <a:spLocks noGrp="1"/>
          </p:cNvSpPr>
          <p:nvPr>
            <p:ph idx="1"/>
          </p:nvPr>
        </p:nvSpPr>
        <p:spPr>
          <a:xfrm>
            <a:off x="251520" y="2636911"/>
            <a:ext cx="8640960" cy="2952329"/>
          </a:xfrm>
        </p:spPr>
        <p:txBody>
          <a:bodyPr/>
          <a:lstStyle/>
          <a:p>
            <a:pPr marL="0" indent="0" algn="just">
              <a:buNone/>
            </a:pPr>
            <a:r>
              <a:rPr lang="en-US" dirty="0"/>
              <a:t>1</a:t>
            </a:r>
            <a:r>
              <a:rPr lang="ar-IQ" b="1" dirty="0" smtClean="0"/>
              <a:t>- </a:t>
            </a:r>
            <a:r>
              <a:rPr lang="ar-IQ" b="1" dirty="0"/>
              <a:t>تعريف الاندماج و توضيح المعالجات المحاسبية </a:t>
            </a:r>
            <a:r>
              <a:rPr lang="ar-IQ" b="1" dirty="0" smtClean="0"/>
              <a:t>الخاصة</a:t>
            </a:r>
          </a:p>
          <a:p>
            <a:pPr marL="0" indent="0" algn="just">
              <a:buNone/>
            </a:pPr>
            <a:r>
              <a:rPr lang="ar-IQ" b="1" dirty="0" smtClean="0"/>
              <a:t>    بالاندماج عن طريق اكتساب </a:t>
            </a:r>
            <a:r>
              <a:rPr lang="ar-IQ" b="1" dirty="0"/>
              <a:t>الاصول ‏</a:t>
            </a:r>
          </a:p>
          <a:p>
            <a:pPr marL="0" indent="0" algn="just">
              <a:buNone/>
            </a:pPr>
            <a:r>
              <a:rPr lang="en-US" b="1" dirty="0"/>
              <a:t>2</a:t>
            </a:r>
            <a:r>
              <a:rPr lang="ar-IQ" b="1" dirty="0" smtClean="0"/>
              <a:t>- ‏المعالجة </a:t>
            </a:r>
            <a:r>
              <a:rPr lang="ar-IQ" b="1" dirty="0"/>
              <a:t>المحاسبية الخاصة بنفقات الاكتساب ‏</a:t>
            </a:r>
          </a:p>
          <a:p>
            <a:pPr marL="0" indent="0" algn="just">
              <a:buNone/>
            </a:pPr>
            <a:r>
              <a:rPr lang="ar-IQ" b="1" dirty="0" smtClean="0"/>
              <a:t>3- تصنيف المقابل </a:t>
            </a:r>
            <a:r>
              <a:rPr lang="ar-IQ" b="1" dirty="0"/>
              <a:t>المحتمل في عملية الاكتساب </a:t>
            </a:r>
            <a:r>
              <a:rPr lang="ar-IQ" b="1" dirty="0" smtClean="0"/>
              <a:t>والمحاسبة عنه</a:t>
            </a:r>
            <a:endParaRPr lang="ar-IQ" b="1" dirty="0"/>
          </a:p>
          <a:p>
            <a:pPr algn="just"/>
            <a:endParaRPr lang="en-US" dirty="0"/>
          </a:p>
        </p:txBody>
      </p:sp>
    </p:spTree>
    <p:extLst>
      <p:ext uri="{BB962C8B-B14F-4D97-AF65-F5344CB8AC3E}">
        <p14:creationId xmlns:p14="http://schemas.microsoft.com/office/powerpoint/2010/main" val="390186220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260648"/>
            <a:ext cx="8229600" cy="1143000"/>
          </a:xfrm>
        </p:spPr>
        <p:txBody>
          <a:bodyPr>
            <a:normAutofit/>
          </a:bodyPr>
          <a:lstStyle/>
          <a:p>
            <a:r>
              <a:rPr lang="ar-IQ" sz="3200" b="1" dirty="0">
                <a:solidFill>
                  <a:srgbClr val="C00000"/>
                </a:solidFill>
                <a:ea typeface="Calibri"/>
                <a:cs typeface="Arial"/>
              </a:rPr>
              <a:t>المعالجات المحاسبية للاندماج عن طريق اكتساب الاصول/اصدار الاسهم</a:t>
            </a:r>
            <a:endParaRPr lang="en-US" dirty="0">
              <a:solidFill>
                <a:srgbClr val="C00000"/>
              </a:solidFill>
            </a:endParaRPr>
          </a:p>
        </p:txBody>
      </p:sp>
      <p:sp>
        <p:nvSpPr>
          <p:cNvPr id="3" name="Content Placeholder 4"/>
          <p:cNvSpPr txBox="1">
            <a:spLocks/>
          </p:cNvSpPr>
          <p:nvPr/>
        </p:nvSpPr>
        <p:spPr>
          <a:xfrm>
            <a:off x="228600" y="1600200"/>
            <a:ext cx="8534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buFont typeface="Arial" panose="020B0604020202020204" pitchFamily="34" charset="0"/>
              <a:buNone/>
              <a:defRPr/>
            </a:pPr>
            <a:endParaRPr lang="en-US" altLang="en-US" b="1" dirty="0" smtClean="0">
              <a:solidFill>
                <a:sysClr val="windowText" lastClr="000000"/>
              </a:solidFill>
              <a:latin typeface="Times New Roman"/>
            </a:endParaRPr>
          </a:p>
          <a:p>
            <a:pPr algn="r">
              <a:buFont typeface="Arial" panose="020B0604020202020204" pitchFamily="34" charset="0"/>
              <a:buNone/>
              <a:defRPr/>
            </a:pPr>
            <a:endParaRPr lang="en-US" altLang="en-US" b="1" dirty="0" smtClean="0">
              <a:solidFill>
                <a:sysClr val="windowText" lastClr="000000"/>
              </a:solidFill>
              <a:latin typeface="Times New Roman"/>
            </a:endParaRPr>
          </a:p>
          <a:p>
            <a:pPr algn="r">
              <a:buFont typeface="Arial" panose="020B0604020202020204" pitchFamily="34" charset="0"/>
              <a:buNone/>
              <a:defRPr/>
            </a:pPr>
            <a:endParaRPr lang="en-US" altLang="en-US" b="1" dirty="0" smtClean="0">
              <a:solidFill>
                <a:sysClr val="windowText" lastClr="000000"/>
              </a:solidFill>
              <a:latin typeface="Times New Roman"/>
            </a:endParaRPr>
          </a:p>
          <a:p>
            <a:pPr algn="r">
              <a:buFont typeface="Arial" panose="020B0604020202020204" pitchFamily="34" charset="0"/>
              <a:buNone/>
              <a:defRPr/>
            </a:pPr>
            <a:endParaRPr lang="en-US" altLang="en-US" dirty="0" smtClean="0">
              <a:solidFill>
                <a:sysClr val="windowText" lastClr="000000"/>
              </a:solidFill>
              <a:latin typeface="Times New Roman"/>
            </a:endParaRPr>
          </a:p>
          <a:p>
            <a:pPr algn="r">
              <a:buFont typeface="Arial" panose="020B0604020202020204" pitchFamily="34" charset="0"/>
              <a:buNone/>
              <a:defRPr/>
            </a:pPr>
            <a:endParaRPr lang="en-US" dirty="0">
              <a:solidFill>
                <a:sysClr val="windowText" lastClr="000000"/>
              </a:solidFill>
              <a:latin typeface="Times New Roman"/>
            </a:endParaRP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5536" y="1916832"/>
            <a:ext cx="8367464"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456492"/>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3200" b="1" dirty="0">
                <a:solidFill>
                  <a:srgbClr val="C00000"/>
                </a:solidFill>
                <a:ea typeface="Calibri"/>
                <a:cs typeface="Arial"/>
              </a:rPr>
              <a:t>المعالجات المحاسبية للاندماج عن طريق اكتساب الاصول/اصدار الاسهم</a:t>
            </a:r>
            <a:endParaRPr lang="en-US" dirty="0">
              <a:solidFill>
                <a:srgbClr val="C00000"/>
              </a:solidFill>
            </a:endParaRPr>
          </a:p>
        </p:txBody>
      </p:sp>
      <p:sp>
        <p:nvSpPr>
          <p:cNvPr id="3" name="Content Placeholder 4"/>
          <p:cNvSpPr txBox="1">
            <a:spLocks/>
          </p:cNvSpPr>
          <p:nvPr/>
        </p:nvSpPr>
        <p:spPr>
          <a:xfrm>
            <a:off x="304800" y="1523999"/>
            <a:ext cx="85344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rtl="1">
              <a:buFont typeface="Arial" panose="020B0604020202020204" pitchFamily="34" charset="0"/>
              <a:buNone/>
              <a:defRPr/>
            </a:pPr>
            <a:endParaRPr lang="en-US" altLang="en-US" b="1" dirty="0" smtClean="0">
              <a:solidFill>
                <a:sysClr val="windowText" lastClr="000000"/>
              </a:solidFill>
              <a:latin typeface="Times New Roman"/>
            </a:endParaRPr>
          </a:p>
          <a:p>
            <a:pPr algn="r" rtl="1">
              <a:buFont typeface="Arial" panose="020B0604020202020204" pitchFamily="34" charset="0"/>
              <a:buNone/>
              <a:defRPr/>
            </a:pPr>
            <a:endParaRPr lang="en-US" altLang="en-US" b="1" dirty="0" smtClean="0">
              <a:solidFill>
                <a:sysClr val="windowText" lastClr="000000"/>
              </a:solidFill>
              <a:latin typeface="Times New Roman"/>
            </a:endParaRPr>
          </a:p>
          <a:p>
            <a:pPr algn="r" rtl="1">
              <a:buFont typeface="Arial" panose="020B0604020202020204" pitchFamily="34" charset="0"/>
              <a:buNone/>
              <a:defRPr/>
            </a:pPr>
            <a:endParaRPr lang="en-US" altLang="en-US" dirty="0" smtClean="0">
              <a:solidFill>
                <a:sysClr val="windowText" lastClr="000000"/>
              </a:solidFill>
              <a:latin typeface="Times New Roman"/>
            </a:endParaRPr>
          </a:p>
          <a:p>
            <a:pPr algn="r" rtl="1">
              <a:buFont typeface="Arial" panose="020B0604020202020204" pitchFamily="34" charset="0"/>
              <a:buNone/>
              <a:defRPr/>
            </a:pPr>
            <a:endParaRPr lang="en-US" dirty="0">
              <a:solidFill>
                <a:sysClr val="windowText" lastClr="000000"/>
              </a:solidFill>
              <a:latin typeface="Times New Roman"/>
            </a:endParaRPr>
          </a:p>
        </p:txBody>
      </p:sp>
      <p:sp>
        <p:nvSpPr>
          <p:cNvPr id="5" name="Rectangle 4"/>
          <p:cNvSpPr/>
          <p:nvPr/>
        </p:nvSpPr>
        <p:spPr>
          <a:xfrm>
            <a:off x="0" y="1844824"/>
            <a:ext cx="8839200" cy="3477875"/>
          </a:xfrm>
          <a:prstGeom prst="rect">
            <a:avLst/>
          </a:prstGeom>
        </p:spPr>
        <p:txBody>
          <a:bodyPr wrap="square">
            <a:spAutoFit/>
          </a:bodyPr>
          <a:lstStyle/>
          <a:p>
            <a:pPr algn="l"/>
            <a:r>
              <a:rPr lang="en-US" sz="2400" b="1" dirty="0" smtClean="0">
                <a:solidFill>
                  <a:srgbClr val="FF0000"/>
                </a:solidFill>
              </a:rPr>
              <a:t>Example </a:t>
            </a:r>
            <a:r>
              <a:rPr lang="en-US" sz="2400" b="1" dirty="0">
                <a:solidFill>
                  <a:srgbClr val="FF0000"/>
                </a:solidFill>
              </a:rPr>
              <a:t>:-‎</a:t>
            </a:r>
          </a:p>
          <a:p>
            <a:pPr algn="just"/>
            <a:r>
              <a:rPr lang="en-US" sz="2800" b="1" dirty="0">
                <a:solidFill>
                  <a:prstClr val="black"/>
                </a:solidFill>
              </a:rPr>
              <a:t>Pretzel Company acquired the assets </a:t>
            </a:r>
            <a:r>
              <a:rPr lang="en-US" sz="2800" b="1" dirty="0">
                <a:solidFill>
                  <a:srgbClr val="00B0F0"/>
                </a:solidFill>
              </a:rPr>
              <a:t>(except for cash) </a:t>
            </a:r>
            <a:r>
              <a:rPr lang="en-US" sz="2800" b="1" dirty="0">
                <a:solidFill>
                  <a:prstClr val="black"/>
                </a:solidFill>
              </a:rPr>
              <a:t>and assumed the liabilities of Salt ‎Company on January 2,2015. As compensation, Pretzel Company gave 30,000 shares of its ‎common stock, 15,000 shares of its 10% preferred stock, and cash of $50,000 to the ‎stockholders of Salt Company. On the acquisition date, Pretzel Company stock had the ‎following characteristic</a:t>
            </a:r>
            <a:r>
              <a:rPr lang="en-US" sz="2800" dirty="0">
                <a:solidFill>
                  <a:prstClr val="black"/>
                </a:solidFill>
              </a:rPr>
              <a:t>s</a:t>
            </a:r>
            <a:r>
              <a:rPr lang="en-US" sz="2800" dirty="0" smtClean="0">
                <a:solidFill>
                  <a:prstClr val="black"/>
                </a:solidFill>
              </a:rPr>
              <a:t>:                                              ‎</a:t>
            </a:r>
            <a:endParaRPr lang="en-US" sz="2800" dirty="0">
              <a:solidFill>
                <a:prstClr val="black"/>
              </a:solidFill>
            </a:endParaRPr>
          </a:p>
        </p:txBody>
      </p:sp>
    </p:spTree>
    <p:extLst>
      <p:ext uri="{BB962C8B-B14F-4D97-AF65-F5344CB8AC3E}">
        <p14:creationId xmlns:p14="http://schemas.microsoft.com/office/powerpoint/2010/main" val="9731402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solidFill>
                  <a:srgbClr val="C00000"/>
                </a:solidFill>
              </a:rPr>
              <a:t>المعالجات المحاسبية للاندماج عن طريق اكتساب الاصول/اصدار الاسهم</a:t>
            </a:r>
            <a:endParaRPr lang="en-US" b="1" dirty="0">
              <a:solidFill>
                <a:srgbClr val="C00000"/>
              </a:solidFill>
            </a:endParaRPr>
          </a:p>
        </p:txBody>
      </p:sp>
      <p:sp>
        <p:nvSpPr>
          <p:cNvPr id="4" name="مستطيل 3"/>
          <p:cNvSpPr/>
          <p:nvPr/>
        </p:nvSpPr>
        <p:spPr>
          <a:xfrm>
            <a:off x="395536" y="1772816"/>
            <a:ext cx="8280920" cy="4462760"/>
          </a:xfrm>
          <a:prstGeom prst="rect">
            <a:avLst/>
          </a:prstGeom>
        </p:spPr>
        <p:txBody>
          <a:bodyPr wrap="square">
            <a:spAutoFit/>
          </a:bodyPr>
          <a:lstStyle/>
          <a:p>
            <a:pPr algn="ctr"/>
            <a:r>
              <a:rPr lang="en-US" sz="2800" b="1" dirty="0" smtClean="0">
                <a:solidFill>
                  <a:srgbClr val="FF0000"/>
                </a:solidFill>
                <a:ea typeface="Calibri"/>
                <a:cs typeface="Arial"/>
              </a:rPr>
              <a:t>PRETZEL COMPANY</a:t>
            </a:r>
            <a:endParaRPr lang="en-US" sz="2000" dirty="0" smtClean="0">
              <a:ea typeface="Calibri"/>
              <a:cs typeface="Arial"/>
            </a:endParaRPr>
          </a:p>
          <a:p>
            <a:pPr algn="ctr"/>
            <a:r>
              <a:rPr lang="ar-IQ" sz="2800" b="1" dirty="0" smtClean="0">
                <a:solidFill>
                  <a:srgbClr val="FF0000"/>
                </a:solidFill>
                <a:ea typeface="Calibri"/>
              </a:rPr>
              <a:t> </a:t>
            </a:r>
            <a:endParaRPr lang="en-US" sz="2000" dirty="0" smtClean="0">
              <a:ea typeface="Calibri"/>
              <a:cs typeface="Arial"/>
            </a:endParaRPr>
          </a:p>
          <a:p>
            <a:pPr algn="ctr"/>
            <a:r>
              <a:rPr lang="en-US" sz="2800" b="1" u="sng" dirty="0" smtClean="0">
                <a:solidFill>
                  <a:schemeClr val="tx2">
                    <a:lumMod val="75000"/>
                  </a:schemeClr>
                </a:solidFill>
                <a:ea typeface="Calibri"/>
                <a:cs typeface="Arial"/>
              </a:rPr>
              <a:t>Stock                   Par Value                Fair Value</a:t>
            </a:r>
            <a:endParaRPr lang="en-US" sz="2000" dirty="0" smtClean="0">
              <a:solidFill>
                <a:schemeClr val="tx2">
                  <a:lumMod val="75000"/>
                </a:schemeClr>
              </a:solidFill>
              <a:ea typeface="Calibri"/>
              <a:cs typeface="Arial"/>
            </a:endParaRPr>
          </a:p>
          <a:p>
            <a:pPr algn="ctr"/>
            <a:r>
              <a:rPr lang="en-US" sz="2800" b="1" dirty="0" smtClean="0">
                <a:solidFill>
                  <a:srgbClr val="FF0000"/>
                </a:solidFill>
                <a:ea typeface="Calibri"/>
                <a:cs typeface="Arial"/>
              </a:rPr>
              <a:t>Common                    $ 10                           $ 25</a:t>
            </a:r>
            <a:endParaRPr lang="en-US" sz="2000" dirty="0" smtClean="0">
              <a:ea typeface="Calibri"/>
              <a:cs typeface="Arial"/>
            </a:endParaRPr>
          </a:p>
          <a:p>
            <a:pPr algn="ctr"/>
            <a:r>
              <a:rPr lang="en-US" sz="2800" b="1" dirty="0" smtClean="0">
                <a:solidFill>
                  <a:srgbClr val="FF0000"/>
                </a:solidFill>
                <a:ea typeface="Calibri"/>
                <a:cs typeface="Arial"/>
              </a:rPr>
              <a:t>Preferred                     100                           100</a:t>
            </a:r>
            <a:endParaRPr lang="en-US" sz="2000" dirty="0" smtClean="0">
              <a:ea typeface="Calibri"/>
              <a:cs typeface="Arial"/>
            </a:endParaRPr>
          </a:p>
          <a:p>
            <a:pPr algn="l"/>
            <a:r>
              <a:rPr lang="ar-IQ" sz="2800" b="1" dirty="0" smtClean="0">
                <a:solidFill>
                  <a:srgbClr val="FF0000"/>
                </a:solidFill>
                <a:ea typeface="Calibri"/>
              </a:rPr>
              <a:t> </a:t>
            </a:r>
            <a:endParaRPr lang="en-US" sz="2000" dirty="0" smtClean="0">
              <a:ea typeface="Calibri"/>
              <a:cs typeface="Arial"/>
            </a:endParaRPr>
          </a:p>
          <a:p>
            <a:pPr algn="l"/>
            <a:r>
              <a:rPr lang="en-US" sz="2800" b="1" dirty="0" smtClean="0">
                <a:solidFill>
                  <a:schemeClr val="tx2">
                    <a:lumMod val="75000"/>
                  </a:schemeClr>
                </a:solidFill>
                <a:ea typeface="Calibri"/>
                <a:cs typeface="Arial"/>
              </a:rPr>
              <a:t>Immediately prior to the acquisition, Salt Company’s balance sheet reported the following book values and fair values:</a:t>
            </a:r>
            <a:endParaRPr lang="en-US" sz="2000" dirty="0" smtClean="0">
              <a:solidFill>
                <a:schemeClr val="tx2">
                  <a:lumMod val="75000"/>
                </a:schemeClr>
              </a:solidFill>
              <a:ea typeface="Calibri"/>
              <a:cs typeface="Arial"/>
            </a:endParaRPr>
          </a:p>
          <a:p>
            <a:pPr algn="l"/>
            <a:r>
              <a:rPr lang="ar-IQ" sz="2800" b="1" dirty="0" smtClean="0">
                <a:solidFill>
                  <a:srgbClr val="FF0000"/>
                </a:solidFill>
                <a:ea typeface="Calibri"/>
              </a:rPr>
              <a:t> </a:t>
            </a:r>
            <a:endParaRPr lang="en-US" sz="2000" dirty="0">
              <a:ea typeface="Calibri"/>
              <a:cs typeface="Arial"/>
            </a:endParaRPr>
          </a:p>
        </p:txBody>
      </p:sp>
    </p:spTree>
    <p:extLst>
      <p:ext uri="{BB962C8B-B14F-4D97-AF65-F5344CB8AC3E}">
        <p14:creationId xmlns:p14="http://schemas.microsoft.com/office/powerpoint/2010/main" val="3075222588"/>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617" y="116632"/>
            <a:ext cx="8229600" cy="1143000"/>
          </a:xfrm>
        </p:spPr>
        <p:txBody>
          <a:bodyPr>
            <a:normAutofit/>
          </a:bodyPr>
          <a:lstStyle/>
          <a:p>
            <a:r>
              <a:rPr lang="ar-IQ" sz="3200" b="1" dirty="0">
                <a:solidFill>
                  <a:srgbClr val="C00000"/>
                </a:solidFill>
                <a:ea typeface="Calibri"/>
                <a:cs typeface="Arial"/>
              </a:rPr>
              <a:t>المعالجات المحاسبية للاندماج عن طريق اكتساب الاصول/اصدار الاسهم</a:t>
            </a:r>
            <a:endParaRPr lang="ar-IQ" dirty="0">
              <a:solidFill>
                <a:srgbClr val="FF0000"/>
              </a:solidFill>
            </a:endParaRPr>
          </a:p>
        </p:txBody>
      </p:sp>
      <p:pic>
        <p:nvPicPr>
          <p:cNvPr id="5122"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261621"/>
            <a:ext cx="8820471"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177" y="5349895"/>
            <a:ext cx="8892480" cy="1508105"/>
          </a:xfrm>
          <a:prstGeom prst="rect">
            <a:avLst/>
          </a:prstGeom>
        </p:spPr>
        <p:txBody>
          <a:bodyPr wrap="square">
            <a:spAutoFit/>
          </a:bodyPr>
          <a:lstStyle/>
          <a:p>
            <a:pPr algn="l" rtl="0"/>
            <a:r>
              <a:rPr lang="en-US" sz="2000" b="1" dirty="0" smtClean="0">
                <a:solidFill>
                  <a:prstClr val="black"/>
                </a:solidFill>
              </a:rPr>
              <a:t>Required:</a:t>
            </a:r>
            <a:endParaRPr lang="en-US" sz="2000" b="1" dirty="0">
              <a:solidFill>
                <a:prstClr val="black"/>
              </a:solidFill>
            </a:endParaRPr>
          </a:p>
          <a:p>
            <a:pPr algn="l"/>
            <a:r>
              <a:rPr lang="en-US" sz="2400" b="1" dirty="0">
                <a:solidFill>
                  <a:srgbClr val="C00000"/>
                </a:solidFill>
              </a:rPr>
              <a:t>Prepare the journal entry on the books of Pretzel Company to record the acquisition of the assets and </a:t>
            </a:r>
            <a:r>
              <a:rPr lang="en-US" sz="2400" b="1" dirty="0" smtClean="0">
                <a:solidFill>
                  <a:srgbClr val="C00000"/>
                </a:solidFill>
              </a:rPr>
              <a:t>assumption of </a:t>
            </a:r>
            <a:r>
              <a:rPr lang="en-US" sz="2400" b="1" dirty="0">
                <a:solidFill>
                  <a:srgbClr val="C00000"/>
                </a:solidFill>
              </a:rPr>
              <a:t>the liabilities of Salt Company</a:t>
            </a:r>
            <a:endParaRPr lang="ar-IQ" sz="2400" b="1" dirty="0">
              <a:solidFill>
                <a:srgbClr val="C00000"/>
              </a:solidFill>
            </a:endParaRPr>
          </a:p>
        </p:txBody>
      </p:sp>
    </p:spTree>
    <p:extLst>
      <p:ext uri="{BB962C8B-B14F-4D97-AF65-F5344CB8AC3E}">
        <p14:creationId xmlns:p14="http://schemas.microsoft.com/office/powerpoint/2010/main" val="785405092"/>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3200" b="1" dirty="0">
                <a:solidFill>
                  <a:srgbClr val="C00000"/>
                </a:solidFill>
                <a:ea typeface="Calibri"/>
                <a:cs typeface="Arial"/>
              </a:rPr>
              <a:t>المعالجات المحاسبية للاندماج عن طريق اكتساب الاصول/اصدار الاسهم</a:t>
            </a:r>
            <a:endParaRPr lang="ar-IQ" dirty="0">
              <a:solidFill>
                <a:srgbClr val="FF0000"/>
              </a:solidFill>
            </a:endParaRPr>
          </a:p>
        </p:txBody>
      </p:sp>
      <p:pic>
        <p:nvPicPr>
          <p:cNvPr id="614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520" y="1556792"/>
            <a:ext cx="8892480" cy="489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4769191"/>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260648"/>
            <a:ext cx="8229600" cy="1143000"/>
          </a:xfrm>
        </p:spPr>
        <p:txBody>
          <a:bodyPr/>
          <a:lstStyle/>
          <a:p>
            <a:r>
              <a:rPr lang="ar-IQ" sz="3200" b="1" dirty="0">
                <a:solidFill>
                  <a:srgbClr val="C00000"/>
                </a:solidFill>
                <a:ea typeface="Calibri"/>
                <a:cs typeface="Arial"/>
              </a:rPr>
              <a:t>المعالجات المحاسبية للاندماج عن طريق اكتساب </a:t>
            </a:r>
            <a:r>
              <a:rPr lang="ar-IQ" sz="3200" b="1" dirty="0" smtClean="0">
                <a:solidFill>
                  <a:srgbClr val="C00000"/>
                </a:solidFill>
                <a:ea typeface="Calibri"/>
                <a:cs typeface="Arial"/>
              </a:rPr>
              <a:t>الاصول/اوراق الدين</a:t>
            </a:r>
            <a:endParaRPr lang="ar-IQ" dirty="0"/>
          </a:p>
        </p:txBody>
      </p:sp>
      <p:sp>
        <p:nvSpPr>
          <p:cNvPr id="3" name="Content Placeholder 2"/>
          <p:cNvSpPr>
            <a:spLocks noGrp="1"/>
          </p:cNvSpPr>
          <p:nvPr>
            <p:ph idx="1"/>
          </p:nvPr>
        </p:nvSpPr>
        <p:spPr>
          <a:xfrm>
            <a:off x="632455" y="1412776"/>
            <a:ext cx="8229600" cy="4525963"/>
          </a:xfrm>
        </p:spPr>
        <p:txBody>
          <a:bodyPr/>
          <a:lstStyle/>
          <a:p>
            <a:pPr marL="0" indent="0">
              <a:buNone/>
            </a:pPr>
            <a:endParaRPr lang="ar-IQ" dirty="0" smtClean="0"/>
          </a:p>
          <a:p>
            <a:pPr marL="0" indent="0">
              <a:buNone/>
            </a:pPr>
            <a:endParaRPr lang="ar-IQ" dirty="0"/>
          </a:p>
          <a:p>
            <a:pPr marL="0" indent="0">
              <a:buNone/>
            </a:pPr>
            <a:endParaRPr lang="ar-IQ" dirty="0"/>
          </a:p>
        </p:txBody>
      </p:sp>
      <p:sp>
        <p:nvSpPr>
          <p:cNvPr id="6" name="مستطيل 5"/>
          <p:cNvSpPr/>
          <p:nvPr/>
        </p:nvSpPr>
        <p:spPr>
          <a:xfrm>
            <a:off x="683568" y="1412776"/>
            <a:ext cx="8100392" cy="584775"/>
          </a:xfrm>
          <a:prstGeom prst="rect">
            <a:avLst/>
          </a:prstGeom>
        </p:spPr>
        <p:txBody>
          <a:bodyPr wrap="square">
            <a:spAutoFit/>
          </a:bodyPr>
          <a:lstStyle/>
          <a:p>
            <a:r>
              <a:rPr lang="ar-IQ" sz="3200" b="1" dirty="0">
                <a:solidFill>
                  <a:srgbClr val="FF0000"/>
                </a:solidFill>
                <a:ea typeface="Calibri"/>
              </a:rPr>
              <a:t>الطريقة الثالثة : شراء اصول شركة بالكامل </a:t>
            </a:r>
            <a:r>
              <a:rPr lang="ar-IQ" sz="3200" b="1" dirty="0" err="1">
                <a:solidFill>
                  <a:srgbClr val="FF0000"/>
                </a:solidFill>
                <a:ea typeface="Calibri"/>
              </a:rPr>
              <a:t>باوراق</a:t>
            </a:r>
            <a:r>
              <a:rPr lang="ar-IQ" sz="3200" b="1" dirty="0">
                <a:solidFill>
                  <a:srgbClr val="FF0000"/>
                </a:solidFill>
                <a:ea typeface="Calibri"/>
              </a:rPr>
              <a:t> الدين :-</a:t>
            </a:r>
            <a:endParaRPr lang="en-US" sz="2400" dirty="0">
              <a:ea typeface="Calibri"/>
              <a:cs typeface="Arial"/>
            </a:endParaRPr>
          </a:p>
        </p:txBody>
      </p:sp>
      <p:sp>
        <p:nvSpPr>
          <p:cNvPr id="7" name="مستطيل 6"/>
          <p:cNvSpPr/>
          <p:nvPr/>
        </p:nvSpPr>
        <p:spPr>
          <a:xfrm>
            <a:off x="251520" y="2024872"/>
            <a:ext cx="8532440" cy="3785652"/>
          </a:xfrm>
          <a:prstGeom prst="rect">
            <a:avLst/>
          </a:prstGeom>
        </p:spPr>
        <p:txBody>
          <a:bodyPr wrap="square">
            <a:spAutoFit/>
          </a:bodyPr>
          <a:lstStyle/>
          <a:p>
            <a:pPr algn="l" rtl="0"/>
            <a:r>
              <a:rPr lang="en-US" sz="2400" b="1" dirty="0">
                <a:solidFill>
                  <a:srgbClr val="FF0000"/>
                </a:solidFill>
                <a:ea typeface="Calibri"/>
                <a:cs typeface="Arial"/>
              </a:rPr>
              <a:t>Example :-</a:t>
            </a:r>
            <a:endParaRPr lang="en-US" dirty="0">
              <a:solidFill>
                <a:srgbClr val="FF0000"/>
              </a:solidFill>
              <a:ea typeface="Calibri"/>
              <a:cs typeface="Arial"/>
            </a:endParaRPr>
          </a:p>
          <a:p>
            <a:pPr algn="just" rtl="0"/>
            <a:r>
              <a:rPr lang="en-US" sz="2400" b="1" dirty="0">
                <a:solidFill>
                  <a:srgbClr val="000000"/>
                </a:solidFill>
                <a:ea typeface="Calibri"/>
                <a:cs typeface="Arial"/>
              </a:rPr>
              <a:t>Purchase of Net Assets Using Bonds  On January 1, 2014, Perez Company acquired all the assets and assumed all the liabilities of </a:t>
            </a:r>
            <a:r>
              <a:rPr lang="en-US" sz="2400" b="1" dirty="0" smtClean="0">
                <a:solidFill>
                  <a:srgbClr val="000000"/>
                </a:solidFill>
                <a:ea typeface="Calibri"/>
                <a:cs typeface="Arial"/>
              </a:rPr>
              <a:t>Stanton </a:t>
            </a:r>
            <a:r>
              <a:rPr lang="en-US" sz="2400" b="1" dirty="0">
                <a:solidFill>
                  <a:srgbClr val="000000"/>
                </a:solidFill>
                <a:ea typeface="Calibri"/>
                <a:cs typeface="Arial"/>
              </a:rPr>
              <a:t>Company and merged </a:t>
            </a:r>
            <a:r>
              <a:rPr lang="en-US" sz="2400" b="1" dirty="0" smtClean="0">
                <a:solidFill>
                  <a:srgbClr val="000000"/>
                </a:solidFill>
                <a:ea typeface="Calibri"/>
                <a:cs typeface="Arial"/>
              </a:rPr>
              <a:t>Stanton </a:t>
            </a:r>
            <a:r>
              <a:rPr lang="en-US" sz="2400" b="1" dirty="0">
                <a:solidFill>
                  <a:srgbClr val="000000"/>
                </a:solidFill>
                <a:ea typeface="Calibri"/>
                <a:cs typeface="Arial"/>
              </a:rPr>
              <a:t>into Perez. In exchange for the net assets of </a:t>
            </a:r>
            <a:r>
              <a:rPr lang="en-US" sz="2400" b="1" dirty="0" smtClean="0">
                <a:solidFill>
                  <a:srgbClr val="000000"/>
                </a:solidFill>
                <a:ea typeface="Calibri"/>
                <a:cs typeface="Arial"/>
              </a:rPr>
              <a:t>Stanton, </a:t>
            </a:r>
            <a:r>
              <a:rPr lang="en-US" sz="2400" b="1" dirty="0">
                <a:solidFill>
                  <a:srgbClr val="000000"/>
                </a:solidFill>
                <a:ea typeface="Calibri"/>
                <a:cs typeface="Arial"/>
              </a:rPr>
              <a:t>Perez gave its bonds payable with a maturity value of $600,000, a stated interest rate of 10%, interest payable semiannually on June 30 and December 31, a maturity date of January 1, 2024, and a yield rate of 12%. Balance sheets for Perez and </a:t>
            </a:r>
            <a:r>
              <a:rPr lang="en-US" sz="2400" b="1" dirty="0" smtClean="0">
                <a:solidFill>
                  <a:srgbClr val="000000"/>
                </a:solidFill>
                <a:ea typeface="Calibri"/>
                <a:cs typeface="Arial"/>
              </a:rPr>
              <a:t>Stanton </a:t>
            </a:r>
            <a:r>
              <a:rPr lang="en-US" sz="2400" b="1" dirty="0">
                <a:solidFill>
                  <a:srgbClr val="000000"/>
                </a:solidFill>
                <a:ea typeface="Calibri"/>
                <a:cs typeface="Arial"/>
              </a:rPr>
              <a:t>(as well as fair value data) on January 1, 2014, were as follows</a:t>
            </a:r>
            <a:r>
              <a:rPr lang="ar-IQ" sz="2400" b="1" dirty="0">
                <a:solidFill>
                  <a:srgbClr val="000000"/>
                </a:solidFill>
                <a:ea typeface="Calibri"/>
              </a:rPr>
              <a:t>:</a:t>
            </a:r>
            <a:r>
              <a:rPr lang="en-US" sz="2400" b="1" dirty="0">
                <a:solidFill>
                  <a:srgbClr val="000000"/>
                </a:solidFill>
                <a:ea typeface="Calibri"/>
                <a:cs typeface="Arial"/>
              </a:rPr>
              <a:t>-</a:t>
            </a:r>
            <a:endParaRPr lang="en-US" sz="2400" dirty="0"/>
          </a:p>
        </p:txBody>
      </p:sp>
    </p:spTree>
    <p:extLst>
      <p:ext uri="{BB962C8B-B14F-4D97-AF65-F5344CB8AC3E}">
        <p14:creationId xmlns:p14="http://schemas.microsoft.com/office/powerpoint/2010/main" val="86046196"/>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sz="3200" b="1" dirty="0">
                <a:solidFill>
                  <a:srgbClr val="C00000"/>
                </a:solidFill>
                <a:ea typeface="Calibri"/>
                <a:cs typeface="Arial"/>
              </a:rPr>
              <a:t>المعالجات المحاسبية للاندماج عن طريق اكتساب الاصول/اوراق الدين</a:t>
            </a:r>
            <a:endParaRPr lang="ar-IQ" dirty="0"/>
          </a:p>
        </p:txBody>
      </p:sp>
      <p:pic>
        <p:nvPicPr>
          <p:cNvPr id="6147" name="Picture 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3528" y="1484784"/>
            <a:ext cx="8496944"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406439"/>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solidFill>
                  <a:srgbClr val="C00000"/>
                </a:solidFill>
              </a:rPr>
              <a:t>المعالجات المحاسبية للاندماج عن طريق اكتساب الاصول/اوراق الدين</a:t>
            </a:r>
            <a:endParaRPr lang="en-US" b="1" dirty="0">
              <a:solidFill>
                <a:srgbClr val="C00000"/>
              </a:solidFill>
            </a:endParaRPr>
          </a:p>
        </p:txBody>
      </p:sp>
      <p:pic>
        <p:nvPicPr>
          <p:cNvPr id="4099" name="Picture 3"/>
          <p:cNvPicPr>
            <a:picLocks noChangeAspect="1" noChangeArrowheads="1"/>
          </p:cNvPicPr>
          <p:nvPr/>
        </p:nvPicPr>
        <p:blipFill>
          <a:blip r:embed="rId2" cstate="print">
            <a:duotone>
              <a:prstClr val="black"/>
              <a:schemeClr val="tx1">
                <a:tint val="45000"/>
                <a:satMod val="400000"/>
              </a:schemeClr>
            </a:duotone>
            <a:lum bright="-40000" contrast="-40000"/>
            <a:extLst>
              <a:ext uri="{28A0092B-C50C-407E-A947-70E740481C1C}">
                <a14:useLocalDpi xmlns:a14="http://schemas.microsoft.com/office/drawing/2010/main" val="0"/>
              </a:ext>
            </a:extLst>
          </a:blip>
          <a:srcRect/>
          <a:stretch>
            <a:fillRect/>
          </a:stretch>
        </p:blipFill>
        <p:spPr bwMode="auto">
          <a:xfrm>
            <a:off x="179512" y="1801860"/>
            <a:ext cx="8424935" cy="443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616804"/>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solidFill>
                  <a:srgbClr val="C00000"/>
                </a:solidFill>
              </a:rPr>
              <a:t>المعالجات المحاسبية للاندماج عن طريق اكتساب الاصول/اوراق الدين</a:t>
            </a:r>
            <a:endParaRPr lang="en-US" b="1" dirty="0">
              <a:solidFill>
                <a:srgbClr val="C00000"/>
              </a:solidFill>
            </a:endParaRPr>
          </a:p>
        </p:txBody>
      </p:sp>
      <p:sp>
        <p:nvSpPr>
          <p:cNvPr id="4" name="Rectangle 3"/>
          <p:cNvSpPr/>
          <p:nvPr/>
        </p:nvSpPr>
        <p:spPr>
          <a:xfrm>
            <a:off x="35350" y="1988840"/>
            <a:ext cx="8713114" cy="523220"/>
          </a:xfrm>
          <a:prstGeom prst="rect">
            <a:avLst/>
          </a:prstGeom>
        </p:spPr>
        <p:txBody>
          <a:bodyPr wrap="square">
            <a:spAutoFit/>
          </a:bodyPr>
          <a:lstStyle/>
          <a:p>
            <a:pPr algn="l">
              <a:spcAft>
                <a:spcPts val="0"/>
              </a:spcAft>
              <a:tabLst>
                <a:tab pos="914400" algn="l"/>
                <a:tab pos="1028700" algn="l"/>
                <a:tab pos="4229100" algn="r"/>
                <a:tab pos="5029200" algn="r"/>
              </a:tabLst>
            </a:pPr>
            <a:r>
              <a:rPr lang="en-US" sz="2800" u="sng" dirty="0">
                <a:solidFill>
                  <a:srgbClr val="0070C0"/>
                </a:solidFill>
                <a:latin typeface="Times"/>
                <a:ea typeface="SimSun"/>
                <a:cs typeface="Times New Roman"/>
              </a:rPr>
              <a:t>Computation of Excess of Net Assets Received Over Cost</a:t>
            </a:r>
            <a:endParaRPr lang="en-US" sz="2800" dirty="0">
              <a:solidFill>
                <a:srgbClr val="0070C0"/>
              </a:solidFill>
              <a:effectLst/>
              <a:latin typeface="Times"/>
              <a:ea typeface="SimSun"/>
              <a:cs typeface="Times New Roman"/>
            </a:endParaRPr>
          </a:p>
        </p:txBody>
      </p:sp>
      <p:sp>
        <p:nvSpPr>
          <p:cNvPr id="5" name="Rectangle 4"/>
          <p:cNvSpPr/>
          <p:nvPr/>
        </p:nvSpPr>
        <p:spPr>
          <a:xfrm>
            <a:off x="0" y="3105835"/>
            <a:ext cx="9144000" cy="1138773"/>
          </a:xfrm>
          <a:prstGeom prst="rect">
            <a:avLst/>
          </a:prstGeom>
        </p:spPr>
        <p:txBody>
          <a:bodyPr wrap="square">
            <a:spAutoFit/>
          </a:bodyPr>
          <a:lstStyle/>
          <a:p>
            <a:pPr algn="l">
              <a:spcAft>
                <a:spcPts val="0"/>
              </a:spcAft>
              <a:tabLst>
                <a:tab pos="457200" algn="l"/>
                <a:tab pos="6210935" algn="dec"/>
              </a:tabLst>
            </a:pPr>
            <a:r>
              <a:rPr lang="en-US" sz="2400" dirty="0">
                <a:solidFill>
                  <a:srgbClr val="C00000"/>
                </a:solidFill>
                <a:latin typeface="Times"/>
                <a:ea typeface="Times New Roman"/>
                <a:cs typeface="Times New Roman"/>
              </a:rPr>
              <a:t>Cost (Purchase Price)</a:t>
            </a:r>
            <a:r>
              <a:rPr lang="en-US" sz="2400" dirty="0">
                <a:solidFill>
                  <a:srgbClr val="C00000"/>
                </a:solidFill>
                <a:latin typeface="Arial Unicode MS"/>
              </a:rPr>
              <a:t> </a:t>
            </a:r>
            <a:endParaRPr lang="en-US" sz="2400" dirty="0" smtClean="0">
              <a:solidFill>
                <a:srgbClr val="C00000"/>
              </a:solidFill>
              <a:latin typeface="Arial Unicode MS"/>
            </a:endParaRPr>
          </a:p>
          <a:p>
            <a:pPr lvl="0" algn="l">
              <a:tabLst>
                <a:tab pos="457200" algn="l"/>
                <a:tab pos="6210935" algn="dec"/>
              </a:tabLst>
            </a:pPr>
            <a:r>
              <a:rPr lang="en-US" sz="2400" dirty="0" smtClean="0">
                <a:latin typeface="Times New Roman"/>
                <a:cs typeface="Arial Unicode MS"/>
              </a:rPr>
              <a:t>($</a:t>
            </a:r>
            <a:r>
              <a:rPr lang="en-US" sz="2400" dirty="0">
                <a:latin typeface="Times New Roman"/>
                <a:cs typeface="Arial Unicode MS"/>
              </a:rPr>
              <a:t>531,178 plus liabilities assumed of $95,300 and $260,000</a:t>
            </a:r>
            <a:r>
              <a:rPr lang="en-US" sz="2400" dirty="0" smtClean="0">
                <a:latin typeface="Times New Roman"/>
                <a:cs typeface="Arial Unicode MS"/>
              </a:rPr>
              <a:t>)  </a:t>
            </a:r>
            <a:r>
              <a:rPr lang="en-US" sz="2400" dirty="0" smtClean="0">
                <a:solidFill>
                  <a:prstClr val="black"/>
                </a:solidFill>
                <a:latin typeface="Times"/>
                <a:ea typeface="Times New Roman"/>
                <a:cs typeface="Times New Roman"/>
              </a:rPr>
              <a:t> </a:t>
            </a:r>
            <a:r>
              <a:rPr lang="en-US" sz="2400" dirty="0">
                <a:solidFill>
                  <a:srgbClr val="C00000"/>
                </a:solidFill>
                <a:latin typeface="Times"/>
                <a:ea typeface="Times New Roman"/>
                <a:cs typeface="Times New Roman"/>
              </a:rPr>
              <a:t>$886,478</a:t>
            </a:r>
            <a:endParaRPr lang="en-US" sz="2400" dirty="0">
              <a:solidFill>
                <a:srgbClr val="C00000"/>
              </a:solidFill>
              <a:latin typeface="Arial Unicode MS"/>
            </a:endParaRPr>
          </a:p>
          <a:p>
            <a:pPr algn="l">
              <a:spcAft>
                <a:spcPts val="0"/>
              </a:spcAft>
              <a:tabLst>
                <a:tab pos="457200" algn="l"/>
                <a:tab pos="6210935" algn="dec"/>
              </a:tabLst>
            </a:pPr>
            <a:r>
              <a:rPr lang="en-US" sz="2000" dirty="0">
                <a:latin typeface="Times"/>
                <a:ea typeface="Times New Roman"/>
                <a:cs typeface="Times New Roman"/>
              </a:rPr>
              <a:t>	</a:t>
            </a:r>
            <a:endParaRPr lang="en-US" sz="2000" dirty="0">
              <a:effectLst/>
              <a:latin typeface="Arial Unicode MS"/>
            </a:endParaRPr>
          </a:p>
        </p:txBody>
      </p:sp>
      <p:sp>
        <p:nvSpPr>
          <p:cNvPr id="6" name="Rectangle 5"/>
          <p:cNvSpPr/>
          <p:nvPr/>
        </p:nvSpPr>
        <p:spPr>
          <a:xfrm>
            <a:off x="79846" y="4244608"/>
            <a:ext cx="8884642" cy="738664"/>
          </a:xfrm>
          <a:prstGeom prst="rect">
            <a:avLst/>
          </a:prstGeom>
        </p:spPr>
        <p:txBody>
          <a:bodyPr wrap="square">
            <a:spAutoFit/>
          </a:bodyPr>
          <a:lstStyle/>
          <a:p>
            <a:pPr algn="l"/>
            <a:r>
              <a:rPr lang="en-US" sz="2400" dirty="0">
                <a:solidFill>
                  <a:srgbClr val="0070C0"/>
                </a:solidFill>
              </a:rPr>
              <a:t>Less:</a:t>
            </a:r>
            <a:r>
              <a:rPr lang="en-US" sz="2400" dirty="0"/>
              <a:t> Total fair value of assets </a:t>
            </a:r>
            <a:r>
              <a:rPr lang="en-US" sz="2400" dirty="0" smtClean="0"/>
              <a:t>received                                         </a:t>
            </a:r>
            <a:r>
              <a:rPr lang="en-US" sz="2400" u="sng" dirty="0" smtClean="0">
                <a:solidFill>
                  <a:srgbClr val="C00000"/>
                </a:solidFill>
              </a:rPr>
              <a:t>$</a:t>
            </a:r>
            <a:r>
              <a:rPr lang="en-US" sz="2400" u="sng" dirty="0">
                <a:solidFill>
                  <a:srgbClr val="C00000"/>
                </a:solidFill>
              </a:rPr>
              <a:t>968,350</a:t>
            </a:r>
          </a:p>
          <a:p>
            <a:pPr algn="l"/>
            <a:r>
              <a:rPr lang="en-US" dirty="0"/>
              <a:t>	</a:t>
            </a:r>
            <a:endParaRPr lang="ar-IQ" dirty="0"/>
          </a:p>
        </p:txBody>
      </p:sp>
      <p:sp>
        <p:nvSpPr>
          <p:cNvPr id="7" name="Rectangle 6"/>
          <p:cNvSpPr/>
          <p:nvPr/>
        </p:nvSpPr>
        <p:spPr>
          <a:xfrm>
            <a:off x="79846" y="5003200"/>
            <a:ext cx="7704856" cy="461665"/>
          </a:xfrm>
          <a:prstGeom prst="rect">
            <a:avLst/>
          </a:prstGeom>
        </p:spPr>
        <p:txBody>
          <a:bodyPr wrap="square">
            <a:spAutoFit/>
          </a:bodyPr>
          <a:lstStyle/>
          <a:p>
            <a:pPr algn="l"/>
            <a:r>
              <a:rPr lang="en-US" sz="2400" dirty="0"/>
              <a:t>Excess of fair value of net assets over </a:t>
            </a:r>
            <a:r>
              <a:rPr lang="en-US" sz="2400" dirty="0" smtClean="0"/>
              <a:t>cost</a:t>
            </a:r>
            <a:endParaRPr lang="ar-IQ"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304" y="4983272"/>
            <a:ext cx="160972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15745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84784"/>
          </a:xfrm>
        </p:spPr>
        <p:txBody>
          <a:bodyPr>
            <a:normAutofit fontScale="90000"/>
          </a:bodyPr>
          <a:lstStyle/>
          <a:p>
            <a:r>
              <a:rPr lang="ar-IQ" b="1" dirty="0">
                <a:solidFill>
                  <a:srgbClr val="C00000"/>
                </a:solidFill>
                <a:ea typeface="Calibri"/>
                <a:cs typeface="Arial"/>
              </a:rPr>
              <a:t> </a:t>
            </a:r>
            <a:r>
              <a:rPr lang="en-US" sz="3600" dirty="0">
                <a:solidFill>
                  <a:srgbClr val="C00000"/>
                </a:solidFill>
                <a:ea typeface="Calibri"/>
                <a:cs typeface="Arial"/>
              </a:rPr>
              <a:t/>
            </a:r>
            <a:br>
              <a:rPr lang="en-US" sz="3600" dirty="0">
                <a:solidFill>
                  <a:srgbClr val="C00000"/>
                </a:solidFill>
                <a:ea typeface="Calibri"/>
                <a:cs typeface="Arial"/>
              </a:rPr>
            </a:br>
            <a:r>
              <a:rPr lang="ar-IQ" b="1" dirty="0">
                <a:solidFill>
                  <a:srgbClr val="C00000"/>
                </a:solidFill>
                <a:ea typeface="Calibri"/>
                <a:cs typeface="Arial"/>
              </a:rPr>
              <a:t>ثانيا ً: المعالجة المحاسبية لاختبار انخفاض قيمة الشهرة </a:t>
            </a:r>
            <a:endParaRPr lang="ar-IQ" dirty="0">
              <a:solidFill>
                <a:srgbClr val="C00000"/>
              </a:solidFill>
            </a:endParaRPr>
          </a:p>
        </p:txBody>
      </p:sp>
      <p:sp>
        <p:nvSpPr>
          <p:cNvPr id="3" name="Content Placeholder 2"/>
          <p:cNvSpPr>
            <a:spLocks noGrp="1"/>
          </p:cNvSpPr>
          <p:nvPr>
            <p:ph idx="1"/>
          </p:nvPr>
        </p:nvSpPr>
        <p:spPr>
          <a:xfrm>
            <a:off x="395536" y="1556792"/>
            <a:ext cx="8229600" cy="4525963"/>
          </a:xfrm>
        </p:spPr>
        <p:txBody>
          <a:bodyPr/>
          <a:lstStyle/>
          <a:p>
            <a:pPr marL="0" indent="0" algn="justLow">
              <a:buNone/>
            </a:pPr>
            <a:r>
              <a:rPr lang="ar-IQ" b="1" dirty="0" smtClean="0">
                <a:solidFill>
                  <a:srgbClr val="FF0000"/>
                </a:solidFill>
                <a:ea typeface="Calibri"/>
              </a:rPr>
              <a:t>ملاحظة : </a:t>
            </a:r>
            <a:r>
              <a:rPr lang="ar-IQ" b="1" dirty="0" smtClean="0">
                <a:solidFill>
                  <a:schemeClr val="tx2">
                    <a:lumMod val="60000"/>
                    <a:lumOff val="40000"/>
                  </a:schemeClr>
                </a:solidFill>
                <a:ea typeface="Calibri"/>
              </a:rPr>
              <a:t>اوصت </a:t>
            </a:r>
            <a:r>
              <a:rPr lang="ar-IQ" b="1" dirty="0">
                <a:solidFill>
                  <a:schemeClr val="tx2">
                    <a:lumMod val="60000"/>
                    <a:lumOff val="40000"/>
                  </a:schemeClr>
                </a:solidFill>
                <a:ea typeface="Calibri"/>
              </a:rPr>
              <a:t>المعايير الدولية للابلاغ المالي بعدم استنزاف شهرة المحل الناتجة عن الاندماج وانما اخضاعها سنوياً لاختبار ‏انخفاض القيمة في ظل المعيار المحاسبي ذا الصلة بهذا الموضوع ‏، ويتم اختبار انخفاض قيمة الشهرة لكل وحدة ابلاغ على اساس سنوي ووفقا ً للخطوات ادناه :-</a:t>
            </a:r>
            <a:endParaRPr lang="en-US" sz="2400" b="1" dirty="0">
              <a:solidFill>
                <a:schemeClr val="tx2">
                  <a:lumMod val="60000"/>
                  <a:lumOff val="40000"/>
                </a:schemeClr>
              </a:solidFill>
              <a:ea typeface="Calibri"/>
              <a:cs typeface="Arial"/>
            </a:endParaRPr>
          </a:p>
          <a:p>
            <a:pPr marL="0" indent="0" algn="justLow">
              <a:buNone/>
            </a:pPr>
            <a:r>
              <a:rPr lang="en-US" b="1" dirty="0" smtClean="0">
                <a:solidFill>
                  <a:schemeClr val="tx2">
                    <a:lumMod val="60000"/>
                    <a:lumOff val="40000"/>
                  </a:schemeClr>
                </a:solidFill>
                <a:ea typeface="Calibri"/>
              </a:rPr>
              <a:t>1</a:t>
            </a:r>
            <a:r>
              <a:rPr lang="ar-IQ" b="1" dirty="0" smtClean="0">
                <a:solidFill>
                  <a:schemeClr val="tx2">
                    <a:lumMod val="60000"/>
                    <a:lumOff val="40000"/>
                  </a:schemeClr>
                </a:solidFill>
                <a:ea typeface="Calibri"/>
              </a:rPr>
              <a:t>- </a:t>
            </a:r>
            <a:r>
              <a:rPr lang="ar-IQ" b="1" dirty="0">
                <a:solidFill>
                  <a:schemeClr val="tx2">
                    <a:lumMod val="60000"/>
                    <a:lumOff val="40000"/>
                  </a:schemeClr>
                </a:solidFill>
                <a:ea typeface="Calibri"/>
              </a:rPr>
              <a:t>تحديد عما اذا كان هناك انخفاض محتمل .</a:t>
            </a:r>
            <a:endParaRPr lang="en-US" sz="2400" b="1" dirty="0">
              <a:solidFill>
                <a:schemeClr val="tx2">
                  <a:lumMod val="60000"/>
                  <a:lumOff val="40000"/>
                </a:schemeClr>
              </a:solidFill>
              <a:ea typeface="Calibri"/>
              <a:cs typeface="Arial"/>
            </a:endParaRPr>
          </a:p>
          <a:p>
            <a:pPr marL="0" indent="0">
              <a:buNone/>
            </a:pPr>
            <a:r>
              <a:rPr lang="en-US" b="1" dirty="0" smtClean="0">
                <a:solidFill>
                  <a:schemeClr val="tx2">
                    <a:lumMod val="60000"/>
                    <a:lumOff val="40000"/>
                  </a:schemeClr>
                </a:solidFill>
                <a:ea typeface="Calibri"/>
              </a:rPr>
              <a:t>2</a:t>
            </a:r>
            <a:r>
              <a:rPr lang="ar-IQ" b="1" dirty="0" smtClean="0">
                <a:solidFill>
                  <a:schemeClr val="tx2">
                    <a:lumMod val="60000"/>
                    <a:lumOff val="40000"/>
                  </a:schemeClr>
                </a:solidFill>
                <a:ea typeface="Calibri"/>
              </a:rPr>
              <a:t>- </a:t>
            </a:r>
            <a:r>
              <a:rPr lang="ar-IQ" b="1" dirty="0">
                <a:solidFill>
                  <a:schemeClr val="tx2">
                    <a:lumMod val="60000"/>
                    <a:lumOff val="40000"/>
                  </a:schemeClr>
                </a:solidFill>
                <a:ea typeface="Calibri"/>
              </a:rPr>
              <a:t>تحديد مقدار انخفاض قيمة الشهرة .</a:t>
            </a:r>
            <a:endParaRPr lang="ar-IQ" b="1" dirty="0">
              <a:solidFill>
                <a:schemeClr val="tx2">
                  <a:lumMod val="60000"/>
                  <a:lumOff val="40000"/>
                </a:schemeClr>
              </a:solidFill>
            </a:endParaRPr>
          </a:p>
        </p:txBody>
      </p:sp>
    </p:spTree>
    <p:extLst>
      <p:ext uri="{BB962C8B-B14F-4D97-AF65-F5344CB8AC3E}">
        <p14:creationId xmlns:p14="http://schemas.microsoft.com/office/powerpoint/2010/main" val="312694144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1224136"/>
          </a:xfrm>
        </p:spPr>
        <p:txBody>
          <a:bodyPr>
            <a:normAutofit fontScale="90000"/>
          </a:bodyPr>
          <a:lstStyle/>
          <a:p>
            <a:r>
              <a:rPr lang="ar-IQ" dirty="0">
                <a:solidFill>
                  <a:srgbClr val="C00000"/>
                </a:solidFill>
              </a:rPr>
              <a:t>اولاً: تعريف الاندماج و توضيح المعالجات المحاسبية الخاصة باكتساب الاصول ‏</a:t>
            </a:r>
          </a:p>
        </p:txBody>
      </p:sp>
      <p:sp>
        <p:nvSpPr>
          <p:cNvPr id="3" name="Content Placeholder 2"/>
          <p:cNvSpPr>
            <a:spLocks noGrp="1"/>
          </p:cNvSpPr>
          <p:nvPr>
            <p:ph idx="1"/>
          </p:nvPr>
        </p:nvSpPr>
        <p:spPr>
          <a:xfrm>
            <a:off x="457200" y="1484784"/>
            <a:ext cx="8229600" cy="5112568"/>
          </a:xfrm>
        </p:spPr>
        <p:txBody>
          <a:bodyPr>
            <a:normAutofit fontScale="47500" lnSpcReduction="20000"/>
          </a:bodyPr>
          <a:lstStyle/>
          <a:p>
            <a:pPr marL="137160" indent="0" algn="just">
              <a:buNone/>
            </a:pPr>
            <a:r>
              <a:rPr lang="ar-IQ" sz="6700" b="1" dirty="0">
                <a:solidFill>
                  <a:srgbClr val="C00000"/>
                </a:solidFill>
              </a:rPr>
              <a:t>اندماج الاعمال </a:t>
            </a:r>
            <a:r>
              <a:rPr lang="ar-IQ" sz="6700" b="1" dirty="0"/>
              <a:t>: </a:t>
            </a:r>
            <a:r>
              <a:rPr lang="ar-IQ" sz="6700" b="1" dirty="0">
                <a:solidFill>
                  <a:schemeClr val="tx2">
                    <a:lumMod val="60000"/>
                    <a:lumOff val="40000"/>
                  </a:schemeClr>
                </a:solidFill>
              </a:rPr>
              <a:t>هو ان تصبح نشاطات او عمليات شركتين او اكثر تحت سيطرة شركة واحدة وملكية </a:t>
            </a:r>
            <a:r>
              <a:rPr lang="ar-IQ" sz="6700" b="1" dirty="0" smtClean="0">
                <a:solidFill>
                  <a:schemeClr val="tx2">
                    <a:lumMod val="60000"/>
                    <a:lumOff val="40000"/>
                  </a:schemeClr>
                </a:solidFill>
              </a:rPr>
              <a:t>مشتركة</a:t>
            </a:r>
          </a:p>
          <a:p>
            <a:pPr marL="137160" indent="0" algn="just">
              <a:buNone/>
            </a:pPr>
            <a:endParaRPr lang="ar-IQ" sz="3300" b="1" dirty="0" smtClean="0"/>
          </a:p>
          <a:p>
            <a:pPr marL="137160" indent="0" algn="just">
              <a:buNone/>
            </a:pPr>
            <a:r>
              <a:rPr lang="ar-IQ" sz="3800" dirty="0" smtClean="0"/>
              <a:t> </a:t>
            </a:r>
            <a:r>
              <a:rPr lang="ar-IQ" sz="5900" b="1" dirty="0" smtClean="0"/>
              <a:t>ويتمثل </a:t>
            </a:r>
            <a:r>
              <a:rPr lang="ar-IQ" sz="5900" b="1" dirty="0"/>
              <a:t>الدافع الاقتصادي الاساسي لاندماج الشركات مهما كان نوعه في زيادة القيمة الاقتصادية للشركات الداخلة في الاندماج </a:t>
            </a:r>
            <a:r>
              <a:rPr lang="ar-IQ" sz="5900" b="1" dirty="0" smtClean="0"/>
              <a:t>.</a:t>
            </a:r>
          </a:p>
          <a:p>
            <a:pPr marL="137160" indent="0" algn="just">
              <a:buNone/>
            </a:pPr>
            <a:endParaRPr lang="ar-IQ" sz="3800" b="1" dirty="0" smtClean="0"/>
          </a:p>
          <a:p>
            <a:pPr marL="137160" indent="0" algn="just">
              <a:buNone/>
            </a:pPr>
            <a:endParaRPr lang="ar-IQ" sz="3600" b="1" dirty="0"/>
          </a:p>
          <a:p>
            <a:pPr marL="137160" indent="0" algn="just">
              <a:buNone/>
            </a:pPr>
            <a:r>
              <a:rPr lang="ar-IQ" sz="5900" b="1" dirty="0" smtClean="0"/>
              <a:t> تتم </a:t>
            </a:r>
            <a:r>
              <a:rPr lang="ar-IQ" sz="5900" b="1" dirty="0"/>
              <a:t>المحاسبة عن اندماج الاعمال وفقا ً لطريقة الاكتساب التي اوصت بها معايير الابلاغ المالي الدولية </a:t>
            </a:r>
            <a:r>
              <a:rPr lang="en-US" sz="5900" b="1" dirty="0"/>
              <a:t>IFRS </a:t>
            </a:r>
            <a:r>
              <a:rPr lang="ar-IQ" sz="5900" b="1" dirty="0"/>
              <a:t>بدلا ً من الطريقتين المعمول بهما ً سابقا ً وهما طريقة توحيد المصالح وطريقة الشراء ، حيث كان الهدف من التغيير هو التوصية بطريقة واحدة ينتج عن تطبيقها تقارير مالية شفافة وقابلة للمقارنة ، وكذلك المحاسبة عن الاعمال المكتسبة بالقيمة العادلة في تاريخ الاكتساب وليس بالكلفة </a:t>
            </a:r>
            <a:r>
              <a:rPr lang="ar-IQ" sz="5900" b="1" dirty="0" smtClean="0"/>
              <a:t>.</a:t>
            </a:r>
          </a:p>
          <a:p>
            <a:pPr marL="137160" indent="0" algn="just">
              <a:buNone/>
            </a:pPr>
            <a:endParaRPr lang="ar-IQ" sz="3800" b="1" dirty="0"/>
          </a:p>
          <a:p>
            <a:pPr marL="137160" indent="0">
              <a:buNone/>
            </a:pPr>
            <a:r>
              <a:rPr lang="ar-IQ" dirty="0" smtClean="0"/>
              <a:t> </a:t>
            </a:r>
            <a:endParaRPr lang="ar-IQ" dirty="0"/>
          </a:p>
          <a:p>
            <a:pPr marL="137160" indent="0">
              <a:buNone/>
            </a:pPr>
            <a:endParaRPr lang="ar-IQ" dirty="0"/>
          </a:p>
        </p:txBody>
      </p:sp>
    </p:spTree>
    <p:extLst>
      <p:ext uri="{BB962C8B-B14F-4D97-AF65-F5344CB8AC3E}">
        <p14:creationId xmlns:p14="http://schemas.microsoft.com/office/powerpoint/2010/main" val="41927001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down)">
                                      <p:cBhvr>
                                        <p:cTn id="43" dur="580">
                                          <p:stCondLst>
                                            <p:cond delay="0"/>
                                          </p:stCondLst>
                                        </p:cTn>
                                        <p:tgtEl>
                                          <p:spTgt spid="3">
                                            <p:txEl>
                                              <p:pRg st="5" end="5"/>
                                            </p:txEl>
                                          </p:spTgt>
                                        </p:tgtEl>
                                      </p:cBhvr>
                                    </p:animEffect>
                                    <p:anim calcmode="lin" valueType="num">
                                      <p:cBhvr>
                                        <p:cTn id="4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5" end="5"/>
                                            </p:txEl>
                                          </p:spTgt>
                                        </p:tgtEl>
                                      </p:cBhvr>
                                      <p:to x="100000" y="60000"/>
                                    </p:animScale>
                                    <p:animScale>
                                      <p:cBhvr>
                                        <p:cTn id="50" dur="166" decel="50000">
                                          <p:stCondLst>
                                            <p:cond delay="676"/>
                                          </p:stCondLst>
                                        </p:cTn>
                                        <p:tgtEl>
                                          <p:spTgt spid="3">
                                            <p:txEl>
                                              <p:pRg st="5" end="5"/>
                                            </p:txEl>
                                          </p:spTgt>
                                        </p:tgtEl>
                                      </p:cBhvr>
                                      <p:to x="100000" y="100000"/>
                                    </p:animScale>
                                    <p:animScale>
                                      <p:cBhvr>
                                        <p:cTn id="51" dur="26">
                                          <p:stCondLst>
                                            <p:cond delay="1312"/>
                                          </p:stCondLst>
                                        </p:cTn>
                                        <p:tgtEl>
                                          <p:spTgt spid="3">
                                            <p:txEl>
                                              <p:pRg st="5" end="5"/>
                                            </p:txEl>
                                          </p:spTgt>
                                        </p:tgtEl>
                                      </p:cBhvr>
                                      <p:to x="100000" y="80000"/>
                                    </p:animScale>
                                    <p:animScale>
                                      <p:cBhvr>
                                        <p:cTn id="52" dur="166" decel="50000">
                                          <p:stCondLst>
                                            <p:cond delay="1338"/>
                                          </p:stCondLst>
                                        </p:cTn>
                                        <p:tgtEl>
                                          <p:spTgt spid="3">
                                            <p:txEl>
                                              <p:pRg st="5" end="5"/>
                                            </p:txEl>
                                          </p:spTgt>
                                        </p:tgtEl>
                                      </p:cBhvr>
                                      <p:to x="100000" y="100000"/>
                                    </p:animScale>
                                    <p:animScale>
                                      <p:cBhvr>
                                        <p:cTn id="53" dur="26">
                                          <p:stCondLst>
                                            <p:cond delay="1642"/>
                                          </p:stCondLst>
                                        </p:cTn>
                                        <p:tgtEl>
                                          <p:spTgt spid="3">
                                            <p:txEl>
                                              <p:pRg st="5" end="5"/>
                                            </p:txEl>
                                          </p:spTgt>
                                        </p:tgtEl>
                                      </p:cBhvr>
                                      <p:to x="100000" y="90000"/>
                                    </p:animScale>
                                    <p:animScale>
                                      <p:cBhvr>
                                        <p:cTn id="54" dur="166" decel="50000">
                                          <p:stCondLst>
                                            <p:cond delay="1668"/>
                                          </p:stCondLst>
                                        </p:cTn>
                                        <p:tgtEl>
                                          <p:spTgt spid="3">
                                            <p:txEl>
                                              <p:pRg st="5" end="5"/>
                                            </p:txEl>
                                          </p:spTgt>
                                        </p:tgtEl>
                                      </p:cBhvr>
                                      <p:to x="100000" y="100000"/>
                                    </p:animScale>
                                    <p:animScale>
                                      <p:cBhvr>
                                        <p:cTn id="55" dur="26">
                                          <p:stCondLst>
                                            <p:cond delay="1808"/>
                                          </p:stCondLst>
                                        </p:cTn>
                                        <p:tgtEl>
                                          <p:spTgt spid="3">
                                            <p:txEl>
                                              <p:pRg st="5" end="5"/>
                                            </p:txEl>
                                          </p:spTgt>
                                        </p:tgtEl>
                                      </p:cBhvr>
                                      <p:to x="100000" y="95000"/>
                                    </p:animScale>
                                    <p:animScale>
                                      <p:cBhvr>
                                        <p:cTn id="56" dur="166" decel="50000">
                                          <p:stCondLst>
                                            <p:cond delay="1834"/>
                                          </p:stCondLst>
                                        </p:cTn>
                                        <p:tgtEl>
                                          <p:spTgt spid="3">
                                            <p:txEl>
                                              <p:pRg st="5" end="5"/>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wipe(down)">
                                      <p:cBhvr>
                                        <p:cTn id="61" dur="580">
                                          <p:stCondLst>
                                            <p:cond delay="0"/>
                                          </p:stCondLst>
                                        </p:cTn>
                                        <p:tgtEl>
                                          <p:spTgt spid="3">
                                            <p:txEl>
                                              <p:pRg st="7" end="7"/>
                                            </p:txEl>
                                          </p:spTgt>
                                        </p:tgtEl>
                                      </p:cBhvr>
                                    </p:animEffect>
                                    <p:anim calcmode="lin" valueType="num">
                                      <p:cBhvr>
                                        <p:cTn id="62"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7" end="7"/>
                                            </p:txEl>
                                          </p:spTgt>
                                        </p:tgtEl>
                                      </p:cBhvr>
                                      <p:to x="100000" y="60000"/>
                                    </p:animScale>
                                    <p:animScale>
                                      <p:cBhvr>
                                        <p:cTn id="68" dur="166" decel="50000">
                                          <p:stCondLst>
                                            <p:cond delay="676"/>
                                          </p:stCondLst>
                                        </p:cTn>
                                        <p:tgtEl>
                                          <p:spTgt spid="3">
                                            <p:txEl>
                                              <p:pRg st="7" end="7"/>
                                            </p:txEl>
                                          </p:spTgt>
                                        </p:tgtEl>
                                      </p:cBhvr>
                                      <p:to x="100000" y="100000"/>
                                    </p:animScale>
                                    <p:animScale>
                                      <p:cBhvr>
                                        <p:cTn id="69" dur="26">
                                          <p:stCondLst>
                                            <p:cond delay="1312"/>
                                          </p:stCondLst>
                                        </p:cTn>
                                        <p:tgtEl>
                                          <p:spTgt spid="3">
                                            <p:txEl>
                                              <p:pRg st="7" end="7"/>
                                            </p:txEl>
                                          </p:spTgt>
                                        </p:tgtEl>
                                      </p:cBhvr>
                                      <p:to x="100000" y="80000"/>
                                    </p:animScale>
                                    <p:animScale>
                                      <p:cBhvr>
                                        <p:cTn id="70" dur="166" decel="50000">
                                          <p:stCondLst>
                                            <p:cond delay="1338"/>
                                          </p:stCondLst>
                                        </p:cTn>
                                        <p:tgtEl>
                                          <p:spTgt spid="3">
                                            <p:txEl>
                                              <p:pRg st="7" end="7"/>
                                            </p:txEl>
                                          </p:spTgt>
                                        </p:tgtEl>
                                      </p:cBhvr>
                                      <p:to x="100000" y="100000"/>
                                    </p:animScale>
                                    <p:animScale>
                                      <p:cBhvr>
                                        <p:cTn id="71" dur="26">
                                          <p:stCondLst>
                                            <p:cond delay="1642"/>
                                          </p:stCondLst>
                                        </p:cTn>
                                        <p:tgtEl>
                                          <p:spTgt spid="3">
                                            <p:txEl>
                                              <p:pRg st="7" end="7"/>
                                            </p:txEl>
                                          </p:spTgt>
                                        </p:tgtEl>
                                      </p:cBhvr>
                                      <p:to x="100000" y="90000"/>
                                    </p:animScale>
                                    <p:animScale>
                                      <p:cBhvr>
                                        <p:cTn id="72" dur="166" decel="50000">
                                          <p:stCondLst>
                                            <p:cond delay="1668"/>
                                          </p:stCondLst>
                                        </p:cTn>
                                        <p:tgtEl>
                                          <p:spTgt spid="3">
                                            <p:txEl>
                                              <p:pRg st="7" end="7"/>
                                            </p:txEl>
                                          </p:spTgt>
                                        </p:tgtEl>
                                      </p:cBhvr>
                                      <p:to x="100000" y="100000"/>
                                    </p:animScale>
                                    <p:animScale>
                                      <p:cBhvr>
                                        <p:cTn id="73" dur="26">
                                          <p:stCondLst>
                                            <p:cond delay="1808"/>
                                          </p:stCondLst>
                                        </p:cTn>
                                        <p:tgtEl>
                                          <p:spTgt spid="3">
                                            <p:txEl>
                                              <p:pRg st="7" end="7"/>
                                            </p:txEl>
                                          </p:spTgt>
                                        </p:tgtEl>
                                      </p:cBhvr>
                                      <p:to x="100000" y="95000"/>
                                    </p:animScale>
                                    <p:animScale>
                                      <p:cBhvr>
                                        <p:cTn id="74"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ar-IQ" sz="4000" b="1" dirty="0">
                <a:solidFill>
                  <a:srgbClr val="C00000"/>
                </a:solidFill>
                <a:ea typeface="Calibri"/>
                <a:cs typeface="Arial"/>
              </a:rPr>
              <a:t>المعالجة المحاسبية لاختبار انخفاض قيمة الشهرة </a:t>
            </a:r>
            <a:endParaRPr lang="ar-IQ" dirty="0">
              <a:solidFill>
                <a:srgbClr val="C00000"/>
              </a:solidFill>
            </a:endParaRPr>
          </a:p>
        </p:txBody>
      </p:sp>
      <p:pic>
        <p:nvPicPr>
          <p:cNvPr id="1026" name="Picture 2"/>
          <p:cNvPicPr>
            <a:picLocks noGrp="1" noChangeAspect="1" noChangeArrowheads="1"/>
          </p:cNvPicPr>
          <p:nvPr>
            <p:ph idx="1"/>
          </p:nvPr>
        </p:nvPicPr>
        <p:blipFill>
          <a:blip r:embed="rId2">
            <a:biLevel thresh="75000"/>
            <a:extLst>
              <a:ext uri="{28A0092B-C50C-407E-A947-70E740481C1C}">
                <a14:useLocalDpi xmlns:a14="http://schemas.microsoft.com/office/drawing/2010/main" val="0"/>
              </a:ext>
            </a:extLst>
          </a:blip>
          <a:stretch>
            <a:fillRect/>
          </a:stretch>
        </p:blipFill>
        <p:spPr bwMode="auto">
          <a:xfrm>
            <a:off x="805333" y="3933056"/>
            <a:ext cx="7533334" cy="2342857"/>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4" name="Text Box 2"/>
          <p:cNvSpPr txBox="1">
            <a:spLocks noChangeArrowheads="1"/>
          </p:cNvSpPr>
          <p:nvPr/>
        </p:nvSpPr>
        <p:spPr bwMode="auto">
          <a:xfrm>
            <a:off x="179512" y="1196752"/>
            <a:ext cx="878497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just" rtl="0">
              <a:spcBef>
                <a:spcPct val="50000"/>
              </a:spcBef>
            </a:pPr>
            <a:r>
              <a:rPr lang="en-US" altLang="en-US" b="1" dirty="0" smtClean="0">
                <a:solidFill>
                  <a:srgbClr val="FF0000"/>
                </a:solidFill>
                <a:latin typeface="Times New Roman"/>
              </a:rPr>
              <a:t>Example:- </a:t>
            </a:r>
            <a:r>
              <a:rPr lang="en-US" altLang="en-US" b="1" dirty="0" smtClean="0">
                <a:latin typeface="Times New Roman"/>
              </a:rPr>
              <a:t>On </a:t>
            </a:r>
            <a:r>
              <a:rPr lang="en-US" altLang="en-US" b="1" dirty="0">
                <a:latin typeface="Times New Roman"/>
              </a:rPr>
              <a:t>January 1, </a:t>
            </a:r>
            <a:r>
              <a:rPr lang="en-US" altLang="en-US" b="1" dirty="0" smtClean="0">
                <a:latin typeface="Times New Roman"/>
              </a:rPr>
              <a:t>2013, </a:t>
            </a:r>
            <a:r>
              <a:rPr lang="en-US" altLang="en-US" b="1" dirty="0">
                <a:latin typeface="Times New Roman"/>
              </a:rPr>
              <a:t>Porsche Company acquired the net assets of Saab Company for $450,000 cash. The fair value of Saab’s identifiable net assets was $375,000 on this date. Porsche Company decided to measure goodwill impairment using the present value of future cash flows to estimate the fair value of the reporting unit (Saab). The information for these subsequent years is as follows:</a:t>
            </a:r>
          </a:p>
        </p:txBody>
      </p:sp>
      <p:sp>
        <p:nvSpPr>
          <p:cNvPr id="7" name="Text Box 11"/>
          <p:cNvSpPr txBox="1">
            <a:spLocks noChangeArrowheads="1"/>
          </p:cNvSpPr>
          <p:nvPr/>
        </p:nvSpPr>
        <p:spPr bwMode="auto">
          <a:xfrm>
            <a:off x="1325261" y="6386292"/>
            <a:ext cx="320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l" rtl="0">
              <a:spcBef>
                <a:spcPct val="50000"/>
              </a:spcBef>
            </a:pPr>
            <a:r>
              <a:rPr lang="en-US" altLang="en-US" sz="2000" dirty="0">
                <a:solidFill>
                  <a:srgbClr val="C00000"/>
                </a:solidFill>
                <a:latin typeface="Times New Roman"/>
              </a:rPr>
              <a:t>* </a:t>
            </a:r>
            <a:r>
              <a:rPr lang="en-US" altLang="en-US" sz="2000" dirty="0" smtClean="0">
                <a:solidFill>
                  <a:srgbClr val="C00000"/>
                </a:solidFill>
                <a:latin typeface="Times New Roman"/>
              </a:rPr>
              <a:t>Goodwill is not included</a:t>
            </a:r>
            <a:endParaRPr lang="en-US" altLang="en-US" sz="2000" dirty="0">
              <a:solidFill>
                <a:srgbClr val="C00000"/>
              </a:solidFill>
              <a:latin typeface="Times New Roman"/>
            </a:endParaRPr>
          </a:p>
        </p:txBody>
      </p:sp>
    </p:spTree>
    <p:extLst>
      <p:ext uri="{BB962C8B-B14F-4D97-AF65-F5344CB8AC3E}">
        <p14:creationId xmlns:p14="http://schemas.microsoft.com/office/powerpoint/2010/main" val="258949326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sz="4000" b="1" dirty="0" smtClean="0">
                <a:solidFill>
                  <a:srgbClr val="C00000"/>
                </a:solidFill>
                <a:ea typeface="Calibri"/>
                <a:cs typeface="Arial"/>
              </a:rPr>
              <a:t>المعالجة المحاسبية لاختبار انخفاض قيمة الشهرة </a:t>
            </a:r>
            <a:endParaRPr lang="ar-IQ" dirty="0">
              <a:solidFill>
                <a:srgbClr val="C00000"/>
              </a:solidFill>
            </a:endParaRPr>
          </a:p>
        </p:txBody>
      </p:sp>
      <p:sp>
        <p:nvSpPr>
          <p:cNvPr id="4" name="Text Box 2"/>
          <p:cNvSpPr txBox="1">
            <a:spLocks noGrp="1" noChangeArrowheads="1"/>
          </p:cNvSpPr>
          <p:nvPr>
            <p:ph idx="1"/>
          </p:nvPr>
        </p:nvSpPr>
        <p:spPr bwMode="auto">
          <a:xfrm>
            <a:off x="107504" y="1600200"/>
            <a:ext cx="9036496"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marL="137160" indent="0" algn="l">
              <a:spcBef>
                <a:spcPct val="50000"/>
              </a:spcBef>
              <a:buNone/>
            </a:pPr>
            <a:r>
              <a:rPr lang="en-US" altLang="en-US" sz="2800" b="1" dirty="0" smtClean="0">
                <a:solidFill>
                  <a:srgbClr val="990000"/>
                </a:solidFill>
                <a:latin typeface="+mj-lt"/>
              </a:rPr>
              <a:t>EXAMPLE:-</a:t>
            </a:r>
            <a:r>
              <a:rPr lang="en-US" altLang="en-US" sz="2800" dirty="0" smtClean="0">
                <a:solidFill>
                  <a:schemeClr val="bg2"/>
                </a:solidFill>
                <a:latin typeface="+mj-lt"/>
              </a:rPr>
              <a:t> </a:t>
            </a:r>
          </a:p>
          <a:p>
            <a:pPr marL="137160" indent="0" algn="l">
              <a:spcBef>
                <a:spcPct val="50000"/>
              </a:spcBef>
              <a:buNone/>
            </a:pPr>
            <a:r>
              <a:rPr lang="en-US" altLang="en-US" sz="2800" dirty="0" smtClean="0">
                <a:solidFill>
                  <a:schemeClr val="bg2"/>
                </a:solidFill>
                <a:latin typeface="+mj-lt"/>
              </a:rPr>
              <a:t>  </a:t>
            </a:r>
            <a:r>
              <a:rPr lang="en-US" altLang="en-US" sz="2800" dirty="0">
                <a:latin typeface="+mj-lt"/>
              </a:rPr>
              <a:t>On January 1, </a:t>
            </a:r>
            <a:r>
              <a:rPr lang="en-US" altLang="en-US" sz="2800" dirty="0" smtClean="0">
                <a:latin typeface="+mj-lt"/>
              </a:rPr>
              <a:t>2013, </a:t>
            </a:r>
            <a:r>
              <a:rPr lang="en-US" altLang="en-US" sz="2800" dirty="0">
                <a:latin typeface="+mj-lt"/>
              </a:rPr>
              <a:t>the acquisition date, what was the amount of goodwill acquired, if any</a:t>
            </a:r>
            <a:r>
              <a:rPr lang="en-US" altLang="en-US" sz="2800" dirty="0" smtClean="0">
                <a:latin typeface="+mj-lt"/>
              </a:rPr>
              <a:t>?</a:t>
            </a:r>
          </a:p>
        </p:txBody>
      </p:sp>
      <p:sp>
        <p:nvSpPr>
          <p:cNvPr id="5" name="Text Box 8"/>
          <p:cNvSpPr txBox="1">
            <a:spLocks noChangeArrowheads="1"/>
          </p:cNvSpPr>
          <p:nvPr/>
        </p:nvSpPr>
        <p:spPr bwMode="auto">
          <a:xfrm>
            <a:off x="1475657" y="3465598"/>
            <a:ext cx="6906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6802438" algn="r"/>
              </a:tabLst>
              <a:defRPr sz="2400">
                <a:solidFill>
                  <a:schemeClr val="tx1"/>
                </a:solidFill>
                <a:latin typeface="Comic Sans MS" pitchFamily="66" charset="0"/>
                <a:cs typeface="Arial" charset="0"/>
              </a:defRPr>
            </a:lvl1pPr>
            <a:lvl2pPr marL="742950" indent="-285750" eaLnBrk="0" hangingPunct="0">
              <a:tabLst>
                <a:tab pos="6802438" algn="r"/>
              </a:tabLst>
              <a:defRPr sz="2400">
                <a:solidFill>
                  <a:schemeClr val="tx1"/>
                </a:solidFill>
                <a:latin typeface="Comic Sans MS" pitchFamily="66" charset="0"/>
                <a:cs typeface="Arial" charset="0"/>
              </a:defRPr>
            </a:lvl2pPr>
            <a:lvl3pPr marL="1143000" indent="-228600" eaLnBrk="0" hangingPunct="0">
              <a:tabLst>
                <a:tab pos="6802438" algn="r"/>
              </a:tabLst>
              <a:defRPr sz="2400">
                <a:solidFill>
                  <a:schemeClr val="tx1"/>
                </a:solidFill>
                <a:latin typeface="Comic Sans MS" pitchFamily="66" charset="0"/>
                <a:cs typeface="Arial" charset="0"/>
              </a:defRPr>
            </a:lvl3pPr>
            <a:lvl4pPr marL="1600200" indent="-228600" eaLnBrk="0" hangingPunct="0">
              <a:tabLst>
                <a:tab pos="6802438" algn="r"/>
              </a:tabLst>
              <a:defRPr sz="2400">
                <a:solidFill>
                  <a:schemeClr val="tx1"/>
                </a:solidFill>
                <a:latin typeface="Comic Sans MS" pitchFamily="66" charset="0"/>
                <a:cs typeface="Arial" charset="0"/>
              </a:defRPr>
            </a:lvl4pPr>
            <a:lvl5pPr marL="2057400" indent="-228600" eaLnBrk="0" hangingPunct="0">
              <a:tabLst>
                <a:tab pos="6802438"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9pPr>
          </a:lstStyle>
          <a:p>
            <a:pPr algn="l" rtl="0">
              <a:spcBef>
                <a:spcPct val="50000"/>
              </a:spcBef>
            </a:pPr>
            <a:r>
              <a:rPr lang="en-US" altLang="en-US" b="1" dirty="0">
                <a:latin typeface="Times New Roman"/>
              </a:rPr>
              <a:t>Acquisition </a:t>
            </a:r>
            <a:r>
              <a:rPr lang="en-US" altLang="en-US" b="1" dirty="0" smtClean="0">
                <a:latin typeface="Times New Roman"/>
              </a:rPr>
              <a:t>price</a:t>
            </a:r>
            <a:r>
              <a:rPr lang="en-US" altLang="en-US" b="1" dirty="0">
                <a:latin typeface="Times New Roman"/>
              </a:rPr>
              <a:t>	</a:t>
            </a:r>
            <a:r>
              <a:rPr lang="en-US" altLang="en-US" b="1" dirty="0" smtClean="0">
                <a:latin typeface="Times New Roman"/>
              </a:rPr>
              <a:t>   $</a:t>
            </a:r>
            <a:r>
              <a:rPr lang="en-US" altLang="en-US" b="1" dirty="0">
                <a:latin typeface="Times New Roman"/>
              </a:rPr>
              <a:t>450,000</a:t>
            </a:r>
          </a:p>
        </p:txBody>
      </p:sp>
      <p:sp>
        <p:nvSpPr>
          <p:cNvPr id="7" name="Text Box 9"/>
          <p:cNvSpPr txBox="1">
            <a:spLocks noChangeArrowheads="1"/>
          </p:cNvSpPr>
          <p:nvPr/>
        </p:nvSpPr>
        <p:spPr bwMode="auto">
          <a:xfrm>
            <a:off x="1295990" y="4107720"/>
            <a:ext cx="708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6802438" algn="r"/>
              </a:tabLst>
              <a:defRPr sz="2400">
                <a:solidFill>
                  <a:schemeClr val="tx1"/>
                </a:solidFill>
                <a:latin typeface="Comic Sans MS" pitchFamily="66" charset="0"/>
                <a:cs typeface="Arial" charset="0"/>
              </a:defRPr>
            </a:lvl1pPr>
            <a:lvl2pPr marL="742950" indent="-285750" eaLnBrk="0" hangingPunct="0">
              <a:tabLst>
                <a:tab pos="6802438" algn="r"/>
              </a:tabLst>
              <a:defRPr sz="2400">
                <a:solidFill>
                  <a:schemeClr val="tx1"/>
                </a:solidFill>
                <a:latin typeface="Comic Sans MS" pitchFamily="66" charset="0"/>
                <a:cs typeface="Arial" charset="0"/>
              </a:defRPr>
            </a:lvl2pPr>
            <a:lvl3pPr marL="1143000" indent="-228600" eaLnBrk="0" hangingPunct="0">
              <a:tabLst>
                <a:tab pos="6802438" algn="r"/>
              </a:tabLst>
              <a:defRPr sz="2400">
                <a:solidFill>
                  <a:schemeClr val="tx1"/>
                </a:solidFill>
                <a:latin typeface="Comic Sans MS" pitchFamily="66" charset="0"/>
                <a:cs typeface="Arial" charset="0"/>
              </a:defRPr>
            </a:lvl3pPr>
            <a:lvl4pPr marL="1600200" indent="-228600" eaLnBrk="0" hangingPunct="0">
              <a:tabLst>
                <a:tab pos="6802438" algn="r"/>
              </a:tabLst>
              <a:defRPr sz="2400">
                <a:solidFill>
                  <a:schemeClr val="tx1"/>
                </a:solidFill>
                <a:latin typeface="Comic Sans MS" pitchFamily="66" charset="0"/>
                <a:cs typeface="Arial" charset="0"/>
              </a:defRPr>
            </a:lvl4pPr>
            <a:lvl5pPr marL="2057400" indent="-228600" eaLnBrk="0" hangingPunct="0">
              <a:tabLst>
                <a:tab pos="6802438"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9pPr>
          </a:lstStyle>
          <a:p>
            <a:pPr algn="l" rtl="0">
              <a:spcBef>
                <a:spcPct val="50000"/>
              </a:spcBef>
            </a:pPr>
            <a:r>
              <a:rPr lang="en-US" altLang="en-US" b="1" dirty="0">
                <a:latin typeface="Times New Roman"/>
              </a:rPr>
              <a:t>Fair value of identifiable net assets 	</a:t>
            </a:r>
            <a:r>
              <a:rPr lang="en-US" altLang="en-US" b="1" u="sng" dirty="0">
                <a:latin typeface="Times New Roman"/>
              </a:rPr>
              <a:t>375,000</a:t>
            </a:r>
          </a:p>
        </p:txBody>
      </p:sp>
      <p:sp>
        <p:nvSpPr>
          <p:cNvPr id="8" name="Text Box 10"/>
          <p:cNvSpPr txBox="1">
            <a:spLocks noChangeArrowheads="1"/>
          </p:cNvSpPr>
          <p:nvPr/>
        </p:nvSpPr>
        <p:spPr bwMode="auto">
          <a:xfrm>
            <a:off x="1295990" y="4569385"/>
            <a:ext cx="708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6802438" algn="r"/>
              </a:tabLst>
              <a:defRPr sz="2400">
                <a:solidFill>
                  <a:schemeClr val="tx1"/>
                </a:solidFill>
                <a:latin typeface="Comic Sans MS" pitchFamily="66" charset="0"/>
                <a:cs typeface="Arial" charset="0"/>
              </a:defRPr>
            </a:lvl1pPr>
            <a:lvl2pPr marL="742950" indent="-285750" eaLnBrk="0" hangingPunct="0">
              <a:tabLst>
                <a:tab pos="6802438" algn="r"/>
              </a:tabLst>
              <a:defRPr sz="2400">
                <a:solidFill>
                  <a:schemeClr val="tx1"/>
                </a:solidFill>
                <a:latin typeface="Comic Sans MS" pitchFamily="66" charset="0"/>
                <a:cs typeface="Arial" charset="0"/>
              </a:defRPr>
            </a:lvl2pPr>
            <a:lvl3pPr marL="1143000" indent="-228600" eaLnBrk="0" hangingPunct="0">
              <a:tabLst>
                <a:tab pos="6802438" algn="r"/>
              </a:tabLst>
              <a:defRPr sz="2400">
                <a:solidFill>
                  <a:schemeClr val="tx1"/>
                </a:solidFill>
                <a:latin typeface="Comic Sans MS" pitchFamily="66" charset="0"/>
                <a:cs typeface="Arial" charset="0"/>
              </a:defRPr>
            </a:lvl3pPr>
            <a:lvl4pPr marL="1600200" indent="-228600" eaLnBrk="0" hangingPunct="0">
              <a:tabLst>
                <a:tab pos="6802438" algn="r"/>
              </a:tabLst>
              <a:defRPr sz="2400">
                <a:solidFill>
                  <a:schemeClr val="tx1"/>
                </a:solidFill>
                <a:latin typeface="Comic Sans MS" pitchFamily="66" charset="0"/>
                <a:cs typeface="Arial" charset="0"/>
              </a:defRPr>
            </a:lvl4pPr>
            <a:lvl5pPr marL="2057400" indent="-228600" eaLnBrk="0" hangingPunct="0">
              <a:tabLst>
                <a:tab pos="6802438"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9pPr>
          </a:lstStyle>
          <a:p>
            <a:pPr algn="l" rtl="0">
              <a:spcBef>
                <a:spcPct val="50000"/>
              </a:spcBef>
            </a:pPr>
            <a:r>
              <a:rPr lang="en-US" altLang="en-US" b="1" dirty="0">
                <a:latin typeface="Times New Roman"/>
              </a:rPr>
              <a:t>Recorded value of Goodwill 	</a:t>
            </a:r>
            <a:r>
              <a:rPr lang="en-US" altLang="en-US" b="1" dirty="0">
                <a:solidFill>
                  <a:srgbClr val="C00000"/>
                </a:solidFill>
                <a:latin typeface="Times New Roman"/>
              </a:rPr>
              <a:t>$  75,000</a:t>
            </a:r>
          </a:p>
        </p:txBody>
      </p:sp>
    </p:spTree>
    <p:extLst>
      <p:ext uri="{BB962C8B-B14F-4D97-AF65-F5344CB8AC3E}">
        <p14:creationId xmlns:p14="http://schemas.microsoft.com/office/powerpoint/2010/main" val="1483928737"/>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97"/>
            <a:ext cx="8229600" cy="922114"/>
          </a:xfrm>
        </p:spPr>
        <p:txBody>
          <a:bodyPr>
            <a:normAutofit/>
          </a:bodyPr>
          <a:lstStyle/>
          <a:p>
            <a:r>
              <a:rPr lang="ar-IQ" sz="4000" b="1" dirty="0">
                <a:solidFill>
                  <a:srgbClr val="C00000"/>
                </a:solidFill>
                <a:ea typeface="Calibri"/>
                <a:cs typeface="Arial"/>
              </a:rPr>
              <a:t>المعالجة المحاسبية لاختبار انخفاض قيمة الشهرة </a:t>
            </a:r>
            <a:endParaRPr lang="ar-IQ" sz="4000" dirty="0">
              <a:solidFill>
                <a:srgbClr val="C00000"/>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8823" y="2822659"/>
            <a:ext cx="7766977" cy="56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7"/>
          <p:cNvSpPr txBox="1">
            <a:spLocks noChangeArrowheads="1"/>
          </p:cNvSpPr>
          <p:nvPr/>
        </p:nvSpPr>
        <p:spPr bwMode="auto">
          <a:xfrm>
            <a:off x="107504" y="1124744"/>
            <a:ext cx="8928992"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just" rtl="0">
              <a:spcBef>
                <a:spcPct val="50000"/>
              </a:spcBef>
            </a:pPr>
            <a:r>
              <a:rPr lang="en-US" altLang="en-US" sz="2100" b="1" dirty="0" smtClean="0">
                <a:solidFill>
                  <a:srgbClr val="990000"/>
                </a:solidFill>
                <a:latin typeface="Times New Roman"/>
              </a:rPr>
              <a:t>Example:-</a:t>
            </a:r>
            <a:r>
              <a:rPr lang="en-US" altLang="en-US" sz="2100" dirty="0" smtClean="0">
                <a:solidFill>
                  <a:srgbClr val="EEECE1"/>
                </a:solidFill>
                <a:latin typeface="Times New Roman"/>
              </a:rPr>
              <a:t>   </a:t>
            </a:r>
            <a:r>
              <a:rPr lang="en-US" altLang="en-US" sz="2100" b="1" i="1" dirty="0">
                <a:solidFill>
                  <a:srgbClr val="231F20"/>
                </a:solidFill>
                <a:latin typeface="Times New Roman"/>
              </a:rPr>
              <a:t>Part A&amp;B</a:t>
            </a:r>
            <a:r>
              <a:rPr lang="en-US" altLang="en-US" sz="2100" b="1" dirty="0" smtClean="0">
                <a:latin typeface="Times New Roman"/>
              </a:rPr>
              <a:t>:</a:t>
            </a:r>
            <a:r>
              <a:rPr lang="en-US" altLang="en-US" sz="2100" dirty="0" smtClean="0">
                <a:latin typeface="Times New Roman"/>
              </a:rPr>
              <a:t> </a:t>
            </a:r>
            <a:r>
              <a:rPr lang="en-US" altLang="en-US" sz="2100" dirty="0">
                <a:latin typeface="Times New Roman"/>
              </a:rPr>
              <a:t>For each year determine the amount of goodwill impairment, if any, and prepare the journal entry needed each year to record the goodwill impairment (if any). </a:t>
            </a:r>
          </a:p>
        </p:txBody>
      </p:sp>
      <p:sp>
        <p:nvSpPr>
          <p:cNvPr id="6" name="Text Box 6"/>
          <p:cNvSpPr txBox="1">
            <a:spLocks noChangeArrowheads="1"/>
          </p:cNvSpPr>
          <p:nvPr/>
        </p:nvSpPr>
        <p:spPr bwMode="auto">
          <a:xfrm>
            <a:off x="609600" y="3363421"/>
            <a:ext cx="7696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6802438" algn="r"/>
              </a:tabLst>
              <a:defRPr sz="2400">
                <a:solidFill>
                  <a:schemeClr val="tx1"/>
                </a:solidFill>
                <a:latin typeface="Comic Sans MS" pitchFamily="66" charset="0"/>
                <a:cs typeface="Arial" charset="0"/>
              </a:defRPr>
            </a:lvl1pPr>
            <a:lvl2pPr marL="742950" indent="-285750" eaLnBrk="0" hangingPunct="0">
              <a:tabLst>
                <a:tab pos="6802438" algn="r"/>
              </a:tabLst>
              <a:defRPr sz="2400">
                <a:solidFill>
                  <a:schemeClr val="tx1"/>
                </a:solidFill>
                <a:latin typeface="Comic Sans MS" pitchFamily="66" charset="0"/>
                <a:cs typeface="Arial" charset="0"/>
              </a:defRPr>
            </a:lvl2pPr>
            <a:lvl3pPr marL="1143000" indent="-228600" eaLnBrk="0" hangingPunct="0">
              <a:tabLst>
                <a:tab pos="6802438" algn="r"/>
              </a:tabLst>
              <a:defRPr sz="2400">
                <a:solidFill>
                  <a:schemeClr val="tx1"/>
                </a:solidFill>
                <a:latin typeface="Comic Sans MS" pitchFamily="66" charset="0"/>
                <a:cs typeface="Arial" charset="0"/>
              </a:defRPr>
            </a:lvl3pPr>
            <a:lvl4pPr marL="1600200" indent="-228600" eaLnBrk="0" hangingPunct="0">
              <a:tabLst>
                <a:tab pos="6802438" algn="r"/>
              </a:tabLst>
              <a:defRPr sz="2400">
                <a:solidFill>
                  <a:schemeClr val="tx1"/>
                </a:solidFill>
                <a:latin typeface="Comic Sans MS" pitchFamily="66" charset="0"/>
                <a:cs typeface="Arial" charset="0"/>
              </a:defRPr>
            </a:lvl4pPr>
            <a:lvl5pPr marL="2057400" indent="-228600" eaLnBrk="0" hangingPunct="0">
              <a:tabLst>
                <a:tab pos="6802438"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9pPr>
          </a:lstStyle>
          <a:p>
            <a:pPr algn="l" rtl="0">
              <a:spcBef>
                <a:spcPct val="50000"/>
              </a:spcBef>
            </a:pPr>
            <a:r>
              <a:rPr lang="en-US" altLang="en-US" sz="2100" dirty="0">
                <a:solidFill>
                  <a:schemeClr val="bg1"/>
                </a:solidFill>
                <a:latin typeface="Times New Roman"/>
              </a:rPr>
              <a:t>Carrying value of unit: 	</a:t>
            </a:r>
          </a:p>
        </p:txBody>
      </p:sp>
      <p:sp>
        <p:nvSpPr>
          <p:cNvPr id="7" name="Text Box 7"/>
          <p:cNvSpPr txBox="1">
            <a:spLocks noChangeArrowheads="1"/>
          </p:cNvSpPr>
          <p:nvPr/>
        </p:nvSpPr>
        <p:spPr bwMode="auto">
          <a:xfrm>
            <a:off x="251520" y="3776171"/>
            <a:ext cx="7696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6075" eaLnBrk="0" hangingPunct="0">
              <a:tabLst>
                <a:tab pos="7204075" algn="r"/>
              </a:tabLst>
              <a:defRPr sz="2400">
                <a:solidFill>
                  <a:schemeClr val="tx1"/>
                </a:solidFill>
                <a:latin typeface="Comic Sans MS" pitchFamily="66" charset="0"/>
                <a:cs typeface="Arial" charset="0"/>
              </a:defRPr>
            </a:lvl1pPr>
            <a:lvl2pPr marL="742950" indent="-285750" eaLnBrk="0" hangingPunct="0">
              <a:tabLst>
                <a:tab pos="7204075" algn="r"/>
              </a:tabLst>
              <a:defRPr sz="2400">
                <a:solidFill>
                  <a:schemeClr val="tx1"/>
                </a:solidFill>
                <a:latin typeface="Comic Sans MS" pitchFamily="66" charset="0"/>
                <a:cs typeface="Arial" charset="0"/>
              </a:defRPr>
            </a:lvl2pPr>
            <a:lvl3pPr marL="1143000" indent="-228600" eaLnBrk="0" hangingPunct="0">
              <a:tabLst>
                <a:tab pos="7204075" algn="r"/>
              </a:tabLst>
              <a:defRPr sz="2400">
                <a:solidFill>
                  <a:schemeClr val="tx1"/>
                </a:solidFill>
                <a:latin typeface="Comic Sans MS" pitchFamily="66" charset="0"/>
                <a:cs typeface="Arial" charset="0"/>
              </a:defRPr>
            </a:lvl3pPr>
            <a:lvl4pPr marL="1600200" indent="-228600" eaLnBrk="0" hangingPunct="0">
              <a:tabLst>
                <a:tab pos="7204075" algn="r"/>
              </a:tabLst>
              <a:defRPr sz="2400">
                <a:solidFill>
                  <a:schemeClr val="tx1"/>
                </a:solidFill>
                <a:latin typeface="Comic Sans MS" pitchFamily="66" charset="0"/>
                <a:cs typeface="Arial" charset="0"/>
              </a:defRPr>
            </a:lvl4pPr>
            <a:lvl5pPr marL="2057400" indent="-228600" eaLnBrk="0" hangingPunct="0">
              <a:tabLst>
                <a:tab pos="72040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9pPr>
          </a:lstStyle>
          <a:p>
            <a:pPr algn="l" rtl="0">
              <a:spcBef>
                <a:spcPct val="50000"/>
              </a:spcBef>
            </a:pPr>
            <a:r>
              <a:rPr lang="en-US" altLang="en-US" sz="2100" dirty="0" smtClean="0">
                <a:solidFill>
                  <a:schemeClr val="bg1"/>
                </a:solidFill>
                <a:latin typeface="Times New Roman"/>
              </a:rPr>
              <a:t>   	330,000</a:t>
            </a:r>
            <a:endParaRPr lang="en-US" altLang="en-US" sz="2100" dirty="0">
              <a:solidFill>
                <a:schemeClr val="bg1"/>
              </a:solidFill>
              <a:latin typeface="Times New Roman"/>
            </a:endParaRPr>
          </a:p>
        </p:txBody>
      </p:sp>
      <p:sp>
        <p:nvSpPr>
          <p:cNvPr id="8" name="Text Box 9"/>
          <p:cNvSpPr txBox="1">
            <a:spLocks noChangeArrowheads="1"/>
          </p:cNvSpPr>
          <p:nvPr/>
        </p:nvSpPr>
        <p:spPr bwMode="auto">
          <a:xfrm>
            <a:off x="251520" y="4284663"/>
            <a:ext cx="828092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346075" eaLnBrk="0" hangingPunct="0">
              <a:tabLst>
                <a:tab pos="7204075" algn="r"/>
              </a:tabLst>
              <a:defRPr sz="2400">
                <a:solidFill>
                  <a:schemeClr val="tx1"/>
                </a:solidFill>
                <a:latin typeface="Comic Sans MS" pitchFamily="66" charset="0"/>
                <a:cs typeface="Arial" charset="0"/>
              </a:defRPr>
            </a:lvl1pPr>
            <a:lvl2pPr marL="742950" indent="-285750" eaLnBrk="0" hangingPunct="0">
              <a:tabLst>
                <a:tab pos="7204075" algn="r"/>
              </a:tabLst>
              <a:defRPr sz="2400">
                <a:solidFill>
                  <a:schemeClr val="tx1"/>
                </a:solidFill>
                <a:latin typeface="Comic Sans MS" pitchFamily="66" charset="0"/>
                <a:cs typeface="Arial" charset="0"/>
              </a:defRPr>
            </a:lvl2pPr>
            <a:lvl3pPr marL="1143000" indent="-228600" eaLnBrk="0" hangingPunct="0">
              <a:tabLst>
                <a:tab pos="7204075" algn="r"/>
              </a:tabLst>
              <a:defRPr sz="2400">
                <a:solidFill>
                  <a:schemeClr val="tx1"/>
                </a:solidFill>
                <a:latin typeface="Comic Sans MS" pitchFamily="66" charset="0"/>
                <a:cs typeface="Arial" charset="0"/>
              </a:defRPr>
            </a:lvl3pPr>
            <a:lvl4pPr marL="1600200" indent="-228600" eaLnBrk="0" hangingPunct="0">
              <a:tabLst>
                <a:tab pos="7204075" algn="r"/>
              </a:tabLst>
              <a:defRPr sz="2400">
                <a:solidFill>
                  <a:schemeClr val="tx1"/>
                </a:solidFill>
                <a:latin typeface="Comic Sans MS" pitchFamily="66" charset="0"/>
                <a:cs typeface="Arial" charset="0"/>
              </a:defRPr>
            </a:lvl4pPr>
            <a:lvl5pPr marL="2057400" indent="-228600" eaLnBrk="0" hangingPunct="0">
              <a:tabLst>
                <a:tab pos="72040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9pPr>
          </a:lstStyle>
          <a:p>
            <a:pPr algn="l" rtl="0">
              <a:spcBef>
                <a:spcPct val="50000"/>
              </a:spcBef>
            </a:pPr>
            <a:r>
              <a:rPr lang="en-US" altLang="en-US" sz="2100" dirty="0">
                <a:solidFill>
                  <a:prstClr val="black"/>
                </a:solidFill>
                <a:latin typeface="Times New Roman"/>
              </a:rPr>
              <a:t>Carrying value of </a:t>
            </a:r>
            <a:r>
              <a:rPr lang="en-US" altLang="en-US" sz="2100" dirty="0" smtClean="0">
                <a:solidFill>
                  <a:prstClr val="black"/>
                </a:solidFill>
                <a:latin typeface="Times New Roman"/>
              </a:rPr>
              <a:t>goodwill                                      	             </a:t>
            </a:r>
            <a:r>
              <a:rPr lang="en-US" altLang="en-US" sz="2100" u="sng" dirty="0" smtClean="0">
                <a:solidFill>
                  <a:prstClr val="black"/>
                </a:solidFill>
                <a:latin typeface="Times New Roman"/>
              </a:rPr>
              <a:t>75,000</a:t>
            </a:r>
            <a:endParaRPr lang="en-US" altLang="en-US" sz="2100" u="sng" dirty="0">
              <a:solidFill>
                <a:prstClr val="black"/>
              </a:solidFill>
              <a:latin typeface="Times New Roman"/>
            </a:endParaRPr>
          </a:p>
        </p:txBody>
      </p:sp>
      <p:sp>
        <p:nvSpPr>
          <p:cNvPr id="9" name="Text Box 10"/>
          <p:cNvSpPr txBox="1">
            <a:spLocks noChangeArrowheads="1"/>
          </p:cNvSpPr>
          <p:nvPr/>
        </p:nvSpPr>
        <p:spPr bwMode="auto">
          <a:xfrm>
            <a:off x="0" y="4760110"/>
            <a:ext cx="794772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692150" eaLnBrk="0" hangingPunct="0">
              <a:tabLst>
                <a:tab pos="7204075" algn="r"/>
              </a:tabLst>
              <a:defRPr sz="2400">
                <a:solidFill>
                  <a:schemeClr val="tx1"/>
                </a:solidFill>
                <a:latin typeface="Comic Sans MS" pitchFamily="66" charset="0"/>
                <a:cs typeface="Arial" charset="0"/>
              </a:defRPr>
            </a:lvl1pPr>
            <a:lvl2pPr marL="742950" indent="-285750" eaLnBrk="0" hangingPunct="0">
              <a:tabLst>
                <a:tab pos="7204075" algn="r"/>
              </a:tabLst>
              <a:defRPr sz="2400">
                <a:solidFill>
                  <a:schemeClr val="tx1"/>
                </a:solidFill>
                <a:latin typeface="Comic Sans MS" pitchFamily="66" charset="0"/>
                <a:cs typeface="Arial" charset="0"/>
              </a:defRPr>
            </a:lvl2pPr>
            <a:lvl3pPr marL="1143000" indent="-228600" eaLnBrk="0" hangingPunct="0">
              <a:tabLst>
                <a:tab pos="7204075" algn="r"/>
              </a:tabLst>
              <a:defRPr sz="2400">
                <a:solidFill>
                  <a:schemeClr val="tx1"/>
                </a:solidFill>
                <a:latin typeface="Comic Sans MS" pitchFamily="66" charset="0"/>
                <a:cs typeface="Arial" charset="0"/>
              </a:defRPr>
            </a:lvl3pPr>
            <a:lvl4pPr marL="1600200" indent="-228600" eaLnBrk="0" hangingPunct="0">
              <a:tabLst>
                <a:tab pos="7204075" algn="r"/>
              </a:tabLst>
              <a:defRPr sz="2400">
                <a:solidFill>
                  <a:schemeClr val="tx1"/>
                </a:solidFill>
                <a:latin typeface="Comic Sans MS" pitchFamily="66" charset="0"/>
                <a:cs typeface="Arial" charset="0"/>
              </a:defRPr>
            </a:lvl4pPr>
            <a:lvl5pPr marL="2057400" indent="-228600" eaLnBrk="0" hangingPunct="0">
              <a:tabLst>
                <a:tab pos="72040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9pPr>
          </a:lstStyle>
          <a:p>
            <a:pPr algn="l" rtl="0">
              <a:spcBef>
                <a:spcPct val="50000"/>
              </a:spcBef>
            </a:pPr>
            <a:r>
              <a:rPr lang="en-US" altLang="en-US" sz="2100" dirty="0">
                <a:solidFill>
                  <a:prstClr val="black"/>
                </a:solidFill>
                <a:latin typeface="Times New Roman"/>
              </a:rPr>
              <a:t>Total carrying value of </a:t>
            </a:r>
            <a:r>
              <a:rPr lang="en-US" altLang="en-US" sz="2100" dirty="0" smtClean="0">
                <a:solidFill>
                  <a:prstClr val="black"/>
                </a:solidFill>
                <a:latin typeface="Times New Roman"/>
              </a:rPr>
              <a:t>unit                                                 </a:t>
            </a:r>
            <a:r>
              <a:rPr lang="en-US" altLang="en-US" sz="2100" dirty="0">
                <a:solidFill>
                  <a:prstClr val="black"/>
                </a:solidFill>
                <a:latin typeface="Times New Roman"/>
              </a:rPr>
              <a:t>	</a:t>
            </a:r>
            <a:r>
              <a:rPr lang="en-US" altLang="en-US" sz="2100" u="sng" dirty="0">
                <a:solidFill>
                  <a:prstClr val="black"/>
                </a:solidFill>
                <a:latin typeface="Times New Roman"/>
              </a:rPr>
              <a:t>405,000</a:t>
            </a:r>
          </a:p>
        </p:txBody>
      </p:sp>
      <p:sp>
        <p:nvSpPr>
          <p:cNvPr id="11" name="Text Box 11"/>
          <p:cNvSpPr txBox="1">
            <a:spLocks noChangeArrowheads="1"/>
          </p:cNvSpPr>
          <p:nvPr/>
        </p:nvSpPr>
        <p:spPr bwMode="auto">
          <a:xfrm>
            <a:off x="636712" y="5161711"/>
            <a:ext cx="80500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7204075" algn="r"/>
              </a:tabLst>
              <a:defRPr sz="2400">
                <a:solidFill>
                  <a:schemeClr val="tx1"/>
                </a:solidFill>
                <a:latin typeface="Comic Sans MS" pitchFamily="66" charset="0"/>
                <a:cs typeface="Arial" charset="0"/>
              </a:defRPr>
            </a:lvl1pPr>
            <a:lvl2pPr marL="742950" indent="-285750" eaLnBrk="0" hangingPunct="0">
              <a:tabLst>
                <a:tab pos="7204075" algn="r"/>
              </a:tabLst>
              <a:defRPr sz="2400">
                <a:solidFill>
                  <a:schemeClr val="tx1"/>
                </a:solidFill>
                <a:latin typeface="Comic Sans MS" pitchFamily="66" charset="0"/>
                <a:cs typeface="Arial" charset="0"/>
              </a:defRPr>
            </a:lvl2pPr>
            <a:lvl3pPr marL="1143000" indent="-228600" eaLnBrk="0" hangingPunct="0">
              <a:tabLst>
                <a:tab pos="7204075" algn="r"/>
              </a:tabLst>
              <a:defRPr sz="2400">
                <a:solidFill>
                  <a:schemeClr val="tx1"/>
                </a:solidFill>
                <a:latin typeface="Comic Sans MS" pitchFamily="66" charset="0"/>
                <a:cs typeface="Arial" charset="0"/>
              </a:defRPr>
            </a:lvl3pPr>
            <a:lvl4pPr marL="1600200" indent="-228600" eaLnBrk="0" hangingPunct="0">
              <a:tabLst>
                <a:tab pos="7204075" algn="r"/>
              </a:tabLst>
              <a:defRPr sz="2400">
                <a:solidFill>
                  <a:schemeClr val="tx1"/>
                </a:solidFill>
                <a:latin typeface="Comic Sans MS" pitchFamily="66" charset="0"/>
                <a:cs typeface="Arial" charset="0"/>
              </a:defRPr>
            </a:lvl4pPr>
            <a:lvl5pPr marL="2057400" indent="-228600" eaLnBrk="0" hangingPunct="0">
              <a:tabLst>
                <a:tab pos="72040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9pPr>
          </a:lstStyle>
          <a:p>
            <a:pPr algn="l" rtl="0">
              <a:spcBef>
                <a:spcPct val="50000"/>
              </a:spcBef>
            </a:pPr>
            <a:r>
              <a:rPr lang="en-US" altLang="en-US" sz="2100" b="1" dirty="0">
                <a:solidFill>
                  <a:srgbClr val="FF0000"/>
                </a:solidFill>
                <a:latin typeface="Times New Roman"/>
              </a:rPr>
              <a:t>Excess of carrying value over fair value </a:t>
            </a:r>
            <a:r>
              <a:rPr lang="en-US" altLang="en-US" sz="2100" b="1" dirty="0" smtClean="0">
                <a:solidFill>
                  <a:srgbClr val="FF0000"/>
                </a:solidFill>
                <a:latin typeface="Times New Roman"/>
              </a:rPr>
              <a:t>                        $   5,000 </a:t>
            </a:r>
            <a:endParaRPr lang="en-US" altLang="en-US" sz="2100" b="1" dirty="0">
              <a:solidFill>
                <a:srgbClr val="FF0000"/>
              </a:solidFill>
              <a:latin typeface="Times New Roman"/>
            </a:endParaRPr>
          </a:p>
        </p:txBody>
      </p:sp>
      <p:sp>
        <p:nvSpPr>
          <p:cNvPr id="13" name="Text Box 6"/>
          <p:cNvSpPr txBox="1">
            <a:spLocks noChangeArrowheads="1"/>
          </p:cNvSpPr>
          <p:nvPr/>
        </p:nvSpPr>
        <p:spPr bwMode="auto">
          <a:xfrm>
            <a:off x="636712" y="3343879"/>
            <a:ext cx="7696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6802438" algn="r"/>
              </a:tabLst>
              <a:defRPr sz="2400">
                <a:solidFill>
                  <a:schemeClr val="tx1"/>
                </a:solidFill>
                <a:latin typeface="Comic Sans MS" pitchFamily="66" charset="0"/>
                <a:cs typeface="Arial" charset="0"/>
              </a:defRPr>
            </a:lvl1pPr>
            <a:lvl2pPr marL="742950" indent="-285750" eaLnBrk="0" hangingPunct="0">
              <a:tabLst>
                <a:tab pos="6802438" algn="r"/>
              </a:tabLst>
              <a:defRPr sz="2400">
                <a:solidFill>
                  <a:schemeClr val="tx1"/>
                </a:solidFill>
                <a:latin typeface="Comic Sans MS" pitchFamily="66" charset="0"/>
                <a:cs typeface="Arial" charset="0"/>
              </a:defRPr>
            </a:lvl2pPr>
            <a:lvl3pPr marL="1143000" indent="-228600" eaLnBrk="0" hangingPunct="0">
              <a:tabLst>
                <a:tab pos="6802438" algn="r"/>
              </a:tabLst>
              <a:defRPr sz="2400">
                <a:solidFill>
                  <a:schemeClr val="tx1"/>
                </a:solidFill>
                <a:latin typeface="Comic Sans MS" pitchFamily="66" charset="0"/>
                <a:cs typeface="Arial" charset="0"/>
              </a:defRPr>
            </a:lvl3pPr>
            <a:lvl4pPr marL="1600200" indent="-228600" eaLnBrk="0" hangingPunct="0">
              <a:tabLst>
                <a:tab pos="6802438" algn="r"/>
              </a:tabLst>
              <a:defRPr sz="2400">
                <a:solidFill>
                  <a:schemeClr val="tx1"/>
                </a:solidFill>
                <a:latin typeface="Comic Sans MS" pitchFamily="66" charset="0"/>
                <a:cs typeface="Arial" charset="0"/>
              </a:defRPr>
            </a:lvl4pPr>
            <a:lvl5pPr marL="2057400" indent="-228600" eaLnBrk="0" hangingPunct="0">
              <a:tabLst>
                <a:tab pos="6802438"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9pPr>
          </a:lstStyle>
          <a:p>
            <a:pPr algn="l" rtl="0">
              <a:spcBef>
                <a:spcPct val="50000"/>
              </a:spcBef>
            </a:pPr>
            <a:r>
              <a:rPr lang="en-US" altLang="en-US" sz="2100" dirty="0">
                <a:solidFill>
                  <a:srgbClr val="800000"/>
                </a:solidFill>
                <a:latin typeface="Times New Roman"/>
              </a:rPr>
              <a:t>Carrying value </a:t>
            </a:r>
            <a:r>
              <a:rPr lang="en-US" altLang="en-US" sz="2100" dirty="0">
                <a:solidFill>
                  <a:prstClr val="black"/>
                </a:solidFill>
                <a:latin typeface="Times New Roman"/>
              </a:rPr>
              <a:t>of unit: 	</a:t>
            </a:r>
          </a:p>
        </p:txBody>
      </p:sp>
      <p:sp>
        <p:nvSpPr>
          <p:cNvPr id="14" name="Text Box 7"/>
          <p:cNvSpPr txBox="1">
            <a:spLocks noChangeArrowheads="1"/>
          </p:cNvSpPr>
          <p:nvPr/>
        </p:nvSpPr>
        <p:spPr bwMode="auto">
          <a:xfrm>
            <a:off x="226004" y="3776171"/>
            <a:ext cx="76962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6075" eaLnBrk="0" hangingPunct="0">
              <a:tabLst>
                <a:tab pos="7204075" algn="r"/>
              </a:tabLst>
              <a:defRPr sz="2400">
                <a:solidFill>
                  <a:schemeClr val="tx1"/>
                </a:solidFill>
                <a:latin typeface="Comic Sans MS" pitchFamily="66" charset="0"/>
                <a:cs typeface="Arial" charset="0"/>
              </a:defRPr>
            </a:lvl1pPr>
            <a:lvl2pPr marL="742950" indent="-285750" eaLnBrk="0" hangingPunct="0">
              <a:tabLst>
                <a:tab pos="7204075" algn="r"/>
              </a:tabLst>
              <a:defRPr sz="2400">
                <a:solidFill>
                  <a:schemeClr val="tx1"/>
                </a:solidFill>
                <a:latin typeface="Comic Sans MS" pitchFamily="66" charset="0"/>
                <a:cs typeface="Arial" charset="0"/>
              </a:defRPr>
            </a:lvl2pPr>
            <a:lvl3pPr marL="1143000" indent="-228600" eaLnBrk="0" hangingPunct="0">
              <a:tabLst>
                <a:tab pos="7204075" algn="r"/>
              </a:tabLst>
              <a:defRPr sz="2400">
                <a:solidFill>
                  <a:schemeClr val="tx1"/>
                </a:solidFill>
                <a:latin typeface="Comic Sans MS" pitchFamily="66" charset="0"/>
                <a:cs typeface="Arial" charset="0"/>
              </a:defRPr>
            </a:lvl3pPr>
            <a:lvl4pPr marL="1600200" indent="-228600" eaLnBrk="0" hangingPunct="0">
              <a:tabLst>
                <a:tab pos="7204075" algn="r"/>
              </a:tabLst>
              <a:defRPr sz="2400">
                <a:solidFill>
                  <a:schemeClr val="tx1"/>
                </a:solidFill>
                <a:latin typeface="Comic Sans MS" pitchFamily="66" charset="0"/>
                <a:cs typeface="Arial" charset="0"/>
              </a:defRPr>
            </a:lvl4pPr>
            <a:lvl5pPr marL="2057400" indent="-228600" eaLnBrk="0" hangingPunct="0">
              <a:tabLst>
                <a:tab pos="72040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9pPr>
          </a:lstStyle>
          <a:p>
            <a:pPr algn="l" rtl="0">
              <a:spcBef>
                <a:spcPct val="50000"/>
              </a:spcBef>
            </a:pPr>
            <a:r>
              <a:rPr lang="en-US" altLang="en-US" sz="2100" dirty="0">
                <a:solidFill>
                  <a:prstClr val="black"/>
                </a:solidFill>
                <a:latin typeface="Times New Roman"/>
              </a:rPr>
              <a:t>Carrying value of identifiable net </a:t>
            </a:r>
            <a:r>
              <a:rPr lang="en-US" altLang="en-US" sz="2100" dirty="0" smtClean="0">
                <a:solidFill>
                  <a:prstClr val="black"/>
                </a:solidFill>
                <a:latin typeface="Times New Roman"/>
              </a:rPr>
              <a:t>assets </a:t>
            </a:r>
            <a:r>
              <a:rPr lang="en-US" altLang="en-US" sz="2100" dirty="0">
                <a:solidFill>
                  <a:prstClr val="black"/>
                </a:solidFill>
                <a:latin typeface="Times New Roman"/>
              </a:rPr>
              <a:t> </a:t>
            </a:r>
            <a:r>
              <a:rPr lang="en-US" altLang="en-US" sz="2100" dirty="0" smtClean="0">
                <a:solidFill>
                  <a:prstClr val="black"/>
                </a:solidFill>
                <a:latin typeface="Times New Roman"/>
              </a:rPr>
              <a:t>                            330,000</a:t>
            </a:r>
            <a:endParaRPr lang="en-US" altLang="en-US" sz="2100" dirty="0">
              <a:solidFill>
                <a:prstClr val="black"/>
              </a:solidFill>
              <a:latin typeface="Times New Roman"/>
            </a:endParaRPr>
          </a:p>
        </p:txBody>
      </p:sp>
      <p:sp>
        <p:nvSpPr>
          <p:cNvPr id="4" name="Rectangle 3"/>
          <p:cNvSpPr/>
          <p:nvPr/>
        </p:nvSpPr>
        <p:spPr>
          <a:xfrm>
            <a:off x="1043608" y="5838094"/>
            <a:ext cx="6909246" cy="461665"/>
          </a:xfrm>
          <a:prstGeom prst="rect">
            <a:avLst/>
          </a:prstGeom>
        </p:spPr>
        <p:txBody>
          <a:bodyPr wrap="square">
            <a:spAutoFit/>
          </a:bodyPr>
          <a:lstStyle/>
          <a:p>
            <a:r>
              <a:rPr lang="ar-IQ" sz="2400" b="1" dirty="0" smtClean="0">
                <a:solidFill>
                  <a:srgbClr val="C00000"/>
                </a:solidFill>
              </a:rPr>
              <a:t>زيادة القيمة الدفترية على القيمة العادلة تعني أن الخطوة 2 مطلوبة.</a:t>
            </a:r>
            <a:endParaRPr lang="ar-IQ" sz="2400" b="1" dirty="0">
              <a:solidFill>
                <a:srgbClr val="C00000"/>
              </a:solidFill>
            </a:endParaRPr>
          </a:p>
        </p:txBody>
      </p:sp>
    </p:spTree>
    <p:extLst>
      <p:ext uri="{BB962C8B-B14F-4D97-AF65-F5344CB8AC3E}">
        <p14:creationId xmlns:p14="http://schemas.microsoft.com/office/powerpoint/2010/main" val="14443075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lstStyle/>
          <a:p>
            <a:r>
              <a:rPr lang="ar-IQ" sz="4000" b="1" dirty="0">
                <a:solidFill>
                  <a:srgbClr val="C00000"/>
                </a:solidFill>
                <a:ea typeface="Calibri"/>
                <a:cs typeface="Arial"/>
              </a:rPr>
              <a:t>المعالجة المحاسبية لاختبار انخفاض قيمة الشهرة </a:t>
            </a:r>
            <a:endParaRPr lang="ar-IQ" dirty="0">
              <a:solidFill>
                <a:srgbClr val="C0000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8144962" cy="56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8"/>
          <p:cNvSpPr txBox="1">
            <a:spLocks noChangeArrowheads="1"/>
          </p:cNvSpPr>
          <p:nvPr/>
        </p:nvSpPr>
        <p:spPr bwMode="auto">
          <a:xfrm>
            <a:off x="395536" y="2180897"/>
            <a:ext cx="2015981"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spcBef>
                <a:spcPct val="50000"/>
              </a:spcBef>
            </a:pPr>
            <a:r>
              <a:rPr lang="en-US" altLang="en-US" sz="2100" b="1" dirty="0">
                <a:solidFill>
                  <a:srgbClr val="0082B1"/>
                </a:solidFill>
                <a:latin typeface="+mj-lt"/>
              </a:rPr>
              <a:t>Step 2 - </a:t>
            </a:r>
            <a:r>
              <a:rPr lang="en-US" altLang="en-US" sz="2100" b="1" dirty="0" smtClean="0">
                <a:solidFill>
                  <a:srgbClr val="0082B1"/>
                </a:solidFill>
                <a:latin typeface="+mj-lt"/>
              </a:rPr>
              <a:t>2014</a:t>
            </a:r>
            <a:endParaRPr lang="en-US" altLang="en-US" sz="2100" b="1" dirty="0">
              <a:solidFill>
                <a:srgbClr val="0082B1"/>
              </a:solidFill>
              <a:latin typeface="+mj-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742" y="2663607"/>
            <a:ext cx="7767637"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741" y="3205902"/>
            <a:ext cx="7767637"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7"/>
          <p:cNvSpPr txBox="1">
            <a:spLocks noChangeArrowheads="1"/>
          </p:cNvSpPr>
          <p:nvPr/>
        </p:nvSpPr>
        <p:spPr bwMode="auto">
          <a:xfrm>
            <a:off x="466179" y="3719513"/>
            <a:ext cx="7696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7204075" algn="r"/>
              </a:tabLst>
              <a:defRPr sz="2400">
                <a:solidFill>
                  <a:schemeClr val="tx1"/>
                </a:solidFill>
                <a:latin typeface="Comic Sans MS" pitchFamily="66" charset="0"/>
                <a:cs typeface="Arial" charset="0"/>
              </a:defRPr>
            </a:lvl1pPr>
            <a:lvl2pPr marL="742950" indent="-285750" eaLnBrk="0" hangingPunct="0">
              <a:tabLst>
                <a:tab pos="7204075" algn="r"/>
              </a:tabLst>
              <a:defRPr sz="2400">
                <a:solidFill>
                  <a:schemeClr val="tx1"/>
                </a:solidFill>
                <a:latin typeface="Comic Sans MS" pitchFamily="66" charset="0"/>
                <a:cs typeface="Arial" charset="0"/>
              </a:defRPr>
            </a:lvl2pPr>
            <a:lvl3pPr marL="1143000" indent="-228600" eaLnBrk="0" hangingPunct="0">
              <a:tabLst>
                <a:tab pos="7204075" algn="r"/>
              </a:tabLst>
              <a:defRPr sz="2400">
                <a:solidFill>
                  <a:schemeClr val="tx1"/>
                </a:solidFill>
                <a:latin typeface="Comic Sans MS" pitchFamily="66" charset="0"/>
                <a:cs typeface="Arial" charset="0"/>
              </a:defRPr>
            </a:lvl3pPr>
            <a:lvl4pPr marL="1600200" indent="-228600" eaLnBrk="0" hangingPunct="0">
              <a:tabLst>
                <a:tab pos="7204075" algn="r"/>
              </a:tabLst>
              <a:defRPr sz="2400">
                <a:solidFill>
                  <a:schemeClr val="tx1"/>
                </a:solidFill>
                <a:latin typeface="Comic Sans MS" pitchFamily="66" charset="0"/>
                <a:cs typeface="Arial" charset="0"/>
              </a:defRPr>
            </a:lvl4pPr>
            <a:lvl5pPr marL="2057400" indent="-228600" eaLnBrk="0" hangingPunct="0">
              <a:tabLst>
                <a:tab pos="72040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9pPr>
          </a:lstStyle>
          <a:p>
            <a:pPr algn="l" rtl="0">
              <a:spcBef>
                <a:spcPct val="50000"/>
              </a:spcBef>
            </a:pPr>
            <a:r>
              <a:rPr lang="en-US" altLang="en-US" sz="2100" dirty="0">
                <a:solidFill>
                  <a:prstClr val="black"/>
                </a:solidFill>
                <a:latin typeface="Times New Roman"/>
              </a:rPr>
              <a:t>Implied value of </a:t>
            </a:r>
            <a:r>
              <a:rPr lang="en-US" altLang="en-US" sz="2100" dirty="0" smtClean="0">
                <a:solidFill>
                  <a:prstClr val="black"/>
                </a:solidFill>
                <a:latin typeface="Times New Roman"/>
              </a:rPr>
              <a:t>goodwill                                                      60,000</a:t>
            </a:r>
            <a:endParaRPr lang="en-US" altLang="en-US" sz="2100" dirty="0">
              <a:solidFill>
                <a:prstClr val="black"/>
              </a:solidFill>
              <a:latin typeface="Times New Roman"/>
            </a:endParaRPr>
          </a:p>
        </p:txBody>
      </p:sp>
      <p:sp>
        <p:nvSpPr>
          <p:cNvPr id="10" name="Text Box 9"/>
          <p:cNvSpPr txBox="1">
            <a:spLocks noChangeArrowheads="1"/>
          </p:cNvSpPr>
          <p:nvPr/>
        </p:nvSpPr>
        <p:spPr bwMode="auto">
          <a:xfrm>
            <a:off x="495143" y="4164013"/>
            <a:ext cx="7696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7204075" algn="r"/>
              </a:tabLst>
              <a:defRPr sz="2400">
                <a:solidFill>
                  <a:schemeClr val="tx1"/>
                </a:solidFill>
                <a:latin typeface="Comic Sans MS" pitchFamily="66" charset="0"/>
                <a:cs typeface="Arial" charset="0"/>
              </a:defRPr>
            </a:lvl1pPr>
            <a:lvl2pPr marL="742950" indent="-285750" eaLnBrk="0" hangingPunct="0">
              <a:tabLst>
                <a:tab pos="7204075" algn="r"/>
              </a:tabLst>
              <a:defRPr sz="2400">
                <a:solidFill>
                  <a:schemeClr val="tx1"/>
                </a:solidFill>
                <a:latin typeface="Comic Sans MS" pitchFamily="66" charset="0"/>
                <a:cs typeface="Arial" charset="0"/>
              </a:defRPr>
            </a:lvl2pPr>
            <a:lvl3pPr marL="1143000" indent="-228600" eaLnBrk="0" hangingPunct="0">
              <a:tabLst>
                <a:tab pos="7204075" algn="r"/>
              </a:tabLst>
              <a:defRPr sz="2400">
                <a:solidFill>
                  <a:schemeClr val="tx1"/>
                </a:solidFill>
                <a:latin typeface="Comic Sans MS" pitchFamily="66" charset="0"/>
                <a:cs typeface="Arial" charset="0"/>
              </a:defRPr>
            </a:lvl3pPr>
            <a:lvl4pPr marL="1600200" indent="-228600" eaLnBrk="0" hangingPunct="0">
              <a:tabLst>
                <a:tab pos="7204075" algn="r"/>
              </a:tabLst>
              <a:defRPr sz="2400">
                <a:solidFill>
                  <a:schemeClr val="tx1"/>
                </a:solidFill>
                <a:latin typeface="Comic Sans MS" pitchFamily="66" charset="0"/>
                <a:cs typeface="Arial" charset="0"/>
              </a:defRPr>
            </a:lvl4pPr>
            <a:lvl5pPr marL="2057400" indent="-228600" eaLnBrk="0" hangingPunct="0">
              <a:tabLst>
                <a:tab pos="72040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9pPr>
          </a:lstStyle>
          <a:p>
            <a:pPr algn="l" rtl="0">
              <a:spcBef>
                <a:spcPct val="50000"/>
              </a:spcBef>
            </a:pPr>
            <a:r>
              <a:rPr lang="en-US" altLang="en-US" sz="2100" dirty="0">
                <a:solidFill>
                  <a:prstClr val="black"/>
                </a:solidFill>
                <a:latin typeface="Times New Roman"/>
              </a:rPr>
              <a:t>Carrying value of </a:t>
            </a:r>
            <a:r>
              <a:rPr lang="en-US" altLang="en-US" sz="2100" dirty="0" smtClean="0">
                <a:solidFill>
                  <a:prstClr val="black"/>
                </a:solidFill>
                <a:latin typeface="Times New Roman"/>
              </a:rPr>
              <a:t>goodwill                                                    </a:t>
            </a:r>
            <a:r>
              <a:rPr lang="en-US" altLang="en-US" sz="2100" u="sng" dirty="0" smtClean="0">
                <a:solidFill>
                  <a:prstClr val="black"/>
                </a:solidFill>
                <a:latin typeface="Times New Roman"/>
              </a:rPr>
              <a:t>75,000</a:t>
            </a:r>
            <a:endParaRPr lang="en-US" altLang="en-US" sz="2100" u="sng" dirty="0">
              <a:solidFill>
                <a:prstClr val="black"/>
              </a:solidFill>
              <a:latin typeface="Times New Roman"/>
            </a:endParaRPr>
          </a:p>
        </p:txBody>
      </p:sp>
      <p:sp>
        <p:nvSpPr>
          <p:cNvPr id="5" name="Rectangle 4"/>
          <p:cNvSpPr/>
          <p:nvPr/>
        </p:nvSpPr>
        <p:spPr>
          <a:xfrm>
            <a:off x="1115616" y="4587443"/>
            <a:ext cx="6734536" cy="415498"/>
          </a:xfrm>
          <a:prstGeom prst="rect">
            <a:avLst/>
          </a:prstGeom>
        </p:spPr>
        <p:txBody>
          <a:bodyPr wrap="none">
            <a:spAutoFit/>
          </a:bodyPr>
          <a:lstStyle/>
          <a:p>
            <a:pPr lvl="0" algn="l" rtl="0">
              <a:spcBef>
                <a:spcPct val="50000"/>
              </a:spcBef>
            </a:pPr>
            <a:r>
              <a:rPr lang="en-US" altLang="en-US" sz="2100" dirty="0">
                <a:solidFill>
                  <a:srgbClr val="231F20"/>
                </a:solidFill>
                <a:latin typeface="Times New Roman"/>
              </a:rPr>
              <a:t>Impairment </a:t>
            </a:r>
            <a:r>
              <a:rPr lang="en-US" altLang="en-US" sz="2100" dirty="0" smtClean="0">
                <a:solidFill>
                  <a:srgbClr val="231F20"/>
                </a:solidFill>
                <a:latin typeface="Times New Roman"/>
              </a:rPr>
              <a:t>loss                                                        </a:t>
            </a:r>
            <a:r>
              <a:rPr lang="en-US" altLang="en-US" sz="2100" dirty="0">
                <a:solidFill>
                  <a:srgbClr val="EEECE1"/>
                </a:solidFill>
                <a:latin typeface="Times New Roman"/>
              </a:rPr>
              <a:t>	</a:t>
            </a:r>
            <a:r>
              <a:rPr lang="en-US" altLang="en-US" sz="2100" dirty="0">
                <a:solidFill>
                  <a:srgbClr val="800000"/>
                </a:solidFill>
                <a:latin typeface="Times New Roman"/>
              </a:rPr>
              <a:t>$  </a:t>
            </a:r>
            <a:r>
              <a:rPr lang="en-US" altLang="en-US" sz="2100" u="sng" dirty="0">
                <a:solidFill>
                  <a:srgbClr val="800000"/>
                </a:solidFill>
                <a:latin typeface="Times New Roman"/>
              </a:rPr>
              <a:t>15,000</a:t>
            </a:r>
          </a:p>
        </p:txBody>
      </p:sp>
      <p:sp>
        <p:nvSpPr>
          <p:cNvPr id="15" name="Text Box 18"/>
          <p:cNvSpPr txBox="1">
            <a:spLocks noChangeArrowheads="1"/>
          </p:cNvSpPr>
          <p:nvPr/>
        </p:nvSpPr>
        <p:spPr bwMode="auto">
          <a:xfrm>
            <a:off x="2132504" y="5208588"/>
            <a:ext cx="62484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4738688" algn="r"/>
              </a:tabLst>
              <a:defRPr sz="2400">
                <a:solidFill>
                  <a:schemeClr val="tx1"/>
                </a:solidFill>
                <a:latin typeface="Comic Sans MS" pitchFamily="66" charset="0"/>
                <a:cs typeface="Arial" charset="0"/>
              </a:defRPr>
            </a:lvl1pPr>
            <a:lvl2pPr marL="742950" indent="-285750" eaLnBrk="0" hangingPunct="0">
              <a:tabLst>
                <a:tab pos="4738688" algn="r"/>
              </a:tabLst>
              <a:defRPr sz="2400">
                <a:solidFill>
                  <a:schemeClr val="tx1"/>
                </a:solidFill>
                <a:latin typeface="Comic Sans MS" pitchFamily="66" charset="0"/>
                <a:cs typeface="Arial" charset="0"/>
              </a:defRPr>
            </a:lvl2pPr>
            <a:lvl3pPr marL="1143000" indent="-228600" eaLnBrk="0" hangingPunct="0">
              <a:tabLst>
                <a:tab pos="4738688" algn="r"/>
              </a:tabLst>
              <a:defRPr sz="2400">
                <a:solidFill>
                  <a:schemeClr val="tx1"/>
                </a:solidFill>
                <a:latin typeface="Comic Sans MS" pitchFamily="66" charset="0"/>
                <a:cs typeface="Arial" charset="0"/>
              </a:defRPr>
            </a:lvl3pPr>
            <a:lvl4pPr marL="1600200" indent="-228600" eaLnBrk="0" hangingPunct="0">
              <a:tabLst>
                <a:tab pos="4738688" algn="r"/>
              </a:tabLst>
              <a:defRPr sz="2400">
                <a:solidFill>
                  <a:schemeClr val="tx1"/>
                </a:solidFill>
                <a:latin typeface="Comic Sans MS" pitchFamily="66" charset="0"/>
                <a:cs typeface="Arial" charset="0"/>
              </a:defRPr>
            </a:lvl4pPr>
            <a:lvl5pPr marL="2057400" indent="-228600" eaLnBrk="0" hangingPunct="0">
              <a:tabLst>
                <a:tab pos="4738688"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4738688"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4738688"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4738688"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4738688" algn="r"/>
              </a:tabLst>
              <a:defRPr sz="2400">
                <a:solidFill>
                  <a:schemeClr val="tx1"/>
                </a:solidFill>
                <a:latin typeface="Comic Sans MS" pitchFamily="66" charset="0"/>
                <a:cs typeface="Arial" charset="0"/>
              </a:defRPr>
            </a:lvl9pPr>
          </a:lstStyle>
          <a:p>
            <a:pPr algn="l" rtl="0">
              <a:spcBef>
                <a:spcPct val="50000"/>
              </a:spcBef>
            </a:pPr>
            <a:r>
              <a:rPr lang="en-US" altLang="en-US" sz="2100" dirty="0">
                <a:solidFill>
                  <a:prstClr val="black"/>
                </a:solidFill>
                <a:latin typeface="Times New Roman"/>
              </a:rPr>
              <a:t>Impairment </a:t>
            </a:r>
            <a:r>
              <a:rPr lang="en-US" altLang="en-US" sz="2100" dirty="0" smtClean="0">
                <a:solidFill>
                  <a:prstClr val="black"/>
                </a:solidFill>
                <a:latin typeface="Times New Roman"/>
              </a:rPr>
              <a:t>Loss Goodwill</a:t>
            </a:r>
            <a:r>
              <a:rPr lang="en-US" altLang="en-US" sz="2100" dirty="0">
                <a:solidFill>
                  <a:prstClr val="black"/>
                </a:solidFill>
                <a:latin typeface="Times New Roman"/>
              </a:rPr>
              <a:t>	15,000</a:t>
            </a:r>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2184" y="5707856"/>
            <a:ext cx="288925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8934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sz="4000" b="1" dirty="0">
                <a:solidFill>
                  <a:srgbClr val="C00000"/>
                </a:solidFill>
                <a:ea typeface="Calibri"/>
                <a:cs typeface="Arial"/>
              </a:rPr>
              <a:t>المعالجة المحاسبية لاختبار انخفاض قيمة الشهرة </a:t>
            </a:r>
            <a:endParaRPr lang="ar-IQ" dirty="0">
              <a:solidFill>
                <a:srgbClr val="C00000"/>
              </a:solidFill>
            </a:endParaRPr>
          </a:p>
        </p:txBody>
      </p:sp>
      <p:sp>
        <p:nvSpPr>
          <p:cNvPr id="4" name="Text Box 18"/>
          <p:cNvSpPr txBox="1">
            <a:spLocks noGrp="1" noChangeArrowheads="1"/>
          </p:cNvSpPr>
          <p:nvPr>
            <p:ph idx="1"/>
          </p:nvPr>
        </p:nvSpPr>
        <p:spPr bwMode="auto">
          <a:xfrm>
            <a:off x="457200" y="1600200"/>
            <a:ext cx="82296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marL="137160" indent="0" algn="l">
              <a:spcBef>
                <a:spcPct val="50000"/>
              </a:spcBef>
              <a:buNone/>
            </a:pPr>
            <a:r>
              <a:rPr lang="en-US" altLang="en-US" sz="2100" b="1" dirty="0">
                <a:solidFill>
                  <a:srgbClr val="C00000"/>
                </a:solidFill>
                <a:latin typeface="+mj-lt"/>
              </a:rPr>
              <a:t>E2-10</a:t>
            </a:r>
            <a:r>
              <a:rPr lang="en-US" altLang="en-US" sz="2100" b="1" dirty="0">
                <a:latin typeface="+mj-lt"/>
              </a:rPr>
              <a:t>:</a:t>
            </a:r>
            <a:r>
              <a:rPr lang="en-US" altLang="en-US" sz="2100" dirty="0">
                <a:latin typeface="+mj-lt"/>
              </a:rPr>
              <a:t>   </a:t>
            </a:r>
            <a:r>
              <a:rPr lang="en-US" altLang="en-US" sz="2100" b="1" i="1" dirty="0">
                <a:latin typeface="+mj-lt"/>
              </a:rPr>
              <a:t>Part A&amp;B</a:t>
            </a:r>
            <a:r>
              <a:rPr lang="en-US" altLang="en-US" sz="2100" dirty="0">
                <a:latin typeface="+mj-lt"/>
              </a:rPr>
              <a:t> (continued)</a:t>
            </a:r>
          </a:p>
        </p:txBody>
      </p:sp>
      <p:sp>
        <p:nvSpPr>
          <p:cNvPr id="5" name="Text Box 7"/>
          <p:cNvSpPr txBox="1">
            <a:spLocks noChangeArrowheads="1"/>
          </p:cNvSpPr>
          <p:nvPr/>
        </p:nvSpPr>
        <p:spPr bwMode="auto">
          <a:xfrm>
            <a:off x="477007" y="2111375"/>
            <a:ext cx="259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l" rtl="0">
              <a:spcBef>
                <a:spcPct val="50000"/>
              </a:spcBef>
            </a:pPr>
            <a:r>
              <a:rPr lang="en-US" altLang="en-US" sz="2100" b="1" dirty="0">
                <a:solidFill>
                  <a:srgbClr val="0082B1"/>
                </a:solidFill>
                <a:latin typeface="Times New Roman"/>
              </a:rPr>
              <a:t>Step 1 - </a:t>
            </a:r>
            <a:r>
              <a:rPr lang="en-US" altLang="en-US" sz="2100" b="1" dirty="0" smtClean="0">
                <a:solidFill>
                  <a:srgbClr val="0082B1"/>
                </a:solidFill>
                <a:latin typeface="Times New Roman"/>
              </a:rPr>
              <a:t>2015</a:t>
            </a:r>
            <a:endParaRPr lang="en-US" altLang="en-US" sz="2100" b="1" dirty="0">
              <a:solidFill>
                <a:srgbClr val="0082B1"/>
              </a:solidFill>
              <a:latin typeface="Times New Roman"/>
            </a:endParaRPr>
          </a:p>
        </p:txBody>
      </p:sp>
      <p:sp>
        <p:nvSpPr>
          <p:cNvPr id="6" name="Text Box 4"/>
          <p:cNvSpPr txBox="1">
            <a:spLocks noChangeArrowheads="1"/>
          </p:cNvSpPr>
          <p:nvPr/>
        </p:nvSpPr>
        <p:spPr bwMode="auto">
          <a:xfrm>
            <a:off x="477007" y="2598738"/>
            <a:ext cx="7696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7204075" algn="r"/>
              </a:tabLst>
              <a:defRPr sz="2400">
                <a:solidFill>
                  <a:schemeClr val="tx1"/>
                </a:solidFill>
                <a:latin typeface="Comic Sans MS" pitchFamily="66" charset="0"/>
                <a:cs typeface="Arial" charset="0"/>
              </a:defRPr>
            </a:lvl1pPr>
            <a:lvl2pPr marL="742950" indent="-285750" eaLnBrk="0" hangingPunct="0">
              <a:tabLst>
                <a:tab pos="7204075" algn="r"/>
              </a:tabLst>
              <a:defRPr sz="2400">
                <a:solidFill>
                  <a:schemeClr val="tx1"/>
                </a:solidFill>
                <a:latin typeface="Comic Sans MS" pitchFamily="66" charset="0"/>
                <a:cs typeface="Arial" charset="0"/>
              </a:defRPr>
            </a:lvl2pPr>
            <a:lvl3pPr marL="1143000" indent="-228600" eaLnBrk="0" hangingPunct="0">
              <a:tabLst>
                <a:tab pos="7204075" algn="r"/>
              </a:tabLst>
              <a:defRPr sz="2400">
                <a:solidFill>
                  <a:schemeClr val="tx1"/>
                </a:solidFill>
                <a:latin typeface="Comic Sans MS" pitchFamily="66" charset="0"/>
                <a:cs typeface="Arial" charset="0"/>
              </a:defRPr>
            </a:lvl3pPr>
            <a:lvl4pPr marL="1600200" indent="-228600" eaLnBrk="0" hangingPunct="0">
              <a:tabLst>
                <a:tab pos="7204075" algn="r"/>
              </a:tabLst>
              <a:defRPr sz="2400">
                <a:solidFill>
                  <a:schemeClr val="tx1"/>
                </a:solidFill>
                <a:latin typeface="Comic Sans MS" pitchFamily="66" charset="0"/>
                <a:cs typeface="Arial" charset="0"/>
              </a:defRPr>
            </a:lvl4pPr>
            <a:lvl5pPr marL="2057400" indent="-228600" eaLnBrk="0" hangingPunct="0">
              <a:tabLst>
                <a:tab pos="72040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9pPr>
          </a:lstStyle>
          <a:p>
            <a:pPr algn="l" rtl="0">
              <a:spcBef>
                <a:spcPct val="50000"/>
              </a:spcBef>
            </a:pPr>
            <a:r>
              <a:rPr lang="en-US" altLang="en-US" sz="2100" dirty="0">
                <a:solidFill>
                  <a:srgbClr val="C00000"/>
                </a:solidFill>
                <a:latin typeface="Times New Roman"/>
              </a:rPr>
              <a:t>Fair value </a:t>
            </a:r>
            <a:r>
              <a:rPr lang="en-US" altLang="en-US" sz="2100" dirty="0">
                <a:latin typeface="Times New Roman"/>
              </a:rPr>
              <a:t>of reporting unit	$</a:t>
            </a:r>
            <a:r>
              <a:rPr lang="en-US" altLang="en-US" sz="2100" u="sng" dirty="0">
                <a:latin typeface="Times New Roman"/>
              </a:rPr>
              <a:t>400,000</a:t>
            </a:r>
          </a:p>
        </p:txBody>
      </p:sp>
      <p:sp>
        <p:nvSpPr>
          <p:cNvPr id="7" name="Text Box 5"/>
          <p:cNvSpPr txBox="1">
            <a:spLocks noChangeArrowheads="1"/>
          </p:cNvSpPr>
          <p:nvPr/>
        </p:nvSpPr>
        <p:spPr bwMode="auto">
          <a:xfrm>
            <a:off x="477007" y="3102085"/>
            <a:ext cx="7696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6802438" algn="r"/>
              </a:tabLst>
              <a:defRPr sz="2400">
                <a:solidFill>
                  <a:schemeClr val="tx1"/>
                </a:solidFill>
                <a:latin typeface="Comic Sans MS" pitchFamily="66" charset="0"/>
                <a:cs typeface="Arial" charset="0"/>
              </a:defRPr>
            </a:lvl1pPr>
            <a:lvl2pPr marL="742950" indent="-285750" eaLnBrk="0" hangingPunct="0">
              <a:tabLst>
                <a:tab pos="6802438" algn="r"/>
              </a:tabLst>
              <a:defRPr sz="2400">
                <a:solidFill>
                  <a:schemeClr val="tx1"/>
                </a:solidFill>
                <a:latin typeface="Comic Sans MS" pitchFamily="66" charset="0"/>
                <a:cs typeface="Arial" charset="0"/>
              </a:defRPr>
            </a:lvl2pPr>
            <a:lvl3pPr marL="1143000" indent="-228600" eaLnBrk="0" hangingPunct="0">
              <a:tabLst>
                <a:tab pos="6802438" algn="r"/>
              </a:tabLst>
              <a:defRPr sz="2400">
                <a:solidFill>
                  <a:schemeClr val="tx1"/>
                </a:solidFill>
                <a:latin typeface="Comic Sans MS" pitchFamily="66" charset="0"/>
                <a:cs typeface="Arial" charset="0"/>
              </a:defRPr>
            </a:lvl3pPr>
            <a:lvl4pPr marL="1600200" indent="-228600" eaLnBrk="0" hangingPunct="0">
              <a:tabLst>
                <a:tab pos="6802438" algn="r"/>
              </a:tabLst>
              <a:defRPr sz="2400">
                <a:solidFill>
                  <a:schemeClr val="tx1"/>
                </a:solidFill>
                <a:latin typeface="Comic Sans MS" pitchFamily="66" charset="0"/>
                <a:cs typeface="Arial" charset="0"/>
              </a:defRPr>
            </a:lvl4pPr>
            <a:lvl5pPr marL="2057400" indent="-228600" eaLnBrk="0" hangingPunct="0">
              <a:tabLst>
                <a:tab pos="6802438"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9pPr>
          </a:lstStyle>
          <a:p>
            <a:pPr algn="l" rtl="0">
              <a:spcBef>
                <a:spcPct val="50000"/>
              </a:spcBef>
            </a:pPr>
            <a:r>
              <a:rPr lang="en-US" altLang="en-US" sz="2100" dirty="0">
                <a:solidFill>
                  <a:srgbClr val="800000"/>
                </a:solidFill>
                <a:latin typeface="Times New Roman"/>
              </a:rPr>
              <a:t>Carrying value</a:t>
            </a:r>
            <a:r>
              <a:rPr lang="en-US" altLang="en-US" sz="2100" dirty="0">
                <a:solidFill>
                  <a:srgbClr val="231F20"/>
                </a:solidFill>
                <a:latin typeface="Times New Roman"/>
              </a:rPr>
              <a:t> </a:t>
            </a:r>
            <a:r>
              <a:rPr lang="en-US" altLang="en-US" sz="2100" dirty="0">
                <a:latin typeface="Times New Roman"/>
              </a:rPr>
              <a:t>of unit: </a:t>
            </a:r>
            <a:r>
              <a:rPr lang="en-US" altLang="en-US" sz="2100" dirty="0">
                <a:solidFill>
                  <a:srgbClr val="EEECE1"/>
                </a:solidFill>
                <a:latin typeface="Times New Roman"/>
              </a:rPr>
              <a:t>	</a:t>
            </a:r>
          </a:p>
        </p:txBody>
      </p:sp>
      <p:sp>
        <p:nvSpPr>
          <p:cNvPr id="8" name="Text Box 6"/>
          <p:cNvSpPr txBox="1">
            <a:spLocks noChangeArrowheads="1"/>
          </p:cNvSpPr>
          <p:nvPr/>
        </p:nvSpPr>
        <p:spPr bwMode="auto">
          <a:xfrm>
            <a:off x="107504" y="3516806"/>
            <a:ext cx="7696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6075" eaLnBrk="0" hangingPunct="0">
              <a:tabLst>
                <a:tab pos="7204075" algn="r"/>
              </a:tabLst>
              <a:defRPr sz="2400">
                <a:solidFill>
                  <a:schemeClr val="tx1"/>
                </a:solidFill>
                <a:latin typeface="Comic Sans MS" pitchFamily="66" charset="0"/>
                <a:cs typeface="Arial" charset="0"/>
              </a:defRPr>
            </a:lvl1pPr>
            <a:lvl2pPr marL="742950" indent="-285750" eaLnBrk="0" hangingPunct="0">
              <a:tabLst>
                <a:tab pos="7204075" algn="r"/>
              </a:tabLst>
              <a:defRPr sz="2400">
                <a:solidFill>
                  <a:schemeClr val="tx1"/>
                </a:solidFill>
                <a:latin typeface="Comic Sans MS" pitchFamily="66" charset="0"/>
                <a:cs typeface="Arial" charset="0"/>
              </a:defRPr>
            </a:lvl2pPr>
            <a:lvl3pPr marL="1143000" indent="-228600" eaLnBrk="0" hangingPunct="0">
              <a:tabLst>
                <a:tab pos="7204075" algn="r"/>
              </a:tabLst>
              <a:defRPr sz="2400">
                <a:solidFill>
                  <a:schemeClr val="tx1"/>
                </a:solidFill>
                <a:latin typeface="Comic Sans MS" pitchFamily="66" charset="0"/>
                <a:cs typeface="Arial" charset="0"/>
              </a:defRPr>
            </a:lvl3pPr>
            <a:lvl4pPr marL="1600200" indent="-228600" eaLnBrk="0" hangingPunct="0">
              <a:tabLst>
                <a:tab pos="7204075" algn="r"/>
              </a:tabLst>
              <a:defRPr sz="2400">
                <a:solidFill>
                  <a:schemeClr val="tx1"/>
                </a:solidFill>
                <a:latin typeface="Comic Sans MS" pitchFamily="66" charset="0"/>
                <a:cs typeface="Arial" charset="0"/>
              </a:defRPr>
            </a:lvl4pPr>
            <a:lvl5pPr marL="2057400" indent="-228600" eaLnBrk="0" hangingPunct="0">
              <a:tabLst>
                <a:tab pos="72040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9pPr>
          </a:lstStyle>
          <a:p>
            <a:pPr algn="l" rtl="0">
              <a:spcBef>
                <a:spcPct val="50000"/>
              </a:spcBef>
            </a:pPr>
            <a:r>
              <a:rPr lang="en-US" altLang="en-US" sz="2100" dirty="0">
                <a:latin typeface="Times New Roman"/>
              </a:rPr>
              <a:t>Carrying value of identifiable net </a:t>
            </a:r>
            <a:r>
              <a:rPr lang="en-US" altLang="en-US" sz="2100" dirty="0" smtClean="0">
                <a:latin typeface="Times New Roman"/>
              </a:rPr>
              <a:t>assets                              </a:t>
            </a:r>
            <a:r>
              <a:rPr lang="en-US" altLang="en-US" sz="2100" dirty="0">
                <a:latin typeface="Times New Roman"/>
              </a:rPr>
              <a:t>	320,000</a:t>
            </a:r>
          </a:p>
        </p:txBody>
      </p:sp>
      <p:sp>
        <p:nvSpPr>
          <p:cNvPr id="9" name="Text Box 8"/>
          <p:cNvSpPr txBox="1">
            <a:spLocks noChangeArrowheads="1"/>
          </p:cNvSpPr>
          <p:nvPr/>
        </p:nvSpPr>
        <p:spPr bwMode="auto">
          <a:xfrm>
            <a:off x="107504" y="3959554"/>
            <a:ext cx="76962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6075" eaLnBrk="0" hangingPunct="0">
              <a:tabLst>
                <a:tab pos="7204075" algn="r"/>
              </a:tabLst>
              <a:defRPr sz="2400">
                <a:solidFill>
                  <a:schemeClr val="tx1"/>
                </a:solidFill>
                <a:latin typeface="Comic Sans MS" pitchFamily="66" charset="0"/>
                <a:cs typeface="Arial" charset="0"/>
              </a:defRPr>
            </a:lvl1pPr>
            <a:lvl2pPr marL="742950" indent="-285750" eaLnBrk="0" hangingPunct="0">
              <a:tabLst>
                <a:tab pos="7204075" algn="r"/>
              </a:tabLst>
              <a:defRPr sz="2400">
                <a:solidFill>
                  <a:schemeClr val="tx1"/>
                </a:solidFill>
                <a:latin typeface="Comic Sans MS" pitchFamily="66" charset="0"/>
                <a:cs typeface="Arial" charset="0"/>
              </a:defRPr>
            </a:lvl2pPr>
            <a:lvl3pPr marL="1143000" indent="-228600" eaLnBrk="0" hangingPunct="0">
              <a:tabLst>
                <a:tab pos="7204075" algn="r"/>
              </a:tabLst>
              <a:defRPr sz="2400">
                <a:solidFill>
                  <a:schemeClr val="tx1"/>
                </a:solidFill>
                <a:latin typeface="Comic Sans MS" pitchFamily="66" charset="0"/>
                <a:cs typeface="Arial" charset="0"/>
              </a:defRPr>
            </a:lvl3pPr>
            <a:lvl4pPr marL="1600200" indent="-228600" eaLnBrk="0" hangingPunct="0">
              <a:tabLst>
                <a:tab pos="7204075" algn="r"/>
              </a:tabLst>
              <a:defRPr sz="2400">
                <a:solidFill>
                  <a:schemeClr val="tx1"/>
                </a:solidFill>
                <a:latin typeface="Comic Sans MS" pitchFamily="66" charset="0"/>
                <a:cs typeface="Arial" charset="0"/>
              </a:defRPr>
            </a:lvl4pPr>
            <a:lvl5pPr marL="2057400" indent="-228600" eaLnBrk="0" hangingPunct="0">
              <a:tabLst>
                <a:tab pos="72040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9pPr>
          </a:lstStyle>
          <a:p>
            <a:pPr algn="l" rtl="0">
              <a:spcBef>
                <a:spcPct val="50000"/>
              </a:spcBef>
            </a:pPr>
            <a:r>
              <a:rPr lang="en-US" altLang="en-US" sz="2100" dirty="0">
                <a:latin typeface="Times New Roman"/>
              </a:rPr>
              <a:t>Carrying value of </a:t>
            </a:r>
            <a:r>
              <a:rPr lang="en-US" altLang="en-US" sz="2100" dirty="0" smtClean="0">
                <a:latin typeface="Times New Roman"/>
              </a:rPr>
              <a:t>goodwill                                                   </a:t>
            </a:r>
            <a:r>
              <a:rPr lang="en-US" altLang="en-US" sz="2100" dirty="0">
                <a:latin typeface="Times New Roman"/>
              </a:rPr>
              <a:t>	</a:t>
            </a:r>
            <a:r>
              <a:rPr lang="en-US" altLang="en-US" sz="2100" u="sng" dirty="0" smtClean="0">
                <a:latin typeface="Times New Roman"/>
              </a:rPr>
              <a:t>60,000</a:t>
            </a:r>
            <a:endParaRPr lang="en-US" altLang="en-US" sz="2100" u="sng" dirty="0">
              <a:latin typeface="Times New Roman"/>
            </a:endParaRPr>
          </a:p>
        </p:txBody>
      </p:sp>
      <p:sp>
        <p:nvSpPr>
          <p:cNvPr id="10" name="Text Box 9"/>
          <p:cNvSpPr txBox="1">
            <a:spLocks noChangeArrowheads="1"/>
          </p:cNvSpPr>
          <p:nvPr/>
        </p:nvSpPr>
        <p:spPr bwMode="auto">
          <a:xfrm>
            <a:off x="-238608" y="4379947"/>
            <a:ext cx="838842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692150" eaLnBrk="0" hangingPunct="0">
              <a:tabLst>
                <a:tab pos="7204075" algn="r"/>
              </a:tabLst>
              <a:defRPr sz="2400">
                <a:solidFill>
                  <a:schemeClr val="tx1"/>
                </a:solidFill>
                <a:latin typeface="Comic Sans MS" pitchFamily="66" charset="0"/>
                <a:cs typeface="Arial" charset="0"/>
              </a:defRPr>
            </a:lvl1pPr>
            <a:lvl2pPr marL="742950" indent="-285750" eaLnBrk="0" hangingPunct="0">
              <a:tabLst>
                <a:tab pos="7204075" algn="r"/>
              </a:tabLst>
              <a:defRPr sz="2400">
                <a:solidFill>
                  <a:schemeClr val="tx1"/>
                </a:solidFill>
                <a:latin typeface="Comic Sans MS" pitchFamily="66" charset="0"/>
                <a:cs typeface="Arial" charset="0"/>
              </a:defRPr>
            </a:lvl2pPr>
            <a:lvl3pPr marL="1143000" indent="-228600" eaLnBrk="0" hangingPunct="0">
              <a:tabLst>
                <a:tab pos="7204075" algn="r"/>
              </a:tabLst>
              <a:defRPr sz="2400">
                <a:solidFill>
                  <a:schemeClr val="tx1"/>
                </a:solidFill>
                <a:latin typeface="Comic Sans MS" pitchFamily="66" charset="0"/>
                <a:cs typeface="Arial" charset="0"/>
              </a:defRPr>
            </a:lvl3pPr>
            <a:lvl4pPr marL="1600200" indent="-228600" eaLnBrk="0" hangingPunct="0">
              <a:tabLst>
                <a:tab pos="7204075" algn="r"/>
              </a:tabLst>
              <a:defRPr sz="2400">
                <a:solidFill>
                  <a:schemeClr val="tx1"/>
                </a:solidFill>
                <a:latin typeface="Comic Sans MS" pitchFamily="66" charset="0"/>
                <a:cs typeface="Arial" charset="0"/>
              </a:defRPr>
            </a:lvl4pPr>
            <a:lvl5pPr marL="2057400" indent="-228600" eaLnBrk="0" hangingPunct="0">
              <a:tabLst>
                <a:tab pos="72040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9pPr>
          </a:lstStyle>
          <a:p>
            <a:pPr algn="l" rtl="0">
              <a:spcBef>
                <a:spcPct val="50000"/>
              </a:spcBef>
            </a:pPr>
            <a:r>
              <a:rPr lang="en-US" altLang="en-US" sz="2100" dirty="0">
                <a:latin typeface="Times New Roman"/>
              </a:rPr>
              <a:t>Total carrying value of </a:t>
            </a:r>
            <a:r>
              <a:rPr lang="en-US" altLang="en-US" sz="2100" dirty="0" smtClean="0">
                <a:latin typeface="Times New Roman"/>
              </a:rPr>
              <a:t>unit                                                  </a:t>
            </a:r>
            <a:r>
              <a:rPr lang="en-US" altLang="en-US" sz="2100" dirty="0">
                <a:latin typeface="Times New Roman"/>
              </a:rPr>
              <a:t>	</a:t>
            </a:r>
            <a:r>
              <a:rPr lang="en-US" altLang="en-US" sz="2100" u="sng" dirty="0">
                <a:latin typeface="Times New Roman"/>
              </a:rPr>
              <a:t>380,000</a:t>
            </a:r>
          </a:p>
        </p:txBody>
      </p:sp>
      <p:sp>
        <p:nvSpPr>
          <p:cNvPr id="11" name="Text Box 10"/>
          <p:cNvSpPr txBox="1">
            <a:spLocks noChangeArrowheads="1"/>
          </p:cNvSpPr>
          <p:nvPr/>
        </p:nvSpPr>
        <p:spPr bwMode="auto">
          <a:xfrm>
            <a:off x="477007" y="4813127"/>
            <a:ext cx="7696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7204075" algn="r"/>
              </a:tabLst>
              <a:defRPr sz="2400">
                <a:solidFill>
                  <a:schemeClr val="tx1"/>
                </a:solidFill>
                <a:latin typeface="Comic Sans MS" pitchFamily="66" charset="0"/>
                <a:cs typeface="Arial" charset="0"/>
              </a:defRPr>
            </a:lvl1pPr>
            <a:lvl2pPr marL="742950" indent="-285750" eaLnBrk="0" hangingPunct="0">
              <a:tabLst>
                <a:tab pos="7204075" algn="r"/>
              </a:tabLst>
              <a:defRPr sz="2400">
                <a:solidFill>
                  <a:schemeClr val="tx1"/>
                </a:solidFill>
                <a:latin typeface="Comic Sans MS" pitchFamily="66" charset="0"/>
                <a:cs typeface="Arial" charset="0"/>
              </a:defRPr>
            </a:lvl2pPr>
            <a:lvl3pPr marL="1143000" indent="-228600" eaLnBrk="0" hangingPunct="0">
              <a:tabLst>
                <a:tab pos="7204075" algn="r"/>
              </a:tabLst>
              <a:defRPr sz="2400">
                <a:solidFill>
                  <a:schemeClr val="tx1"/>
                </a:solidFill>
                <a:latin typeface="Comic Sans MS" pitchFamily="66" charset="0"/>
                <a:cs typeface="Arial" charset="0"/>
              </a:defRPr>
            </a:lvl3pPr>
            <a:lvl4pPr marL="1600200" indent="-228600" eaLnBrk="0" hangingPunct="0">
              <a:tabLst>
                <a:tab pos="7204075" algn="r"/>
              </a:tabLst>
              <a:defRPr sz="2400">
                <a:solidFill>
                  <a:schemeClr val="tx1"/>
                </a:solidFill>
                <a:latin typeface="Comic Sans MS" pitchFamily="66" charset="0"/>
                <a:cs typeface="Arial" charset="0"/>
              </a:defRPr>
            </a:lvl4pPr>
            <a:lvl5pPr marL="2057400" indent="-228600" eaLnBrk="0" hangingPunct="0">
              <a:tabLst>
                <a:tab pos="72040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9pPr>
          </a:lstStyle>
          <a:p>
            <a:pPr algn="l" rtl="0">
              <a:spcBef>
                <a:spcPct val="50000"/>
              </a:spcBef>
            </a:pPr>
            <a:r>
              <a:rPr lang="en-US" altLang="en-US" sz="2100" dirty="0">
                <a:latin typeface="Times New Roman"/>
              </a:rPr>
              <a:t>Excess of </a:t>
            </a:r>
            <a:r>
              <a:rPr lang="en-US" altLang="en-US" sz="2100" dirty="0">
                <a:solidFill>
                  <a:srgbClr val="800000"/>
                </a:solidFill>
                <a:latin typeface="Times New Roman"/>
              </a:rPr>
              <a:t>fair value over carrying value </a:t>
            </a:r>
            <a:r>
              <a:rPr lang="en-US" altLang="en-US" sz="2100" dirty="0" smtClean="0">
                <a:solidFill>
                  <a:srgbClr val="800000"/>
                </a:solidFill>
                <a:latin typeface="Times New Roman"/>
              </a:rPr>
              <a:t>                        </a:t>
            </a:r>
            <a:r>
              <a:rPr lang="en-US" altLang="en-US" sz="2100" dirty="0" smtClean="0">
                <a:latin typeface="Times New Roman"/>
              </a:rPr>
              <a:t>$   </a:t>
            </a:r>
            <a:r>
              <a:rPr lang="en-US" altLang="en-US" sz="2100" dirty="0">
                <a:latin typeface="Times New Roman"/>
              </a:rPr>
              <a:t>20,000</a:t>
            </a:r>
          </a:p>
        </p:txBody>
      </p:sp>
      <p:sp>
        <p:nvSpPr>
          <p:cNvPr id="12" name="Rectangle 11"/>
          <p:cNvSpPr/>
          <p:nvPr/>
        </p:nvSpPr>
        <p:spPr>
          <a:xfrm>
            <a:off x="457200" y="5445224"/>
            <a:ext cx="8435280" cy="523220"/>
          </a:xfrm>
          <a:prstGeom prst="rect">
            <a:avLst/>
          </a:prstGeom>
        </p:spPr>
        <p:txBody>
          <a:bodyPr wrap="square">
            <a:spAutoFit/>
          </a:bodyPr>
          <a:lstStyle/>
          <a:p>
            <a:pPr algn="ctr"/>
            <a:r>
              <a:rPr lang="ar-IQ" sz="2800" b="1" dirty="0" smtClean="0">
                <a:solidFill>
                  <a:srgbClr val="C00000"/>
                </a:solidFill>
              </a:rPr>
              <a:t>زيادة القيمة العادلة على القيمة الدفترية تعني أن الخطوة </a:t>
            </a:r>
            <a:r>
              <a:rPr lang="en-US" sz="2800" b="1" dirty="0" smtClean="0">
                <a:solidFill>
                  <a:srgbClr val="C00000"/>
                </a:solidFill>
              </a:rPr>
              <a:t>2</a:t>
            </a:r>
            <a:r>
              <a:rPr lang="ar-IQ" sz="2800" b="1" dirty="0" smtClean="0">
                <a:solidFill>
                  <a:srgbClr val="C00000"/>
                </a:solidFill>
              </a:rPr>
              <a:t> غير مطلوبة.</a:t>
            </a:r>
            <a:endParaRPr lang="ar-IQ" sz="2800" b="1" dirty="0">
              <a:solidFill>
                <a:srgbClr val="C00000"/>
              </a:solidFill>
            </a:endParaRPr>
          </a:p>
        </p:txBody>
      </p:sp>
      <p:sp>
        <p:nvSpPr>
          <p:cNvPr id="13" name="Text Box 19"/>
          <p:cNvSpPr txBox="1">
            <a:spLocks noChangeArrowheads="1"/>
          </p:cNvSpPr>
          <p:nvPr/>
        </p:nvSpPr>
        <p:spPr bwMode="auto">
          <a:xfrm>
            <a:off x="107504" y="6049962"/>
            <a:ext cx="8784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l" rtl="0">
              <a:spcBef>
                <a:spcPct val="50000"/>
              </a:spcBef>
            </a:pPr>
            <a:r>
              <a:rPr lang="en-US" altLang="en-US" b="1" dirty="0">
                <a:solidFill>
                  <a:srgbClr val="002060"/>
                </a:solidFill>
                <a:latin typeface="Times New Roman"/>
              </a:rPr>
              <a:t>*</a:t>
            </a:r>
            <a:r>
              <a:rPr lang="en-US" altLang="en-US" dirty="0">
                <a:solidFill>
                  <a:srgbClr val="002060"/>
                </a:solidFill>
                <a:latin typeface="Times New Roman"/>
              </a:rPr>
              <a:t>  $75,000 (original goodwill)  –  $15,000 (prior year impairment)</a:t>
            </a:r>
          </a:p>
        </p:txBody>
      </p:sp>
    </p:spTree>
    <p:extLst>
      <p:ext uri="{BB962C8B-B14F-4D97-AF65-F5344CB8AC3E}">
        <p14:creationId xmlns:p14="http://schemas.microsoft.com/office/powerpoint/2010/main" val="22045120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sz="4000" b="1" dirty="0">
                <a:solidFill>
                  <a:srgbClr val="C00000"/>
                </a:solidFill>
                <a:ea typeface="Calibri"/>
                <a:cs typeface="Arial"/>
              </a:rPr>
              <a:t>المعالجة المحاسبية لاختبار انخفاض قيمة الشهرة </a:t>
            </a:r>
            <a:endParaRPr lang="ar-IQ" dirty="0">
              <a:solidFill>
                <a:srgbClr val="C00000"/>
              </a:solidFill>
            </a:endParaRPr>
          </a:p>
        </p:txBody>
      </p:sp>
      <p:sp>
        <p:nvSpPr>
          <p:cNvPr id="4" name="Text Box 17"/>
          <p:cNvSpPr txBox="1">
            <a:spLocks noGrp="1" noChangeArrowheads="1"/>
          </p:cNvSpPr>
          <p:nvPr>
            <p:ph idx="1"/>
          </p:nvPr>
        </p:nvSpPr>
        <p:spPr bwMode="auto">
          <a:xfrm>
            <a:off x="457200" y="1600200"/>
            <a:ext cx="82296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marL="137160" indent="0" algn="l">
              <a:spcBef>
                <a:spcPct val="50000"/>
              </a:spcBef>
              <a:buNone/>
            </a:pPr>
            <a:r>
              <a:rPr lang="en-US" altLang="en-US" sz="2100" b="1" dirty="0">
                <a:solidFill>
                  <a:srgbClr val="990000"/>
                </a:solidFill>
                <a:latin typeface="+mj-lt"/>
              </a:rPr>
              <a:t>E2-10:</a:t>
            </a:r>
            <a:r>
              <a:rPr lang="en-US" altLang="en-US" sz="2100" dirty="0">
                <a:solidFill>
                  <a:schemeClr val="bg2"/>
                </a:solidFill>
                <a:latin typeface="+mj-lt"/>
              </a:rPr>
              <a:t>   </a:t>
            </a:r>
            <a:r>
              <a:rPr lang="en-US" altLang="en-US" sz="2100" b="1" i="1" dirty="0">
                <a:latin typeface="+mj-lt"/>
              </a:rPr>
              <a:t>Part A&amp;B</a:t>
            </a:r>
            <a:r>
              <a:rPr lang="en-US" altLang="en-US" sz="2100" dirty="0">
                <a:latin typeface="+mj-lt"/>
              </a:rPr>
              <a:t> (continued)</a:t>
            </a:r>
          </a:p>
        </p:txBody>
      </p:sp>
      <p:sp>
        <p:nvSpPr>
          <p:cNvPr id="5" name="Text Box 7"/>
          <p:cNvSpPr txBox="1">
            <a:spLocks noChangeArrowheads="1"/>
          </p:cNvSpPr>
          <p:nvPr/>
        </p:nvSpPr>
        <p:spPr bwMode="auto">
          <a:xfrm>
            <a:off x="467544" y="2080063"/>
            <a:ext cx="259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l" rtl="0">
              <a:spcBef>
                <a:spcPct val="50000"/>
              </a:spcBef>
            </a:pPr>
            <a:r>
              <a:rPr lang="en-US" altLang="en-US" sz="2100" b="1" dirty="0">
                <a:solidFill>
                  <a:srgbClr val="0082B1"/>
                </a:solidFill>
                <a:latin typeface="Times New Roman"/>
              </a:rPr>
              <a:t>Step 1 - </a:t>
            </a:r>
            <a:r>
              <a:rPr lang="en-US" altLang="en-US" sz="2100" b="1" dirty="0" smtClean="0">
                <a:solidFill>
                  <a:srgbClr val="0082B1"/>
                </a:solidFill>
                <a:latin typeface="Times New Roman"/>
              </a:rPr>
              <a:t>2016</a:t>
            </a:r>
            <a:endParaRPr lang="en-US" altLang="en-US" sz="2100" b="1" dirty="0">
              <a:solidFill>
                <a:srgbClr val="0082B1"/>
              </a:solidFill>
              <a:latin typeface="Times New Roman"/>
            </a:endParaRPr>
          </a:p>
        </p:txBody>
      </p:sp>
      <p:sp>
        <p:nvSpPr>
          <p:cNvPr id="6" name="Text Box 4"/>
          <p:cNvSpPr txBox="1">
            <a:spLocks noChangeArrowheads="1"/>
          </p:cNvSpPr>
          <p:nvPr/>
        </p:nvSpPr>
        <p:spPr bwMode="auto">
          <a:xfrm>
            <a:off x="467544" y="2460133"/>
            <a:ext cx="7696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7204075" algn="r"/>
              </a:tabLst>
              <a:defRPr sz="2400">
                <a:solidFill>
                  <a:schemeClr val="tx1"/>
                </a:solidFill>
                <a:latin typeface="Comic Sans MS" pitchFamily="66" charset="0"/>
                <a:cs typeface="Arial" charset="0"/>
              </a:defRPr>
            </a:lvl1pPr>
            <a:lvl2pPr marL="742950" indent="-285750" eaLnBrk="0" hangingPunct="0">
              <a:tabLst>
                <a:tab pos="7204075" algn="r"/>
              </a:tabLst>
              <a:defRPr sz="2400">
                <a:solidFill>
                  <a:schemeClr val="tx1"/>
                </a:solidFill>
                <a:latin typeface="Comic Sans MS" pitchFamily="66" charset="0"/>
                <a:cs typeface="Arial" charset="0"/>
              </a:defRPr>
            </a:lvl2pPr>
            <a:lvl3pPr marL="1143000" indent="-228600" eaLnBrk="0" hangingPunct="0">
              <a:tabLst>
                <a:tab pos="7204075" algn="r"/>
              </a:tabLst>
              <a:defRPr sz="2400">
                <a:solidFill>
                  <a:schemeClr val="tx1"/>
                </a:solidFill>
                <a:latin typeface="Comic Sans MS" pitchFamily="66" charset="0"/>
                <a:cs typeface="Arial" charset="0"/>
              </a:defRPr>
            </a:lvl3pPr>
            <a:lvl4pPr marL="1600200" indent="-228600" eaLnBrk="0" hangingPunct="0">
              <a:tabLst>
                <a:tab pos="7204075" algn="r"/>
              </a:tabLst>
              <a:defRPr sz="2400">
                <a:solidFill>
                  <a:schemeClr val="tx1"/>
                </a:solidFill>
                <a:latin typeface="Comic Sans MS" pitchFamily="66" charset="0"/>
                <a:cs typeface="Arial" charset="0"/>
              </a:defRPr>
            </a:lvl4pPr>
            <a:lvl5pPr marL="2057400" indent="-228600" eaLnBrk="0" hangingPunct="0">
              <a:tabLst>
                <a:tab pos="72040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9pPr>
          </a:lstStyle>
          <a:p>
            <a:pPr algn="l" rtl="0">
              <a:spcBef>
                <a:spcPct val="50000"/>
              </a:spcBef>
            </a:pPr>
            <a:r>
              <a:rPr lang="en-US" altLang="en-US" sz="2100" dirty="0">
                <a:solidFill>
                  <a:srgbClr val="800000"/>
                </a:solidFill>
                <a:latin typeface="Times New Roman"/>
              </a:rPr>
              <a:t>Fair value</a:t>
            </a:r>
            <a:r>
              <a:rPr lang="en-US" altLang="en-US" sz="2100" dirty="0">
                <a:solidFill>
                  <a:srgbClr val="EEECE1"/>
                </a:solidFill>
                <a:latin typeface="Times New Roman"/>
              </a:rPr>
              <a:t> </a:t>
            </a:r>
            <a:r>
              <a:rPr lang="en-US" altLang="en-US" sz="2100" dirty="0">
                <a:latin typeface="Times New Roman"/>
              </a:rPr>
              <a:t>of reporting unit	</a:t>
            </a:r>
            <a:r>
              <a:rPr lang="en-US" altLang="en-US" sz="2100" u="sng" dirty="0">
                <a:latin typeface="Times New Roman"/>
              </a:rPr>
              <a:t>$350,000</a:t>
            </a:r>
          </a:p>
        </p:txBody>
      </p:sp>
      <p:sp>
        <p:nvSpPr>
          <p:cNvPr id="7" name="Text Box 5"/>
          <p:cNvSpPr txBox="1">
            <a:spLocks noChangeArrowheads="1"/>
          </p:cNvSpPr>
          <p:nvPr/>
        </p:nvSpPr>
        <p:spPr bwMode="auto">
          <a:xfrm>
            <a:off x="467544" y="2871734"/>
            <a:ext cx="7696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6802438" algn="r"/>
              </a:tabLst>
              <a:defRPr sz="2400">
                <a:solidFill>
                  <a:schemeClr val="tx1"/>
                </a:solidFill>
                <a:latin typeface="Comic Sans MS" pitchFamily="66" charset="0"/>
                <a:cs typeface="Arial" charset="0"/>
              </a:defRPr>
            </a:lvl1pPr>
            <a:lvl2pPr marL="742950" indent="-285750" eaLnBrk="0" hangingPunct="0">
              <a:tabLst>
                <a:tab pos="6802438" algn="r"/>
              </a:tabLst>
              <a:defRPr sz="2400">
                <a:solidFill>
                  <a:schemeClr val="tx1"/>
                </a:solidFill>
                <a:latin typeface="Comic Sans MS" pitchFamily="66" charset="0"/>
                <a:cs typeface="Arial" charset="0"/>
              </a:defRPr>
            </a:lvl2pPr>
            <a:lvl3pPr marL="1143000" indent="-228600" eaLnBrk="0" hangingPunct="0">
              <a:tabLst>
                <a:tab pos="6802438" algn="r"/>
              </a:tabLst>
              <a:defRPr sz="2400">
                <a:solidFill>
                  <a:schemeClr val="tx1"/>
                </a:solidFill>
                <a:latin typeface="Comic Sans MS" pitchFamily="66" charset="0"/>
                <a:cs typeface="Arial" charset="0"/>
              </a:defRPr>
            </a:lvl3pPr>
            <a:lvl4pPr marL="1600200" indent="-228600" eaLnBrk="0" hangingPunct="0">
              <a:tabLst>
                <a:tab pos="6802438" algn="r"/>
              </a:tabLst>
              <a:defRPr sz="2400">
                <a:solidFill>
                  <a:schemeClr val="tx1"/>
                </a:solidFill>
                <a:latin typeface="Comic Sans MS" pitchFamily="66" charset="0"/>
                <a:cs typeface="Arial" charset="0"/>
              </a:defRPr>
            </a:lvl4pPr>
            <a:lvl5pPr marL="2057400" indent="-228600" eaLnBrk="0" hangingPunct="0">
              <a:tabLst>
                <a:tab pos="6802438"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6802438" algn="r"/>
              </a:tabLst>
              <a:defRPr sz="2400">
                <a:solidFill>
                  <a:schemeClr val="tx1"/>
                </a:solidFill>
                <a:latin typeface="Comic Sans MS" pitchFamily="66" charset="0"/>
                <a:cs typeface="Arial" charset="0"/>
              </a:defRPr>
            </a:lvl9pPr>
          </a:lstStyle>
          <a:p>
            <a:pPr algn="l" rtl="0">
              <a:spcBef>
                <a:spcPct val="50000"/>
              </a:spcBef>
            </a:pPr>
            <a:r>
              <a:rPr lang="en-US" altLang="en-US" sz="2100" dirty="0">
                <a:solidFill>
                  <a:srgbClr val="800000"/>
                </a:solidFill>
                <a:latin typeface="Times New Roman"/>
              </a:rPr>
              <a:t>Carrying value</a:t>
            </a:r>
            <a:r>
              <a:rPr lang="en-US" altLang="en-US" sz="2100" dirty="0">
                <a:solidFill>
                  <a:srgbClr val="231F20"/>
                </a:solidFill>
                <a:latin typeface="Times New Roman"/>
              </a:rPr>
              <a:t> </a:t>
            </a:r>
            <a:r>
              <a:rPr lang="en-US" altLang="en-US" sz="2100" dirty="0">
                <a:latin typeface="Times New Roman"/>
              </a:rPr>
              <a:t>of unit: </a:t>
            </a:r>
            <a:r>
              <a:rPr lang="en-US" altLang="en-US" sz="2100" dirty="0">
                <a:solidFill>
                  <a:srgbClr val="EEECE1"/>
                </a:solidFill>
                <a:latin typeface="Times New Roman"/>
              </a:rPr>
              <a:t>	</a:t>
            </a:r>
          </a:p>
        </p:txBody>
      </p:sp>
      <p:sp>
        <p:nvSpPr>
          <p:cNvPr id="8" name="Text Box 6"/>
          <p:cNvSpPr txBox="1">
            <a:spLocks noChangeArrowheads="1"/>
          </p:cNvSpPr>
          <p:nvPr/>
        </p:nvSpPr>
        <p:spPr bwMode="auto">
          <a:xfrm>
            <a:off x="179512" y="3332660"/>
            <a:ext cx="8136904"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346075" eaLnBrk="0" hangingPunct="0">
              <a:tabLst>
                <a:tab pos="7204075" algn="r"/>
              </a:tabLst>
              <a:defRPr sz="2400">
                <a:solidFill>
                  <a:schemeClr val="tx1"/>
                </a:solidFill>
                <a:latin typeface="Comic Sans MS" pitchFamily="66" charset="0"/>
                <a:cs typeface="Arial" charset="0"/>
              </a:defRPr>
            </a:lvl1pPr>
            <a:lvl2pPr marL="742950" indent="-285750" eaLnBrk="0" hangingPunct="0">
              <a:tabLst>
                <a:tab pos="7204075" algn="r"/>
              </a:tabLst>
              <a:defRPr sz="2400">
                <a:solidFill>
                  <a:schemeClr val="tx1"/>
                </a:solidFill>
                <a:latin typeface="Comic Sans MS" pitchFamily="66" charset="0"/>
                <a:cs typeface="Arial" charset="0"/>
              </a:defRPr>
            </a:lvl2pPr>
            <a:lvl3pPr marL="1143000" indent="-228600" eaLnBrk="0" hangingPunct="0">
              <a:tabLst>
                <a:tab pos="7204075" algn="r"/>
              </a:tabLst>
              <a:defRPr sz="2400">
                <a:solidFill>
                  <a:schemeClr val="tx1"/>
                </a:solidFill>
                <a:latin typeface="Comic Sans MS" pitchFamily="66" charset="0"/>
                <a:cs typeface="Arial" charset="0"/>
              </a:defRPr>
            </a:lvl3pPr>
            <a:lvl4pPr marL="1600200" indent="-228600" eaLnBrk="0" hangingPunct="0">
              <a:tabLst>
                <a:tab pos="7204075" algn="r"/>
              </a:tabLst>
              <a:defRPr sz="2400">
                <a:solidFill>
                  <a:schemeClr val="tx1"/>
                </a:solidFill>
                <a:latin typeface="Comic Sans MS" pitchFamily="66" charset="0"/>
                <a:cs typeface="Arial" charset="0"/>
              </a:defRPr>
            </a:lvl4pPr>
            <a:lvl5pPr marL="2057400" indent="-228600" eaLnBrk="0" hangingPunct="0">
              <a:tabLst>
                <a:tab pos="72040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9pPr>
          </a:lstStyle>
          <a:p>
            <a:pPr algn="l" rtl="0">
              <a:spcBef>
                <a:spcPct val="50000"/>
              </a:spcBef>
            </a:pPr>
            <a:r>
              <a:rPr lang="en-US" altLang="en-US" sz="2100" dirty="0">
                <a:latin typeface="Times New Roman"/>
              </a:rPr>
              <a:t>Carrying value of identifiable net </a:t>
            </a:r>
            <a:r>
              <a:rPr lang="en-US" altLang="en-US" sz="2100" dirty="0" smtClean="0">
                <a:latin typeface="Times New Roman"/>
              </a:rPr>
              <a:t>assets                             </a:t>
            </a:r>
            <a:r>
              <a:rPr lang="en-US" altLang="en-US" sz="2100" dirty="0">
                <a:latin typeface="Times New Roman"/>
              </a:rPr>
              <a:t>	300,000</a:t>
            </a:r>
          </a:p>
        </p:txBody>
      </p:sp>
      <p:sp>
        <p:nvSpPr>
          <p:cNvPr id="9" name="Text Box 8"/>
          <p:cNvSpPr txBox="1">
            <a:spLocks noChangeArrowheads="1"/>
          </p:cNvSpPr>
          <p:nvPr/>
        </p:nvSpPr>
        <p:spPr bwMode="auto">
          <a:xfrm>
            <a:off x="179512" y="3784710"/>
            <a:ext cx="76962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6075" eaLnBrk="0" hangingPunct="0">
              <a:tabLst>
                <a:tab pos="7204075" algn="r"/>
              </a:tabLst>
              <a:defRPr sz="2400">
                <a:solidFill>
                  <a:schemeClr val="tx1"/>
                </a:solidFill>
                <a:latin typeface="Comic Sans MS" pitchFamily="66" charset="0"/>
                <a:cs typeface="Arial" charset="0"/>
              </a:defRPr>
            </a:lvl1pPr>
            <a:lvl2pPr marL="742950" indent="-285750" eaLnBrk="0" hangingPunct="0">
              <a:tabLst>
                <a:tab pos="7204075" algn="r"/>
              </a:tabLst>
              <a:defRPr sz="2400">
                <a:solidFill>
                  <a:schemeClr val="tx1"/>
                </a:solidFill>
                <a:latin typeface="Comic Sans MS" pitchFamily="66" charset="0"/>
                <a:cs typeface="Arial" charset="0"/>
              </a:defRPr>
            </a:lvl2pPr>
            <a:lvl3pPr marL="1143000" indent="-228600" eaLnBrk="0" hangingPunct="0">
              <a:tabLst>
                <a:tab pos="7204075" algn="r"/>
              </a:tabLst>
              <a:defRPr sz="2400">
                <a:solidFill>
                  <a:schemeClr val="tx1"/>
                </a:solidFill>
                <a:latin typeface="Comic Sans MS" pitchFamily="66" charset="0"/>
                <a:cs typeface="Arial" charset="0"/>
              </a:defRPr>
            </a:lvl3pPr>
            <a:lvl4pPr marL="1600200" indent="-228600" eaLnBrk="0" hangingPunct="0">
              <a:tabLst>
                <a:tab pos="7204075" algn="r"/>
              </a:tabLst>
              <a:defRPr sz="2400">
                <a:solidFill>
                  <a:schemeClr val="tx1"/>
                </a:solidFill>
                <a:latin typeface="Comic Sans MS" pitchFamily="66" charset="0"/>
                <a:cs typeface="Arial" charset="0"/>
              </a:defRPr>
            </a:lvl4pPr>
            <a:lvl5pPr marL="2057400" indent="-228600" eaLnBrk="0" hangingPunct="0">
              <a:tabLst>
                <a:tab pos="72040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9pPr>
          </a:lstStyle>
          <a:p>
            <a:pPr algn="l" rtl="0">
              <a:spcBef>
                <a:spcPct val="50000"/>
              </a:spcBef>
            </a:pPr>
            <a:r>
              <a:rPr lang="en-US" altLang="en-US" sz="2100" dirty="0">
                <a:latin typeface="Times New Roman"/>
              </a:rPr>
              <a:t>Carrying value of </a:t>
            </a:r>
            <a:r>
              <a:rPr lang="en-US" altLang="en-US" sz="2100" dirty="0" smtClean="0">
                <a:latin typeface="Times New Roman"/>
              </a:rPr>
              <a:t>goodwill                                                  </a:t>
            </a:r>
            <a:r>
              <a:rPr lang="en-US" altLang="en-US" sz="2100" dirty="0">
                <a:latin typeface="Times New Roman"/>
              </a:rPr>
              <a:t>	</a:t>
            </a:r>
            <a:r>
              <a:rPr lang="en-US" altLang="en-US" sz="2100" u="sng" dirty="0">
                <a:latin typeface="Times New Roman"/>
              </a:rPr>
              <a:t>60,000</a:t>
            </a:r>
          </a:p>
        </p:txBody>
      </p:sp>
      <p:sp>
        <p:nvSpPr>
          <p:cNvPr id="10" name="Text Box 9"/>
          <p:cNvSpPr txBox="1">
            <a:spLocks noChangeArrowheads="1"/>
          </p:cNvSpPr>
          <p:nvPr/>
        </p:nvSpPr>
        <p:spPr bwMode="auto">
          <a:xfrm>
            <a:off x="434404" y="4208463"/>
            <a:ext cx="735096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marL="692150" eaLnBrk="0" hangingPunct="0">
              <a:tabLst>
                <a:tab pos="7204075" algn="r"/>
              </a:tabLst>
              <a:defRPr sz="2400">
                <a:solidFill>
                  <a:schemeClr val="tx1"/>
                </a:solidFill>
                <a:latin typeface="Comic Sans MS" pitchFamily="66" charset="0"/>
                <a:cs typeface="Arial" charset="0"/>
              </a:defRPr>
            </a:lvl1pPr>
            <a:lvl2pPr marL="742950" indent="-285750" eaLnBrk="0" hangingPunct="0">
              <a:tabLst>
                <a:tab pos="7204075" algn="r"/>
              </a:tabLst>
              <a:defRPr sz="2400">
                <a:solidFill>
                  <a:schemeClr val="tx1"/>
                </a:solidFill>
                <a:latin typeface="Comic Sans MS" pitchFamily="66" charset="0"/>
                <a:cs typeface="Arial" charset="0"/>
              </a:defRPr>
            </a:lvl2pPr>
            <a:lvl3pPr marL="1143000" indent="-228600" eaLnBrk="0" hangingPunct="0">
              <a:tabLst>
                <a:tab pos="7204075" algn="r"/>
              </a:tabLst>
              <a:defRPr sz="2400">
                <a:solidFill>
                  <a:schemeClr val="tx1"/>
                </a:solidFill>
                <a:latin typeface="Comic Sans MS" pitchFamily="66" charset="0"/>
                <a:cs typeface="Arial" charset="0"/>
              </a:defRPr>
            </a:lvl3pPr>
            <a:lvl4pPr marL="1600200" indent="-228600" eaLnBrk="0" hangingPunct="0">
              <a:tabLst>
                <a:tab pos="7204075" algn="r"/>
              </a:tabLst>
              <a:defRPr sz="2400">
                <a:solidFill>
                  <a:schemeClr val="tx1"/>
                </a:solidFill>
                <a:latin typeface="Comic Sans MS" pitchFamily="66" charset="0"/>
                <a:cs typeface="Arial" charset="0"/>
              </a:defRPr>
            </a:lvl4pPr>
            <a:lvl5pPr marL="2057400" indent="-228600" eaLnBrk="0" hangingPunct="0">
              <a:tabLst>
                <a:tab pos="72040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9pPr>
          </a:lstStyle>
          <a:p>
            <a:pPr algn="l" rtl="0">
              <a:spcBef>
                <a:spcPct val="50000"/>
              </a:spcBef>
            </a:pPr>
            <a:r>
              <a:rPr lang="en-US" altLang="en-US" sz="2100" dirty="0">
                <a:latin typeface="Times New Roman"/>
              </a:rPr>
              <a:t>Total carrying value of unit	</a:t>
            </a:r>
            <a:r>
              <a:rPr lang="en-US" altLang="en-US" sz="2100" u="sng" dirty="0">
                <a:latin typeface="Times New Roman"/>
              </a:rPr>
              <a:t>360,000</a:t>
            </a:r>
          </a:p>
        </p:txBody>
      </p:sp>
      <p:sp>
        <p:nvSpPr>
          <p:cNvPr id="11" name="Text Box 10"/>
          <p:cNvSpPr txBox="1">
            <a:spLocks noChangeArrowheads="1"/>
          </p:cNvSpPr>
          <p:nvPr/>
        </p:nvSpPr>
        <p:spPr bwMode="auto">
          <a:xfrm>
            <a:off x="467544" y="4714876"/>
            <a:ext cx="7696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7204075" algn="r"/>
              </a:tabLst>
              <a:defRPr sz="2400">
                <a:solidFill>
                  <a:schemeClr val="tx1"/>
                </a:solidFill>
                <a:latin typeface="Comic Sans MS" pitchFamily="66" charset="0"/>
                <a:cs typeface="Arial" charset="0"/>
              </a:defRPr>
            </a:lvl1pPr>
            <a:lvl2pPr marL="742950" indent="-285750" eaLnBrk="0" hangingPunct="0">
              <a:tabLst>
                <a:tab pos="7204075" algn="r"/>
              </a:tabLst>
              <a:defRPr sz="2400">
                <a:solidFill>
                  <a:schemeClr val="tx1"/>
                </a:solidFill>
                <a:latin typeface="Comic Sans MS" pitchFamily="66" charset="0"/>
                <a:cs typeface="Arial" charset="0"/>
              </a:defRPr>
            </a:lvl2pPr>
            <a:lvl3pPr marL="1143000" indent="-228600" eaLnBrk="0" hangingPunct="0">
              <a:tabLst>
                <a:tab pos="7204075" algn="r"/>
              </a:tabLst>
              <a:defRPr sz="2400">
                <a:solidFill>
                  <a:schemeClr val="tx1"/>
                </a:solidFill>
                <a:latin typeface="Comic Sans MS" pitchFamily="66" charset="0"/>
                <a:cs typeface="Arial" charset="0"/>
              </a:defRPr>
            </a:lvl3pPr>
            <a:lvl4pPr marL="1600200" indent="-228600" eaLnBrk="0" hangingPunct="0">
              <a:tabLst>
                <a:tab pos="7204075" algn="r"/>
              </a:tabLst>
              <a:defRPr sz="2400">
                <a:solidFill>
                  <a:schemeClr val="tx1"/>
                </a:solidFill>
                <a:latin typeface="Comic Sans MS" pitchFamily="66" charset="0"/>
                <a:cs typeface="Arial" charset="0"/>
              </a:defRPr>
            </a:lvl4pPr>
            <a:lvl5pPr marL="2057400" indent="-228600" eaLnBrk="0" hangingPunct="0">
              <a:tabLst>
                <a:tab pos="72040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9pPr>
          </a:lstStyle>
          <a:p>
            <a:pPr algn="l" rtl="0">
              <a:spcBef>
                <a:spcPct val="50000"/>
              </a:spcBef>
            </a:pPr>
            <a:r>
              <a:rPr lang="en-US" altLang="en-US" sz="2100" dirty="0">
                <a:latin typeface="Times New Roman"/>
              </a:rPr>
              <a:t>Excess of </a:t>
            </a:r>
            <a:r>
              <a:rPr lang="en-US" altLang="en-US" sz="2100" dirty="0">
                <a:solidFill>
                  <a:srgbClr val="800000"/>
                </a:solidFill>
                <a:latin typeface="Times New Roman"/>
              </a:rPr>
              <a:t>carrying value over fair value </a:t>
            </a:r>
            <a:r>
              <a:rPr lang="en-US" altLang="en-US" sz="2100" dirty="0" smtClean="0">
                <a:solidFill>
                  <a:srgbClr val="800000"/>
                </a:solidFill>
                <a:latin typeface="Times New Roman"/>
              </a:rPr>
              <a:t>                         $   </a:t>
            </a:r>
            <a:r>
              <a:rPr lang="en-US" altLang="en-US" sz="2100" dirty="0">
                <a:solidFill>
                  <a:srgbClr val="800000"/>
                </a:solidFill>
                <a:latin typeface="Times New Roman"/>
              </a:rPr>
              <a:t>10,000</a:t>
            </a:r>
          </a:p>
        </p:txBody>
      </p:sp>
      <p:sp>
        <p:nvSpPr>
          <p:cNvPr id="12" name="Rectangle 11"/>
          <p:cNvSpPr/>
          <p:nvPr/>
        </p:nvSpPr>
        <p:spPr>
          <a:xfrm>
            <a:off x="827584" y="5445224"/>
            <a:ext cx="8064896" cy="523220"/>
          </a:xfrm>
          <a:prstGeom prst="rect">
            <a:avLst/>
          </a:prstGeom>
        </p:spPr>
        <p:txBody>
          <a:bodyPr wrap="square">
            <a:spAutoFit/>
          </a:bodyPr>
          <a:lstStyle/>
          <a:p>
            <a:pPr algn="ctr"/>
            <a:r>
              <a:rPr lang="ar-IQ" sz="2800" b="1" dirty="0" smtClean="0">
                <a:solidFill>
                  <a:srgbClr val="C00000"/>
                </a:solidFill>
              </a:rPr>
              <a:t>زيادة القيمة الدفترية على القيمة العادلة تعني أن الخطوة 2 مطلوبة.</a:t>
            </a:r>
            <a:endParaRPr lang="ar-IQ" sz="2800" b="1" dirty="0">
              <a:solidFill>
                <a:srgbClr val="C00000"/>
              </a:solidFill>
            </a:endParaRPr>
          </a:p>
        </p:txBody>
      </p:sp>
      <p:sp>
        <p:nvSpPr>
          <p:cNvPr id="13" name="Text Box 18"/>
          <p:cNvSpPr txBox="1">
            <a:spLocks noChangeArrowheads="1"/>
          </p:cNvSpPr>
          <p:nvPr/>
        </p:nvSpPr>
        <p:spPr bwMode="auto">
          <a:xfrm>
            <a:off x="201292" y="6019294"/>
            <a:ext cx="8964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l" rtl="0">
              <a:spcBef>
                <a:spcPct val="50000"/>
              </a:spcBef>
            </a:pPr>
            <a:r>
              <a:rPr lang="en-US" altLang="en-US" b="1" dirty="0">
                <a:solidFill>
                  <a:srgbClr val="002060"/>
                </a:solidFill>
                <a:latin typeface="Times New Roman"/>
              </a:rPr>
              <a:t>*</a:t>
            </a:r>
            <a:r>
              <a:rPr lang="en-US" altLang="en-US" dirty="0">
                <a:solidFill>
                  <a:srgbClr val="002060"/>
                </a:solidFill>
                <a:latin typeface="Times New Roman"/>
              </a:rPr>
              <a:t>  $75,000 (original goodwill)  –  $15,000 (prior year impairment)</a:t>
            </a:r>
          </a:p>
        </p:txBody>
      </p:sp>
    </p:spTree>
    <p:extLst>
      <p:ext uri="{BB962C8B-B14F-4D97-AF65-F5344CB8AC3E}">
        <p14:creationId xmlns:p14="http://schemas.microsoft.com/office/powerpoint/2010/main" val="401671658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sz="4000" b="1" dirty="0">
                <a:solidFill>
                  <a:srgbClr val="C00000"/>
                </a:solidFill>
                <a:ea typeface="Calibri"/>
                <a:cs typeface="Arial"/>
              </a:rPr>
              <a:t>المعالجة المحاسبية لاختبار انخفاض قيمة الشهرة </a:t>
            </a:r>
            <a:endParaRPr lang="ar-IQ" dirty="0">
              <a:solidFill>
                <a:srgbClr val="C00000"/>
              </a:solidFill>
            </a:endParaRPr>
          </a:p>
        </p:txBody>
      </p:sp>
      <p:sp>
        <p:nvSpPr>
          <p:cNvPr id="4" name="Text Box 18"/>
          <p:cNvSpPr txBox="1">
            <a:spLocks noGrp="1" noChangeArrowheads="1"/>
          </p:cNvSpPr>
          <p:nvPr>
            <p:ph idx="1"/>
          </p:nvPr>
        </p:nvSpPr>
        <p:spPr bwMode="auto">
          <a:xfrm>
            <a:off x="457200" y="1600200"/>
            <a:ext cx="82296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marL="137160" indent="0" algn="l">
              <a:spcBef>
                <a:spcPct val="50000"/>
              </a:spcBef>
              <a:buNone/>
            </a:pPr>
            <a:r>
              <a:rPr lang="en-US" altLang="en-US" sz="2100" b="1" dirty="0">
                <a:solidFill>
                  <a:srgbClr val="990000"/>
                </a:solidFill>
                <a:latin typeface="+mj-lt"/>
              </a:rPr>
              <a:t>E2-10:</a:t>
            </a:r>
            <a:r>
              <a:rPr lang="en-US" altLang="en-US" sz="2100" dirty="0">
                <a:solidFill>
                  <a:schemeClr val="bg2"/>
                </a:solidFill>
                <a:latin typeface="+mj-lt"/>
              </a:rPr>
              <a:t>   </a:t>
            </a:r>
            <a:r>
              <a:rPr lang="en-US" altLang="en-US" sz="2100" b="1" i="1" dirty="0">
                <a:latin typeface="+mj-lt"/>
              </a:rPr>
              <a:t>Part A&amp;B</a:t>
            </a:r>
            <a:r>
              <a:rPr lang="en-US" altLang="en-US" sz="2100" dirty="0">
                <a:latin typeface="+mj-lt"/>
              </a:rPr>
              <a:t> (continued)</a:t>
            </a:r>
          </a:p>
        </p:txBody>
      </p:sp>
      <p:sp>
        <p:nvSpPr>
          <p:cNvPr id="5" name="Text Box 8"/>
          <p:cNvSpPr txBox="1">
            <a:spLocks noChangeArrowheads="1"/>
          </p:cNvSpPr>
          <p:nvPr/>
        </p:nvSpPr>
        <p:spPr bwMode="auto">
          <a:xfrm>
            <a:off x="467544" y="2111375"/>
            <a:ext cx="2590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Comic Sans MS" pitchFamily="66" charset="0"/>
                <a:cs typeface="Arial" charset="0"/>
              </a:defRPr>
            </a:lvl1pPr>
            <a:lvl2pPr marL="742950" indent="-285750" eaLnBrk="0" hangingPunct="0">
              <a:defRPr sz="2400">
                <a:solidFill>
                  <a:schemeClr val="tx1"/>
                </a:solidFill>
                <a:latin typeface="Comic Sans MS" pitchFamily="66" charset="0"/>
                <a:cs typeface="Arial" charset="0"/>
              </a:defRPr>
            </a:lvl2pPr>
            <a:lvl3pPr marL="1143000" indent="-228600" eaLnBrk="0" hangingPunct="0">
              <a:defRPr sz="2400">
                <a:solidFill>
                  <a:schemeClr val="tx1"/>
                </a:solidFill>
                <a:latin typeface="Comic Sans MS" pitchFamily="66" charset="0"/>
                <a:cs typeface="Arial" charset="0"/>
              </a:defRPr>
            </a:lvl3pPr>
            <a:lvl4pPr marL="1600200" indent="-228600" eaLnBrk="0" hangingPunct="0">
              <a:defRPr sz="2400">
                <a:solidFill>
                  <a:schemeClr val="tx1"/>
                </a:solidFill>
                <a:latin typeface="Comic Sans MS" pitchFamily="66" charset="0"/>
                <a:cs typeface="Arial" charset="0"/>
              </a:defRPr>
            </a:lvl4pPr>
            <a:lvl5pPr marL="2057400" indent="-228600" eaLnBrk="0" hangingPunct="0">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defRPr sz="2400">
                <a:solidFill>
                  <a:schemeClr val="tx1"/>
                </a:solidFill>
                <a:latin typeface="Comic Sans MS" pitchFamily="66" charset="0"/>
                <a:cs typeface="Arial" charset="0"/>
              </a:defRPr>
            </a:lvl9pPr>
          </a:lstStyle>
          <a:p>
            <a:pPr algn="l" rtl="0">
              <a:spcBef>
                <a:spcPct val="50000"/>
              </a:spcBef>
            </a:pPr>
            <a:r>
              <a:rPr lang="en-US" altLang="en-US" sz="2100" b="1" dirty="0">
                <a:solidFill>
                  <a:srgbClr val="0082B1"/>
                </a:solidFill>
                <a:latin typeface="Times New Roman"/>
              </a:rPr>
              <a:t>Step 2 - </a:t>
            </a:r>
            <a:r>
              <a:rPr lang="en-US" altLang="en-US" sz="2100" b="1" dirty="0" smtClean="0">
                <a:solidFill>
                  <a:srgbClr val="0082B1"/>
                </a:solidFill>
                <a:latin typeface="Times New Roman"/>
              </a:rPr>
              <a:t>2016</a:t>
            </a:r>
            <a:endParaRPr lang="en-US" altLang="en-US" sz="2100" b="1" dirty="0">
              <a:solidFill>
                <a:srgbClr val="0082B1"/>
              </a:solidFill>
              <a:latin typeface="Times New Roman"/>
            </a:endParaRPr>
          </a:p>
        </p:txBody>
      </p:sp>
      <p:sp>
        <p:nvSpPr>
          <p:cNvPr id="6" name="Text Box 5"/>
          <p:cNvSpPr txBox="1">
            <a:spLocks noChangeArrowheads="1"/>
          </p:cNvSpPr>
          <p:nvPr/>
        </p:nvSpPr>
        <p:spPr bwMode="auto">
          <a:xfrm>
            <a:off x="467544" y="2570272"/>
            <a:ext cx="7696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7204075" algn="r"/>
              </a:tabLst>
              <a:defRPr sz="2400">
                <a:solidFill>
                  <a:schemeClr val="tx1"/>
                </a:solidFill>
                <a:latin typeface="Comic Sans MS" pitchFamily="66" charset="0"/>
                <a:cs typeface="Arial" charset="0"/>
              </a:defRPr>
            </a:lvl1pPr>
            <a:lvl2pPr marL="742950" indent="-285750" eaLnBrk="0" hangingPunct="0">
              <a:tabLst>
                <a:tab pos="7204075" algn="r"/>
              </a:tabLst>
              <a:defRPr sz="2400">
                <a:solidFill>
                  <a:schemeClr val="tx1"/>
                </a:solidFill>
                <a:latin typeface="Comic Sans MS" pitchFamily="66" charset="0"/>
                <a:cs typeface="Arial" charset="0"/>
              </a:defRPr>
            </a:lvl2pPr>
            <a:lvl3pPr marL="1143000" indent="-228600" eaLnBrk="0" hangingPunct="0">
              <a:tabLst>
                <a:tab pos="7204075" algn="r"/>
              </a:tabLst>
              <a:defRPr sz="2400">
                <a:solidFill>
                  <a:schemeClr val="tx1"/>
                </a:solidFill>
                <a:latin typeface="Comic Sans MS" pitchFamily="66" charset="0"/>
                <a:cs typeface="Arial" charset="0"/>
              </a:defRPr>
            </a:lvl3pPr>
            <a:lvl4pPr marL="1600200" indent="-228600" eaLnBrk="0" hangingPunct="0">
              <a:tabLst>
                <a:tab pos="7204075" algn="r"/>
              </a:tabLst>
              <a:defRPr sz="2400">
                <a:solidFill>
                  <a:schemeClr val="tx1"/>
                </a:solidFill>
                <a:latin typeface="Comic Sans MS" pitchFamily="66" charset="0"/>
                <a:cs typeface="Arial" charset="0"/>
              </a:defRPr>
            </a:lvl4pPr>
            <a:lvl5pPr marL="2057400" indent="-228600" eaLnBrk="0" hangingPunct="0">
              <a:tabLst>
                <a:tab pos="72040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9pPr>
          </a:lstStyle>
          <a:p>
            <a:pPr algn="l" rtl="0">
              <a:spcBef>
                <a:spcPct val="50000"/>
              </a:spcBef>
            </a:pPr>
            <a:r>
              <a:rPr lang="en-US" altLang="en-US" dirty="0">
                <a:solidFill>
                  <a:srgbClr val="C00000"/>
                </a:solidFill>
                <a:latin typeface="Times New Roman"/>
              </a:rPr>
              <a:t>Fair value </a:t>
            </a:r>
            <a:r>
              <a:rPr lang="en-US" altLang="en-US" dirty="0">
                <a:latin typeface="Times New Roman"/>
              </a:rPr>
              <a:t>of reporting unit</a:t>
            </a:r>
            <a:r>
              <a:rPr lang="en-US" altLang="en-US" dirty="0">
                <a:solidFill>
                  <a:prstClr val="black"/>
                </a:solidFill>
                <a:latin typeface="Times New Roman"/>
              </a:rPr>
              <a:t>	</a:t>
            </a:r>
            <a:r>
              <a:rPr lang="en-US" altLang="en-US" dirty="0">
                <a:latin typeface="Times New Roman"/>
              </a:rPr>
              <a:t>$350,000</a:t>
            </a:r>
          </a:p>
        </p:txBody>
      </p:sp>
      <p:sp>
        <p:nvSpPr>
          <p:cNvPr id="7" name="Text Box 6"/>
          <p:cNvSpPr txBox="1">
            <a:spLocks noChangeArrowheads="1"/>
          </p:cNvSpPr>
          <p:nvPr/>
        </p:nvSpPr>
        <p:spPr bwMode="auto">
          <a:xfrm>
            <a:off x="467544" y="3055938"/>
            <a:ext cx="7696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7204075" algn="r"/>
              </a:tabLst>
              <a:defRPr sz="2400">
                <a:solidFill>
                  <a:schemeClr val="tx1"/>
                </a:solidFill>
                <a:latin typeface="Comic Sans MS" pitchFamily="66" charset="0"/>
                <a:cs typeface="Arial" charset="0"/>
              </a:defRPr>
            </a:lvl1pPr>
            <a:lvl2pPr marL="742950" indent="-285750" eaLnBrk="0" hangingPunct="0">
              <a:tabLst>
                <a:tab pos="7204075" algn="r"/>
              </a:tabLst>
              <a:defRPr sz="2400">
                <a:solidFill>
                  <a:schemeClr val="tx1"/>
                </a:solidFill>
                <a:latin typeface="Comic Sans MS" pitchFamily="66" charset="0"/>
                <a:cs typeface="Arial" charset="0"/>
              </a:defRPr>
            </a:lvl2pPr>
            <a:lvl3pPr marL="1143000" indent="-228600" eaLnBrk="0" hangingPunct="0">
              <a:tabLst>
                <a:tab pos="7204075" algn="r"/>
              </a:tabLst>
              <a:defRPr sz="2400">
                <a:solidFill>
                  <a:schemeClr val="tx1"/>
                </a:solidFill>
                <a:latin typeface="Comic Sans MS" pitchFamily="66" charset="0"/>
                <a:cs typeface="Arial" charset="0"/>
              </a:defRPr>
            </a:lvl3pPr>
            <a:lvl4pPr marL="1600200" indent="-228600" eaLnBrk="0" hangingPunct="0">
              <a:tabLst>
                <a:tab pos="7204075" algn="r"/>
              </a:tabLst>
              <a:defRPr sz="2400">
                <a:solidFill>
                  <a:schemeClr val="tx1"/>
                </a:solidFill>
                <a:latin typeface="Comic Sans MS" pitchFamily="66" charset="0"/>
                <a:cs typeface="Arial" charset="0"/>
              </a:defRPr>
            </a:lvl4pPr>
            <a:lvl5pPr marL="2057400" indent="-228600" eaLnBrk="0" hangingPunct="0">
              <a:tabLst>
                <a:tab pos="72040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9pPr>
          </a:lstStyle>
          <a:p>
            <a:pPr algn="l" rtl="0">
              <a:spcBef>
                <a:spcPct val="50000"/>
              </a:spcBef>
            </a:pPr>
            <a:r>
              <a:rPr lang="en-US" altLang="en-US" dirty="0">
                <a:latin typeface="Times New Roman"/>
              </a:rPr>
              <a:t>Fair value of identifiable net assets 	</a:t>
            </a:r>
            <a:r>
              <a:rPr lang="en-US" altLang="en-US" u="sng" dirty="0">
                <a:latin typeface="Times New Roman"/>
              </a:rPr>
              <a:t>325,000</a:t>
            </a:r>
            <a:r>
              <a:rPr lang="en-US" altLang="en-US" dirty="0">
                <a:latin typeface="Times New Roman"/>
              </a:rPr>
              <a:t>	</a:t>
            </a:r>
          </a:p>
        </p:txBody>
      </p:sp>
      <p:sp>
        <p:nvSpPr>
          <p:cNvPr id="8" name="Text Box 7"/>
          <p:cNvSpPr txBox="1">
            <a:spLocks noChangeArrowheads="1"/>
          </p:cNvSpPr>
          <p:nvPr/>
        </p:nvSpPr>
        <p:spPr bwMode="auto">
          <a:xfrm>
            <a:off x="467544" y="3502191"/>
            <a:ext cx="84969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7204075" algn="r"/>
              </a:tabLst>
              <a:defRPr sz="2400">
                <a:solidFill>
                  <a:schemeClr val="tx1"/>
                </a:solidFill>
                <a:latin typeface="Comic Sans MS" pitchFamily="66" charset="0"/>
                <a:cs typeface="Arial" charset="0"/>
              </a:defRPr>
            </a:lvl1pPr>
            <a:lvl2pPr marL="742950" indent="-285750" eaLnBrk="0" hangingPunct="0">
              <a:tabLst>
                <a:tab pos="7204075" algn="r"/>
              </a:tabLst>
              <a:defRPr sz="2400">
                <a:solidFill>
                  <a:schemeClr val="tx1"/>
                </a:solidFill>
                <a:latin typeface="Comic Sans MS" pitchFamily="66" charset="0"/>
                <a:cs typeface="Arial" charset="0"/>
              </a:defRPr>
            </a:lvl2pPr>
            <a:lvl3pPr marL="1143000" indent="-228600" eaLnBrk="0" hangingPunct="0">
              <a:tabLst>
                <a:tab pos="7204075" algn="r"/>
              </a:tabLst>
              <a:defRPr sz="2400">
                <a:solidFill>
                  <a:schemeClr val="tx1"/>
                </a:solidFill>
                <a:latin typeface="Comic Sans MS" pitchFamily="66" charset="0"/>
                <a:cs typeface="Arial" charset="0"/>
              </a:defRPr>
            </a:lvl3pPr>
            <a:lvl4pPr marL="1600200" indent="-228600" eaLnBrk="0" hangingPunct="0">
              <a:tabLst>
                <a:tab pos="7204075" algn="r"/>
              </a:tabLst>
              <a:defRPr sz="2400">
                <a:solidFill>
                  <a:schemeClr val="tx1"/>
                </a:solidFill>
                <a:latin typeface="Comic Sans MS" pitchFamily="66" charset="0"/>
                <a:cs typeface="Arial" charset="0"/>
              </a:defRPr>
            </a:lvl4pPr>
            <a:lvl5pPr marL="2057400" indent="-228600" eaLnBrk="0" hangingPunct="0">
              <a:tabLst>
                <a:tab pos="72040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9pPr>
          </a:lstStyle>
          <a:p>
            <a:pPr algn="l" rtl="0">
              <a:spcBef>
                <a:spcPct val="50000"/>
              </a:spcBef>
            </a:pPr>
            <a:r>
              <a:rPr lang="en-US" altLang="en-US" dirty="0">
                <a:latin typeface="Times New Roman"/>
              </a:rPr>
              <a:t>Implied value of </a:t>
            </a:r>
            <a:r>
              <a:rPr lang="en-US" altLang="en-US" dirty="0" smtClean="0">
                <a:latin typeface="Times New Roman"/>
              </a:rPr>
              <a:t>goodwill                                          25,000</a:t>
            </a:r>
            <a:endParaRPr lang="en-US" altLang="en-US" dirty="0">
              <a:latin typeface="Times New Roman"/>
            </a:endParaRPr>
          </a:p>
        </p:txBody>
      </p:sp>
      <p:sp>
        <p:nvSpPr>
          <p:cNvPr id="9" name="Text Box 9"/>
          <p:cNvSpPr txBox="1">
            <a:spLocks noChangeArrowheads="1"/>
          </p:cNvSpPr>
          <p:nvPr/>
        </p:nvSpPr>
        <p:spPr bwMode="auto">
          <a:xfrm>
            <a:off x="467544" y="3957638"/>
            <a:ext cx="7696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7204075" algn="r"/>
              </a:tabLst>
              <a:defRPr sz="2400">
                <a:solidFill>
                  <a:schemeClr val="tx1"/>
                </a:solidFill>
                <a:latin typeface="Comic Sans MS" pitchFamily="66" charset="0"/>
                <a:cs typeface="Arial" charset="0"/>
              </a:defRPr>
            </a:lvl1pPr>
            <a:lvl2pPr marL="742950" indent="-285750" eaLnBrk="0" hangingPunct="0">
              <a:tabLst>
                <a:tab pos="7204075" algn="r"/>
              </a:tabLst>
              <a:defRPr sz="2400">
                <a:solidFill>
                  <a:schemeClr val="tx1"/>
                </a:solidFill>
                <a:latin typeface="Comic Sans MS" pitchFamily="66" charset="0"/>
                <a:cs typeface="Arial" charset="0"/>
              </a:defRPr>
            </a:lvl2pPr>
            <a:lvl3pPr marL="1143000" indent="-228600" eaLnBrk="0" hangingPunct="0">
              <a:tabLst>
                <a:tab pos="7204075" algn="r"/>
              </a:tabLst>
              <a:defRPr sz="2400">
                <a:solidFill>
                  <a:schemeClr val="tx1"/>
                </a:solidFill>
                <a:latin typeface="Comic Sans MS" pitchFamily="66" charset="0"/>
                <a:cs typeface="Arial" charset="0"/>
              </a:defRPr>
            </a:lvl3pPr>
            <a:lvl4pPr marL="1600200" indent="-228600" eaLnBrk="0" hangingPunct="0">
              <a:tabLst>
                <a:tab pos="7204075" algn="r"/>
              </a:tabLst>
              <a:defRPr sz="2400">
                <a:solidFill>
                  <a:schemeClr val="tx1"/>
                </a:solidFill>
                <a:latin typeface="Comic Sans MS" pitchFamily="66" charset="0"/>
                <a:cs typeface="Arial" charset="0"/>
              </a:defRPr>
            </a:lvl4pPr>
            <a:lvl5pPr marL="2057400" indent="-228600" eaLnBrk="0" hangingPunct="0">
              <a:tabLst>
                <a:tab pos="72040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9pPr>
          </a:lstStyle>
          <a:p>
            <a:pPr algn="l" rtl="0">
              <a:spcBef>
                <a:spcPct val="50000"/>
              </a:spcBef>
            </a:pPr>
            <a:r>
              <a:rPr lang="en-US" altLang="en-US" dirty="0">
                <a:latin typeface="Times New Roman"/>
              </a:rPr>
              <a:t>Carrying value of goodwill	</a:t>
            </a:r>
            <a:r>
              <a:rPr lang="en-US" altLang="en-US" u="sng" dirty="0">
                <a:latin typeface="Times New Roman"/>
              </a:rPr>
              <a:t>60,000</a:t>
            </a:r>
          </a:p>
        </p:txBody>
      </p:sp>
      <p:sp>
        <p:nvSpPr>
          <p:cNvPr id="10" name="Text Box 10"/>
          <p:cNvSpPr txBox="1">
            <a:spLocks noChangeArrowheads="1"/>
          </p:cNvSpPr>
          <p:nvPr/>
        </p:nvSpPr>
        <p:spPr bwMode="auto">
          <a:xfrm>
            <a:off x="467544" y="4414838"/>
            <a:ext cx="7696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6075" eaLnBrk="0" hangingPunct="0">
              <a:tabLst>
                <a:tab pos="7204075" algn="r"/>
              </a:tabLst>
              <a:defRPr sz="2400">
                <a:solidFill>
                  <a:schemeClr val="tx1"/>
                </a:solidFill>
                <a:latin typeface="Comic Sans MS" pitchFamily="66" charset="0"/>
                <a:cs typeface="Arial" charset="0"/>
              </a:defRPr>
            </a:lvl1pPr>
            <a:lvl2pPr marL="742950" indent="-285750" eaLnBrk="0" hangingPunct="0">
              <a:tabLst>
                <a:tab pos="7204075" algn="r"/>
              </a:tabLst>
              <a:defRPr sz="2400">
                <a:solidFill>
                  <a:schemeClr val="tx1"/>
                </a:solidFill>
                <a:latin typeface="Comic Sans MS" pitchFamily="66" charset="0"/>
                <a:cs typeface="Arial" charset="0"/>
              </a:defRPr>
            </a:lvl2pPr>
            <a:lvl3pPr marL="1143000" indent="-228600" eaLnBrk="0" hangingPunct="0">
              <a:tabLst>
                <a:tab pos="7204075" algn="r"/>
              </a:tabLst>
              <a:defRPr sz="2400">
                <a:solidFill>
                  <a:schemeClr val="tx1"/>
                </a:solidFill>
                <a:latin typeface="Comic Sans MS" pitchFamily="66" charset="0"/>
                <a:cs typeface="Arial" charset="0"/>
              </a:defRPr>
            </a:lvl3pPr>
            <a:lvl4pPr marL="1600200" indent="-228600" eaLnBrk="0" hangingPunct="0">
              <a:tabLst>
                <a:tab pos="7204075" algn="r"/>
              </a:tabLst>
              <a:defRPr sz="2400">
                <a:solidFill>
                  <a:schemeClr val="tx1"/>
                </a:solidFill>
                <a:latin typeface="Comic Sans MS" pitchFamily="66" charset="0"/>
                <a:cs typeface="Arial" charset="0"/>
              </a:defRPr>
            </a:lvl4pPr>
            <a:lvl5pPr marL="2057400" indent="-228600" eaLnBrk="0" hangingPunct="0">
              <a:tabLst>
                <a:tab pos="7204075"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7204075" algn="r"/>
              </a:tabLst>
              <a:defRPr sz="2400">
                <a:solidFill>
                  <a:schemeClr val="tx1"/>
                </a:solidFill>
                <a:latin typeface="Comic Sans MS" pitchFamily="66" charset="0"/>
                <a:cs typeface="Arial" charset="0"/>
              </a:defRPr>
            </a:lvl9pPr>
          </a:lstStyle>
          <a:p>
            <a:pPr algn="l" rtl="0">
              <a:spcBef>
                <a:spcPct val="50000"/>
              </a:spcBef>
            </a:pPr>
            <a:r>
              <a:rPr lang="en-US" altLang="en-US" dirty="0">
                <a:latin typeface="Times New Roman"/>
              </a:rPr>
              <a:t>Impairment loss</a:t>
            </a:r>
            <a:r>
              <a:rPr lang="en-US" altLang="en-US" dirty="0">
                <a:solidFill>
                  <a:srgbClr val="EEECE1"/>
                </a:solidFill>
                <a:latin typeface="Times New Roman"/>
              </a:rPr>
              <a:t>	</a:t>
            </a:r>
            <a:r>
              <a:rPr lang="en-US" altLang="en-US" dirty="0">
                <a:solidFill>
                  <a:srgbClr val="800000"/>
                </a:solidFill>
                <a:latin typeface="Times New Roman"/>
              </a:rPr>
              <a:t>$  35,000</a:t>
            </a:r>
          </a:p>
        </p:txBody>
      </p:sp>
      <p:sp>
        <p:nvSpPr>
          <p:cNvPr id="11" name="Text Box 15"/>
          <p:cNvSpPr txBox="1">
            <a:spLocks noChangeArrowheads="1"/>
          </p:cNvSpPr>
          <p:nvPr/>
        </p:nvSpPr>
        <p:spPr bwMode="auto">
          <a:xfrm>
            <a:off x="1619672" y="5208588"/>
            <a:ext cx="624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4738688" algn="r"/>
              </a:tabLst>
              <a:defRPr sz="2400">
                <a:solidFill>
                  <a:schemeClr val="tx1"/>
                </a:solidFill>
                <a:latin typeface="Comic Sans MS" pitchFamily="66" charset="0"/>
                <a:cs typeface="Arial" charset="0"/>
              </a:defRPr>
            </a:lvl1pPr>
            <a:lvl2pPr marL="742950" indent="-285750" eaLnBrk="0" hangingPunct="0">
              <a:tabLst>
                <a:tab pos="4738688" algn="r"/>
              </a:tabLst>
              <a:defRPr sz="2400">
                <a:solidFill>
                  <a:schemeClr val="tx1"/>
                </a:solidFill>
                <a:latin typeface="Comic Sans MS" pitchFamily="66" charset="0"/>
                <a:cs typeface="Arial" charset="0"/>
              </a:defRPr>
            </a:lvl2pPr>
            <a:lvl3pPr marL="1143000" indent="-228600" eaLnBrk="0" hangingPunct="0">
              <a:tabLst>
                <a:tab pos="4738688" algn="r"/>
              </a:tabLst>
              <a:defRPr sz="2400">
                <a:solidFill>
                  <a:schemeClr val="tx1"/>
                </a:solidFill>
                <a:latin typeface="Comic Sans MS" pitchFamily="66" charset="0"/>
                <a:cs typeface="Arial" charset="0"/>
              </a:defRPr>
            </a:lvl3pPr>
            <a:lvl4pPr marL="1600200" indent="-228600" eaLnBrk="0" hangingPunct="0">
              <a:tabLst>
                <a:tab pos="4738688" algn="r"/>
              </a:tabLst>
              <a:defRPr sz="2400">
                <a:solidFill>
                  <a:schemeClr val="tx1"/>
                </a:solidFill>
                <a:latin typeface="Comic Sans MS" pitchFamily="66" charset="0"/>
                <a:cs typeface="Arial" charset="0"/>
              </a:defRPr>
            </a:lvl4pPr>
            <a:lvl5pPr marL="2057400" indent="-228600" eaLnBrk="0" hangingPunct="0">
              <a:tabLst>
                <a:tab pos="4738688"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4738688"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4738688"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4738688"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4738688" algn="r"/>
              </a:tabLst>
              <a:defRPr sz="2400">
                <a:solidFill>
                  <a:schemeClr val="tx1"/>
                </a:solidFill>
                <a:latin typeface="Comic Sans MS" pitchFamily="66" charset="0"/>
                <a:cs typeface="Arial" charset="0"/>
              </a:defRPr>
            </a:lvl9pPr>
          </a:lstStyle>
          <a:p>
            <a:pPr algn="l" rtl="0">
              <a:spcBef>
                <a:spcPct val="50000"/>
              </a:spcBef>
            </a:pPr>
            <a:r>
              <a:rPr lang="en-US" altLang="en-US" dirty="0">
                <a:solidFill>
                  <a:srgbClr val="0070C0"/>
                </a:solidFill>
                <a:latin typeface="Times New Roman"/>
              </a:rPr>
              <a:t>Impairment </a:t>
            </a:r>
            <a:r>
              <a:rPr lang="en-US" altLang="en-US" dirty="0" smtClean="0">
                <a:solidFill>
                  <a:srgbClr val="0070C0"/>
                </a:solidFill>
                <a:latin typeface="Times New Roman"/>
              </a:rPr>
              <a:t>Loss Goodwill</a:t>
            </a:r>
            <a:r>
              <a:rPr lang="en-US" altLang="en-US" dirty="0">
                <a:solidFill>
                  <a:srgbClr val="0070C0"/>
                </a:solidFill>
                <a:latin typeface="Times New Roman"/>
              </a:rPr>
              <a:t>	35,000</a:t>
            </a:r>
          </a:p>
        </p:txBody>
      </p:sp>
      <p:sp>
        <p:nvSpPr>
          <p:cNvPr id="12" name="Text Box 16"/>
          <p:cNvSpPr txBox="1">
            <a:spLocks noChangeArrowheads="1"/>
          </p:cNvSpPr>
          <p:nvPr/>
        </p:nvSpPr>
        <p:spPr bwMode="auto">
          <a:xfrm>
            <a:off x="2057400" y="5559425"/>
            <a:ext cx="624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eaLnBrk="0" hangingPunct="0">
              <a:tabLst>
                <a:tab pos="6054725" algn="r"/>
                <a:tab pos="6110288" algn="r"/>
              </a:tabLst>
              <a:defRPr sz="2400">
                <a:solidFill>
                  <a:schemeClr val="tx1"/>
                </a:solidFill>
                <a:latin typeface="Comic Sans MS" pitchFamily="66" charset="0"/>
                <a:cs typeface="Arial" charset="0"/>
              </a:defRPr>
            </a:lvl1pPr>
            <a:lvl2pPr marL="742950" indent="-285750" eaLnBrk="0" hangingPunct="0">
              <a:tabLst>
                <a:tab pos="6054725" algn="r"/>
                <a:tab pos="6110288" algn="r"/>
              </a:tabLst>
              <a:defRPr sz="2400">
                <a:solidFill>
                  <a:schemeClr val="tx1"/>
                </a:solidFill>
                <a:latin typeface="Comic Sans MS" pitchFamily="66" charset="0"/>
                <a:cs typeface="Arial" charset="0"/>
              </a:defRPr>
            </a:lvl2pPr>
            <a:lvl3pPr marL="1143000" indent="-228600" eaLnBrk="0" hangingPunct="0">
              <a:tabLst>
                <a:tab pos="6054725" algn="r"/>
                <a:tab pos="6110288" algn="r"/>
              </a:tabLst>
              <a:defRPr sz="2400">
                <a:solidFill>
                  <a:schemeClr val="tx1"/>
                </a:solidFill>
                <a:latin typeface="Comic Sans MS" pitchFamily="66" charset="0"/>
                <a:cs typeface="Arial" charset="0"/>
              </a:defRPr>
            </a:lvl3pPr>
            <a:lvl4pPr marL="1600200" indent="-228600" eaLnBrk="0" hangingPunct="0">
              <a:tabLst>
                <a:tab pos="6054725" algn="r"/>
                <a:tab pos="6110288" algn="r"/>
              </a:tabLst>
              <a:defRPr sz="2400">
                <a:solidFill>
                  <a:schemeClr val="tx1"/>
                </a:solidFill>
                <a:latin typeface="Comic Sans MS" pitchFamily="66" charset="0"/>
                <a:cs typeface="Arial" charset="0"/>
              </a:defRPr>
            </a:lvl4pPr>
            <a:lvl5pPr marL="2057400" indent="-228600" eaLnBrk="0" hangingPunct="0">
              <a:tabLst>
                <a:tab pos="6054725" algn="r"/>
                <a:tab pos="6110288" algn="r"/>
              </a:tabLst>
              <a:defRPr sz="2400">
                <a:solidFill>
                  <a:schemeClr val="tx1"/>
                </a:solidFill>
                <a:latin typeface="Comic Sans MS" pitchFamily="66" charset="0"/>
                <a:cs typeface="Arial" charset="0"/>
              </a:defRPr>
            </a:lvl5pPr>
            <a:lvl6pPr marL="2514600" indent="-228600" eaLnBrk="0" fontAlgn="base" hangingPunct="0">
              <a:spcBef>
                <a:spcPct val="0"/>
              </a:spcBef>
              <a:spcAft>
                <a:spcPct val="0"/>
              </a:spcAft>
              <a:tabLst>
                <a:tab pos="6054725" algn="r"/>
                <a:tab pos="6110288" algn="r"/>
              </a:tabLst>
              <a:defRPr sz="2400">
                <a:solidFill>
                  <a:schemeClr val="tx1"/>
                </a:solidFill>
                <a:latin typeface="Comic Sans MS" pitchFamily="66" charset="0"/>
                <a:cs typeface="Arial" charset="0"/>
              </a:defRPr>
            </a:lvl6pPr>
            <a:lvl7pPr marL="2971800" indent="-228600" eaLnBrk="0" fontAlgn="base" hangingPunct="0">
              <a:spcBef>
                <a:spcPct val="0"/>
              </a:spcBef>
              <a:spcAft>
                <a:spcPct val="0"/>
              </a:spcAft>
              <a:tabLst>
                <a:tab pos="6054725" algn="r"/>
                <a:tab pos="6110288" algn="r"/>
              </a:tabLst>
              <a:defRPr sz="2400">
                <a:solidFill>
                  <a:schemeClr val="tx1"/>
                </a:solidFill>
                <a:latin typeface="Comic Sans MS" pitchFamily="66" charset="0"/>
                <a:cs typeface="Arial" charset="0"/>
              </a:defRPr>
            </a:lvl7pPr>
            <a:lvl8pPr marL="3429000" indent="-228600" eaLnBrk="0" fontAlgn="base" hangingPunct="0">
              <a:spcBef>
                <a:spcPct val="0"/>
              </a:spcBef>
              <a:spcAft>
                <a:spcPct val="0"/>
              </a:spcAft>
              <a:tabLst>
                <a:tab pos="6054725" algn="r"/>
                <a:tab pos="6110288" algn="r"/>
              </a:tabLst>
              <a:defRPr sz="2400">
                <a:solidFill>
                  <a:schemeClr val="tx1"/>
                </a:solidFill>
                <a:latin typeface="Comic Sans MS" pitchFamily="66" charset="0"/>
                <a:cs typeface="Arial" charset="0"/>
              </a:defRPr>
            </a:lvl8pPr>
            <a:lvl9pPr marL="3886200" indent="-228600" eaLnBrk="0" fontAlgn="base" hangingPunct="0">
              <a:spcBef>
                <a:spcPct val="0"/>
              </a:spcBef>
              <a:spcAft>
                <a:spcPct val="0"/>
              </a:spcAft>
              <a:tabLst>
                <a:tab pos="6054725" algn="r"/>
                <a:tab pos="6110288" algn="r"/>
              </a:tabLst>
              <a:defRPr sz="2400">
                <a:solidFill>
                  <a:schemeClr val="tx1"/>
                </a:solidFill>
                <a:latin typeface="Comic Sans MS" pitchFamily="66" charset="0"/>
                <a:cs typeface="Arial" charset="0"/>
              </a:defRPr>
            </a:lvl9pPr>
          </a:lstStyle>
          <a:p>
            <a:pPr algn="l" rtl="0">
              <a:spcBef>
                <a:spcPct val="50000"/>
              </a:spcBef>
            </a:pPr>
            <a:r>
              <a:rPr lang="en-US" altLang="en-US" dirty="0">
                <a:solidFill>
                  <a:srgbClr val="0070C0"/>
                </a:solidFill>
                <a:latin typeface="Times New Roman"/>
              </a:rPr>
              <a:t>Goodwill	35,000</a:t>
            </a:r>
          </a:p>
        </p:txBody>
      </p:sp>
    </p:spTree>
    <p:extLst>
      <p:ext uri="{BB962C8B-B14F-4D97-AF65-F5344CB8AC3E}">
        <p14:creationId xmlns:p14="http://schemas.microsoft.com/office/powerpoint/2010/main" val="427994637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32656"/>
            <a:ext cx="8712968"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879145"/>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C00000"/>
                </a:solidFill>
              </a:rPr>
              <a:t>الافصاح عن شهرة المحل </a:t>
            </a:r>
            <a:endParaRPr lang="en-US" b="1" dirty="0">
              <a:solidFill>
                <a:srgbClr val="C00000"/>
              </a:solidFill>
            </a:endParaRPr>
          </a:p>
        </p:txBody>
      </p:sp>
      <p:sp>
        <p:nvSpPr>
          <p:cNvPr id="3" name="مستطيل 2"/>
          <p:cNvSpPr/>
          <p:nvPr/>
        </p:nvSpPr>
        <p:spPr>
          <a:xfrm>
            <a:off x="539552" y="1755706"/>
            <a:ext cx="8208912" cy="2862322"/>
          </a:xfrm>
          <a:prstGeom prst="rect">
            <a:avLst/>
          </a:prstGeom>
        </p:spPr>
        <p:txBody>
          <a:bodyPr wrap="square">
            <a:spAutoFit/>
          </a:bodyPr>
          <a:lstStyle/>
          <a:p>
            <a:pPr algn="justLow"/>
            <a:r>
              <a:rPr lang="ar-IQ" sz="3600" b="1" dirty="0"/>
              <a:t>اما من ناحية الافصاح عن شهرة المحل ، فقد اوصى مجلس معايير المحاسبة </a:t>
            </a:r>
            <a:r>
              <a:rPr lang="ar-IQ" sz="3600" b="1" dirty="0" smtClean="0"/>
              <a:t>المالية </a:t>
            </a:r>
            <a:r>
              <a:rPr lang="ar-IQ" sz="3600" b="1" dirty="0"/>
              <a:t>الى الافصاح عن الشهرة </a:t>
            </a:r>
            <a:r>
              <a:rPr lang="ar-IQ" sz="3600" b="1" dirty="0" smtClean="0"/>
              <a:t>كأصل </a:t>
            </a:r>
            <a:r>
              <a:rPr lang="ar-IQ" sz="3600" b="1" dirty="0"/>
              <a:t>‏بالمبلغ الاجمالي لها في قائمة الميزانية العمومية  ، كما يتم الافصاح عن مبلغ انخفاض قيمتها سنويا ً كعنصر منفصل ‏في كشف الدخل .‏</a:t>
            </a:r>
            <a:endParaRPr lang="en-US" sz="3600" b="1" dirty="0"/>
          </a:p>
        </p:txBody>
      </p:sp>
    </p:spTree>
    <p:extLst>
      <p:ext uri="{BB962C8B-B14F-4D97-AF65-F5344CB8AC3E}">
        <p14:creationId xmlns:p14="http://schemas.microsoft.com/office/powerpoint/2010/main" val="3153962013"/>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52128"/>
          </a:xfrm>
        </p:spPr>
        <p:txBody>
          <a:bodyPr>
            <a:normAutofit fontScale="90000"/>
          </a:bodyPr>
          <a:lstStyle/>
          <a:p>
            <a:r>
              <a:rPr lang="ar-IQ" dirty="0">
                <a:solidFill>
                  <a:srgbClr val="C00000"/>
                </a:solidFill>
                <a:ea typeface="Calibri"/>
                <a:cs typeface="Arial"/>
              </a:rPr>
              <a:t> </a:t>
            </a:r>
            <a:r>
              <a:rPr lang="en-US" sz="3600" dirty="0">
                <a:solidFill>
                  <a:srgbClr val="C00000"/>
                </a:solidFill>
                <a:ea typeface="Calibri"/>
                <a:cs typeface="Arial"/>
              </a:rPr>
              <a:t/>
            </a:r>
            <a:br>
              <a:rPr lang="en-US" sz="3600" dirty="0">
                <a:solidFill>
                  <a:srgbClr val="C00000"/>
                </a:solidFill>
                <a:ea typeface="Calibri"/>
                <a:cs typeface="Arial"/>
              </a:rPr>
            </a:br>
            <a:r>
              <a:rPr lang="ar-IQ" b="1" dirty="0">
                <a:solidFill>
                  <a:srgbClr val="C00000"/>
                </a:solidFill>
                <a:ea typeface="Calibri"/>
                <a:cs typeface="Arial"/>
              </a:rPr>
              <a:t>ثالثا : المعالجة المحاسبية الخاصة بنفقات الاكتساب </a:t>
            </a:r>
            <a:endParaRPr lang="ar-IQ" dirty="0">
              <a:solidFill>
                <a:srgbClr val="C00000"/>
              </a:solidFill>
            </a:endParaRPr>
          </a:p>
        </p:txBody>
      </p:sp>
      <p:sp>
        <p:nvSpPr>
          <p:cNvPr id="4" name="Content Placeholder 3"/>
          <p:cNvSpPr>
            <a:spLocks noGrp="1"/>
          </p:cNvSpPr>
          <p:nvPr>
            <p:ph idx="1"/>
          </p:nvPr>
        </p:nvSpPr>
        <p:spPr>
          <a:xfrm>
            <a:off x="539552" y="1556792"/>
            <a:ext cx="8229600" cy="4525963"/>
          </a:xfrm>
        </p:spPr>
        <p:txBody>
          <a:bodyPr/>
          <a:lstStyle/>
          <a:p>
            <a:pPr marL="0" indent="0" algn="just">
              <a:buNone/>
            </a:pPr>
            <a:endParaRPr lang="ar-IQ" dirty="0" smtClean="0">
              <a:ea typeface="Calibri"/>
            </a:endParaRPr>
          </a:p>
          <a:p>
            <a:pPr marL="0" indent="0" algn="just">
              <a:buNone/>
            </a:pPr>
            <a:r>
              <a:rPr lang="ar-IQ" b="1" dirty="0" smtClean="0">
                <a:ea typeface="Calibri"/>
              </a:rPr>
              <a:t>يتم </a:t>
            </a:r>
            <a:r>
              <a:rPr lang="ar-IQ" b="1" dirty="0">
                <a:ea typeface="Calibri"/>
              </a:rPr>
              <a:t>الاعتراف بالتكاليف المباشرة وغير المباشرة المتكبدة نتيجة عملية الاكتساب ويتم حسابها بشكل منفصل في قيد منفرد عن قيد الاندماج ومعالجتها كمصروف يغلق في نهاية السنة المالية في كشف الدخل (باستثناء تكاليف اصدار السندات او حقوق الملكية) .</a:t>
            </a:r>
            <a:endParaRPr lang="en-US" sz="2400" b="1" dirty="0">
              <a:ea typeface="Calibri"/>
              <a:cs typeface="Arial"/>
            </a:endParaRPr>
          </a:p>
          <a:p>
            <a:pPr marL="0" indent="0">
              <a:buNone/>
            </a:pPr>
            <a:endParaRPr lang="ar-IQ" dirty="0"/>
          </a:p>
        </p:txBody>
      </p:sp>
    </p:spTree>
    <p:extLst>
      <p:ext uri="{BB962C8B-B14F-4D97-AF65-F5344CB8AC3E}">
        <p14:creationId xmlns:p14="http://schemas.microsoft.com/office/powerpoint/2010/main" val="218616384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solidFill>
                  <a:srgbClr val="C00000"/>
                </a:solidFill>
              </a:rPr>
              <a:t>اولاً: تعريف الاندماج و توضيح المعالجات المحاسبية الخاصة باكتساب الاصول ‏</a:t>
            </a:r>
            <a:endParaRPr lang="en-US" b="1" dirty="0">
              <a:solidFill>
                <a:srgbClr val="C00000"/>
              </a:solidFill>
            </a:endParaRPr>
          </a:p>
        </p:txBody>
      </p:sp>
      <p:sp>
        <p:nvSpPr>
          <p:cNvPr id="4" name="مستطيل 3"/>
          <p:cNvSpPr/>
          <p:nvPr/>
        </p:nvSpPr>
        <p:spPr>
          <a:xfrm>
            <a:off x="467544" y="1844824"/>
            <a:ext cx="8228237" cy="3046988"/>
          </a:xfrm>
          <a:prstGeom prst="rect">
            <a:avLst/>
          </a:prstGeom>
        </p:spPr>
        <p:txBody>
          <a:bodyPr wrap="square">
            <a:spAutoFit/>
          </a:bodyPr>
          <a:lstStyle/>
          <a:p>
            <a:pPr algn="justLow"/>
            <a:r>
              <a:rPr lang="ar-IQ" sz="3200" b="1" dirty="0" smtClean="0"/>
              <a:t>ملاحظة:</a:t>
            </a:r>
            <a:r>
              <a:rPr lang="ar-IQ" sz="3200" b="1" dirty="0" smtClean="0">
                <a:solidFill>
                  <a:srgbClr val="FF0000"/>
                </a:solidFill>
              </a:rPr>
              <a:t> </a:t>
            </a:r>
            <a:r>
              <a:rPr lang="ar-IQ" sz="3200" b="1" dirty="0">
                <a:solidFill>
                  <a:srgbClr val="FF0000"/>
                </a:solidFill>
              </a:rPr>
              <a:t>وفقا ً للمعيار الدولي </a:t>
            </a:r>
            <a:r>
              <a:rPr lang="en-US" sz="3200" b="1" dirty="0" smtClean="0">
                <a:solidFill>
                  <a:srgbClr val="FF0000"/>
                </a:solidFill>
              </a:rPr>
              <a:t>IFRS 3 </a:t>
            </a:r>
            <a:r>
              <a:rPr lang="ar-IQ" sz="3200" b="1" dirty="0" smtClean="0">
                <a:solidFill>
                  <a:srgbClr val="FF0000"/>
                </a:solidFill>
              </a:rPr>
              <a:t> من </a:t>
            </a:r>
            <a:r>
              <a:rPr lang="ar-IQ" sz="3200" b="1" dirty="0">
                <a:solidFill>
                  <a:srgbClr val="FF0000"/>
                </a:solidFill>
              </a:rPr>
              <a:t>معايير الابلاغ المالي الدولية ، ان تشكل الاصول المكتسبة والالتزامات المضمونة اعمالا ً تجارية ، وان كانت الاصول المكتسبة لا تشكل اعمالا ً تجارية عندها يتطلب من الشركة التي تعد القوائم المالية ان تعالج المعاملة او الحدث محاسبيا ً على اساس حيازة اصل .</a:t>
            </a:r>
          </a:p>
        </p:txBody>
      </p:sp>
    </p:spTree>
    <p:extLst>
      <p:ext uri="{BB962C8B-B14F-4D97-AF65-F5344CB8AC3E}">
        <p14:creationId xmlns:p14="http://schemas.microsoft.com/office/powerpoint/2010/main" val="1569497886"/>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7520"/>
            <a:ext cx="8352928" cy="1068764"/>
          </a:xfrm>
        </p:spPr>
        <p:txBody>
          <a:bodyPr>
            <a:normAutofit fontScale="90000"/>
          </a:bodyPr>
          <a:lstStyle/>
          <a:p>
            <a:r>
              <a:rPr lang="ar-IQ" b="1" dirty="0" smtClean="0">
                <a:solidFill>
                  <a:srgbClr val="C00000"/>
                </a:solidFill>
                <a:ea typeface="Calibri"/>
                <a:cs typeface="Arial"/>
              </a:rPr>
              <a:t>ثالثا : المعالجة المحاسبية الخاصة بنفقات الاكتساب </a:t>
            </a:r>
            <a:endParaRPr lang="ar-IQ" dirty="0"/>
          </a:p>
        </p:txBody>
      </p:sp>
      <p:pic>
        <p:nvPicPr>
          <p:cNvPr id="4" name="Content Placeholder 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7732" y="2348880"/>
            <a:ext cx="8424936"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3099" y="1484784"/>
            <a:ext cx="8952556" cy="830997"/>
          </a:xfrm>
          <a:prstGeom prst="rect">
            <a:avLst/>
          </a:prstGeom>
        </p:spPr>
        <p:txBody>
          <a:bodyPr wrap="square">
            <a:spAutoFit/>
          </a:bodyPr>
          <a:lstStyle/>
          <a:p>
            <a:pPr algn="l"/>
            <a:r>
              <a:rPr lang="en-US" sz="2400" dirty="0"/>
              <a:t>Condensed balance sheets for Phillips Company and </a:t>
            </a:r>
            <a:r>
              <a:rPr lang="en-US" sz="2400" dirty="0" smtClean="0"/>
              <a:t>Solana </a:t>
            </a:r>
            <a:r>
              <a:rPr lang="en-US" sz="2400" dirty="0"/>
              <a:t>Company on January 1, 2013, are as follows:</a:t>
            </a:r>
          </a:p>
        </p:txBody>
      </p:sp>
      <p:sp>
        <p:nvSpPr>
          <p:cNvPr id="3" name="Rectangle 2"/>
          <p:cNvSpPr/>
          <p:nvPr/>
        </p:nvSpPr>
        <p:spPr>
          <a:xfrm>
            <a:off x="42487" y="1115452"/>
            <a:ext cx="1449436" cy="461665"/>
          </a:xfrm>
          <a:prstGeom prst="rect">
            <a:avLst/>
          </a:prstGeom>
        </p:spPr>
        <p:txBody>
          <a:bodyPr wrap="none">
            <a:spAutoFit/>
          </a:bodyPr>
          <a:lstStyle/>
          <a:p>
            <a:r>
              <a:rPr lang="en-US" sz="2400" b="1" dirty="0" smtClean="0">
                <a:solidFill>
                  <a:srgbClr val="C00000"/>
                </a:solidFill>
              </a:rPr>
              <a:t>Example:-</a:t>
            </a:r>
            <a:endParaRPr lang="en-US" sz="2400" b="1" dirty="0">
              <a:solidFill>
                <a:srgbClr val="C00000"/>
              </a:solidFill>
            </a:endParaRPr>
          </a:p>
        </p:txBody>
      </p:sp>
    </p:spTree>
    <p:extLst>
      <p:ext uri="{BB962C8B-B14F-4D97-AF65-F5344CB8AC3E}">
        <p14:creationId xmlns:p14="http://schemas.microsoft.com/office/powerpoint/2010/main" val="35190359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IQ" sz="4000" dirty="0">
                <a:solidFill>
                  <a:srgbClr val="C00000"/>
                </a:solidFill>
                <a:ea typeface="Calibri"/>
                <a:cs typeface="Arial"/>
              </a:rPr>
              <a:t> </a:t>
            </a:r>
            <a:r>
              <a:rPr lang="ar-IQ" sz="4000" b="1" dirty="0">
                <a:solidFill>
                  <a:srgbClr val="C00000"/>
                </a:solidFill>
                <a:ea typeface="Calibri"/>
                <a:cs typeface="Arial"/>
              </a:rPr>
              <a:t>ثالثا : المعالجة المحاسبية الخاصة بنفقات الاكتساب </a:t>
            </a:r>
            <a:endParaRPr lang="ar-IQ" dirty="0"/>
          </a:p>
        </p:txBody>
      </p:sp>
      <p:sp>
        <p:nvSpPr>
          <p:cNvPr id="4" name="Content Placeholder 2"/>
          <p:cNvSpPr>
            <a:spLocks noGrp="1"/>
          </p:cNvSpPr>
          <p:nvPr>
            <p:ph idx="1"/>
          </p:nvPr>
        </p:nvSpPr>
        <p:spPr>
          <a:xfrm>
            <a:off x="323528" y="1484784"/>
            <a:ext cx="8229600" cy="4525963"/>
          </a:xfrm>
        </p:spPr>
        <p:txBody>
          <a:bodyPr>
            <a:normAutofit/>
          </a:bodyPr>
          <a:lstStyle/>
          <a:p>
            <a:pPr marL="0" indent="0" algn="just">
              <a:buNone/>
            </a:pPr>
            <a:r>
              <a:rPr lang="en-US" sz="2400" dirty="0"/>
              <a:t>On January 1, 2013, the stockholders of Phillips and </a:t>
            </a:r>
            <a:r>
              <a:rPr lang="en-US" sz="2400" dirty="0" smtClean="0"/>
              <a:t>Solana </a:t>
            </a:r>
            <a:r>
              <a:rPr lang="en-US" sz="2400" dirty="0"/>
              <a:t>agreed to a consolidation. Because </a:t>
            </a:r>
            <a:r>
              <a:rPr lang="en-US" sz="2400" dirty="0" smtClean="0"/>
              <a:t>FASB requires </a:t>
            </a:r>
            <a:r>
              <a:rPr lang="en-US" sz="2400" dirty="0"/>
              <a:t>that one party be recognized as the acquirer and the other as </a:t>
            </a:r>
            <a:r>
              <a:rPr lang="en-US" sz="2400" dirty="0" smtClean="0"/>
              <a:t>the acquire , </a:t>
            </a:r>
            <a:r>
              <a:rPr lang="en-US" sz="2400" dirty="0"/>
              <a:t>it was agreed that Phillips </a:t>
            </a:r>
            <a:r>
              <a:rPr lang="en-US" sz="2400" dirty="0" smtClean="0"/>
              <a:t>was acquiring Solana. </a:t>
            </a:r>
            <a:r>
              <a:rPr lang="en-US" sz="2400" dirty="0"/>
              <a:t>Phillips agreed to issue 20,000 shares of its $10 par stock to acquire all the net assets of </a:t>
            </a:r>
            <a:r>
              <a:rPr lang="en-US" sz="2400" dirty="0" smtClean="0"/>
              <a:t>Solana at </a:t>
            </a:r>
            <a:r>
              <a:rPr lang="en-US" sz="2400" dirty="0"/>
              <a:t>a time when the fair value of Phillips’ common stock was $15 per </a:t>
            </a:r>
            <a:r>
              <a:rPr lang="en-US" sz="2400" dirty="0" smtClean="0"/>
              <a:t>share. On </a:t>
            </a:r>
            <a:r>
              <a:rPr lang="en-US" sz="2400" dirty="0"/>
              <a:t>the date of consolidation, the fair values of </a:t>
            </a:r>
            <a:r>
              <a:rPr lang="en-US" sz="2400" dirty="0" smtClean="0"/>
              <a:t>Solana's </a:t>
            </a:r>
            <a:r>
              <a:rPr lang="en-US" sz="2400" dirty="0"/>
              <a:t>current assets and liabilities were equal to their </a:t>
            </a:r>
            <a:r>
              <a:rPr lang="en-US" sz="2400" dirty="0" smtClean="0"/>
              <a:t>book values</a:t>
            </a:r>
            <a:r>
              <a:rPr lang="en-US" sz="2400" dirty="0"/>
              <a:t>. The fair value of plant and equipment was, however, $150,000. Phillips will incur $20,000 of direct acquisition costs and $6,000 in stock issue costs</a:t>
            </a:r>
            <a:r>
              <a:rPr lang="en-US" sz="2400" dirty="0" smtClean="0"/>
              <a:t>.                              </a:t>
            </a:r>
            <a:endParaRPr lang="ar-IQ" sz="2400" dirty="0"/>
          </a:p>
        </p:txBody>
      </p:sp>
      <p:sp>
        <p:nvSpPr>
          <p:cNvPr id="5" name="Rectangle 4"/>
          <p:cNvSpPr/>
          <p:nvPr/>
        </p:nvSpPr>
        <p:spPr>
          <a:xfrm>
            <a:off x="251520" y="5661248"/>
            <a:ext cx="8424936" cy="1138773"/>
          </a:xfrm>
          <a:prstGeom prst="rect">
            <a:avLst/>
          </a:prstGeom>
        </p:spPr>
        <p:txBody>
          <a:bodyPr wrap="square">
            <a:spAutoFit/>
          </a:bodyPr>
          <a:lstStyle/>
          <a:p>
            <a:pPr algn="l"/>
            <a:r>
              <a:rPr lang="en-US" sz="2000" b="1" dirty="0">
                <a:solidFill>
                  <a:srgbClr val="FF0000"/>
                </a:solidFill>
              </a:rPr>
              <a:t>Required:</a:t>
            </a:r>
          </a:p>
          <a:p>
            <a:pPr algn="l"/>
            <a:r>
              <a:rPr lang="en-US" sz="2400" b="1" dirty="0">
                <a:solidFill>
                  <a:srgbClr val="FF0000"/>
                </a:solidFill>
              </a:rPr>
              <a:t>Prepare the journal entries on the books of Phillips to record the acquisition of </a:t>
            </a:r>
            <a:r>
              <a:rPr lang="en-US" sz="2400" b="1" dirty="0" smtClean="0">
                <a:solidFill>
                  <a:srgbClr val="FF0000"/>
                </a:solidFill>
              </a:rPr>
              <a:t>Solana </a:t>
            </a:r>
            <a:r>
              <a:rPr lang="en-US" sz="2400" b="1" dirty="0">
                <a:solidFill>
                  <a:srgbClr val="FF0000"/>
                </a:solidFill>
              </a:rPr>
              <a:t>Company’s net assets.</a:t>
            </a:r>
          </a:p>
        </p:txBody>
      </p:sp>
    </p:spTree>
    <p:extLst>
      <p:ext uri="{BB962C8B-B14F-4D97-AF65-F5344CB8AC3E}">
        <p14:creationId xmlns:p14="http://schemas.microsoft.com/office/powerpoint/2010/main" val="38557916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26170"/>
          </a:xfrm>
        </p:spPr>
        <p:txBody>
          <a:bodyPr>
            <a:noAutofit/>
          </a:bodyPr>
          <a:lstStyle/>
          <a:p>
            <a:r>
              <a:rPr lang="ar-IQ" sz="4000" dirty="0">
                <a:solidFill>
                  <a:srgbClr val="C00000"/>
                </a:solidFill>
                <a:ea typeface="Calibri"/>
                <a:cs typeface="Arial"/>
              </a:rPr>
              <a:t> </a:t>
            </a:r>
            <a:r>
              <a:rPr lang="ar-IQ" sz="4000" b="1" dirty="0">
                <a:solidFill>
                  <a:srgbClr val="C00000"/>
                </a:solidFill>
                <a:ea typeface="Calibri"/>
                <a:cs typeface="Arial"/>
              </a:rPr>
              <a:t>ثالثا : المعالجة المحاسبية الخاصة بنفقات الاكتساب </a:t>
            </a:r>
            <a:r>
              <a:rPr lang="en-US" sz="4000" b="1" dirty="0" smtClean="0">
                <a:solidFill>
                  <a:srgbClr val="C00000"/>
                </a:solidFill>
                <a:ea typeface="Calibri"/>
                <a:cs typeface="Arial"/>
              </a:rPr>
              <a:t/>
            </a:r>
            <a:br>
              <a:rPr lang="en-US" sz="4000" b="1" dirty="0" smtClean="0">
                <a:solidFill>
                  <a:srgbClr val="C00000"/>
                </a:solidFill>
                <a:ea typeface="Calibri"/>
                <a:cs typeface="Arial"/>
              </a:rPr>
            </a:br>
            <a:r>
              <a:rPr lang="en-US" sz="2800" b="1" dirty="0" smtClean="0">
                <a:solidFill>
                  <a:srgbClr val="C00000"/>
                </a:solidFill>
                <a:ea typeface="Calibri"/>
                <a:cs typeface="Arial"/>
              </a:rPr>
              <a:t>Solution </a:t>
            </a:r>
            <a:r>
              <a:rPr lang="en-US" sz="3200" b="1" dirty="0" smtClean="0">
                <a:solidFill>
                  <a:srgbClr val="C00000"/>
                </a:solidFill>
                <a:ea typeface="Calibri"/>
                <a:cs typeface="Arial"/>
              </a:rPr>
              <a:t>:-                                                                     </a:t>
            </a:r>
            <a:endParaRPr lang="ar-IQ" dirty="0"/>
          </a:p>
        </p:txBody>
      </p:sp>
      <p:pic>
        <p:nvPicPr>
          <p:cNvPr id="4"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3528" y="1772816"/>
            <a:ext cx="8568951"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07733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solidFill>
                  <a:srgbClr val="C00000"/>
                </a:solidFill>
              </a:rPr>
              <a:t>رابعا ً : المقابل المحتمل في عملية الاكتساب وتصنيفاته والمعالجة المحاسبية اللازمة له ‏:-‏</a:t>
            </a:r>
            <a:endParaRPr lang="en-US" b="1" dirty="0">
              <a:solidFill>
                <a:srgbClr val="C00000"/>
              </a:solidFill>
            </a:endParaRPr>
          </a:p>
        </p:txBody>
      </p:sp>
      <p:sp>
        <p:nvSpPr>
          <p:cNvPr id="3" name="مستطيل 2"/>
          <p:cNvSpPr/>
          <p:nvPr/>
        </p:nvSpPr>
        <p:spPr>
          <a:xfrm>
            <a:off x="323528" y="1628800"/>
            <a:ext cx="8280920" cy="4524315"/>
          </a:xfrm>
          <a:prstGeom prst="rect">
            <a:avLst/>
          </a:prstGeom>
        </p:spPr>
        <p:txBody>
          <a:bodyPr wrap="square">
            <a:spAutoFit/>
          </a:bodyPr>
          <a:lstStyle/>
          <a:p>
            <a:pPr algn="just"/>
            <a:r>
              <a:rPr lang="ar-IQ" sz="3200" b="1" dirty="0"/>
              <a:t>تتضمن اتفاقات الاكتساب في بعض الاحيان تعهد الشركة </a:t>
            </a:r>
            <a:r>
              <a:rPr lang="ar-IQ" sz="3200" b="1" dirty="0" smtClean="0"/>
              <a:t>ألمشترية </a:t>
            </a:r>
            <a:r>
              <a:rPr lang="ar-IQ" sz="3200" b="1" dirty="0"/>
              <a:t>بدفع تعويضات اضافية الى مساهمي الشركة </a:t>
            </a:r>
            <a:r>
              <a:rPr lang="ar-IQ" sz="3200" b="1" dirty="0" smtClean="0"/>
              <a:t>‏المشتراة </a:t>
            </a:r>
            <a:r>
              <a:rPr lang="ar-IQ" sz="3200" b="1" dirty="0"/>
              <a:t>عند حصول احداث محددة في المستقبل في شكل نقدية او اصدار اوراق مالية اضافية ، ويتطلب الامر في ‏هذه الحالة قياس تلك التعهدات المحتملة واثباتها بالقيمة العادلة في تاريخ الاكتساب ، وتتضمن هذه التعهدات احتمالات ‏مشروطة مستندة الى الايرادات ، ضمانات حول اسعار الاوراق المالية المستقبلية والمدفوعات المحتملة المستندة الى ‏نتائج الدعاوى القضائية </a:t>
            </a:r>
            <a:endParaRPr lang="en-US" sz="3200" b="1" dirty="0"/>
          </a:p>
        </p:txBody>
      </p:sp>
    </p:spTree>
    <p:extLst>
      <p:ext uri="{BB962C8B-B14F-4D97-AF65-F5344CB8AC3E}">
        <p14:creationId xmlns:p14="http://schemas.microsoft.com/office/powerpoint/2010/main" val="404713359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solidFill>
                  <a:srgbClr val="C00000"/>
                </a:solidFill>
              </a:rPr>
              <a:t>رابعا ً : المقابل المحتمل في عملية الاكتساب وتصنيفاته والمعالجة المحاسبية اللازمة له ‏:-‏</a:t>
            </a:r>
            <a:endParaRPr lang="en-US" b="1" dirty="0">
              <a:solidFill>
                <a:srgbClr val="C00000"/>
              </a:solidFill>
            </a:endParaRPr>
          </a:p>
        </p:txBody>
      </p:sp>
      <p:sp>
        <p:nvSpPr>
          <p:cNvPr id="3" name="مستطيل 2"/>
          <p:cNvSpPr/>
          <p:nvPr/>
        </p:nvSpPr>
        <p:spPr>
          <a:xfrm>
            <a:off x="611560" y="1772816"/>
            <a:ext cx="8064896" cy="4524315"/>
          </a:xfrm>
          <a:prstGeom prst="rect">
            <a:avLst/>
          </a:prstGeom>
        </p:spPr>
        <p:txBody>
          <a:bodyPr wrap="square">
            <a:spAutoFit/>
          </a:bodyPr>
          <a:lstStyle/>
          <a:p>
            <a:pPr algn="justLow"/>
            <a:r>
              <a:rPr lang="ar-IQ" sz="3200" b="1" dirty="0"/>
              <a:t>حيث ان المساهمات المتوقعة للشركة </a:t>
            </a:r>
            <a:r>
              <a:rPr lang="ar-IQ" sz="3200" b="1" dirty="0" smtClean="0"/>
              <a:t>المشتراة </a:t>
            </a:r>
            <a:r>
              <a:rPr lang="ar-IQ" sz="3200" b="1" dirty="0"/>
              <a:t>في ايرادات الشركة </a:t>
            </a:r>
            <a:r>
              <a:rPr lang="ar-IQ" sz="3200" b="1" dirty="0" smtClean="0"/>
              <a:t>المشترية </a:t>
            </a:r>
            <a:r>
              <a:rPr lang="ar-IQ" sz="3200" b="1" dirty="0"/>
              <a:t>يعد عنصرا ً ‏مهما عند تحديد السعر الواجب دفعه الى الشركة المشتراة وبسبب الايرادات المستقبلية غير معروفة ، فان اتفاق ‏الشراء ممكن ان يتضمن تعهد بسداد تعويضات اضافية الى مساهمي الشركة المشتراة ، ويتم المحاسبة عن هذا الامر ‏من خلال اثبات قيد محاسبي في تاريخ الاتفاق يتضمن جانبه المدين حساب الشهرة ، في حين يتضمن جانبه الدائن ‏التزامات محتملة عن تعويضات مستقبلية لمساهمي الشركة المشتراة .‏</a:t>
            </a:r>
          </a:p>
        </p:txBody>
      </p:sp>
    </p:spTree>
    <p:extLst>
      <p:ext uri="{BB962C8B-B14F-4D97-AF65-F5344CB8AC3E}">
        <p14:creationId xmlns:p14="http://schemas.microsoft.com/office/powerpoint/2010/main" val="42594003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solidFill>
                  <a:srgbClr val="C00000"/>
                </a:solidFill>
              </a:rPr>
              <a:t>رابعا ً : المقابل المحتمل في عملية الاكتساب وتصنيفاته والمعالجة المحاسبية اللازمة له ‏:-‏</a:t>
            </a:r>
            <a:endParaRPr lang="en-US" b="1" dirty="0">
              <a:solidFill>
                <a:srgbClr val="C00000"/>
              </a:solidFill>
            </a:endParaRPr>
          </a:p>
        </p:txBody>
      </p:sp>
      <p:sp>
        <p:nvSpPr>
          <p:cNvPr id="3" name="مستطيل 2"/>
          <p:cNvSpPr/>
          <p:nvPr/>
        </p:nvSpPr>
        <p:spPr>
          <a:xfrm>
            <a:off x="467544" y="1788065"/>
            <a:ext cx="7992888" cy="3539430"/>
          </a:xfrm>
          <a:prstGeom prst="rect">
            <a:avLst/>
          </a:prstGeom>
        </p:spPr>
        <p:txBody>
          <a:bodyPr wrap="square">
            <a:spAutoFit/>
          </a:bodyPr>
          <a:lstStyle/>
          <a:p>
            <a:pPr algn="justLow"/>
            <a:r>
              <a:rPr lang="ar-IQ" sz="3200" b="1" dirty="0">
                <a:solidFill>
                  <a:srgbClr val="FF0000"/>
                </a:solidFill>
              </a:rPr>
              <a:t>ملاحظة : </a:t>
            </a:r>
            <a:r>
              <a:rPr lang="ar-IQ" sz="3200" b="1" dirty="0"/>
              <a:t>يمثل </a:t>
            </a:r>
            <a:r>
              <a:rPr lang="ar-IQ" sz="3200" b="1" dirty="0" smtClean="0"/>
              <a:t>حساب المقابل المحتمل  (الالتزامات المحتملة) ديون </a:t>
            </a:r>
            <a:r>
              <a:rPr lang="ar-IQ" sz="3200" b="1" dirty="0"/>
              <a:t>على الشركة الدامجة لصالح مساهمي الشركة المندمجة </a:t>
            </a:r>
            <a:r>
              <a:rPr lang="ar-IQ" sz="3200" b="1" dirty="0" smtClean="0"/>
              <a:t>يجب </a:t>
            </a:r>
            <a:r>
              <a:rPr lang="ar-IQ" sz="3200" b="1" dirty="0"/>
              <a:t>‏سدادها عند تحقق الشرط الخاص </a:t>
            </a:r>
            <a:r>
              <a:rPr lang="ar-IQ" sz="3200" b="1" dirty="0" smtClean="0"/>
              <a:t>بالأيرادات </a:t>
            </a:r>
            <a:r>
              <a:rPr lang="ar-IQ" sz="3200" b="1" dirty="0"/>
              <a:t>، فاذا تحقق ذلك الشرط ، فيتم سداد مبلغ الاحتمالات نقدا ً .‏</a:t>
            </a:r>
          </a:p>
          <a:p>
            <a:pPr algn="justLow"/>
            <a:r>
              <a:rPr lang="ar-IQ" sz="3200" b="1" dirty="0"/>
              <a:t>اما في حالة عدم تحقق الشرط فيتم اغلاق حساب </a:t>
            </a:r>
            <a:r>
              <a:rPr lang="ar-IQ" sz="3200" b="1" dirty="0" smtClean="0"/>
              <a:t>المقابل المحتمل </a:t>
            </a:r>
            <a:r>
              <a:rPr lang="ar-IQ" sz="3200" b="1" dirty="0"/>
              <a:t> </a:t>
            </a:r>
            <a:r>
              <a:rPr lang="ar-IQ" sz="3200" b="1" dirty="0" smtClean="0"/>
              <a:t>في ح</a:t>
            </a:r>
            <a:r>
              <a:rPr lang="ar-IQ" sz="3200" b="1" dirty="0"/>
              <a:t>/ مكاسب التغير في التقديرات المحاسبية .‏</a:t>
            </a:r>
          </a:p>
        </p:txBody>
      </p:sp>
    </p:spTree>
    <p:extLst>
      <p:ext uri="{BB962C8B-B14F-4D97-AF65-F5344CB8AC3E}">
        <p14:creationId xmlns:p14="http://schemas.microsoft.com/office/powerpoint/2010/main" val="23257074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solidFill>
                  <a:srgbClr val="C00000"/>
                </a:solidFill>
              </a:rPr>
              <a:t>رابعا ً : المقابل المحتمل في عملية الاكتساب وتصنيفاته والمعالجة المحاسبية اللازمة له ‏:-‏</a:t>
            </a:r>
            <a:endParaRPr lang="en-US" b="1" dirty="0">
              <a:solidFill>
                <a:srgbClr val="C00000"/>
              </a:solidFill>
            </a:endParaRPr>
          </a:p>
        </p:txBody>
      </p:sp>
      <p:sp>
        <p:nvSpPr>
          <p:cNvPr id="3" name="مستطيل 2"/>
          <p:cNvSpPr/>
          <p:nvPr/>
        </p:nvSpPr>
        <p:spPr>
          <a:xfrm>
            <a:off x="251520" y="1556792"/>
            <a:ext cx="8784976" cy="4470968"/>
          </a:xfrm>
          <a:prstGeom prst="rect">
            <a:avLst/>
          </a:prstGeom>
        </p:spPr>
        <p:txBody>
          <a:bodyPr wrap="square">
            <a:spAutoFit/>
          </a:bodyPr>
          <a:lstStyle/>
          <a:p>
            <a:pPr>
              <a:lnSpc>
                <a:spcPct val="115000"/>
              </a:lnSpc>
              <a:spcAft>
                <a:spcPts val="1000"/>
              </a:spcAft>
            </a:pPr>
            <a:r>
              <a:rPr lang="en-US" b="1" dirty="0">
                <a:solidFill>
                  <a:srgbClr val="FF0000"/>
                </a:solidFill>
                <a:latin typeface="Arial"/>
                <a:ea typeface="Calibri"/>
                <a:cs typeface="Arial"/>
              </a:rPr>
              <a:t> </a:t>
            </a:r>
            <a:r>
              <a:rPr lang="ar-SA" sz="2400" b="1" dirty="0">
                <a:solidFill>
                  <a:srgbClr val="FF0000"/>
                </a:solidFill>
                <a:latin typeface="Arial"/>
                <a:ea typeface="Calibri"/>
              </a:rPr>
              <a:t>* </a:t>
            </a:r>
            <a:r>
              <a:rPr lang="ar-IQ" sz="3200" b="1" dirty="0">
                <a:solidFill>
                  <a:srgbClr val="FF0000"/>
                </a:solidFill>
                <a:ea typeface="Calibri"/>
              </a:rPr>
              <a:t>تصنيف المقابل المحتمل كالتزام :- </a:t>
            </a:r>
            <a:endParaRPr lang="en-US" sz="2000" b="1" dirty="0">
              <a:solidFill>
                <a:srgbClr val="FF0000"/>
              </a:solidFill>
              <a:ea typeface="Calibri"/>
              <a:cs typeface="Arial"/>
            </a:endParaRPr>
          </a:p>
          <a:p>
            <a:pPr algn="l" rtl="0">
              <a:lnSpc>
                <a:spcPct val="110000"/>
              </a:lnSpc>
            </a:pPr>
            <a:r>
              <a:rPr lang="en-US" sz="2400" b="1" dirty="0">
                <a:solidFill>
                  <a:schemeClr val="tx2">
                    <a:lumMod val="60000"/>
                    <a:lumOff val="40000"/>
                  </a:schemeClr>
                </a:solidFill>
                <a:latin typeface="Times New Roman"/>
              </a:rPr>
              <a:t>Contingent consideration classified as a liability</a:t>
            </a:r>
            <a:r>
              <a:rPr lang="en-US" sz="2400" b="1" dirty="0" smtClean="0">
                <a:solidFill>
                  <a:schemeClr val="tx2">
                    <a:lumMod val="60000"/>
                    <a:lumOff val="40000"/>
                  </a:schemeClr>
                </a:solidFill>
                <a:latin typeface="Times New Roman"/>
              </a:rPr>
              <a:t>:</a:t>
            </a:r>
            <a:endParaRPr lang="ar-IQ" sz="2400" b="1" dirty="0" smtClean="0">
              <a:solidFill>
                <a:schemeClr val="tx2">
                  <a:lumMod val="60000"/>
                  <a:lumOff val="40000"/>
                </a:schemeClr>
              </a:solidFill>
              <a:latin typeface="Times New Roman"/>
            </a:endParaRPr>
          </a:p>
          <a:p>
            <a:pPr algn="l" rtl="0">
              <a:lnSpc>
                <a:spcPct val="110000"/>
              </a:lnSpc>
            </a:pPr>
            <a:endParaRPr lang="en-US" b="1" dirty="0">
              <a:ea typeface="Calibri"/>
              <a:cs typeface="Arial"/>
            </a:endParaRPr>
          </a:p>
          <a:p>
            <a:pPr algn="justLow" rtl="0">
              <a:lnSpc>
                <a:spcPct val="115000"/>
              </a:lnSpc>
              <a:spcAft>
                <a:spcPts val="1000"/>
              </a:spcAft>
            </a:pPr>
            <a:r>
              <a:rPr lang="en-US" sz="2400" b="1" dirty="0">
                <a:latin typeface="Times New Roman"/>
              </a:rPr>
              <a:t>Illustration:  Assume that P Company acquired all the net assets of S Company  (current assets of $20,000, buildings for $400,000, and liabilities of $50,000 for cash of $510,000. P Company also agreed to pay an additional $150,000 to the former stockholders of S Company if the post combination revenues over the next two years equaled or exceeded $800,000. The fair value of the contingent consideration was estimated to be $60,000</a:t>
            </a:r>
            <a:endParaRPr lang="en-US" b="1" dirty="0">
              <a:ea typeface="Calibri"/>
              <a:cs typeface="Arial"/>
            </a:endParaRPr>
          </a:p>
        </p:txBody>
      </p:sp>
    </p:spTree>
    <p:extLst>
      <p:ext uri="{BB962C8B-B14F-4D97-AF65-F5344CB8AC3E}">
        <p14:creationId xmlns:p14="http://schemas.microsoft.com/office/powerpoint/2010/main" val="18293724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solidFill>
                  <a:srgbClr val="C00000"/>
                </a:solidFill>
              </a:rPr>
              <a:t>رابعا ً : المقابل المحتمل في عملية الاكتساب وتصنيفاته والمعالجة المحاسبية اللازمة له ‏:-‏</a:t>
            </a:r>
            <a:endParaRPr lang="en-US" b="1" dirty="0">
              <a:solidFill>
                <a:srgbClr val="C00000"/>
              </a:solidFill>
            </a:endParaRPr>
          </a:p>
        </p:txBody>
      </p:sp>
      <p:sp>
        <p:nvSpPr>
          <p:cNvPr id="3" name="مستطيل 2"/>
          <p:cNvSpPr/>
          <p:nvPr/>
        </p:nvSpPr>
        <p:spPr>
          <a:xfrm>
            <a:off x="323528" y="2156625"/>
            <a:ext cx="8136904" cy="830997"/>
          </a:xfrm>
          <a:prstGeom prst="rect">
            <a:avLst/>
          </a:prstGeom>
        </p:spPr>
        <p:txBody>
          <a:bodyPr wrap="square">
            <a:spAutoFit/>
          </a:bodyPr>
          <a:lstStyle/>
          <a:p>
            <a:pPr algn="l"/>
            <a:r>
              <a:rPr lang="en-US" sz="2400" b="1" dirty="0">
                <a:solidFill>
                  <a:srgbClr val="FF0000"/>
                </a:solidFill>
              </a:rPr>
              <a:t>‎.Illustration:  P Company will make the following entry on the date of acquisition</a:t>
            </a:r>
          </a:p>
        </p:txBody>
      </p:sp>
      <p:sp>
        <p:nvSpPr>
          <p:cNvPr id="4" name="مستطيل 3"/>
          <p:cNvSpPr/>
          <p:nvPr/>
        </p:nvSpPr>
        <p:spPr>
          <a:xfrm>
            <a:off x="1907704" y="1556792"/>
            <a:ext cx="6763063" cy="523220"/>
          </a:xfrm>
          <a:prstGeom prst="rect">
            <a:avLst/>
          </a:prstGeom>
        </p:spPr>
        <p:txBody>
          <a:bodyPr wrap="square">
            <a:spAutoFit/>
          </a:bodyPr>
          <a:lstStyle/>
          <a:p>
            <a:r>
              <a:rPr lang="ar-IQ" sz="2800" b="1" dirty="0">
                <a:solidFill>
                  <a:schemeClr val="tx2">
                    <a:lumMod val="60000"/>
                    <a:lumOff val="40000"/>
                  </a:schemeClr>
                </a:solidFill>
              </a:rPr>
              <a:t> * تصنيف المقابل المحتمل كالتزام :-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987622"/>
            <a:ext cx="8347239" cy="34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57686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solidFill>
                  <a:srgbClr val="C00000"/>
                </a:solidFill>
              </a:rPr>
              <a:t>رابعا ً : المقابل المحتمل في عملية الاكتساب وتصنيفاته والمعالجة المحاسبية اللازمة له ‏:-‏</a:t>
            </a:r>
            <a:endParaRPr lang="en-US" b="1" dirty="0">
              <a:solidFill>
                <a:srgbClr val="C00000"/>
              </a:solidFill>
            </a:endParaRPr>
          </a:p>
        </p:txBody>
      </p:sp>
      <p:sp>
        <p:nvSpPr>
          <p:cNvPr id="3" name="مستطيل 2"/>
          <p:cNvSpPr/>
          <p:nvPr/>
        </p:nvSpPr>
        <p:spPr>
          <a:xfrm>
            <a:off x="395536" y="1619672"/>
            <a:ext cx="8208912" cy="2000548"/>
          </a:xfrm>
          <a:prstGeom prst="rect">
            <a:avLst/>
          </a:prstGeom>
        </p:spPr>
        <p:txBody>
          <a:bodyPr wrap="square">
            <a:spAutoFit/>
          </a:bodyPr>
          <a:lstStyle/>
          <a:p>
            <a:r>
              <a:rPr lang="ar-IQ" sz="2800" b="1" dirty="0">
                <a:solidFill>
                  <a:srgbClr val="FF0000"/>
                </a:solidFill>
              </a:rPr>
              <a:t>‏* تصنيف المقابل المحتمل كالتزام:-‏</a:t>
            </a:r>
          </a:p>
          <a:p>
            <a:pPr algn="justLow"/>
            <a:r>
              <a:rPr lang="ar-IQ" sz="3200" b="1" dirty="0"/>
              <a:t>نظرًا لتصنيف المقابل المحتمل كالتزام ، يتعين على </a:t>
            </a:r>
            <a:r>
              <a:rPr lang="ar-IQ" sz="3200" b="1" dirty="0" smtClean="0"/>
              <a:t>شركة‏‎ </a:t>
            </a:r>
            <a:r>
              <a:rPr lang="en-US" sz="3200" b="1" dirty="0" smtClean="0"/>
              <a:t>P‎</a:t>
            </a:r>
            <a:r>
              <a:rPr lang="ar-IQ" sz="3200" b="1" dirty="0"/>
              <a:t>يتم إعادة قياس المقابل المحتمل كل ثلاثة ‏أشهر ‏والاعتراف بالتغيير في الدخل .‏</a:t>
            </a:r>
          </a:p>
        </p:txBody>
      </p:sp>
      <p:sp>
        <p:nvSpPr>
          <p:cNvPr id="4" name="مستطيل 3"/>
          <p:cNvSpPr/>
          <p:nvPr/>
        </p:nvSpPr>
        <p:spPr>
          <a:xfrm>
            <a:off x="395536" y="3657276"/>
            <a:ext cx="8208912" cy="2985433"/>
          </a:xfrm>
          <a:prstGeom prst="rect">
            <a:avLst/>
          </a:prstGeom>
        </p:spPr>
        <p:txBody>
          <a:bodyPr wrap="square">
            <a:spAutoFit/>
          </a:bodyPr>
          <a:lstStyle/>
          <a:p>
            <a:pPr algn="justLow" rtl="0"/>
            <a:r>
              <a:rPr lang="en-US" sz="2800" b="1" dirty="0">
                <a:solidFill>
                  <a:srgbClr val="FF0000"/>
                </a:solidFill>
              </a:rPr>
              <a:t>Illustration</a:t>
            </a:r>
            <a:r>
              <a:rPr lang="en-US" sz="2800" b="1" dirty="0"/>
              <a:t>:  If at the end of the first year, the likelihood has increased that the revenue ‎target will be met, P Company should assess an increase in the fair value of the ‎contingent consideration.  If the fair value at the end of year one increased to $100,000 ‎P Company would make the following entry:‎</a:t>
            </a:r>
          </a:p>
          <a:p>
            <a:pPr algn="justLow" rtl="0"/>
            <a:endParaRPr lang="en-US" sz="2000" dirty="0"/>
          </a:p>
        </p:txBody>
      </p:sp>
    </p:spTree>
    <p:extLst>
      <p:ext uri="{BB962C8B-B14F-4D97-AF65-F5344CB8AC3E}">
        <p14:creationId xmlns:p14="http://schemas.microsoft.com/office/powerpoint/2010/main" val="75263078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solidFill>
                  <a:srgbClr val="C00000"/>
                </a:solidFill>
              </a:rPr>
              <a:t>رابعا ً : المقابل المحتمل في عملية الاكتساب وتصنيفاته والمعالجة المحاسبية اللازمة له ‏:-‏</a:t>
            </a:r>
            <a:endParaRPr lang="en-US" b="1" dirty="0">
              <a:solidFill>
                <a:srgbClr val="C00000"/>
              </a:solidFill>
            </a:endParaRPr>
          </a:p>
        </p:txBody>
      </p:sp>
      <p:sp>
        <p:nvSpPr>
          <p:cNvPr id="4" name="مستطيل 3"/>
          <p:cNvSpPr/>
          <p:nvPr/>
        </p:nvSpPr>
        <p:spPr>
          <a:xfrm>
            <a:off x="2771800" y="1700808"/>
            <a:ext cx="5706607" cy="523220"/>
          </a:xfrm>
          <a:prstGeom prst="rect">
            <a:avLst/>
          </a:prstGeom>
        </p:spPr>
        <p:txBody>
          <a:bodyPr wrap="square">
            <a:spAutoFit/>
          </a:bodyPr>
          <a:lstStyle/>
          <a:p>
            <a:pPr rtl="0"/>
            <a:r>
              <a:rPr lang="ar-IQ" sz="2800" b="1" dirty="0"/>
              <a:t>‏* تصنيف المقابل المحتمل كالتزام:-‏</a:t>
            </a:r>
          </a:p>
        </p:txBody>
      </p:sp>
      <p:sp>
        <p:nvSpPr>
          <p:cNvPr id="5" name="مستطيل 4"/>
          <p:cNvSpPr/>
          <p:nvPr/>
        </p:nvSpPr>
        <p:spPr>
          <a:xfrm>
            <a:off x="251520" y="2615468"/>
            <a:ext cx="8424936" cy="1634294"/>
          </a:xfrm>
          <a:prstGeom prst="rect">
            <a:avLst/>
          </a:prstGeom>
        </p:spPr>
        <p:txBody>
          <a:bodyPr wrap="square">
            <a:spAutoFit/>
          </a:bodyPr>
          <a:lstStyle/>
          <a:p>
            <a:pPr algn="l" rtl="0">
              <a:lnSpc>
                <a:spcPct val="110000"/>
              </a:lnSpc>
            </a:pPr>
            <a:r>
              <a:rPr lang="en-US" sz="2400" b="1" dirty="0">
                <a:solidFill>
                  <a:srgbClr val="800000"/>
                </a:solidFill>
                <a:latin typeface="Times New Roman"/>
              </a:rPr>
              <a:t>Increase in Liability</a:t>
            </a:r>
            <a:r>
              <a:rPr lang="en-US" sz="2400" b="1" dirty="0" smtClean="0">
                <a:solidFill>
                  <a:srgbClr val="800000"/>
                </a:solidFill>
                <a:latin typeface="Times New Roman"/>
              </a:rPr>
              <a:t>:</a:t>
            </a:r>
          </a:p>
          <a:p>
            <a:pPr algn="l" rtl="0">
              <a:lnSpc>
                <a:spcPct val="110000"/>
              </a:lnSpc>
            </a:pPr>
            <a:endParaRPr lang="en-US" b="1" dirty="0">
              <a:ea typeface="Calibri"/>
              <a:cs typeface="Arial"/>
            </a:endParaRPr>
          </a:p>
          <a:p>
            <a:pPr algn="l" rtl="0">
              <a:lnSpc>
                <a:spcPct val="110000"/>
              </a:lnSpc>
            </a:pPr>
            <a:r>
              <a:rPr lang="en-US" sz="2400" b="1" dirty="0">
                <a:solidFill>
                  <a:srgbClr val="002060"/>
                </a:solidFill>
                <a:latin typeface="Times New Roman"/>
              </a:rPr>
              <a:t>	Loss from Contingent Consideration          40,000  </a:t>
            </a:r>
            <a:endParaRPr lang="en-US" b="1" dirty="0">
              <a:solidFill>
                <a:srgbClr val="002060"/>
              </a:solidFill>
              <a:ea typeface="Calibri"/>
              <a:cs typeface="Arial"/>
            </a:endParaRPr>
          </a:p>
          <a:p>
            <a:pPr algn="l" rtl="0">
              <a:lnSpc>
                <a:spcPct val="115000"/>
              </a:lnSpc>
              <a:spcAft>
                <a:spcPts val="1000"/>
              </a:spcAft>
            </a:pPr>
            <a:r>
              <a:rPr lang="en-US" sz="2400" b="1" dirty="0">
                <a:solidFill>
                  <a:srgbClr val="002060"/>
                </a:solidFill>
                <a:latin typeface="Times New Roman"/>
              </a:rPr>
              <a:t>		Contingent Consideration		</a:t>
            </a:r>
            <a:r>
              <a:rPr lang="en-US" sz="2400" b="1" dirty="0" smtClean="0">
                <a:solidFill>
                  <a:srgbClr val="002060"/>
                </a:solidFill>
                <a:latin typeface="Times New Roman"/>
              </a:rPr>
              <a:t>             40,000</a:t>
            </a:r>
            <a:endParaRPr lang="en-US" b="1" dirty="0">
              <a:solidFill>
                <a:srgbClr val="002060"/>
              </a:solidFill>
              <a:ea typeface="Calibri"/>
              <a:cs typeface="Arial"/>
            </a:endParaRPr>
          </a:p>
        </p:txBody>
      </p:sp>
    </p:spTree>
    <p:extLst>
      <p:ext uri="{BB962C8B-B14F-4D97-AF65-F5344CB8AC3E}">
        <p14:creationId xmlns:p14="http://schemas.microsoft.com/office/powerpoint/2010/main" val="2328826000"/>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ar-IQ" b="1" dirty="0">
                <a:solidFill>
                  <a:srgbClr val="C00000"/>
                </a:solidFill>
                <a:ea typeface="Calibri"/>
                <a:cs typeface="Arial"/>
              </a:rPr>
              <a:t>المعالجات المحاسبية للاندماج عن طريق اكتساب الاصول </a:t>
            </a:r>
            <a:endParaRPr lang="ar-IQ" dirty="0">
              <a:solidFill>
                <a:srgbClr val="C00000"/>
              </a:solidFill>
            </a:endParaRPr>
          </a:p>
        </p:txBody>
      </p:sp>
      <p:sp>
        <p:nvSpPr>
          <p:cNvPr id="2" name="Content Placeholder 1"/>
          <p:cNvSpPr>
            <a:spLocks noGrp="1"/>
          </p:cNvSpPr>
          <p:nvPr>
            <p:ph idx="1"/>
          </p:nvPr>
        </p:nvSpPr>
        <p:spPr>
          <a:xfrm>
            <a:off x="457200" y="1600200"/>
            <a:ext cx="8229600" cy="5069160"/>
          </a:xfrm>
        </p:spPr>
        <p:txBody>
          <a:bodyPr>
            <a:normAutofit fontScale="32500" lnSpcReduction="20000"/>
          </a:bodyPr>
          <a:lstStyle/>
          <a:p>
            <a:pPr marL="0" indent="0" algn="just">
              <a:buNone/>
            </a:pPr>
            <a:r>
              <a:rPr lang="ar-IQ" sz="11200" dirty="0" smtClean="0"/>
              <a:t>يتم </a:t>
            </a:r>
            <a:r>
              <a:rPr lang="ar-IQ" sz="11200" dirty="0"/>
              <a:t>معالجة الاندماج في ظل طريقة اكتساب الاصول على انه اكتساب واحدة او اكثر من الشركات من قبل شركة اخرى </a:t>
            </a:r>
            <a:r>
              <a:rPr lang="ar-IQ" sz="11200" dirty="0" smtClean="0"/>
              <a:t>ويتم </a:t>
            </a:r>
            <a:r>
              <a:rPr lang="ar-IQ" sz="11200" dirty="0"/>
              <a:t>في ظل هذا النوع من الاكتساب احتفاظ الشركة المشترية </a:t>
            </a:r>
            <a:r>
              <a:rPr lang="ar-IQ" sz="11200" dirty="0">
                <a:solidFill>
                  <a:schemeClr val="tx2">
                    <a:lumMod val="40000"/>
                    <a:lumOff val="60000"/>
                  </a:schemeClr>
                </a:solidFill>
              </a:rPr>
              <a:t>(الشركة الدامجة) </a:t>
            </a:r>
            <a:r>
              <a:rPr lang="ar-IQ" sz="11200" dirty="0"/>
              <a:t>بشخصيتها المعنوية المستقلة مقابل الغاء الشخصية المعنوية المستقلة للشركة المشتراة </a:t>
            </a:r>
            <a:r>
              <a:rPr lang="ar-IQ" sz="11200" dirty="0">
                <a:solidFill>
                  <a:schemeClr val="tx2">
                    <a:lumMod val="40000"/>
                    <a:lumOff val="60000"/>
                  </a:schemeClr>
                </a:solidFill>
              </a:rPr>
              <a:t>( الشركة المندمجة) </a:t>
            </a:r>
            <a:r>
              <a:rPr lang="ar-IQ" sz="11200" dirty="0"/>
              <a:t>، حيث يتم غلق سجلات الشركة المشتراة ونقل اصولها والتزاماتها الى سجلات الشركة المشترية </a:t>
            </a:r>
            <a:r>
              <a:rPr lang="ar-IQ" sz="11200" dirty="0" smtClean="0"/>
              <a:t>.</a:t>
            </a:r>
          </a:p>
          <a:p>
            <a:pPr marL="0" indent="0" algn="just">
              <a:buNone/>
            </a:pPr>
            <a:endParaRPr lang="ar-IQ" sz="9000" dirty="0"/>
          </a:p>
          <a:p>
            <a:pPr marL="0" indent="0" algn="just">
              <a:buNone/>
            </a:pPr>
            <a:r>
              <a:rPr lang="ar-IQ" sz="9000" dirty="0">
                <a:solidFill>
                  <a:srgbClr val="C00000"/>
                </a:solidFill>
              </a:rPr>
              <a:t> </a:t>
            </a:r>
            <a:endParaRPr lang="ar-IQ" dirty="0"/>
          </a:p>
        </p:txBody>
      </p:sp>
    </p:spTree>
    <p:extLst>
      <p:ext uri="{BB962C8B-B14F-4D97-AF65-F5344CB8AC3E}">
        <p14:creationId xmlns:p14="http://schemas.microsoft.com/office/powerpoint/2010/main" val="135326775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solidFill>
                  <a:srgbClr val="C00000"/>
                </a:solidFill>
              </a:rPr>
              <a:t>رابعا ً : المقابل المحتمل في عملية الاكتساب وتصنيفاته والمعالجة المحاسبية اللازمة له ‏:-‏</a:t>
            </a:r>
            <a:endParaRPr lang="en-US" b="1" dirty="0">
              <a:solidFill>
                <a:srgbClr val="C00000"/>
              </a:solidFill>
            </a:endParaRPr>
          </a:p>
        </p:txBody>
      </p:sp>
      <p:sp>
        <p:nvSpPr>
          <p:cNvPr id="3" name="مستطيل 2"/>
          <p:cNvSpPr/>
          <p:nvPr/>
        </p:nvSpPr>
        <p:spPr>
          <a:xfrm>
            <a:off x="755576" y="2348880"/>
            <a:ext cx="8064896" cy="4124206"/>
          </a:xfrm>
          <a:prstGeom prst="rect">
            <a:avLst/>
          </a:prstGeom>
        </p:spPr>
        <p:txBody>
          <a:bodyPr wrap="square">
            <a:spAutoFit/>
          </a:bodyPr>
          <a:lstStyle/>
          <a:p>
            <a:endParaRPr lang="ar-IQ" sz="2800" b="1" dirty="0" smtClean="0"/>
          </a:p>
          <a:p>
            <a:pPr algn="justLow"/>
            <a:r>
              <a:rPr lang="ar-IQ" sz="2800" b="1" dirty="0" smtClean="0">
                <a:solidFill>
                  <a:srgbClr val="FF0000"/>
                </a:solidFill>
              </a:rPr>
              <a:t>المثال </a:t>
            </a:r>
            <a:r>
              <a:rPr lang="ar-IQ" sz="2800" b="1" dirty="0">
                <a:solidFill>
                  <a:srgbClr val="FF0000"/>
                </a:solidFill>
              </a:rPr>
              <a:t>التوضيحي: </a:t>
            </a:r>
            <a:r>
              <a:rPr lang="ar-IQ" sz="2800" b="1" dirty="0"/>
              <a:t>ومن ناحية أخرى ، فقد أصبح من غير المحتمل أن يتم تحقيق أي من الأهداف ، يتعين على ‏</a:t>
            </a:r>
            <a:r>
              <a:rPr lang="ar-IQ" sz="2800" b="1" dirty="0" smtClean="0"/>
              <a:t>شركة </a:t>
            </a:r>
            <a:r>
              <a:rPr lang="en-US" sz="2800" b="1" dirty="0" smtClean="0"/>
              <a:t>P </a:t>
            </a:r>
            <a:r>
              <a:rPr lang="ar-IQ" sz="2800" b="1" dirty="0" smtClean="0"/>
              <a:t> إزالة </a:t>
            </a:r>
            <a:r>
              <a:rPr lang="ar-IQ" sz="2800" b="1" dirty="0"/>
              <a:t>المسؤولية تمامًا ، وستقوم بتسجيل القيد التالي</a:t>
            </a:r>
            <a:r>
              <a:rPr lang="ar-IQ" dirty="0"/>
              <a:t>‎</a:t>
            </a:r>
            <a:r>
              <a:rPr lang="ar-IQ" dirty="0" smtClean="0"/>
              <a:t>-: ‎</a:t>
            </a:r>
            <a:endParaRPr lang="ar-IQ" dirty="0"/>
          </a:p>
          <a:p>
            <a:endParaRPr lang="ar-IQ" dirty="0"/>
          </a:p>
          <a:p>
            <a:pPr algn="l" rtl="0"/>
            <a:r>
              <a:rPr lang="en-US" sz="2400" b="1" dirty="0">
                <a:solidFill>
                  <a:srgbClr val="FF0000"/>
                </a:solidFill>
              </a:rPr>
              <a:t>Decrease in Liability:‎	</a:t>
            </a:r>
            <a:endParaRPr lang="ar-IQ" sz="2400" b="1" dirty="0" smtClean="0">
              <a:solidFill>
                <a:srgbClr val="FF0000"/>
              </a:solidFill>
            </a:endParaRPr>
          </a:p>
          <a:p>
            <a:pPr algn="l" rtl="0"/>
            <a:endParaRPr lang="en-US" sz="2400" b="1" dirty="0">
              <a:solidFill>
                <a:srgbClr val="FF0000"/>
              </a:solidFill>
            </a:endParaRPr>
          </a:p>
          <a:p>
            <a:pPr algn="l" rtl="0"/>
            <a:r>
              <a:rPr lang="en-US" sz="2400" b="1" dirty="0"/>
              <a:t>	</a:t>
            </a:r>
            <a:r>
              <a:rPr lang="en-US" sz="2400" b="1" dirty="0">
                <a:solidFill>
                  <a:schemeClr val="tx2">
                    <a:lumMod val="60000"/>
                    <a:lumOff val="40000"/>
                  </a:schemeClr>
                </a:solidFill>
              </a:rPr>
              <a:t>Contingent Consideration          60,000  ‎</a:t>
            </a:r>
          </a:p>
          <a:p>
            <a:pPr algn="l" rtl="0"/>
            <a:r>
              <a:rPr lang="en-US" sz="2400" b="1" dirty="0">
                <a:solidFill>
                  <a:schemeClr val="tx2">
                    <a:lumMod val="60000"/>
                    <a:lumOff val="40000"/>
                  </a:schemeClr>
                </a:solidFill>
              </a:rPr>
              <a:t>		Gain from Contingent Consideration	</a:t>
            </a:r>
            <a:r>
              <a:rPr lang="en-US" sz="2400" b="1" dirty="0" smtClean="0">
                <a:solidFill>
                  <a:schemeClr val="tx2">
                    <a:lumMod val="60000"/>
                    <a:lumOff val="40000"/>
                  </a:schemeClr>
                </a:solidFill>
              </a:rPr>
              <a:t>‎</a:t>
            </a:r>
            <a:r>
              <a:rPr lang="ar-IQ" sz="2400" b="1" dirty="0" smtClean="0">
                <a:solidFill>
                  <a:schemeClr val="tx2">
                    <a:lumMod val="60000"/>
                    <a:lumOff val="40000"/>
                  </a:schemeClr>
                </a:solidFill>
              </a:rPr>
              <a:t>      </a:t>
            </a:r>
            <a:r>
              <a:rPr lang="en-US" sz="2400" b="1" dirty="0" smtClean="0">
                <a:solidFill>
                  <a:schemeClr val="tx2">
                    <a:lumMod val="60000"/>
                    <a:lumOff val="40000"/>
                  </a:schemeClr>
                </a:solidFill>
              </a:rPr>
              <a:t>60,000</a:t>
            </a:r>
            <a:r>
              <a:rPr lang="en-US" dirty="0">
                <a:solidFill>
                  <a:schemeClr val="tx2">
                    <a:lumMod val="60000"/>
                    <a:lumOff val="40000"/>
                  </a:schemeClr>
                </a:solidFill>
              </a:rPr>
              <a:t>‎	</a:t>
            </a:r>
          </a:p>
          <a:p>
            <a:pPr algn="l" rtl="0"/>
            <a:endParaRPr lang="en-US" dirty="0"/>
          </a:p>
        </p:txBody>
      </p:sp>
      <p:sp>
        <p:nvSpPr>
          <p:cNvPr id="4" name="مستطيل 3"/>
          <p:cNvSpPr/>
          <p:nvPr/>
        </p:nvSpPr>
        <p:spPr>
          <a:xfrm>
            <a:off x="4542028" y="1772816"/>
            <a:ext cx="4249881" cy="523220"/>
          </a:xfrm>
          <a:prstGeom prst="rect">
            <a:avLst/>
          </a:prstGeom>
        </p:spPr>
        <p:txBody>
          <a:bodyPr wrap="none">
            <a:spAutoFit/>
          </a:bodyPr>
          <a:lstStyle/>
          <a:p>
            <a:r>
              <a:rPr lang="ar-IQ" sz="2800" b="1" dirty="0"/>
              <a:t>‏* تصنيف المقابل المحتمل كالتزام</a:t>
            </a:r>
            <a:r>
              <a:rPr lang="ar-IQ" sz="2800" b="1" dirty="0" smtClean="0"/>
              <a:t>:-‏</a:t>
            </a:r>
            <a:endParaRPr lang="ar-IQ" sz="2800" b="1" dirty="0"/>
          </a:p>
        </p:txBody>
      </p:sp>
    </p:spTree>
    <p:extLst>
      <p:ext uri="{BB962C8B-B14F-4D97-AF65-F5344CB8AC3E}">
        <p14:creationId xmlns:p14="http://schemas.microsoft.com/office/powerpoint/2010/main" val="7374619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solidFill>
                  <a:srgbClr val="C00000"/>
                </a:solidFill>
              </a:rPr>
              <a:t>رابعا ً : المقابل المحتمل في عملية الاكتساب وتصنيفاته والمعالجة المحاسبية اللازمة له ‏:-‏</a:t>
            </a:r>
            <a:endParaRPr lang="en-US" b="1" dirty="0">
              <a:solidFill>
                <a:srgbClr val="C00000"/>
              </a:solidFill>
            </a:endParaRPr>
          </a:p>
        </p:txBody>
      </p:sp>
      <p:sp>
        <p:nvSpPr>
          <p:cNvPr id="4" name="مستطيل 3"/>
          <p:cNvSpPr/>
          <p:nvPr/>
        </p:nvSpPr>
        <p:spPr>
          <a:xfrm>
            <a:off x="3383030" y="1700808"/>
            <a:ext cx="5113900" cy="523220"/>
          </a:xfrm>
          <a:prstGeom prst="rect">
            <a:avLst/>
          </a:prstGeom>
        </p:spPr>
        <p:txBody>
          <a:bodyPr wrap="none">
            <a:spAutoFit/>
          </a:bodyPr>
          <a:lstStyle/>
          <a:p>
            <a:r>
              <a:rPr lang="ar-IQ" sz="2800" b="1" dirty="0"/>
              <a:t>‏* تصنيف المقابل المحتمل كحقوق ملكية :-‏</a:t>
            </a:r>
            <a:endParaRPr lang="en-US" sz="2800" b="1" dirty="0"/>
          </a:p>
        </p:txBody>
      </p:sp>
      <p:sp>
        <p:nvSpPr>
          <p:cNvPr id="5" name="مستطيل 4"/>
          <p:cNvSpPr/>
          <p:nvPr/>
        </p:nvSpPr>
        <p:spPr>
          <a:xfrm>
            <a:off x="467544" y="2492896"/>
            <a:ext cx="8208912" cy="3539430"/>
          </a:xfrm>
          <a:prstGeom prst="rect">
            <a:avLst/>
          </a:prstGeom>
        </p:spPr>
        <p:txBody>
          <a:bodyPr wrap="square">
            <a:spAutoFit/>
          </a:bodyPr>
          <a:lstStyle/>
          <a:p>
            <a:pPr algn="justLow" rtl="0"/>
            <a:r>
              <a:rPr lang="en-US" sz="2800" b="1" dirty="0">
                <a:solidFill>
                  <a:schemeClr val="tx2">
                    <a:lumMod val="60000"/>
                    <a:lumOff val="40000"/>
                  </a:schemeClr>
                </a:solidFill>
              </a:rPr>
              <a:t>Contingent consideration classified as equity‏:‏</a:t>
            </a:r>
          </a:p>
          <a:p>
            <a:pPr algn="justLow" rtl="0"/>
            <a:r>
              <a:rPr lang="en-US" sz="2800" b="1" dirty="0">
                <a:solidFill>
                  <a:srgbClr val="FF0000"/>
                </a:solidFill>
              </a:rPr>
              <a:t>Illustration</a:t>
            </a:r>
            <a:r>
              <a:rPr lang="en-US" sz="2800" b="1" dirty="0"/>
              <a:t>:  Suppose that in the previous example, P Company  agreed to issue an ‎additional 10,000 shares of $1 par value common stock to the former stockholders of S ‎Company if the post combination revenues over the next two years equaled or exceeded ‎‎$800,000.  The fair value of the contingent consideration was estimated to be $40,000.</a:t>
            </a:r>
            <a:r>
              <a:rPr lang="en-US" b="1" dirty="0"/>
              <a:t>‎</a:t>
            </a:r>
          </a:p>
        </p:txBody>
      </p:sp>
    </p:spTree>
    <p:extLst>
      <p:ext uri="{BB962C8B-B14F-4D97-AF65-F5344CB8AC3E}">
        <p14:creationId xmlns:p14="http://schemas.microsoft.com/office/powerpoint/2010/main" val="2951776969"/>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solidFill>
                  <a:srgbClr val="C00000"/>
                </a:solidFill>
              </a:rPr>
              <a:t>رابعا ً : المقابل المحتمل في عملية الاكتساب وتصنيفاته والمعالجة المحاسبية اللازمة له ‏:-‏</a:t>
            </a:r>
            <a:endParaRPr lang="en-US" b="1" dirty="0">
              <a:solidFill>
                <a:srgbClr val="C00000"/>
              </a:solidFill>
            </a:endParaRPr>
          </a:p>
        </p:txBody>
      </p:sp>
      <p:sp>
        <p:nvSpPr>
          <p:cNvPr id="3" name="مستطيل 2"/>
          <p:cNvSpPr/>
          <p:nvPr/>
        </p:nvSpPr>
        <p:spPr>
          <a:xfrm>
            <a:off x="2678903" y="1772816"/>
            <a:ext cx="5880136" cy="461665"/>
          </a:xfrm>
          <a:prstGeom prst="rect">
            <a:avLst/>
          </a:prstGeom>
        </p:spPr>
        <p:txBody>
          <a:bodyPr wrap="none">
            <a:spAutoFit/>
          </a:bodyPr>
          <a:lstStyle/>
          <a:p>
            <a:r>
              <a:rPr lang="ar-IQ" sz="2400" b="1" dirty="0"/>
              <a:t>ستقوم شركة ‏</a:t>
            </a:r>
            <a:r>
              <a:rPr lang="en-US" sz="2400" b="1" dirty="0"/>
              <a:t>P‏ </a:t>
            </a:r>
            <a:r>
              <a:rPr lang="ar-IQ" sz="2400" b="1" dirty="0"/>
              <a:t>بتسجيل القيد التالي في تاريخ الاكتساب :-‏</a:t>
            </a:r>
            <a:endParaRPr lang="en-US" sz="2400"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413000"/>
            <a:ext cx="7848871" cy="36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92126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arn(inVertic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solidFill>
                  <a:srgbClr val="C00000"/>
                </a:solidFill>
              </a:rPr>
              <a:t>رابعا ً : المقابل المحتمل في عملية الاكتساب وتصنيفاته والمعالجة المحاسبية اللازمة له ‏:-‏</a:t>
            </a:r>
            <a:endParaRPr lang="en-US" b="1" dirty="0">
              <a:solidFill>
                <a:srgbClr val="C00000"/>
              </a:solidFill>
            </a:endParaRPr>
          </a:p>
        </p:txBody>
      </p:sp>
      <p:sp>
        <p:nvSpPr>
          <p:cNvPr id="3" name="مستطيل 2"/>
          <p:cNvSpPr/>
          <p:nvPr/>
        </p:nvSpPr>
        <p:spPr>
          <a:xfrm>
            <a:off x="539552" y="1772816"/>
            <a:ext cx="8280920" cy="3354765"/>
          </a:xfrm>
          <a:prstGeom prst="rect">
            <a:avLst/>
          </a:prstGeom>
        </p:spPr>
        <p:txBody>
          <a:bodyPr wrap="square">
            <a:spAutoFit/>
          </a:bodyPr>
          <a:lstStyle/>
          <a:p>
            <a:pPr algn="l" rtl="0"/>
            <a:r>
              <a:rPr lang="en-US" sz="3200" b="1" dirty="0">
                <a:solidFill>
                  <a:schemeClr val="tx2">
                    <a:lumMod val="60000"/>
                    <a:lumOff val="40000"/>
                  </a:schemeClr>
                </a:solidFill>
              </a:rPr>
              <a:t>Contingent consideration classified as equity:</a:t>
            </a:r>
            <a:r>
              <a:rPr lang="en-US" sz="3200" b="1" dirty="0" smtClean="0">
                <a:solidFill>
                  <a:schemeClr val="tx2">
                    <a:lumMod val="60000"/>
                    <a:lumOff val="40000"/>
                  </a:schemeClr>
                </a:solidFill>
              </a:rPr>
              <a:t>‎</a:t>
            </a:r>
            <a:endParaRPr lang="ar-IQ" sz="3200" b="1" dirty="0" smtClean="0">
              <a:solidFill>
                <a:schemeClr val="tx2">
                  <a:lumMod val="60000"/>
                  <a:lumOff val="40000"/>
                </a:schemeClr>
              </a:solidFill>
            </a:endParaRPr>
          </a:p>
          <a:p>
            <a:pPr algn="l" rtl="0"/>
            <a:endParaRPr lang="en-US" sz="1400" b="1" dirty="0"/>
          </a:p>
          <a:p>
            <a:pPr algn="justLow" rtl="0"/>
            <a:r>
              <a:rPr lang="en-US" sz="3200" b="1" dirty="0">
                <a:solidFill>
                  <a:srgbClr val="FF0000"/>
                </a:solidFill>
              </a:rPr>
              <a:t>Illustration</a:t>
            </a:r>
            <a:r>
              <a:rPr lang="en-US" sz="3200" b="1" dirty="0"/>
              <a:t>:  P Company would not </a:t>
            </a:r>
            <a:r>
              <a:rPr lang="en-US" sz="3200" b="1" dirty="0" err="1"/>
              <a:t>remeasure</a:t>
            </a:r>
            <a:r>
              <a:rPr lang="en-US" sz="3200" b="1" dirty="0"/>
              <a:t> the paid in capital balance based on changes in the fair value of the ‎common stock.  Suppose that the contingent consider was paid.  </a:t>
            </a:r>
            <a:endParaRPr lang="ar-IQ" sz="3200" b="1" dirty="0" smtClean="0"/>
          </a:p>
          <a:p>
            <a:pPr algn="justLow" rtl="0"/>
            <a:r>
              <a:rPr lang="en-US" sz="3200" b="1" dirty="0" smtClean="0"/>
              <a:t>P </a:t>
            </a:r>
            <a:r>
              <a:rPr lang="en-US" sz="3200" b="1" dirty="0"/>
              <a:t>Company would make the following entry:</a:t>
            </a:r>
            <a:r>
              <a:rPr lang="en-US" dirty="0"/>
              <a:t>‎</a:t>
            </a:r>
          </a:p>
        </p:txBody>
      </p:sp>
    </p:spTree>
    <p:extLst>
      <p:ext uri="{BB962C8B-B14F-4D97-AF65-F5344CB8AC3E}">
        <p14:creationId xmlns:p14="http://schemas.microsoft.com/office/powerpoint/2010/main" val="35922390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solidFill>
                  <a:srgbClr val="C00000"/>
                </a:solidFill>
              </a:rPr>
              <a:t>رابعا ً : المقابل المحتمل في عملية الاكتساب وتصنيفاته والمعالجة المحاسبية اللازمة له ‏:-‏</a:t>
            </a:r>
            <a:endParaRPr lang="en-US" b="1" dirty="0">
              <a:solidFill>
                <a:srgbClr val="C0000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93119"/>
            <a:ext cx="7992888" cy="356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306103"/>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randombar(horizontal)">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solidFill>
                  <a:srgbClr val="C00000"/>
                </a:solidFill>
              </a:rPr>
              <a:t>رابعا ً : المقابل المحتمل في عملية الاكتساب وتصنيفاته والمعالجة المحاسبية اللازمة له ‏:-‏</a:t>
            </a:r>
            <a:endParaRPr lang="en-US" b="1" dirty="0">
              <a:solidFill>
                <a:srgbClr val="C00000"/>
              </a:solidFill>
            </a:endParaRPr>
          </a:p>
        </p:txBody>
      </p:sp>
      <p:sp>
        <p:nvSpPr>
          <p:cNvPr id="3" name="مستطيل 2"/>
          <p:cNvSpPr/>
          <p:nvPr/>
        </p:nvSpPr>
        <p:spPr>
          <a:xfrm>
            <a:off x="467544" y="1628800"/>
            <a:ext cx="8280920" cy="2677656"/>
          </a:xfrm>
          <a:prstGeom prst="rect">
            <a:avLst/>
          </a:prstGeom>
        </p:spPr>
        <p:txBody>
          <a:bodyPr wrap="square">
            <a:spAutoFit/>
          </a:bodyPr>
          <a:lstStyle/>
          <a:p>
            <a:pPr algn="l" rtl="0"/>
            <a:r>
              <a:rPr lang="en-US" sz="2400" b="1" dirty="0"/>
              <a:t>Contingent consideration classified as equity:</a:t>
            </a:r>
            <a:r>
              <a:rPr lang="en-US" sz="2400" b="1" dirty="0" smtClean="0"/>
              <a:t>‎</a:t>
            </a:r>
            <a:endParaRPr lang="ar-IQ" sz="2400" b="1" dirty="0" smtClean="0"/>
          </a:p>
          <a:p>
            <a:pPr algn="l" rtl="0"/>
            <a:endParaRPr lang="en-US" sz="2000" b="1" dirty="0"/>
          </a:p>
          <a:p>
            <a:pPr algn="justLow" rtl="0"/>
            <a:r>
              <a:rPr lang="en-US" sz="2400" b="1" dirty="0">
                <a:solidFill>
                  <a:srgbClr val="FF0000"/>
                </a:solidFill>
              </a:rPr>
              <a:t>Illustration</a:t>
            </a:r>
            <a:r>
              <a:rPr lang="en-US" sz="2400" b="1" dirty="0"/>
              <a:t>:  P Company would not </a:t>
            </a:r>
            <a:r>
              <a:rPr lang="en-US" sz="2400" b="1" dirty="0" err="1"/>
              <a:t>remeasure</a:t>
            </a:r>
            <a:r>
              <a:rPr lang="en-US" sz="2400" b="1" dirty="0"/>
              <a:t> the paid in capital balance based on changes in the fair value of the ‎common stock.  Suppose it became unlikely that the target would be met.  P Company would make the following ‎entry:</a:t>
            </a:r>
            <a:r>
              <a:rPr lang="en-US" sz="2400" b="1" dirty="0" smtClean="0"/>
              <a:t>‎</a:t>
            </a:r>
            <a:endParaRPr lang="ar-IQ" sz="2400" b="1" dirty="0" smtClean="0"/>
          </a:p>
          <a:p>
            <a:pPr algn="l" rtl="0"/>
            <a:endParaRPr lang="en-US" sz="2400" b="1" dirty="0"/>
          </a:p>
        </p:txBody>
      </p:sp>
      <p:pic>
        <p:nvPicPr>
          <p:cNvPr id="1229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11560" y="4005064"/>
            <a:ext cx="799288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9144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wheel(1)">
                                      <p:cBhvr>
                                        <p:cTn id="12"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solidFill>
                  <a:srgbClr val="C00000"/>
                </a:solidFill>
              </a:rPr>
              <a:t>المعالجات المحاسبية للاندماج عن طريق اكتساب الاصول </a:t>
            </a:r>
            <a:endParaRPr lang="en-US" b="1"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7748785"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196037"/>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ar-IQ" sz="4000" b="1" dirty="0">
                <a:solidFill>
                  <a:srgbClr val="C00000"/>
                </a:solidFill>
                <a:ea typeface="Calibri"/>
                <a:cs typeface="Arial"/>
              </a:rPr>
              <a:t>المعالجات المحاسبية للاندماج عن طريق اكتساب الاصول </a:t>
            </a:r>
            <a:endParaRPr lang="ar-IQ" dirty="0">
              <a:solidFill>
                <a:srgbClr val="C00000"/>
              </a:solidFill>
            </a:endParaRPr>
          </a:p>
        </p:txBody>
      </p:sp>
      <p:sp>
        <p:nvSpPr>
          <p:cNvPr id="4" name="Content Placeholder 3"/>
          <p:cNvSpPr>
            <a:spLocks noGrp="1"/>
          </p:cNvSpPr>
          <p:nvPr>
            <p:ph idx="1"/>
          </p:nvPr>
        </p:nvSpPr>
        <p:spPr>
          <a:xfrm>
            <a:off x="457200" y="1340768"/>
            <a:ext cx="8229600" cy="5256584"/>
          </a:xfrm>
        </p:spPr>
        <p:txBody>
          <a:bodyPr>
            <a:normAutofit/>
          </a:bodyPr>
          <a:lstStyle/>
          <a:p>
            <a:pPr marL="0" indent="0" algn="justLow">
              <a:buNone/>
            </a:pPr>
            <a:endParaRPr lang="ar-IQ" dirty="0" smtClean="0">
              <a:ea typeface="Calibri"/>
            </a:endParaRPr>
          </a:p>
          <a:p>
            <a:pPr marL="0" indent="0" algn="justLow">
              <a:buNone/>
            </a:pPr>
            <a:r>
              <a:rPr lang="ar-IQ" b="1" dirty="0" smtClean="0">
                <a:ea typeface="Calibri"/>
              </a:rPr>
              <a:t>وعندما </a:t>
            </a:r>
            <a:r>
              <a:rPr lang="ar-IQ" b="1" dirty="0">
                <a:ea typeface="Calibri"/>
              </a:rPr>
              <a:t>يتم الاكتساب بنسبة 100% من خلال اصدار الاسهم فان الاصول المكتسبة مقابل الاسهم يتم اثباتها بالقيمة العادلة للاسهم المصدرة او القيمة العادلة للاصول المكتسبة ايهما ً اكثر وضوحا ً ، فاذا كانت الاسهم من النوع التي يتم التداول بها وبشكل فعال ولديها سعر سوق واضح ، فان القيمة السوقية للسهم تعد مقياس او دليل اوضح للقيمة العادلة مقارنة مع الاقيام المخمنة لصافي اصول الشركة </a:t>
            </a:r>
            <a:r>
              <a:rPr lang="ar-IQ" b="1" dirty="0" err="1">
                <a:ea typeface="Calibri"/>
              </a:rPr>
              <a:t>المشتراة</a:t>
            </a:r>
            <a:r>
              <a:rPr lang="ar-IQ" b="1" dirty="0">
                <a:ea typeface="Calibri"/>
              </a:rPr>
              <a:t> .</a:t>
            </a:r>
            <a:endParaRPr lang="en-US" sz="2400" b="1" dirty="0">
              <a:ea typeface="Calibri"/>
              <a:cs typeface="Arial"/>
            </a:endParaRPr>
          </a:p>
          <a:p>
            <a:pPr marL="0" indent="0">
              <a:buNone/>
            </a:pPr>
            <a:endParaRPr lang="ar-IQ" dirty="0"/>
          </a:p>
        </p:txBody>
      </p:sp>
    </p:spTree>
    <p:extLst>
      <p:ext uri="{BB962C8B-B14F-4D97-AF65-F5344CB8AC3E}">
        <p14:creationId xmlns:p14="http://schemas.microsoft.com/office/powerpoint/2010/main" val="30676937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a:solidFill>
                  <a:srgbClr val="C00000"/>
                </a:solidFill>
              </a:rPr>
              <a:t>المعالجات المحاسبية للاندماج عن طريق اكتساب الاصول </a:t>
            </a:r>
            <a:endParaRPr lang="en-US" b="1" dirty="0">
              <a:solidFill>
                <a:srgbClr val="C00000"/>
              </a:solidFill>
            </a:endParaRPr>
          </a:p>
        </p:txBody>
      </p:sp>
      <p:sp>
        <p:nvSpPr>
          <p:cNvPr id="3" name="مستطيل 2"/>
          <p:cNvSpPr/>
          <p:nvPr/>
        </p:nvSpPr>
        <p:spPr>
          <a:xfrm>
            <a:off x="539552" y="1844824"/>
            <a:ext cx="8064896" cy="4401205"/>
          </a:xfrm>
          <a:prstGeom prst="rect">
            <a:avLst/>
          </a:prstGeom>
        </p:spPr>
        <p:txBody>
          <a:bodyPr wrap="square">
            <a:spAutoFit/>
          </a:bodyPr>
          <a:lstStyle/>
          <a:p>
            <a:pPr algn="justLow"/>
            <a:r>
              <a:rPr lang="ar-IQ" sz="3200" b="1" dirty="0">
                <a:ea typeface="Calibri"/>
              </a:rPr>
              <a:t>وعندما تكون الاسهم المصدرة جديدة او لا يتم التداول بها بشكل واسع ، يفضل عندها استخدام القيمة العادلة لصافي اصول الشركة </a:t>
            </a:r>
            <a:r>
              <a:rPr lang="ar-IQ" sz="3200" b="1" dirty="0" smtClean="0">
                <a:ea typeface="Calibri"/>
              </a:rPr>
              <a:t>ألمشتراة </a:t>
            </a:r>
            <a:r>
              <a:rPr lang="ar-IQ" sz="3200" b="1" dirty="0">
                <a:ea typeface="Calibri"/>
              </a:rPr>
              <a:t>مع الاخذ بنظر الاعتبار طرح تكاليف الاصدار (</a:t>
            </a:r>
            <a:r>
              <a:rPr lang="ar-IQ" sz="3200" b="1" dirty="0" smtClean="0">
                <a:ea typeface="Calibri"/>
              </a:rPr>
              <a:t>لكل </a:t>
            </a:r>
            <a:r>
              <a:rPr lang="ar-IQ" sz="3200" b="1" dirty="0">
                <a:ea typeface="Calibri"/>
              </a:rPr>
              <a:t>من الاسهم او السندات) المطلوبة </a:t>
            </a:r>
            <a:r>
              <a:rPr lang="ar-IQ" sz="3200" b="1" dirty="0" smtClean="0">
                <a:ea typeface="Calibri"/>
              </a:rPr>
              <a:t>لأكمال </a:t>
            </a:r>
            <a:r>
              <a:rPr lang="ar-IQ" sz="3200" b="1" dirty="0">
                <a:ea typeface="Calibri"/>
              </a:rPr>
              <a:t>عملية الاندماج من القيمة المحددة للسهم او السند .</a:t>
            </a:r>
            <a:r>
              <a:rPr lang="ar-IQ" sz="2400" b="1" dirty="0">
                <a:solidFill>
                  <a:srgbClr val="000000"/>
                </a:solidFill>
                <a:ea typeface="Calibri"/>
              </a:rPr>
              <a:t> </a:t>
            </a:r>
            <a:endParaRPr lang="ar-IQ" sz="2400" b="1" dirty="0" smtClean="0">
              <a:solidFill>
                <a:srgbClr val="000000"/>
              </a:solidFill>
              <a:ea typeface="Calibri"/>
            </a:endParaRPr>
          </a:p>
          <a:p>
            <a:pPr algn="justLow"/>
            <a:endParaRPr lang="ar-IQ" sz="2400" b="1" dirty="0">
              <a:solidFill>
                <a:srgbClr val="000000"/>
              </a:solidFill>
              <a:ea typeface="Calibri"/>
            </a:endParaRPr>
          </a:p>
          <a:p>
            <a:pPr algn="justLow"/>
            <a:r>
              <a:rPr lang="ar-IQ" sz="3200" b="1" dirty="0">
                <a:solidFill>
                  <a:srgbClr val="C00000"/>
                </a:solidFill>
                <a:ea typeface="Calibri"/>
              </a:rPr>
              <a:t>(ويمكن للشركة </a:t>
            </a:r>
            <a:r>
              <a:rPr lang="ar-IQ" sz="3200" b="1" dirty="0" err="1">
                <a:solidFill>
                  <a:srgbClr val="C00000"/>
                </a:solidFill>
                <a:ea typeface="Calibri"/>
              </a:rPr>
              <a:t>ا</a:t>
            </a:r>
            <a:r>
              <a:rPr lang="ar-IQ" sz="3200" b="1" dirty="0" err="1" smtClean="0">
                <a:solidFill>
                  <a:srgbClr val="C00000"/>
                </a:solidFill>
                <a:ea typeface="Calibri"/>
              </a:rPr>
              <a:t>لمشترية</a:t>
            </a:r>
            <a:r>
              <a:rPr lang="ar-IQ" sz="3200" b="1" dirty="0" smtClean="0">
                <a:solidFill>
                  <a:srgbClr val="C00000"/>
                </a:solidFill>
                <a:ea typeface="Calibri"/>
              </a:rPr>
              <a:t> </a:t>
            </a:r>
            <a:r>
              <a:rPr lang="ar-IQ" sz="3200" b="1" dirty="0">
                <a:solidFill>
                  <a:srgbClr val="C00000"/>
                </a:solidFill>
                <a:ea typeface="Calibri"/>
              </a:rPr>
              <a:t>الحصول على اجمالي اصول شركة اخرى ‏من خلال استخدام النقد ، الديون ، الاسهم او الجمع بين تلك الطرق اعلاه ) </a:t>
            </a:r>
            <a:r>
              <a:rPr lang="en-US" sz="3200" b="1" dirty="0">
                <a:solidFill>
                  <a:srgbClr val="C00000"/>
                </a:solidFill>
                <a:ea typeface="Calibri"/>
              </a:rPr>
              <a:t>.</a:t>
            </a:r>
            <a:endParaRPr lang="en-US" sz="2400" b="1" dirty="0">
              <a:solidFill>
                <a:srgbClr val="C00000"/>
              </a:solidFill>
              <a:ea typeface="Calibri"/>
              <a:cs typeface="Arial"/>
            </a:endParaRPr>
          </a:p>
        </p:txBody>
      </p:sp>
    </p:spTree>
    <p:extLst>
      <p:ext uri="{BB962C8B-B14F-4D97-AF65-F5344CB8AC3E}">
        <p14:creationId xmlns:p14="http://schemas.microsoft.com/office/powerpoint/2010/main" val="157031882"/>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IQ" sz="3600" b="1" dirty="0">
                <a:solidFill>
                  <a:srgbClr val="C00000"/>
                </a:solidFill>
                <a:ea typeface="Calibri"/>
                <a:cs typeface="Arial"/>
              </a:rPr>
              <a:t>المعالجات المحاسبية للاندماج عن طريق اكتساب الاصول </a:t>
            </a:r>
            <a:endParaRPr lang="ar-IQ" dirty="0">
              <a:solidFill>
                <a:srgbClr val="C00000"/>
              </a:solidFill>
            </a:endParaRPr>
          </a:p>
        </p:txBody>
      </p:sp>
      <p:sp>
        <p:nvSpPr>
          <p:cNvPr id="4" name="Content Placeholder 3"/>
          <p:cNvSpPr>
            <a:spLocks noGrp="1"/>
          </p:cNvSpPr>
          <p:nvPr>
            <p:ph idx="1"/>
          </p:nvPr>
        </p:nvSpPr>
        <p:spPr/>
        <p:txBody>
          <a:bodyPr>
            <a:normAutofit lnSpcReduction="10000"/>
          </a:bodyPr>
          <a:lstStyle/>
          <a:p>
            <a:pPr marL="0" indent="0" algn="justLow">
              <a:buNone/>
            </a:pPr>
            <a:endParaRPr lang="ar-IQ" sz="2800" b="1" dirty="0" smtClean="0">
              <a:solidFill>
                <a:srgbClr val="002060"/>
              </a:solidFill>
              <a:ea typeface="Calibri"/>
            </a:endParaRPr>
          </a:p>
          <a:p>
            <a:pPr marL="0" indent="0" algn="justLow">
              <a:buNone/>
            </a:pPr>
            <a:r>
              <a:rPr lang="ar-IQ" sz="2800" b="1" dirty="0" smtClean="0">
                <a:solidFill>
                  <a:srgbClr val="002060"/>
                </a:solidFill>
                <a:ea typeface="Calibri"/>
              </a:rPr>
              <a:t>وفيما </a:t>
            </a:r>
            <a:r>
              <a:rPr lang="ar-IQ" sz="2800" b="1" dirty="0">
                <a:solidFill>
                  <a:srgbClr val="002060"/>
                </a:solidFill>
                <a:ea typeface="Calibri"/>
              </a:rPr>
              <a:t>يلي بعض الامثلة التي توضح طريقة اكتساب الاصول وحسب طريقة الدفع التي ترغب بها الشركة ‏‏او التي تم الاتفاق عليها مسبقا ً بين طرفي عملية الاندماج :-</a:t>
            </a:r>
            <a:r>
              <a:rPr lang="ar-IQ" sz="2800" b="1" dirty="0" smtClean="0">
                <a:solidFill>
                  <a:srgbClr val="002060"/>
                </a:solidFill>
                <a:ea typeface="Calibri"/>
              </a:rPr>
              <a:t>‏</a:t>
            </a:r>
          </a:p>
          <a:p>
            <a:pPr marL="0" indent="0" algn="justLow">
              <a:buNone/>
            </a:pPr>
            <a:endParaRPr lang="ar-IQ" sz="2800" b="1" dirty="0">
              <a:solidFill>
                <a:srgbClr val="002060"/>
              </a:solidFill>
              <a:ea typeface="Calibri"/>
              <a:cs typeface="Arial"/>
            </a:endParaRPr>
          </a:p>
          <a:p>
            <a:pPr marL="0" indent="0" algn="justLow">
              <a:buNone/>
            </a:pPr>
            <a:endParaRPr lang="en-US" sz="2000" dirty="0">
              <a:solidFill>
                <a:srgbClr val="002060"/>
              </a:solidFill>
              <a:ea typeface="Calibri"/>
              <a:cs typeface="Arial"/>
            </a:endParaRPr>
          </a:p>
          <a:p>
            <a:pPr marL="0" indent="0">
              <a:buNone/>
            </a:pPr>
            <a:r>
              <a:rPr lang="ar-IQ" b="1" dirty="0" smtClean="0">
                <a:solidFill>
                  <a:srgbClr val="C00000"/>
                </a:solidFill>
              </a:rPr>
              <a:t>الطريقة </a:t>
            </a:r>
            <a:r>
              <a:rPr lang="ar-IQ" b="1" dirty="0">
                <a:solidFill>
                  <a:srgbClr val="C00000"/>
                </a:solidFill>
              </a:rPr>
              <a:t>الاولى </a:t>
            </a:r>
            <a:r>
              <a:rPr lang="ar-IQ" b="1" dirty="0"/>
              <a:t>: </a:t>
            </a:r>
            <a:r>
              <a:rPr lang="ar-IQ" b="1" dirty="0" smtClean="0"/>
              <a:t>شراء اصول شركة بالكامل عن </a:t>
            </a:r>
            <a:r>
              <a:rPr lang="ar-IQ" b="1" dirty="0"/>
              <a:t>طريق الدفع النقدي :-</a:t>
            </a:r>
          </a:p>
          <a:p>
            <a:pPr marL="0" indent="0">
              <a:buNone/>
            </a:pPr>
            <a:r>
              <a:rPr lang="ar-IQ" sz="2800" b="1" dirty="0">
                <a:solidFill>
                  <a:srgbClr val="00B0F0"/>
                </a:solidFill>
              </a:rPr>
              <a:t>*</a:t>
            </a:r>
            <a:r>
              <a:rPr lang="ar-IQ" sz="2800" b="1" dirty="0"/>
              <a:t> اذا كانت تكلفة الاكتساب اكبر من القيمة العادلة </a:t>
            </a:r>
            <a:r>
              <a:rPr lang="ar-IQ" sz="2800" b="1" dirty="0" smtClean="0"/>
              <a:t>لصافي الاصول </a:t>
            </a:r>
            <a:r>
              <a:rPr lang="ar-IQ" sz="2800" b="1" dirty="0"/>
              <a:t>فان الفرق يعد شهرة محل </a:t>
            </a:r>
            <a:r>
              <a:rPr lang="ar-IQ" sz="2800" b="1" dirty="0" smtClean="0"/>
              <a:t>.‏</a:t>
            </a:r>
            <a:endParaRPr lang="ar-IQ" sz="2800" b="1" dirty="0"/>
          </a:p>
          <a:p>
            <a:pPr marL="0" indent="0">
              <a:buNone/>
            </a:pPr>
            <a:endParaRPr lang="ar-IQ" dirty="0"/>
          </a:p>
          <a:p>
            <a:pPr marL="0" indent="0">
              <a:buNone/>
            </a:pPr>
            <a:endParaRPr lang="ar-IQ" dirty="0"/>
          </a:p>
        </p:txBody>
      </p:sp>
    </p:spTree>
    <p:extLst>
      <p:ext uri="{BB962C8B-B14F-4D97-AF65-F5344CB8AC3E}">
        <p14:creationId xmlns:p14="http://schemas.microsoft.com/office/powerpoint/2010/main" val="174695651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1279</TotalTime>
  <Words>3102</Words>
  <Application>Microsoft Office PowerPoint</Application>
  <PresentationFormat>عرض على الشاشة (3:4)‏</PresentationFormat>
  <Paragraphs>257</Paragraphs>
  <Slides>55</Slides>
  <Notes>3</Notes>
  <HiddenSlides>0</HiddenSlides>
  <MMClips>0</MMClips>
  <ScaleCrop>false</ScaleCrop>
  <HeadingPairs>
    <vt:vector size="4" baseType="variant">
      <vt:variant>
        <vt:lpstr>نسق</vt:lpstr>
      </vt:variant>
      <vt:variant>
        <vt:i4>1</vt:i4>
      </vt:variant>
      <vt:variant>
        <vt:lpstr>عناوين الشرائح</vt:lpstr>
      </vt:variant>
      <vt:variant>
        <vt:i4>55</vt:i4>
      </vt:variant>
    </vt:vector>
  </HeadingPairs>
  <TitlesOfParts>
    <vt:vector size="56" baseType="lpstr">
      <vt:lpstr>Office Theme</vt:lpstr>
      <vt:lpstr>المعالجات المحاسبية لاكتساب الأصول Accounting for Assets Acquisition</vt:lpstr>
      <vt:lpstr> المعالجات المحاسبية لاندماج الاعمال  </vt:lpstr>
      <vt:lpstr>اولاً: تعريف الاندماج و توضيح المعالجات المحاسبية الخاصة باكتساب الاصول ‏</vt:lpstr>
      <vt:lpstr>اولاً: تعريف الاندماج و توضيح المعالجات المحاسبية الخاصة باكتساب الاصول ‏</vt:lpstr>
      <vt:lpstr>المعالجات المحاسبية للاندماج عن طريق اكتساب الاصول </vt:lpstr>
      <vt:lpstr>المعالجات المحاسبية للاندماج عن طريق اكتساب الاصول </vt:lpstr>
      <vt:lpstr>المعالجات المحاسبية للاندماج عن طريق اكتساب الاصول </vt:lpstr>
      <vt:lpstr>المعالجات المحاسبية للاندماج عن طريق اكتساب الاصول </vt:lpstr>
      <vt:lpstr>المعالجات المحاسبية للاندماج عن طريق اكتساب الاصول </vt:lpstr>
      <vt:lpstr>المعالجات المحاسبية للاندماج عن طريق اكتساب الاصول / الدفع النقدي </vt:lpstr>
      <vt:lpstr>المعالجات المحاسبية للاندماج عن طريق اكتساب الاصول/الدفع النقدي </vt:lpstr>
      <vt:lpstr>المعالجات المحاسبية للاندماج عن طريق اكتساب الاصول/الدفع النقدي </vt:lpstr>
      <vt:lpstr>المعالجات المحاسبية للاندماج عن طريق اكتساب الاصول/الدفع النقدي </vt:lpstr>
      <vt:lpstr>المعالجات المحاسبية للاندماج عن طريق اكتساب الاصول/الدفع النقدي </vt:lpstr>
      <vt:lpstr>المعالجات المحاسبية للاندماج عن طريق اكتساب الاصول/الدفع النقدي </vt:lpstr>
      <vt:lpstr>المعالجات المحاسبية للاندماج عن طريق اكتساب الاصول/الدفع النقدي </vt:lpstr>
      <vt:lpstr>المعالجات المحاسبية للاندماج عن طريق اكتساب الاصول/اصدار الاسهم</vt:lpstr>
      <vt:lpstr>المعالجات المحاسبية للاندماج عن طريق اكتساب الاصول/اصدار الاسهم</vt:lpstr>
      <vt:lpstr>المعالجات المحاسبية للاندماج عن طريق اكتساب الاصول/اصدار الاسهم</vt:lpstr>
      <vt:lpstr>المعالجات المحاسبية للاندماج عن طريق اكتساب الاصول/اصدار الاسهم</vt:lpstr>
      <vt:lpstr>المعالجات المحاسبية للاندماج عن طريق اكتساب الاصول/اصدار الاسهم</vt:lpstr>
      <vt:lpstr>المعالجات المحاسبية للاندماج عن طريق اكتساب الاصول/اصدار الاسهم</vt:lpstr>
      <vt:lpstr>المعالجات المحاسبية للاندماج عن طريق اكتساب الاصول/اصدار الاسهم</vt:lpstr>
      <vt:lpstr>المعالجات المحاسبية للاندماج عن طريق اكتساب الاصول/اصدار الاسهم</vt:lpstr>
      <vt:lpstr>المعالجات المحاسبية للاندماج عن طريق اكتساب الاصول/اوراق الدين</vt:lpstr>
      <vt:lpstr>المعالجات المحاسبية للاندماج عن طريق اكتساب الاصول/اوراق الدين</vt:lpstr>
      <vt:lpstr>المعالجات المحاسبية للاندماج عن طريق اكتساب الاصول/اوراق الدين</vt:lpstr>
      <vt:lpstr>المعالجات المحاسبية للاندماج عن طريق اكتساب الاصول/اوراق الدين</vt:lpstr>
      <vt:lpstr>  ثانيا ً: المعالجة المحاسبية لاختبار انخفاض قيمة الشهرة </vt:lpstr>
      <vt:lpstr>المعالجة المحاسبية لاختبار انخفاض قيمة الشهرة </vt:lpstr>
      <vt:lpstr>المعالجة المحاسبية لاختبار انخفاض قيمة الشهرة </vt:lpstr>
      <vt:lpstr>المعالجة المحاسبية لاختبار انخفاض قيمة الشهرة </vt:lpstr>
      <vt:lpstr>المعالجة المحاسبية لاختبار انخفاض قيمة الشهرة </vt:lpstr>
      <vt:lpstr>المعالجة المحاسبية لاختبار انخفاض قيمة الشهرة </vt:lpstr>
      <vt:lpstr>المعالجة المحاسبية لاختبار انخفاض قيمة الشهرة </vt:lpstr>
      <vt:lpstr>المعالجة المحاسبية لاختبار انخفاض قيمة الشهرة </vt:lpstr>
      <vt:lpstr>عرض تقديمي في PowerPoint</vt:lpstr>
      <vt:lpstr>الافصاح عن شهرة المحل </vt:lpstr>
      <vt:lpstr>  ثالثا : المعالجة المحاسبية الخاصة بنفقات الاكتساب </vt:lpstr>
      <vt:lpstr>ثالثا : المعالجة المحاسبية الخاصة بنفقات الاكتساب </vt:lpstr>
      <vt:lpstr> ثالثا : المعالجة المحاسبية الخاصة بنفقات الاكتساب </vt:lpstr>
      <vt:lpstr> ثالثا : المعالجة المحاسبية الخاصة بنفقات الاكتساب  Solution :-                                                                     </vt:lpstr>
      <vt:lpstr>رابعا ً : المقابل المحتمل في عملية الاكتساب وتصنيفاته والمعالجة المحاسبية اللازمة له ‏:-‏</vt:lpstr>
      <vt:lpstr>رابعا ً : المقابل المحتمل في عملية الاكتساب وتصنيفاته والمعالجة المحاسبية اللازمة له ‏:-‏</vt:lpstr>
      <vt:lpstr>رابعا ً : المقابل المحتمل في عملية الاكتساب وتصنيفاته والمعالجة المحاسبية اللازمة له ‏:-‏</vt:lpstr>
      <vt:lpstr>رابعا ً : المقابل المحتمل في عملية الاكتساب وتصنيفاته والمعالجة المحاسبية اللازمة له ‏:-‏</vt:lpstr>
      <vt:lpstr>رابعا ً : المقابل المحتمل في عملية الاكتساب وتصنيفاته والمعالجة المحاسبية اللازمة له ‏:-‏</vt:lpstr>
      <vt:lpstr>رابعا ً : المقابل المحتمل في عملية الاكتساب وتصنيفاته والمعالجة المحاسبية اللازمة له ‏:-‏</vt:lpstr>
      <vt:lpstr>رابعا ً : المقابل المحتمل في عملية الاكتساب وتصنيفاته والمعالجة المحاسبية اللازمة له ‏:-‏</vt:lpstr>
      <vt:lpstr>رابعا ً : المقابل المحتمل في عملية الاكتساب وتصنيفاته والمعالجة المحاسبية اللازمة له ‏:-‏</vt:lpstr>
      <vt:lpstr>رابعا ً : المقابل المحتمل في عملية الاكتساب وتصنيفاته والمعالجة المحاسبية اللازمة له ‏:-‏</vt:lpstr>
      <vt:lpstr>رابعا ً : المقابل المحتمل في عملية الاكتساب وتصنيفاته والمعالجة المحاسبية اللازمة له ‏:-‏</vt:lpstr>
      <vt:lpstr>رابعا ً : المقابل المحتمل في عملية الاكتساب وتصنيفاته والمعالجة المحاسبية اللازمة له ‏:-‏</vt:lpstr>
      <vt:lpstr>رابعا ً : المقابل المحتمل في عملية الاكتساب وتصنيفاته والمعالجة المحاسبية اللازمة له ‏:-‏</vt:lpstr>
      <vt:lpstr>رابعا ً : المقابل المحتمل في عملية الاكتساب وتصنيفاته والمعالجة المحاسبية اللازمة له ‏:-‏</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اهداف التعلم</dc:title>
  <dc:creator>DELL</dc:creator>
  <cp:lastModifiedBy>Maher</cp:lastModifiedBy>
  <cp:revision>170</cp:revision>
  <dcterms:created xsi:type="dcterms:W3CDTF">2020-02-20T15:37:40Z</dcterms:created>
  <dcterms:modified xsi:type="dcterms:W3CDTF">2021-04-28T19:56:33Z</dcterms:modified>
</cp:coreProperties>
</file>