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8"/>
  </p:notesMasterIdLst>
  <p:handoutMasterIdLst>
    <p:handoutMasterId r:id="rId39"/>
  </p:handoutMasterIdLst>
  <p:sldIdLst>
    <p:sldId id="305" r:id="rId2"/>
    <p:sldId id="257" r:id="rId3"/>
    <p:sldId id="258" r:id="rId4"/>
    <p:sldId id="260" r:id="rId5"/>
    <p:sldId id="337" r:id="rId6"/>
    <p:sldId id="338" r:id="rId7"/>
    <p:sldId id="261" r:id="rId8"/>
    <p:sldId id="339" r:id="rId9"/>
    <p:sldId id="340" r:id="rId10"/>
    <p:sldId id="263" r:id="rId11"/>
    <p:sldId id="264" r:id="rId12"/>
    <p:sldId id="265" r:id="rId13"/>
    <p:sldId id="266" r:id="rId14"/>
    <p:sldId id="267" r:id="rId15"/>
    <p:sldId id="268" r:id="rId16"/>
    <p:sldId id="269" r:id="rId17"/>
    <p:sldId id="341" r:id="rId18"/>
    <p:sldId id="270" r:id="rId19"/>
    <p:sldId id="271" r:id="rId20"/>
    <p:sldId id="272" r:id="rId21"/>
    <p:sldId id="273" r:id="rId22"/>
    <p:sldId id="334" r:id="rId23"/>
    <p:sldId id="285" r:id="rId24"/>
    <p:sldId id="308" r:id="rId25"/>
    <p:sldId id="307" r:id="rId26"/>
    <p:sldId id="311" r:id="rId27"/>
    <p:sldId id="312" r:id="rId28"/>
    <p:sldId id="309" r:id="rId29"/>
    <p:sldId id="323" r:id="rId30"/>
    <p:sldId id="324" r:id="rId31"/>
    <p:sldId id="326" r:id="rId32"/>
    <p:sldId id="332" r:id="rId33"/>
    <p:sldId id="333" r:id="rId34"/>
    <p:sldId id="335" r:id="rId35"/>
    <p:sldId id="336" r:id="rId36"/>
    <p:sldId id="34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pe, Christina - Hoboken" initials="C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B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نمط فاتح 3 - تميي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93829" autoAdjust="0"/>
  </p:normalViewPr>
  <p:slideViewPr>
    <p:cSldViewPr>
      <p:cViewPr>
        <p:scale>
          <a:sx n="76" d="100"/>
          <a:sy n="76" d="100"/>
        </p:scale>
        <p:origin x="-1284" y="-42"/>
      </p:cViewPr>
      <p:guideLst>
        <p:guide orient="horz" pos="2160"/>
        <p:guide pos="2880"/>
      </p:guideLst>
    </p:cSldViewPr>
  </p:slideViewPr>
  <p:outlineViewPr>
    <p:cViewPr>
      <p:scale>
        <a:sx n="33" d="100"/>
        <a:sy n="33" d="100"/>
      </p:scale>
      <p:origin x="0" y="17910"/>
    </p:cViewPr>
  </p:outlineViewPr>
  <p:notesTextViewPr>
    <p:cViewPr>
      <p:scale>
        <a:sx n="1" d="1"/>
        <a:sy n="1" d="1"/>
      </p:scale>
      <p:origin x="0" y="0"/>
    </p:cViewPr>
  </p:notesTextViewPr>
  <p:sorterViewPr>
    <p:cViewPr>
      <p:scale>
        <a:sx n="100" d="100"/>
        <a:sy n="100" d="100"/>
      </p:scale>
      <p:origin x="0" y="58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BEE16C-6E1A-4A17-80F6-5B6532417D90}" type="datetimeFigureOut">
              <a:rPr lang="en-US" smtClean="0"/>
              <a:pPr/>
              <a:t>5/23/2021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B1BF2-2A37-4305-AA77-AEF044860914}" type="slidenum">
              <a:rPr lang="en-US" smtClean="0"/>
              <a:pPr/>
              <a:t>‹#›</a:t>
            </a:fld>
            <a:endParaRPr lang="en-US" dirty="0"/>
          </a:p>
        </p:txBody>
      </p:sp>
    </p:spTree>
    <p:extLst>
      <p:ext uri="{BB962C8B-B14F-4D97-AF65-F5344CB8AC3E}">
        <p14:creationId xmlns:p14="http://schemas.microsoft.com/office/powerpoint/2010/main" val="1119394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702EEA-221F-4A83-9053-CDEAFB80D3B3}" type="datetimeFigureOut">
              <a:rPr lang="en-US" smtClean="0"/>
              <a:pPr/>
              <a:t>5/23/2021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37B73A-3885-40F6-934D-CD7391DD0EDF}" type="slidenum">
              <a:rPr lang="en-US" smtClean="0"/>
              <a:pPr/>
              <a:t>‹#›</a:t>
            </a:fld>
            <a:endParaRPr lang="en-US" dirty="0"/>
          </a:p>
        </p:txBody>
      </p:sp>
    </p:spTree>
    <p:extLst>
      <p:ext uri="{BB962C8B-B14F-4D97-AF65-F5344CB8AC3E}">
        <p14:creationId xmlns:p14="http://schemas.microsoft.com/office/powerpoint/2010/main" val="2792326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4"/>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charset="0"/>
            </a:endParaRPr>
          </a:p>
        </p:txBody>
      </p:sp>
    </p:spTree>
    <p:extLst>
      <p:ext uri="{BB962C8B-B14F-4D97-AF65-F5344CB8AC3E}">
        <p14:creationId xmlns:p14="http://schemas.microsoft.com/office/powerpoint/2010/main" val="15276536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287297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52525" y="692150"/>
            <a:ext cx="4552950" cy="3416300"/>
          </a:xfrm>
          <a:ln/>
        </p:spPr>
      </p:sp>
      <p:sp>
        <p:nvSpPr>
          <p:cNvPr id="645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charset="0"/>
            </a:endParaRPr>
          </a:p>
        </p:txBody>
      </p:sp>
    </p:spTree>
    <p:extLst>
      <p:ext uri="{BB962C8B-B14F-4D97-AF65-F5344CB8AC3E}">
        <p14:creationId xmlns:p14="http://schemas.microsoft.com/office/powerpoint/2010/main" val="667541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925921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3850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2914347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5040273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9618132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35687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465863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3209061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2525" y="692150"/>
            <a:ext cx="4552950" cy="3416300"/>
          </a:xfrm>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charset="0"/>
            </a:endParaRPr>
          </a:p>
        </p:txBody>
      </p:sp>
    </p:spTree>
    <p:extLst>
      <p:ext uri="{BB962C8B-B14F-4D97-AF65-F5344CB8AC3E}">
        <p14:creationId xmlns:p14="http://schemas.microsoft.com/office/powerpoint/2010/main" val="1510263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3936013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40782982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483423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3655389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628472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25537343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23160163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552641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1356035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143635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2525" y="692150"/>
            <a:ext cx="4552950" cy="3416300"/>
          </a:xfrm>
          <a:ln/>
        </p:spPr>
      </p:sp>
      <p:sp>
        <p:nvSpPr>
          <p:cNvPr id="552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charset="0"/>
            </a:endParaRPr>
          </a:p>
        </p:txBody>
      </p:sp>
    </p:spTree>
    <p:extLst>
      <p:ext uri="{BB962C8B-B14F-4D97-AF65-F5344CB8AC3E}">
        <p14:creationId xmlns:p14="http://schemas.microsoft.com/office/powerpoint/2010/main" val="92840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2525" y="692150"/>
            <a:ext cx="4552950" cy="3416300"/>
          </a:xfrm>
          <a:ln/>
        </p:spPr>
      </p:sp>
      <p:sp>
        <p:nvSpPr>
          <p:cNvPr id="563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charset="0"/>
            </a:endParaRPr>
          </a:p>
        </p:txBody>
      </p:sp>
    </p:spTree>
    <p:extLst>
      <p:ext uri="{BB962C8B-B14F-4D97-AF65-F5344CB8AC3E}">
        <p14:creationId xmlns:p14="http://schemas.microsoft.com/office/powerpoint/2010/main" val="3502505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4145835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2378067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831537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302090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xfrm>
            <a:off x="456993" y="4343869"/>
            <a:ext cx="5867850" cy="41141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Tree>
    <p:extLst>
      <p:ext uri="{BB962C8B-B14F-4D97-AF65-F5344CB8AC3E}">
        <p14:creationId xmlns:p14="http://schemas.microsoft.com/office/powerpoint/2010/main" val="30668243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2">
        <a:schemeClr val="bg1"/>
      </p:bgRef>
    </p:bg>
    <p:spTree>
      <p:nvGrpSpPr>
        <p:cNvPr id="1" name=""/>
        <p:cNvGrpSpPr/>
        <p:nvPr/>
      </p:nvGrpSpPr>
      <p:grpSpPr>
        <a:xfrm>
          <a:off x="0" y="0"/>
          <a:ext cx="0" cy="0"/>
          <a:chOff x="0" y="0"/>
          <a:chExt cx="0" cy="0"/>
        </a:xfrm>
      </p:grpSpPr>
      <p:sp>
        <p:nvSpPr>
          <p:cNvPr id="14" name="Rectangle 13"/>
          <p:cNvSpPr/>
          <p:nvPr/>
        </p:nvSpPr>
        <p:spPr>
          <a:xfrm>
            <a:off x="0" y="6629400"/>
            <a:ext cx="9144000" cy="228599"/>
          </a:xfrm>
          <a:prstGeom prst="rect">
            <a:avLst/>
          </a:prstGeom>
          <a:solidFill>
            <a:srgbClr val="76B7D7"/>
          </a:solidFill>
          <a:ln>
            <a:solidFill>
              <a:srgbClr val="76B7D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2" name="Rectangle 11"/>
          <p:cNvSpPr/>
          <p:nvPr/>
        </p:nvSpPr>
        <p:spPr>
          <a:xfrm>
            <a:off x="0" y="12954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10" name="Rectangle 9"/>
          <p:cNvSpPr/>
          <p:nvPr/>
        </p:nvSpPr>
        <p:spPr>
          <a:xfrm>
            <a:off x="0" y="3276600"/>
            <a:ext cx="9067800" cy="304800"/>
          </a:xfrm>
          <a:prstGeom prst="rect">
            <a:avLst/>
          </a:prstGeom>
          <a:solidFill>
            <a:srgbClr val="76B7D7"/>
          </a:solidFill>
          <a:ln>
            <a:solidFill>
              <a:srgbClr val="76B7D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6200" y="3962400"/>
            <a:ext cx="3429000" cy="1752600"/>
          </a:xfrm>
          <a:gradFill flip="none" rotWithShape="1">
            <a:gsLst>
              <a:gs pos="0">
                <a:srgbClr val="90C7E0">
                  <a:tint val="66000"/>
                  <a:satMod val="160000"/>
                </a:srgbClr>
              </a:gs>
              <a:gs pos="50000">
                <a:srgbClr val="90C7E0">
                  <a:tint val="44500"/>
                  <a:satMod val="160000"/>
                </a:srgbClr>
              </a:gs>
              <a:gs pos="100000">
                <a:srgbClr val="90C7E0">
                  <a:tint val="23500"/>
                  <a:satMod val="160000"/>
                </a:srgbClr>
              </a:gs>
            </a:gsLst>
            <a:lin ang="8100000" scaled="1"/>
            <a:tileRect/>
          </a:gradFill>
        </p:spPr>
        <p:txBody>
          <a:bodyPr anchor="ctr"/>
          <a:lstStyle>
            <a:lvl1pPr marL="0" indent="0" algn="ctr">
              <a:buNone/>
              <a:defRPr b="0">
                <a:solidFill>
                  <a:srgbClr val="0082B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57600" y="316992"/>
            <a:ext cx="5344391" cy="614511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1" name="TextBox 10"/>
          <p:cNvSpPr txBox="1"/>
          <p:nvPr/>
        </p:nvSpPr>
        <p:spPr>
          <a:xfrm>
            <a:off x="228600" y="3242846"/>
            <a:ext cx="3276600" cy="338554"/>
          </a:xfrm>
          <a:prstGeom prst="rect">
            <a:avLst/>
          </a:prstGeom>
          <a:noFill/>
        </p:spPr>
        <p:txBody>
          <a:bodyPr wrap="square" rtlCol="0">
            <a:spAutoFit/>
          </a:bodyPr>
          <a:lstStyle/>
          <a:p>
            <a:pPr algn="ctr"/>
            <a:r>
              <a:rPr lang="en-US" sz="1600" b="1" dirty="0" smtClean="0">
                <a:solidFill>
                  <a:schemeClr val="bg1"/>
                </a:solidFill>
                <a:latin typeface="Times New Roman" panose="02020603050405020304" pitchFamily="18" charset="0"/>
                <a:cs typeface="Times New Roman" panose="02020603050405020304" pitchFamily="18" charset="0"/>
              </a:rPr>
              <a:t>Jeter ● Chaney</a:t>
            </a:r>
            <a:endParaRPr lang="en-US" sz="1600" b="1" dirty="0">
              <a:solidFill>
                <a:schemeClr val="bg1"/>
              </a:solidFill>
              <a:latin typeface="Times New Roman" panose="02020603050405020304" pitchFamily="18" charset="0"/>
              <a:cs typeface="Times New Roman" panose="02020603050405020304" pitchFamily="18" charset="0"/>
            </a:endParaRPr>
          </a:p>
        </p:txBody>
      </p:sp>
      <p:sp>
        <p:nvSpPr>
          <p:cNvPr id="15" name="TextBox 14"/>
          <p:cNvSpPr txBox="1"/>
          <p:nvPr/>
        </p:nvSpPr>
        <p:spPr>
          <a:xfrm>
            <a:off x="0" y="6581001"/>
            <a:ext cx="9144000" cy="307777"/>
          </a:xfrm>
          <a:prstGeom prst="rect">
            <a:avLst/>
          </a:prstGeom>
          <a:noFill/>
        </p:spPr>
        <p:txBody>
          <a:bodyPr wrap="square" rtlCol="0">
            <a:spAutoFit/>
          </a:bodyPr>
          <a:lstStyle/>
          <a:p>
            <a:pPr algn="ctr"/>
            <a:r>
              <a:rPr lang="en-US" sz="1400" b="1" dirty="0" smtClean="0">
                <a:solidFill>
                  <a:schemeClr val="tx2"/>
                </a:solidFill>
                <a:latin typeface="Times New Roman" panose="02020603050405020304" pitchFamily="18" charset="0"/>
                <a:cs typeface="Times New Roman" panose="02020603050405020304" pitchFamily="18" charset="0"/>
              </a:rPr>
              <a:t>Prepared</a:t>
            </a:r>
            <a:r>
              <a:rPr lang="en-US" sz="1400" b="1" baseline="0" dirty="0" smtClean="0">
                <a:solidFill>
                  <a:schemeClr val="tx2"/>
                </a:solidFill>
                <a:latin typeface="Times New Roman" panose="02020603050405020304" pitchFamily="18" charset="0"/>
                <a:cs typeface="Times New Roman" panose="02020603050405020304" pitchFamily="18" charset="0"/>
              </a:rPr>
              <a:t> by </a:t>
            </a:r>
            <a:r>
              <a:rPr lang="en-US" sz="1400" b="1" kern="1200" dirty="0" smtClean="0">
                <a:solidFill>
                  <a:schemeClr val="tx2"/>
                </a:solidFill>
                <a:effectLst/>
                <a:latin typeface="+mn-lt"/>
                <a:ea typeface="+mn-ea"/>
                <a:cs typeface="+mn-cs"/>
              </a:rPr>
              <a:t>Sheila Ammons, Austin Community College</a:t>
            </a:r>
            <a:r>
              <a:rPr lang="en-US" sz="1400" b="1" baseline="0" dirty="0" smtClean="0">
                <a:solidFill>
                  <a:schemeClr val="tx2"/>
                </a:solidFill>
                <a:latin typeface="Times New Roman" panose="02020603050405020304" pitchFamily="18" charset="0"/>
                <a:cs typeface="Times New Roman" panose="02020603050405020304" pitchFamily="18" charset="0"/>
              </a:rPr>
              <a:t> </a:t>
            </a:r>
            <a:endParaRPr lang="en-US" sz="1400" b="1" dirty="0">
              <a:solidFill>
                <a:schemeClr val="tx2"/>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0" y="1611273"/>
            <a:ext cx="3581400" cy="1569660"/>
          </a:xfrm>
          <a:prstGeom prst="rect">
            <a:avLst/>
          </a:prstGeom>
          <a:noFill/>
        </p:spPr>
        <p:txBody>
          <a:bodyPr wrap="square" rtlCol="0">
            <a:spAutoFit/>
          </a:bodyPr>
          <a:lstStyle/>
          <a:p>
            <a:pPr algn="ctr"/>
            <a:r>
              <a:rPr lang="en-US" sz="4800" dirty="0" smtClean="0">
                <a:latin typeface="Times New Roman" panose="02020603050405020304" pitchFamily="18" charset="0"/>
                <a:cs typeface="Times New Roman" panose="02020603050405020304" pitchFamily="18" charset="0"/>
              </a:rPr>
              <a:t>Advanced Accounting</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252490"/>
      </p:ext>
    </p:extLst>
  </p:cSld>
  <p:clrMapOvr>
    <a:overrideClrMapping bg1="lt1" tx1="dk1" bg2="lt2" tx2="dk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35B41-EE48-430F-903E-1952033F757C}" type="datetime1">
              <a:rPr lang="en-US" smtClean="0"/>
              <a:pPr/>
              <a:t>5/23/2021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8" name="Picture 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9" name="TextBox 8"/>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64534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EE8CAE-553F-41A8-B687-6BE094B0A282}" type="datetime1">
              <a:rPr lang="en-US" smtClean="0"/>
              <a:pPr/>
              <a:t>5/23/2021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46427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00200"/>
            <a:ext cx="85344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994886-B7C1-4629-B7B4-FC9FD896709B}" type="datetime1">
              <a:rPr lang="en-US" smtClean="0"/>
              <a:pPr/>
              <a:t>5/23/2021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91045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FD9B9-C9CD-45A6-B078-D049A038FB91}" type="datetime1">
              <a:rPr lang="en-US" smtClean="0"/>
              <a:pPr/>
              <a:t>5/23/2021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62EAB1-D80C-4217-BFF0-836E2E1B9F25}" type="slidenum">
              <a:rPr lang="en-US" smtClean="0"/>
              <a:pPr/>
              <a:t>‹#›</a:t>
            </a:fld>
            <a:endParaRPr lang="en-US" dirty="0"/>
          </a:p>
        </p:txBody>
      </p:sp>
      <p:sp>
        <p:nvSpPr>
          <p:cNvPr id="7" name="TextBox 6"/>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174212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794DCD-4E02-40E4-BF6F-78B6DE9B9C8B}" type="datetime1">
              <a:rPr lang="en-US" smtClean="0"/>
              <a:pPr/>
              <a:t>5/23/2021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9" name="Pictur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0" name="TextBox 9"/>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128536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1774" y="1676400"/>
            <a:ext cx="4187826"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572000" y="1676400"/>
            <a:ext cx="41910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DCFE977-86EB-499B-AE3D-92C24ACA6DB0}" type="datetime1">
              <a:rPr lang="en-US" smtClean="0"/>
              <a:pPr/>
              <a:t>5/23/2021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62EAB1-D80C-4217-BFF0-836E2E1B9F25}" type="slidenum">
              <a:rPr lang="en-US" smtClean="0"/>
              <a:pPr/>
              <a:t>‹#›</a:t>
            </a:fld>
            <a:endParaRPr lang="en-US" dirty="0"/>
          </a:p>
        </p:txBody>
      </p:sp>
      <p:sp>
        <p:nvSpPr>
          <p:cNvPr id="10"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11" name="Picture 10"/>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2" name="Content Placeholder 2"/>
          <p:cNvSpPr>
            <a:spLocks noGrp="1"/>
          </p:cNvSpPr>
          <p:nvPr>
            <p:ph sz="half" idx="13"/>
          </p:nvPr>
        </p:nvSpPr>
        <p:spPr>
          <a:xfrm>
            <a:off x="2286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3"/>
          <p:cNvSpPr>
            <a:spLocks noGrp="1"/>
          </p:cNvSpPr>
          <p:nvPr>
            <p:ph sz="half" idx="2"/>
          </p:nvPr>
        </p:nvSpPr>
        <p:spPr>
          <a:xfrm>
            <a:off x="45720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Box 13"/>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934955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5C4EEEC-D803-492E-B227-A9B6D096AF87}" type="datetime1">
              <a:rPr lang="en-US" smtClean="0"/>
              <a:pPr/>
              <a:t>5/23/2021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62EAB1-D80C-4217-BFF0-836E2E1B9F25}" type="slidenum">
              <a:rPr lang="en-US" smtClean="0"/>
              <a:pPr/>
              <a:t>‹#›</a:t>
            </a:fld>
            <a:endParaRPr lang="en-US" dirty="0"/>
          </a:p>
        </p:txBody>
      </p:sp>
      <p:sp>
        <p:nvSpPr>
          <p:cNvPr id="6" name="Title 1"/>
          <p:cNvSpPr>
            <a:spLocks noGrp="1"/>
          </p:cNvSpPr>
          <p:nvPr>
            <p:ph type="title"/>
          </p:nvPr>
        </p:nvSpPr>
        <p:spPr>
          <a:xfrm>
            <a:off x="1447800" y="76200"/>
            <a:ext cx="7467600" cy="1371600"/>
          </a:xfrm>
          <a:solidFill>
            <a:schemeClr val="bg1">
              <a:lumMod val="50000"/>
            </a:schemeClr>
          </a:solidFill>
          <a:ln>
            <a:noFill/>
          </a:ln>
        </p:spPr>
        <p:txBody>
          <a:bodyPr anchor="b"/>
          <a:lstStyle>
            <a:lvl1pPr algn="l">
              <a:defRPr>
                <a:solidFill>
                  <a:schemeClr val="bg1"/>
                </a:solidFill>
              </a:defRPr>
            </a:lvl1pPr>
          </a:lstStyle>
          <a:p>
            <a:r>
              <a:rPr lang="en-US" smtClean="0"/>
              <a:t>Click to edit Master title style</a:t>
            </a:r>
            <a:endParaRPr lang="en-US" dirty="0"/>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02523" y="76200"/>
            <a:ext cx="1192877" cy="13716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257317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5A9192-4340-429A-B84F-212FC5B16331}" type="datetime1">
              <a:rPr lang="en-US" smtClean="0"/>
              <a:pPr/>
              <a:t>5/23/2021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62EAB1-D80C-4217-BFF0-836E2E1B9F25}" type="slidenum">
              <a:rPr lang="en-US" smtClean="0"/>
              <a:pPr/>
              <a:t>‹#›</a:t>
            </a:fld>
            <a:endParaRPr lang="en-US" dirty="0"/>
          </a:p>
        </p:txBody>
      </p:sp>
      <p:sp>
        <p:nvSpPr>
          <p:cNvPr id="5" name="TextBox 4"/>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426215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B3EC9-F6E9-47C8-8B65-666CF1ECC611}" type="datetime1">
              <a:rPr lang="en-US" smtClean="0"/>
              <a:pPr/>
              <a:t>5/23/2021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74203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57569E-DF33-4942-AD8E-D8AD68339C14}" type="datetime1">
              <a:rPr lang="en-US" smtClean="0"/>
              <a:pPr/>
              <a:t>5/23/2021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62EAB1-D80C-4217-BFF0-836E2E1B9F25}" type="slidenum">
              <a:rPr lang="en-US" smtClean="0"/>
              <a:pPr/>
              <a:t>‹#›</a:t>
            </a:fld>
            <a:endParaRPr lang="en-US" dirty="0"/>
          </a:p>
        </p:txBody>
      </p:sp>
      <p:sp>
        <p:nvSpPr>
          <p:cNvPr id="8" name="TextBox 7"/>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Tree>
    <p:extLst>
      <p:ext uri="{BB962C8B-B14F-4D97-AF65-F5344CB8AC3E}">
        <p14:creationId xmlns:p14="http://schemas.microsoft.com/office/powerpoint/2010/main" val="391706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4800" y="1752600"/>
            <a:ext cx="84582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55710-0F6B-4BF2-B917-0EFDE90B06FE}" type="datetimeFigureOut">
              <a:rPr lang="en-US" smtClean="0"/>
              <a:pPr/>
              <a:t>5/23/2021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2EAB1-D80C-4217-BFF0-836E2E1B9F25}" type="slidenum">
              <a:rPr lang="en-US" smtClean="0"/>
              <a:pPr/>
              <a:t>‹#›</a:t>
            </a:fld>
            <a:endParaRPr lang="en-US" dirty="0"/>
          </a:p>
        </p:txBody>
      </p:sp>
    </p:spTree>
    <p:extLst>
      <p:ext uri="{BB962C8B-B14F-4D97-AF65-F5344CB8AC3E}">
        <p14:creationId xmlns:p14="http://schemas.microsoft.com/office/powerpoint/2010/main" val="30852513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Microsoft_Excel_97-2003_Worksheet6.xls"/><Relationship Id="rId4" Type="http://schemas.openxmlformats.org/officeDocument/2006/relationships/oleObject" Target="../embeddings/oleObject6.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subTitle" idx="1"/>
          </p:nvPr>
        </p:nvSpPr>
        <p:spPr>
          <a:xfrm>
            <a:off x="76200" y="3276600"/>
            <a:ext cx="3429000" cy="1524000"/>
          </a:xfrm>
        </p:spPr>
        <p:txBody>
          <a:bodyPr>
            <a:normAutofit/>
          </a:bodyPr>
          <a:lstStyle/>
          <a:p>
            <a:r>
              <a:rPr lang="ar-IQ" b="1" dirty="0" smtClean="0"/>
              <a:t>تخصيص واندثار </a:t>
            </a:r>
            <a:r>
              <a:rPr lang="ar-SA" b="1" dirty="0" smtClean="0"/>
              <a:t>الفرق</a:t>
            </a:r>
            <a:r>
              <a:rPr lang="ar-IQ" b="1" dirty="0" smtClean="0"/>
              <a:t> بين القيمة الضمنية والقيمة الدفترية </a:t>
            </a:r>
            <a:r>
              <a:rPr lang="ar-SA" b="1" dirty="0" smtClean="0"/>
              <a:t>الدفترية</a:t>
            </a:r>
            <a:r>
              <a:rPr lang="ar-IQ" b="1" dirty="0" smtClean="0"/>
              <a:t> </a:t>
            </a:r>
            <a:endParaRPr lang="en-US" b="1" dirty="0" smtClean="0"/>
          </a:p>
        </p:txBody>
      </p:sp>
      <p:sp>
        <p:nvSpPr>
          <p:cNvPr id="3" name="Slide Number Placeholder 2"/>
          <p:cNvSpPr>
            <a:spLocks noGrp="1"/>
          </p:cNvSpPr>
          <p:nvPr>
            <p:ph type="sldNum" sz="quarter" idx="4294967295"/>
          </p:nvPr>
        </p:nvSpPr>
        <p:spPr>
          <a:xfrm>
            <a:off x="0" y="6400800"/>
            <a:ext cx="2133600" cy="365125"/>
          </a:xfrm>
        </p:spPr>
        <p:txBody>
          <a:bodyPr/>
          <a:lstStyle/>
          <a:p>
            <a:fld id="{0B62EAB1-D80C-4217-BFF0-836E2E1B9F25}" type="slidenum">
              <a:rPr lang="en-US" smtClean="0"/>
              <a:pPr/>
              <a:t>1</a:t>
            </a:fld>
            <a:endParaRPr lang="en-US" dirty="0"/>
          </a:p>
        </p:txBody>
      </p:sp>
      <p:sp>
        <p:nvSpPr>
          <p:cNvPr id="5" name="Text Placeholder 3"/>
          <p:cNvSpPr txBox="1">
            <a:spLocks/>
          </p:cNvSpPr>
          <p:nvPr/>
        </p:nvSpPr>
        <p:spPr>
          <a:xfrm>
            <a:off x="76200" y="5410200"/>
            <a:ext cx="3429000" cy="762000"/>
          </a:xfrm>
          <a:prstGeom prst="rect">
            <a:avLst/>
          </a:prstGeom>
          <a:gradFill flip="none" rotWithShape="1">
            <a:gsLst>
              <a:gs pos="0">
                <a:srgbClr val="90C7E0">
                  <a:tint val="66000"/>
                  <a:satMod val="160000"/>
                </a:srgbClr>
              </a:gs>
              <a:gs pos="50000">
                <a:srgbClr val="90C7E0">
                  <a:tint val="44500"/>
                  <a:satMod val="160000"/>
                </a:srgbClr>
              </a:gs>
              <a:gs pos="100000">
                <a:srgbClr val="90C7E0">
                  <a:tint val="23500"/>
                  <a:satMod val="160000"/>
                </a:srgbClr>
              </a:gs>
            </a:gsLst>
            <a:lin ang="8100000" scaled="1"/>
            <a:tileRect/>
          </a:gradFill>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sz="2800" b="0" kern="1200">
                <a:solidFill>
                  <a:srgbClr val="0082B1"/>
                </a:solidFill>
                <a:latin typeface="Times New Roman" panose="02020603050405020304" pitchFamily="18" charset="0"/>
                <a:ea typeface="+mn-ea"/>
                <a:cs typeface="Times New Roman" panose="02020603050405020304" pitchFamily="18"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800" b="1" dirty="0" smtClean="0">
                <a:solidFill>
                  <a:srgbClr val="FF0000"/>
                </a:solidFill>
              </a:rPr>
              <a:t>Prof. Dr. Bushra Al-Mashhadani 2021 </a:t>
            </a:r>
            <a:endParaRPr lang="en-US" sz="1800" b="1" dirty="0" smtClean="0">
              <a:solidFill>
                <a:srgbClr val="FF0000"/>
              </a:solidFill>
            </a:endParaRPr>
          </a:p>
        </p:txBody>
      </p:sp>
    </p:spTree>
    <p:extLst>
      <p:ext uri="{BB962C8B-B14F-4D97-AF65-F5344CB8AC3E}">
        <p14:creationId xmlns:p14="http://schemas.microsoft.com/office/powerpoint/2010/main" val="653171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8834" name="Rectangle 2"/>
          <p:cNvSpPr>
            <a:spLocks noChangeArrowheads="1"/>
          </p:cNvSpPr>
          <p:nvPr/>
        </p:nvSpPr>
        <p:spPr bwMode="auto">
          <a:xfrm>
            <a:off x="533400" y="1828800"/>
            <a:ext cx="8305800" cy="2590800"/>
          </a:xfrm>
          <a:prstGeom prst="rect">
            <a:avLst/>
          </a:prstGeom>
          <a:solidFill>
            <a:schemeClr val="bg1"/>
          </a:solidFill>
          <a:ln w="28575">
            <a:noFill/>
            <a:miter lim="800000"/>
            <a:headEnd/>
            <a:tailEnd/>
          </a:ln>
          <a:effectLst/>
        </p:spPr>
        <p:txBody>
          <a:bodyPr lIns="90488" tIns="44450" rIns="90488" bIns="44450"/>
          <a:lstStyle/>
          <a:p>
            <a:pPr indent="6350" algn="just" eaLnBrk="0" hangingPunct="0">
              <a:lnSpc>
                <a:spcPct val="130000"/>
              </a:lnSpc>
              <a:spcBef>
                <a:spcPct val="30000"/>
              </a:spcBef>
              <a:buClr>
                <a:schemeClr val="accent2"/>
              </a:buClr>
              <a:buSzPct val="75000"/>
              <a:buFont typeface="Wingdings" pitchFamily="2" charset="2"/>
              <a:buNone/>
              <a:defRPr/>
            </a:pPr>
            <a:r>
              <a:rPr lang="en-US" sz="2000" b="1" dirty="0" smtClean="0">
                <a:solidFill>
                  <a:srgbClr val="800000"/>
                </a:solidFill>
                <a:effectLst>
                  <a:outerShdw blurRad="38100" dist="38100" dir="2700000" algn="tl">
                    <a:srgbClr val="C0C0C0"/>
                  </a:outerShdw>
                </a:effectLst>
                <a:latin typeface="+mj-lt"/>
                <a:cs typeface="+mn-cs"/>
              </a:rPr>
              <a:t>Q1:</a:t>
            </a:r>
            <a:r>
              <a:rPr lang="en-US" sz="2000" dirty="0" smtClean="0">
                <a:solidFill>
                  <a:schemeClr val="bg2"/>
                </a:solidFill>
                <a:effectLst>
                  <a:outerShdw blurRad="38100" dist="38100" dir="2700000" algn="tl">
                    <a:srgbClr val="C0C0C0"/>
                  </a:outerShdw>
                </a:effectLst>
                <a:latin typeface="+mj-lt"/>
                <a:cs typeface="+mn-cs"/>
              </a:rPr>
              <a:t>  </a:t>
            </a:r>
            <a:r>
              <a:rPr lang="en-US" sz="2000" dirty="0">
                <a:solidFill>
                  <a:srgbClr val="000000"/>
                </a:solidFill>
                <a:latin typeface="+mj-lt"/>
                <a:cs typeface="+mn-cs"/>
              </a:rPr>
              <a:t>On January 1, </a:t>
            </a:r>
            <a:r>
              <a:rPr lang="en-US" sz="2000" dirty="0" smtClean="0">
                <a:solidFill>
                  <a:srgbClr val="000000"/>
                </a:solidFill>
                <a:latin typeface="+mj-lt"/>
                <a:cs typeface="+mn-cs"/>
              </a:rPr>
              <a:t>2020, </a:t>
            </a:r>
            <a:r>
              <a:rPr lang="en-US" sz="2000" dirty="0">
                <a:solidFill>
                  <a:srgbClr val="000000"/>
                </a:solidFill>
                <a:latin typeface="+mj-lt"/>
                <a:cs typeface="+mn-cs"/>
              </a:rPr>
              <a:t>Pam Company purchased an </a:t>
            </a:r>
            <a:r>
              <a:rPr lang="en-US" sz="2000" b="1" dirty="0">
                <a:solidFill>
                  <a:srgbClr val="FF0000"/>
                </a:solidFill>
                <a:latin typeface="+mj-lt"/>
                <a:cs typeface="+mn-cs"/>
              </a:rPr>
              <a:t>85%</a:t>
            </a:r>
            <a:r>
              <a:rPr lang="en-US" sz="2000" dirty="0">
                <a:solidFill>
                  <a:srgbClr val="000000"/>
                </a:solidFill>
                <a:latin typeface="+mj-lt"/>
                <a:cs typeface="+mn-cs"/>
              </a:rPr>
              <a:t> interest in Shaw Company for </a:t>
            </a:r>
            <a:r>
              <a:rPr lang="en-US" sz="2000" b="1" dirty="0">
                <a:solidFill>
                  <a:srgbClr val="FF0000"/>
                </a:solidFill>
                <a:latin typeface="+mj-lt"/>
                <a:cs typeface="+mn-cs"/>
              </a:rPr>
              <a:t>$540,000</a:t>
            </a:r>
            <a:r>
              <a:rPr lang="en-US" sz="2000" dirty="0">
                <a:solidFill>
                  <a:srgbClr val="000000"/>
                </a:solidFill>
                <a:latin typeface="+mj-lt"/>
                <a:cs typeface="+mn-cs"/>
              </a:rPr>
              <a:t>. On this date, Shaw Company had </a:t>
            </a:r>
            <a:r>
              <a:rPr lang="en-US" sz="2000" b="1" i="1" dirty="0">
                <a:solidFill>
                  <a:srgbClr val="000000"/>
                </a:solidFill>
                <a:latin typeface="+mj-lt"/>
                <a:cs typeface="+mn-cs"/>
              </a:rPr>
              <a:t>common stock of $400,000 </a:t>
            </a:r>
            <a:r>
              <a:rPr lang="en-US" sz="2000" dirty="0">
                <a:solidFill>
                  <a:srgbClr val="000000"/>
                </a:solidFill>
                <a:latin typeface="+mj-lt"/>
                <a:cs typeface="+mn-cs"/>
              </a:rPr>
              <a:t>and </a:t>
            </a:r>
            <a:r>
              <a:rPr lang="en-US" sz="2000" b="1" i="1" dirty="0">
                <a:solidFill>
                  <a:srgbClr val="000000"/>
                </a:solidFill>
                <a:latin typeface="+mj-lt"/>
                <a:cs typeface="+mn-cs"/>
              </a:rPr>
              <a:t>retained earnings of $140,000</a:t>
            </a:r>
            <a:r>
              <a:rPr lang="en-US" sz="2000" dirty="0">
                <a:solidFill>
                  <a:srgbClr val="000000"/>
                </a:solidFill>
                <a:latin typeface="+mj-lt"/>
                <a:cs typeface="+mn-cs"/>
              </a:rPr>
              <a:t>. An examination of Shaw Company’s assets and liabilities </a:t>
            </a:r>
            <a:r>
              <a:rPr lang="en-US" sz="2000" dirty="0" smtClean="0">
                <a:solidFill>
                  <a:srgbClr val="000000"/>
                </a:solidFill>
                <a:latin typeface="+mj-lt"/>
                <a:cs typeface="+mn-cs"/>
              </a:rPr>
              <a:t>revealed</a:t>
            </a:r>
            <a:r>
              <a:rPr lang="ar-SA" sz="2000" dirty="0" smtClean="0">
                <a:solidFill>
                  <a:srgbClr val="000000"/>
                </a:solidFill>
                <a:latin typeface="+mj-lt"/>
                <a:cs typeface="+mn-cs"/>
              </a:rPr>
              <a:t> </a:t>
            </a:r>
            <a:r>
              <a:rPr lang="en-US" sz="2000" dirty="0" smtClean="0">
                <a:solidFill>
                  <a:srgbClr val="000000"/>
                </a:solidFill>
                <a:latin typeface="+mj-lt"/>
                <a:cs typeface="+mn-cs"/>
              </a:rPr>
              <a:t>that </a:t>
            </a:r>
            <a:r>
              <a:rPr lang="en-US" sz="2000" dirty="0">
                <a:solidFill>
                  <a:srgbClr val="000000"/>
                </a:solidFill>
                <a:latin typeface="+mj-lt"/>
                <a:cs typeface="+mn-cs"/>
              </a:rPr>
              <a:t>their book value was equal to their fair value except for marketable securities and equipment:</a:t>
            </a:r>
          </a:p>
        </p:txBody>
      </p:sp>
      <p:graphicFrame>
        <p:nvGraphicFramePr>
          <p:cNvPr id="1026" name="Object 4"/>
          <p:cNvGraphicFramePr>
            <a:graphicFrameLocks noChangeAspect="1"/>
          </p:cNvGraphicFramePr>
          <p:nvPr>
            <p:extLst>
              <p:ext uri="{D42A27DB-BD31-4B8C-83A1-F6EECF244321}">
                <p14:modId xmlns:p14="http://schemas.microsoft.com/office/powerpoint/2010/main" val="3780293840"/>
              </p:ext>
            </p:extLst>
          </p:nvPr>
        </p:nvGraphicFramePr>
        <p:xfrm>
          <a:off x="685800" y="4114800"/>
          <a:ext cx="7772400" cy="1081991"/>
        </p:xfrm>
        <a:graphic>
          <a:graphicData uri="http://schemas.openxmlformats.org/presentationml/2006/ole">
            <mc:AlternateContent xmlns:mc="http://schemas.openxmlformats.org/markup-compatibility/2006">
              <mc:Choice xmlns:v="urn:schemas-microsoft-com:vml" Requires="v">
                <p:oleObj spid="_x0000_s47211" name="Worksheet" r:id="rId5" imgW="6007100" imgH="876300" progId="Excel.Sheet.8">
                  <p:embed/>
                </p:oleObj>
              </mc:Choice>
              <mc:Fallback>
                <p:oleObj name="Worksheet" r:id="rId5" imgW="6007100" imgH="876300" progId="Excel.Shee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4114800"/>
                        <a:ext cx="7772400" cy="10819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88845" name="Rectangle 13"/>
          <p:cNvSpPr>
            <a:spLocks noGrp="1" noChangeArrowheads="1"/>
          </p:cNvSpPr>
          <p:nvPr>
            <p:ph type="title"/>
          </p:nvPr>
        </p:nvSpPr>
        <p:spPr>
          <a:solidFill>
            <a:schemeClr val="accent1">
              <a:lumMod val="40000"/>
              <a:lumOff val="60000"/>
            </a:schemeClr>
          </a:solidFill>
        </p:spPr>
        <p:txBody>
          <a:bodyPr>
            <a:normAutofit/>
          </a:bodyPr>
          <a:lstStyle/>
          <a:p>
            <a:pPr lvl="0" algn="ctr" rtl="1">
              <a:spcBef>
                <a:spcPct val="20000"/>
              </a:spcBef>
            </a:pPr>
            <a:r>
              <a:rPr lang="ar-SA" sz="4000" b="1" dirty="0" smtClean="0">
                <a:solidFill>
                  <a:prstClr val="black"/>
                </a:solidFill>
                <a:latin typeface="Calibri" panose="020F0502020204030204" pitchFamily="34" charset="0"/>
                <a:ea typeface="+mn-ea"/>
                <a:cs typeface="Calibri" panose="020F0502020204030204" pitchFamily="34" charset="0"/>
              </a:rPr>
              <a:t>تخصيص الفرق الى </a:t>
            </a:r>
            <a:r>
              <a:rPr lang="ar-SA" sz="4000" b="1" dirty="0">
                <a:solidFill>
                  <a:prstClr val="black"/>
                </a:solidFill>
                <a:latin typeface="Calibri" panose="020F0502020204030204" pitchFamily="34" charset="0"/>
                <a:ea typeface="+mn-ea"/>
                <a:cs typeface="Calibri" panose="020F0502020204030204" pitchFamily="34" charset="0"/>
              </a:rPr>
              <a:t>أصول والتزامات </a:t>
            </a:r>
            <a:r>
              <a:rPr lang="en-US" sz="4000" b="1" dirty="0" smtClean="0">
                <a:solidFill>
                  <a:prstClr val="black"/>
                </a:solidFill>
                <a:latin typeface="Calibri" panose="020F0502020204030204" pitchFamily="34" charset="0"/>
                <a:ea typeface="+mn-ea"/>
                <a:cs typeface="Calibri" panose="020F0502020204030204" pitchFamily="34" charset="0"/>
              </a:rPr>
              <a:t/>
            </a:r>
            <a:br>
              <a:rPr lang="en-US" sz="4000" b="1" dirty="0" smtClean="0">
                <a:solidFill>
                  <a:prstClr val="black"/>
                </a:solidFill>
                <a:latin typeface="Calibri" panose="020F0502020204030204" pitchFamily="34" charset="0"/>
                <a:ea typeface="+mn-ea"/>
                <a:cs typeface="Calibri" panose="020F0502020204030204" pitchFamily="34" charset="0"/>
              </a:rPr>
            </a:br>
            <a:r>
              <a:rPr lang="ar-SA" sz="4000" b="1" dirty="0" smtClean="0">
                <a:solidFill>
                  <a:prstClr val="black"/>
                </a:solidFill>
                <a:latin typeface="Calibri" panose="020F0502020204030204" pitchFamily="34" charset="0"/>
                <a:ea typeface="+mn-ea"/>
                <a:cs typeface="Calibri" panose="020F0502020204030204" pitchFamily="34" charset="0"/>
              </a:rPr>
              <a:t>الشركة التابعة</a:t>
            </a:r>
            <a:endParaRPr lang="ar-SA" sz="4000" b="1" dirty="0">
              <a:solidFill>
                <a:prstClr val="black"/>
              </a:solidFill>
              <a:latin typeface="Calibri" panose="020F0502020204030204" pitchFamily="34" charset="0"/>
              <a:ea typeface="+mn-ea"/>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10</a:t>
            </a:fld>
            <a:endParaRPr lang="en-US" dirty="0"/>
          </a:p>
        </p:txBody>
      </p:sp>
      <p:sp>
        <p:nvSpPr>
          <p:cNvPr id="1029" name="Rectangle 14"/>
          <p:cNvSpPr>
            <a:spLocks noChangeArrowheads="1"/>
          </p:cNvSpPr>
          <p:nvPr/>
        </p:nvSpPr>
        <p:spPr bwMode="auto">
          <a:xfrm>
            <a:off x="2438400" y="1443335"/>
            <a:ext cx="6400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r" rtl="1"/>
            <a:r>
              <a:rPr lang="ar-IQ" altLang="en-US" sz="2400" b="1" dirty="0" smtClean="0">
                <a:solidFill>
                  <a:srgbClr val="FF0000"/>
                </a:solidFill>
                <a:latin typeface="Calibri" panose="020F0502020204030204" pitchFamily="34" charset="0"/>
                <a:cs typeface="Calibri" panose="020F0502020204030204" pitchFamily="34" charset="0"/>
              </a:rPr>
              <a:t>الحالة </a:t>
            </a:r>
            <a:r>
              <a:rPr lang="ar-SA" altLang="en-US" sz="2400" b="1" dirty="0" smtClean="0">
                <a:solidFill>
                  <a:srgbClr val="FF0000"/>
                </a:solidFill>
                <a:latin typeface="Calibri" panose="020F0502020204030204" pitchFamily="34" charset="0"/>
                <a:cs typeface="Calibri" panose="020F0502020204030204" pitchFamily="34" charset="0"/>
              </a:rPr>
              <a:t>1</a:t>
            </a:r>
            <a:r>
              <a:rPr lang="ar-IQ" altLang="en-US" sz="2400" b="1" dirty="0" smtClean="0">
                <a:solidFill>
                  <a:srgbClr val="FF0000"/>
                </a:solidFill>
                <a:latin typeface="Calibri" panose="020F0502020204030204" pitchFamily="34" charset="0"/>
                <a:cs typeface="Calibri" panose="020F0502020204030204" pitchFamily="34" charset="0"/>
              </a:rPr>
              <a:t>: القيمة الضمنية </a:t>
            </a:r>
            <a:r>
              <a:rPr lang="ar-SA" altLang="en-US" sz="2400" b="1" dirty="0" smtClean="0">
                <a:solidFill>
                  <a:srgbClr val="FF0000"/>
                </a:solidFill>
                <a:latin typeface="Calibri" panose="020F0502020204030204" pitchFamily="34" charset="0"/>
                <a:cs typeface="Calibri" panose="020F0502020204030204" pitchFamily="34" charset="0"/>
              </a:rPr>
              <a:t>اكبر من </a:t>
            </a:r>
            <a:r>
              <a:rPr lang="ar-IQ" altLang="en-US" sz="2400" b="1" dirty="0" smtClean="0">
                <a:solidFill>
                  <a:srgbClr val="FF0000"/>
                </a:solidFill>
                <a:latin typeface="Calibri" panose="020F0502020204030204" pitchFamily="34" charset="0"/>
                <a:cs typeface="Calibri" panose="020F0502020204030204" pitchFamily="34" charset="0"/>
              </a:rPr>
              <a:t>القيمة العادلة</a:t>
            </a:r>
            <a:endParaRPr lang="en-US" altLang="en-US" sz="24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346922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ChangeArrowheads="1"/>
          </p:cNvSpPr>
          <p:nvPr/>
        </p:nvSpPr>
        <p:spPr bwMode="auto">
          <a:xfrm>
            <a:off x="533400" y="1600200"/>
            <a:ext cx="8305800" cy="12954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25000"/>
              </a:lnSpc>
              <a:spcBef>
                <a:spcPct val="30000"/>
              </a:spcBef>
              <a:buClr>
                <a:schemeClr val="accent2"/>
              </a:buClr>
              <a:buSzPct val="75000"/>
              <a:buFont typeface="Wingdings" pitchFamily="2" charset="2"/>
              <a:buNone/>
              <a:defRPr/>
            </a:pPr>
            <a:r>
              <a:rPr lang="en-US" sz="2000" b="1" dirty="0" smtClean="0">
                <a:solidFill>
                  <a:srgbClr val="000000"/>
                </a:solidFill>
                <a:latin typeface="+mj-lt"/>
                <a:cs typeface="+mn-cs"/>
              </a:rPr>
              <a:t>A</a:t>
            </a:r>
            <a:r>
              <a:rPr lang="en-US" sz="2000" b="1" dirty="0">
                <a:solidFill>
                  <a:srgbClr val="000000"/>
                </a:solidFill>
                <a:latin typeface="+mj-lt"/>
                <a:cs typeface="+mn-cs"/>
              </a:rPr>
              <a:t>. </a:t>
            </a:r>
            <a:r>
              <a:rPr lang="en-US" sz="2000" dirty="0">
                <a:solidFill>
                  <a:srgbClr val="000000"/>
                </a:solidFill>
                <a:latin typeface="+mj-lt"/>
                <a:cs typeface="+mn-cs"/>
              </a:rPr>
              <a:t>Prepare a Computation and Allocation Schedule for the difference between book value of equity acquired and the value implied by the purchase price.</a:t>
            </a:r>
          </a:p>
        </p:txBody>
      </p:sp>
      <p:sp>
        <p:nvSpPr>
          <p:cNvPr id="1003523" name="Rectangle 3"/>
          <p:cNvSpPr>
            <a:spLocks noGrp="1" noChangeArrowheads="1"/>
          </p:cNvSpPr>
          <p:nvPr>
            <p:ph type="title"/>
          </p:nvPr>
        </p:nvSpPr>
        <p:spPr>
          <a:solidFill>
            <a:schemeClr val="accent1">
              <a:lumMod val="40000"/>
              <a:lumOff val="60000"/>
            </a:schemeClr>
          </a:solidFill>
        </p:spPr>
        <p:txBody>
          <a:bodyPr/>
          <a:lstStyle/>
          <a:p>
            <a:pPr algn="ctr"/>
            <a:r>
              <a:rPr lang="ar-SA" sz="4000" b="1" dirty="0">
                <a:solidFill>
                  <a:prstClr val="black"/>
                </a:solidFill>
                <a:latin typeface="Calibri" panose="020F0502020204030204" pitchFamily="34" charset="0"/>
                <a:cs typeface="Calibri" panose="020F0502020204030204" pitchFamily="34" charset="0"/>
              </a:rPr>
              <a:t>تخصيص الفرق الى أصول </a:t>
            </a:r>
            <a:r>
              <a:rPr lang="ar-SA" sz="4000" b="1" dirty="0" smtClean="0">
                <a:solidFill>
                  <a:prstClr val="black"/>
                </a:solidFill>
                <a:latin typeface="Calibri" panose="020F0502020204030204" pitchFamily="34" charset="0"/>
                <a:cs typeface="Calibri" panose="020F0502020204030204" pitchFamily="34" charset="0"/>
              </a:rPr>
              <a:t>والتزامات</a:t>
            </a:r>
            <a:r>
              <a:rPr lang="en-US" sz="4000" b="1" dirty="0" smtClean="0">
                <a:solidFill>
                  <a:prstClr val="black"/>
                </a:solidFill>
                <a:latin typeface="Calibri" panose="020F0502020204030204" pitchFamily="34" charset="0"/>
                <a:cs typeface="Calibri" panose="020F0502020204030204" pitchFamily="34" charset="0"/>
              </a:rPr>
              <a:t/>
            </a:r>
            <a:br>
              <a:rPr lang="en-US" sz="4000" b="1" dirty="0" smtClean="0">
                <a:solidFill>
                  <a:prstClr val="black"/>
                </a:solidFill>
                <a:latin typeface="Calibri" panose="020F0502020204030204" pitchFamily="34" charset="0"/>
                <a:cs typeface="Calibri" panose="020F0502020204030204" pitchFamily="34" charset="0"/>
              </a:rPr>
            </a:b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الشركة التابعة</a:t>
            </a:r>
            <a:endParaRPr lang="en-US" b="1"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11</a:t>
            </a:fld>
            <a:endParaRPr lang="en-US" dirty="0"/>
          </a:p>
        </p:txBody>
      </p:sp>
      <p:graphicFrame>
        <p:nvGraphicFramePr>
          <p:cNvPr id="2050" name="Object 6"/>
          <p:cNvGraphicFramePr>
            <a:graphicFrameLocks noChangeAspect="1"/>
          </p:cNvGraphicFramePr>
          <p:nvPr>
            <p:extLst>
              <p:ext uri="{D42A27DB-BD31-4B8C-83A1-F6EECF244321}">
                <p14:modId xmlns:p14="http://schemas.microsoft.com/office/powerpoint/2010/main" val="2865725520"/>
              </p:ext>
            </p:extLst>
          </p:nvPr>
        </p:nvGraphicFramePr>
        <p:xfrm>
          <a:off x="539750" y="2514600"/>
          <a:ext cx="8147050" cy="3797918"/>
        </p:xfrm>
        <a:graphic>
          <a:graphicData uri="http://schemas.openxmlformats.org/presentationml/2006/ole">
            <mc:AlternateContent xmlns:mc="http://schemas.openxmlformats.org/markup-compatibility/2006">
              <mc:Choice xmlns:v="urn:schemas-microsoft-com:vml" Requires="v">
                <p:oleObj spid="_x0000_s48233" name="Worksheet" r:id="rId5" imgW="10261600" imgH="4635500" progId="Excel.Sheet.8">
                  <p:embed/>
                </p:oleObj>
              </mc:Choice>
              <mc:Fallback>
                <p:oleObj name="Worksheet" r:id="rId5" imgW="10261600" imgH="4635500" progId="Excel.Shee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 y="2514600"/>
                        <a:ext cx="8147050" cy="37979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8339893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5570" name="Rectangle 2"/>
          <p:cNvSpPr>
            <a:spLocks noChangeArrowheads="1"/>
          </p:cNvSpPr>
          <p:nvPr/>
        </p:nvSpPr>
        <p:spPr bwMode="auto">
          <a:xfrm>
            <a:off x="533400" y="1524000"/>
            <a:ext cx="8305800" cy="1061138"/>
          </a:xfrm>
          <a:prstGeom prst="rect">
            <a:avLst/>
          </a:prstGeom>
          <a:solidFill>
            <a:schemeClr val="bg1"/>
          </a:solidFill>
          <a:ln w="28575" algn="ctr">
            <a:noFill/>
            <a:miter lim="800000"/>
            <a:headEnd/>
            <a:tailEnd/>
          </a:ln>
          <a:effectLst/>
        </p:spPr>
        <p:txBody>
          <a:bodyPr lIns="90488" tIns="44450" rIns="90488" bIns="44450"/>
          <a:lstStyle/>
          <a:p>
            <a:pPr indent="6350" eaLnBrk="0" hangingPunct="0">
              <a:spcBef>
                <a:spcPct val="30000"/>
              </a:spcBef>
              <a:buClr>
                <a:schemeClr val="accent2"/>
              </a:buClr>
              <a:buSzPct val="75000"/>
              <a:buFont typeface="Wingdings" pitchFamily="2" charset="2"/>
              <a:buNone/>
              <a:defRPr/>
            </a:pPr>
            <a:r>
              <a:rPr lang="en-US" sz="2000" dirty="0" smtClean="0">
                <a:solidFill>
                  <a:srgbClr val="000000"/>
                </a:solidFill>
                <a:latin typeface="+mj-lt"/>
                <a:cs typeface="+mn-cs"/>
              </a:rPr>
              <a:t>Prepare </a:t>
            </a:r>
            <a:r>
              <a:rPr lang="en-US" sz="2000" dirty="0">
                <a:solidFill>
                  <a:srgbClr val="000000"/>
                </a:solidFill>
                <a:latin typeface="+mj-lt"/>
                <a:cs typeface="+mn-cs"/>
              </a:rPr>
              <a:t>the worksheet entries to eliminate the investment, recognize the noncontrolling interest, and to allocate the difference between implied and book.</a:t>
            </a:r>
          </a:p>
        </p:txBody>
      </p:sp>
      <p:sp>
        <p:nvSpPr>
          <p:cNvPr id="1005571" name="Rectangle 3"/>
          <p:cNvSpPr>
            <a:spLocks noGrp="1" noChangeArrowheads="1"/>
          </p:cNvSpPr>
          <p:nvPr>
            <p:ph type="title"/>
          </p:nvPr>
        </p:nvSpPr>
        <p:spPr>
          <a:solidFill>
            <a:schemeClr val="accent1">
              <a:lumMod val="40000"/>
              <a:lumOff val="60000"/>
            </a:schemeClr>
          </a:solidFill>
        </p:spPr>
        <p:txBody>
          <a:bodyPr/>
          <a:lstStyle/>
          <a:p>
            <a:pPr algn="ctr"/>
            <a:r>
              <a:rPr lang="ar-SA" sz="4000" b="1" dirty="0">
                <a:solidFill>
                  <a:prstClr val="black"/>
                </a:solidFill>
                <a:latin typeface="Calibri" panose="020F0502020204030204" pitchFamily="34" charset="0"/>
                <a:cs typeface="Calibri" panose="020F0502020204030204" pitchFamily="34" charset="0"/>
              </a:rPr>
              <a:t>تخصيص الفرق الى أصول </a:t>
            </a:r>
            <a:r>
              <a:rPr lang="ar-SA" sz="4000" b="1" dirty="0" smtClean="0">
                <a:solidFill>
                  <a:prstClr val="black"/>
                </a:solidFill>
                <a:latin typeface="Calibri" panose="020F0502020204030204" pitchFamily="34" charset="0"/>
                <a:cs typeface="Calibri" panose="020F0502020204030204" pitchFamily="34" charset="0"/>
              </a:rPr>
              <a:t>والتزامات</a:t>
            </a:r>
            <a:r>
              <a:rPr lang="en-US" sz="4000" b="1" dirty="0" smtClean="0">
                <a:solidFill>
                  <a:prstClr val="black"/>
                </a:solidFill>
                <a:latin typeface="Calibri" panose="020F0502020204030204" pitchFamily="34" charset="0"/>
                <a:cs typeface="Calibri" panose="020F0502020204030204" pitchFamily="34" charset="0"/>
              </a:rPr>
              <a:t/>
            </a:r>
            <a:br>
              <a:rPr lang="en-US" sz="4000" b="1" dirty="0" smtClean="0">
                <a:solidFill>
                  <a:prstClr val="black"/>
                </a:solidFill>
                <a:latin typeface="Calibri" panose="020F0502020204030204" pitchFamily="34" charset="0"/>
                <a:cs typeface="Calibri" panose="020F0502020204030204" pitchFamily="34" charset="0"/>
              </a:rPr>
            </a:b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الشركة التابعة</a:t>
            </a:r>
            <a:endParaRPr lang="en-US"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12</a:t>
            </a:fld>
            <a:endParaRPr lang="en-US" dirty="0"/>
          </a:p>
        </p:txBody>
      </p:sp>
      <p:grpSp>
        <p:nvGrpSpPr>
          <p:cNvPr id="3" name="مجموعة 2"/>
          <p:cNvGrpSpPr/>
          <p:nvPr/>
        </p:nvGrpSpPr>
        <p:grpSpPr>
          <a:xfrm>
            <a:off x="945107" y="2585138"/>
            <a:ext cx="7620000" cy="1920875"/>
            <a:chOff x="914400" y="2590800"/>
            <a:chExt cx="7620000" cy="1920875"/>
          </a:xfrm>
          <a:solidFill>
            <a:schemeClr val="accent6">
              <a:lumMod val="20000"/>
              <a:lumOff val="80000"/>
            </a:schemeClr>
          </a:solidFill>
        </p:grpSpPr>
        <p:sp>
          <p:nvSpPr>
            <p:cNvPr id="21508" name="Text Box 7"/>
            <p:cNvSpPr txBox="1">
              <a:spLocks noChangeArrowheads="1"/>
            </p:cNvSpPr>
            <p:nvPr/>
          </p:nvSpPr>
          <p:spPr bwMode="auto">
            <a:xfrm>
              <a:off x="914400" y="2590800"/>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Common </a:t>
              </a:r>
              <a:r>
                <a:rPr lang="en-US" altLang="en-US" sz="2000" dirty="0" smtClean="0">
                  <a:latin typeface="+mj-lt"/>
                </a:rPr>
                <a:t>Stock </a:t>
              </a:r>
              <a:r>
                <a:rPr lang="en-US" altLang="en-US" sz="2000" dirty="0">
                  <a:latin typeface="+mj-lt"/>
                </a:rPr>
                <a:t>	400,000</a:t>
              </a:r>
            </a:p>
          </p:txBody>
        </p:sp>
        <p:sp>
          <p:nvSpPr>
            <p:cNvPr id="21509" name="Text Box 8"/>
            <p:cNvSpPr txBox="1">
              <a:spLocks noChangeArrowheads="1"/>
            </p:cNvSpPr>
            <p:nvPr/>
          </p:nvSpPr>
          <p:spPr bwMode="auto">
            <a:xfrm>
              <a:off x="914400" y="2971800"/>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Retained </a:t>
              </a:r>
              <a:r>
                <a:rPr lang="en-US" altLang="en-US" sz="2000" dirty="0" smtClean="0">
                  <a:latin typeface="+mj-lt"/>
                </a:rPr>
                <a:t>Earnings</a:t>
              </a:r>
              <a:r>
                <a:rPr lang="en-US" altLang="en-US" sz="2000" dirty="0">
                  <a:latin typeface="+mj-lt"/>
                </a:rPr>
                <a:t>	140,000</a:t>
              </a:r>
              <a:endParaRPr lang="en-US" altLang="en-US" sz="2000" dirty="0">
                <a:solidFill>
                  <a:schemeClr val="hlink"/>
                </a:solidFill>
                <a:latin typeface="+mj-lt"/>
              </a:endParaRPr>
            </a:p>
          </p:txBody>
        </p:sp>
        <p:sp>
          <p:nvSpPr>
            <p:cNvPr id="21510" name="Text Box 9"/>
            <p:cNvSpPr txBox="1">
              <a:spLocks noChangeArrowheads="1"/>
            </p:cNvSpPr>
            <p:nvPr/>
          </p:nvSpPr>
          <p:spPr bwMode="auto">
            <a:xfrm>
              <a:off x="914400" y="3352800"/>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Difference between Implied and Book </a:t>
              </a:r>
              <a:r>
                <a:rPr lang="en-US" altLang="en-US" sz="2000" dirty="0" smtClean="0">
                  <a:latin typeface="+mj-lt"/>
                </a:rPr>
                <a:t>Value</a:t>
              </a:r>
              <a:r>
                <a:rPr lang="en-US" altLang="en-US" sz="2000" dirty="0">
                  <a:latin typeface="+mj-lt"/>
                </a:rPr>
                <a:t>	95,294</a:t>
              </a:r>
            </a:p>
          </p:txBody>
        </p:sp>
        <p:sp>
          <p:nvSpPr>
            <p:cNvPr id="21511" name="Text Box 10"/>
            <p:cNvSpPr txBox="1">
              <a:spLocks noChangeArrowheads="1"/>
            </p:cNvSpPr>
            <p:nvPr/>
          </p:nvSpPr>
          <p:spPr bwMode="auto">
            <a:xfrm>
              <a:off x="914400" y="3733800"/>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315200" algn="r"/>
                  <a:tab pos="7605713" algn="r"/>
                </a:tabLst>
                <a:defRPr sz="2300">
                  <a:solidFill>
                    <a:schemeClr val="tx1"/>
                  </a:solidFill>
                  <a:latin typeface="Comic Sans MS" pitchFamily="66" charset="0"/>
                  <a:cs typeface="Arial" charset="0"/>
                </a:defRPr>
              </a:lvl1pPr>
              <a:lvl2pPr marL="742950" indent="-285750" eaLnBrk="0" hangingPunct="0">
                <a:tabLst>
                  <a:tab pos="7315200" algn="r"/>
                  <a:tab pos="7605713" algn="r"/>
                </a:tabLst>
                <a:defRPr sz="2300">
                  <a:solidFill>
                    <a:schemeClr val="tx1"/>
                  </a:solidFill>
                  <a:latin typeface="Comic Sans MS" pitchFamily="66" charset="0"/>
                  <a:cs typeface="Arial" charset="0"/>
                </a:defRPr>
              </a:lvl2pPr>
              <a:lvl3pPr marL="1143000" indent="-228600" eaLnBrk="0" hangingPunct="0">
                <a:tabLst>
                  <a:tab pos="7315200" algn="r"/>
                  <a:tab pos="7605713" algn="r"/>
                </a:tabLst>
                <a:defRPr sz="2300">
                  <a:solidFill>
                    <a:schemeClr val="tx1"/>
                  </a:solidFill>
                  <a:latin typeface="Comic Sans MS" pitchFamily="66" charset="0"/>
                  <a:cs typeface="Arial" charset="0"/>
                </a:defRPr>
              </a:lvl3pPr>
              <a:lvl4pPr marL="1600200" indent="-228600" eaLnBrk="0" hangingPunct="0">
                <a:tabLst>
                  <a:tab pos="7315200" algn="r"/>
                  <a:tab pos="7605713" algn="r"/>
                </a:tabLst>
                <a:defRPr sz="2300">
                  <a:solidFill>
                    <a:schemeClr val="tx1"/>
                  </a:solidFill>
                  <a:latin typeface="Comic Sans MS" pitchFamily="66" charset="0"/>
                  <a:cs typeface="Arial" charset="0"/>
                </a:defRPr>
              </a:lvl4pPr>
              <a:lvl5pPr marL="2057400" indent="-228600" eaLnBrk="0" hangingPunct="0">
                <a:tabLst>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Investment in Shaw 	540,000</a:t>
              </a:r>
            </a:p>
          </p:txBody>
        </p:sp>
        <p:sp>
          <p:nvSpPr>
            <p:cNvPr id="21512" name="Text Box 11"/>
            <p:cNvSpPr txBox="1">
              <a:spLocks noChangeArrowheads="1"/>
            </p:cNvSpPr>
            <p:nvPr/>
          </p:nvSpPr>
          <p:spPr bwMode="auto">
            <a:xfrm>
              <a:off x="914400" y="4114800"/>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5597525"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5597525"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5597525"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5597525"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a:t>
              </a:r>
              <a:r>
                <a:rPr lang="en-US" altLang="en-US" sz="2000" u="sng" dirty="0">
                  <a:latin typeface="+mj-lt"/>
                </a:rPr>
                <a:t>Noncontrolling </a:t>
              </a:r>
              <a:r>
                <a:rPr lang="en-US" altLang="en-US" sz="2000" u="sng" dirty="0" smtClean="0">
                  <a:latin typeface="+mj-lt"/>
                </a:rPr>
                <a:t>Interest </a:t>
              </a:r>
              <a:r>
                <a:rPr lang="en-US" altLang="en-US" sz="2000" u="sng" dirty="0">
                  <a:latin typeface="+mj-lt"/>
                </a:rPr>
                <a:t>in Equity		95,294</a:t>
              </a:r>
            </a:p>
          </p:txBody>
        </p:sp>
      </p:grpSp>
      <p:grpSp>
        <p:nvGrpSpPr>
          <p:cNvPr id="4" name="مجموعة 3"/>
          <p:cNvGrpSpPr/>
          <p:nvPr/>
        </p:nvGrpSpPr>
        <p:grpSpPr>
          <a:xfrm>
            <a:off x="914400" y="4708525"/>
            <a:ext cx="7620000" cy="1539875"/>
            <a:chOff x="914400" y="4708525"/>
            <a:chExt cx="7620000" cy="1539875"/>
          </a:xfrm>
          <a:solidFill>
            <a:schemeClr val="accent6">
              <a:lumMod val="40000"/>
              <a:lumOff val="60000"/>
            </a:schemeClr>
          </a:solidFill>
        </p:grpSpPr>
        <p:sp>
          <p:nvSpPr>
            <p:cNvPr id="21513" name="Text Box 12"/>
            <p:cNvSpPr txBox="1">
              <a:spLocks noChangeArrowheads="1"/>
            </p:cNvSpPr>
            <p:nvPr/>
          </p:nvSpPr>
          <p:spPr bwMode="auto">
            <a:xfrm>
              <a:off x="914400" y="47085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Marketable </a:t>
              </a:r>
              <a:r>
                <a:rPr lang="en-US" altLang="en-US" sz="2000" dirty="0" smtClean="0">
                  <a:latin typeface="+mj-lt"/>
                </a:rPr>
                <a:t>Securities</a:t>
              </a:r>
              <a:r>
                <a:rPr lang="en-US" altLang="en-US" sz="2000" dirty="0">
                  <a:latin typeface="+mj-lt"/>
                </a:rPr>
                <a:t>	25,000</a:t>
              </a:r>
            </a:p>
          </p:txBody>
        </p:sp>
        <p:sp>
          <p:nvSpPr>
            <p:cNvPr id="21514" name="Text Box 13"/>
            <p:cNvSpPr txBox="1">
              <a:spLocks noChangeArrowheads="1"/>
            </p:cNvSpPr>
            <p:nvPr/>
          </p:nvSpPr>
          <p:spPr bwMode="auto">
            <a:xfrm>
              <a:off x="914400" y="50895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Equipment	20,000</a:t>
              </a:r>
              <a:endParaRPr lang="en-US" altLang="en-US" sz="2000" dirty="0">
                <a:solidFill>
                  <a:schemeClr val="hlink"/>
                </a:solidFill>
                <a:latin typeface="+mj-lt"/>
              </a:endParaRPr>
            </a:p>
          </p:txBody>
        </p:sp>
        <p:sp>
          <p:nvSpPr>
            <p:cNvPr id="21515" name="Text Box 14"/>
            <p:cNvSpPr txBox="1">
              <a:spLocks noChangeArrowheads="1"/>
            </p:cNvSpPr>
            <p:nvPr/>
          </p:nvSpPr>
          <p:spPr bwMode="auto">
            <a:xfrm>
              <a:off x="914400" y="54705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Goodwill 	50,294</a:t>
              </a:r>
            </a:p>
          </p:txBody>
        </p:sp>
        <p:sp>
          <p:nvSpPr>
            <p:cNvPr id="21516" name="Text Box 15"/>
            <p:cNvSpPr txBox="1">
              <a:spLocks noChangeArrowheads="1"/>
            </p:cNvSpPr>
            <p:nvPr/>
          </p:nvSpPr>
          <p:spPr bwMode="auto">
            <a:xfrm>
              <a:off x="914400" y="58515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315200" algn="r"/>
                  <a:tab pos="7605713" algn="r"/>
                </a:tabLst>
                <a:defRPr sz="2300">
                  <a:solidFill>
                    <a:schemeClr val="tx1"/>
                  </a:solidFill>
                  <a:latin typeface="Comic Sans MS" pitchFamily="66" charset="0"/>
                  <a:cs typeface="Arial" charset="0"/>
                </a:defRPr>
              </a:lvl1pPr>
              <a:lvl2pPr marL="742950" indent="-285750" eaLnBrk="0" hangingPunct="0">
                <a:tabLst>
                  <a:tab pos="7315200" algn="r"/>
                  <a:tab pos="7605713" algn="r"/>
                </a:tabLst>
                <a:defRPr sz="2300">
                  <a:solidFill>
                    <a:schemeClr val="tx1"/>
                  </a:solidFill>
                  <a:latin typeface="Comic Sans MS" pitchFamily="66" charset="0"/>
                  <a:cs typeface="Arial" charset="0"/>
                </a:defRPr>
              </a:lvl2pPr>
              <a:lvl3pPr marL="1143000" indent="-228600" eaLnBrk="0" hangingPunct="0">
                <a:tabLst>
                  <a:tab pos="7315200" algn="r"/>
                  <a:tab pos="7605713" algn="r"/>
                </a:tabLst>
                <a:defRPr sz="2300">
                  <a:solidFill>
                    <a:schemeClr val="tx1"/>
                  </a:solidFill>
                  <a:latin typeface="Comic Sans MS" pitchFamily="66" charset="0"/>
                  <a:cs typeface="Arial" charset="0"/>
                </a:defRPr>
              </a:lvl3pPr>
              <a:lvl4pPr marL="1600200" indent="-228600" eaLnBrk="0" hangingPunct="0">
                <a:tabLst>
                  <a:tab pos="7315200" algn="r"/>
                  <a:tab pos="7605713" algn="r"/>
                </a:tabLst>
                <a:defRPr sz="2300">
                  <a:solidFill>
                    <a:schemeClr val="tx1"/>
                  </a:solidFill>
                  <a:latin typeface="Comic Sans MS" pitchFamily="66" charset="0"/>
                  <a:cs typeface="Arial" charset="0"/>
                </a:defRPr>
              </a:lvl4pPr>
              <a:lvl5pPr marL="2057400" indent="-228600" eaLnBrk="0" hangingPunct="0">
                <a:tabLst>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Difference between Implied and Book </a:t>
              </a:r>
              <a:r>
                <a:rPr lang="en-US" altLang="en-US" sz="2000" dirty="0" smtClean="0">
                  <a:latin typeface="+mj-lt"/>
                </a:rPr>
                <a:t> Value</a:t>
              </a:r>
              <a:r>
                <a:rPr lang="en-US" altLang="en-US" sz="2000" dirty="0">
                  <a:latin typeface="+mj-lt"/>
                </a:rPr>
                <a:t>	95,294</a:t>
              </a:r>
            </a:p>
          </p:txBody>
        </p:sp>
      </p:grpSp>
    </p:spTree>
    <p:extLst>
      <p:ext uri="{BB962C8B-B14F-4D97-AF65-F5344CB8AC3E}">
        <p14:creationId xmlns:p14="http://schemas.microsoft.com/office/powerpoint/2010/main" val="21107599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62" name="Rectangle 2"/>
          <p:cNvSpPr>
            <a:spLocks noChangeArrowheads="1"/>
          </p:cNvSpPr>
          <p:nvPr/>
        </p:nvSpPr>
        <p:spPr bwMode="auto">
          <a:xfrm>
            <a:off x="533400" y="1828800"/>
            <a:ext cx="8305800" cy="2667000"/>
          </a:xfrm>
          <a:prstGeom prst="rect">
            <a:avLst/>
          </a:prstGeom>
          <a:solidFill>
            <a:schemeClr val="bg1"/>
          </a:solidFill>
          <a:ln w="28575" algn="ctr">
            <a:noFill/>
            <a:miter lim="800000"/>
            <a:headEnd/>
            <a:tailEnd/>
          </a:ln>
          <a:effectLst/>
        </p:spPr>
        <p:txBody>
          <a:bodyPr lIns="90488" tIns="44450" rIns="90488" bIns="44450"/>
          <a:lstStyle/>
          <a:p>
            <a:pPr indent="6350" algn="just" eaLnBrk="0" hangingPunct="0">
              <a:lnSpc>
                <a:spcPct val="130000"/>
              </a:lnSpc>
              <a:spcBef>
                <a:spcPct val="30000"/>
              </a:spcBef>
              <a:buClr>
                <a:schemeClr val="accent2"/>
              </a:buClr>
              <a:buSzPct val="75000"/>
              <a:buFont typeface="Wingdings" pitchFamily="2" charset="2"/>
              <a:buNone/>
              <a:defRPr/>
            </a:pPr>
            <a:r>
              <a:rPr lang="en-US" sz="2000" b="1" dirty="0" smtClean="0">
                <a:solidFill>
                  <a:srgbClr val="800000"/>
                </a:solidFill>
                <a:effectLst>
                  <a:outerShdw blurRad="38100" dist="38100" dir="2700000" algn="tl">
                    <a:srgbClr val="C0C0C0"/>
                  </a:outerShdw>
                </a:effectLst>
                <a:latin typeface="+mj-lt"/>
                <a:cs typeface="+mn-cs"/>
              </a:rPr>
              <a:t>Q2 :</a:t>
            </a:r>
            <a:r>
              <a:rPr lang="en-US" sz="2000" dirty="0" smtClean="0">
                <a:solidFill>
                  <a:srgbClr val="000000"/>
                </a:solidFill>
                <a:latin typeface="+mj-lt"/>
                <a:cs typeface="+mn-cs"/>
              </a:rPr>
              <a:t>  </a:t>
            </a:r>
            <a:r>
              <a:rPr lang="en-US" sz="2000" dirty="0">
                <a:solidFill>
                  <a:srgbClr val="000000"/>
                </a:solidFill>
                <a:latin typeface="+mj-lt"/>
                <a:cs typeface="+mn-cs"/>
              </a:rPr>
              <a:t>On January 1, </a:t>
            </a:r>
            <a:r>
              <a:rPr lang="en-US" sz="2000" dirty="0" smtClean="0">
                <a:solidFill>
                  <a:srgbClr val="000000"/>
                </a:solidFill>
                <a:latin typeface="+mj-lt"/>
                <a:cs typeface="+mn-cs"/>
              </a:rPr>
              <a:t>2020, </a:t>
            </a:r>
            <a:r>
              <a:rPr lang="en-US" sz="2000" dirty="0">
                <a:solidFill>
                  <a:srgbClr val="000000"/>
                </a:solidFill>
                <a:latin typeface="+mj-lt"/>
                <a:cs typeface="+mn-cs"/>
              </a:rPr>
              <a:t>Pam Company purchased an </a:t>
            </a:r>
            <a:r>
              <a:rPr lang="en-US" sz="2000" b="1" dirty="0">
                <a:solidFill>
                  <a:srgbClr val="FF0000"/>
                </a:solidFill>
                <a:latin typeface="+mj-lt"/>
                <a:cs typeface="+mn-cs"/>
              </a:rPr>
              <a:t>85%</a:t>
            </a:r>
            <a:r>
              <a:rPr lang="en-US" sz="2000" dirty="0">
                <a:solidFill>
                  <a:srgbClr val="000000"/>
                </a:solidFill>
                <a:latin typeface="+mj-lt"/>
                <a:cs typeface="+mn-cs"/>
              </a:rPr>
              <a:t> interest in Shaw Company for </a:t>
            </a:r>
            <a:r>
              <a:rPr lang="en-US" sz="2000" b="1" dirty="0">
                <a:solidFill>
                  <a:srgbClr val="FF0000"/>
                </a:solidFill>
                <a:latin typeface="+mj-lt"/>
                <a:cs typeface="+mn-cs"/>
              </a:rPr>
              <a:t>$470,000</a:t>
            </a:r>
            <a:r>
              <a:rPr lang="en-US" sz="2000" dirty="0">
                <a:solidFill>
                  <a:srgbClr val="000000"/>
                </a:solidFill>
                <a:latin typeface="+mj-lt"/>
                <a:cs typeface="+mn-cs"/>
              </a:rPr>
              <a:t>. On this date, Shaw Company had </a:t>
            </a:r>
            <a:r>
              <a:rPr lang="en-US" sz="2000" b="1" i="1" dirty="0">
                <a:solidFill>
                  <a:srgbClr val="000000"/>
                </a:solidFill>
                <a:latin typeface="+mj-lt"/>
                <a:cs typeface="+mn-cs"/>
              </a:rPr>
              <a:t>common stock of $400,000 </a:t>
            </a:r>
            <a:r>
              <a:rPr lang="en-US" sz="2000" dirty="0">
                <a:solidFill>
                  <a:srgbClr val="000000"/>
                </a:solidFill>
                <a:latin typeface="+mj-lt"/>
                <a:cs typeface="+mn-cs"/>
              </a:rPr>
              <a:t>and </a:t>
            </a:r>
            <a:r>
              <a:rPr lang="en-US" sz="2000" b="1" i="1" dirty="0">
                <a:solidFill>
                  <a:srgbClr val="000000"/>
                </a:solidFill>
                <a:latin typeface="+mj-lt"/>
                <a:cs typeface="+mn-cs"/>
              </a:rPr>
              <a:t>retained earnings of $140,000</a:t>
            </a:r>
            <a:r>
              <a:rPr lang="en-US" sz="2000" dirty="0">
                <a:solidFill>
                  <a:srgbClr val="000000"/>
                </a:solidFill>
                <a:latin typeface="+mj-lt"/>
                <a:cs typeface="+mn-cs"/>
              </a:rPr>
              <a:t>. An examination of Shaw Company’s assets and liabilities revealed that their book value was equal to their fair value except for marketable securities and equipment:</a:t>
            </a:r>
          </a:p>
        </p:txBody>
      </p:sp>
      <p:graphicFrame>
        <p:nvGraphicFramePr>
          <p:cNvPr id="3074" name="Object 1024"/>
          <p:cNvGraphicFramePr>
            <a:graphicFrameLocks noChangeAspect="1"/>
          </p:cNvGraphicFramePr>
          <p:nvPr>
            <p:extLst>
              <p:ext uri="{D42A27DB-BD31-4B8C-83A1-F6EECF244321}">
                <p14:modId xmlns:p14="http://schemas.microsoft.com/office/powerpoint/2010/main" val="1377135936"/>
              </p:ext>
            </p:extLst>
          </p:nvPr>
        </p:nvGraphicFramePr>
        <p:xfrm>
          <a:off x="557408" y="4343400"/>
          <a:ext cx="7765909" cy="1081087"/>
        </p:xfrm>
        <a:graphic>
          <a:graphicData uri="http://schemas.openxmlformats.org/presentationml/2006/ole">
            <mc:AlternateContent xmlns:mc="http://schemas.openxmlformats.org/markup-compatibility/2006">
              <mc:Choice xmlns:v="urn:schemas-microsoft-com:vml" Requires="v">
                <p:oleObj spid="_x0000_s49260" name="Worksheet" r:id="rId5" imgW="6007100" imgH="876300" progId="Excel.Sheet.8">
                  <p:embed/>
                </p:oleObj>
              </mc:Choice>
              <mc:Fallback>
                <p:oleObj name="Worksheet" r:id="rId5" imgW="6007100" imgH="876300" progId="Excel.Shee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7408" y="4343400"/>
                        <a:ext cx="7765909" cy="1081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3764" name="Rectangle 4"/>
          <p:cNvSpPr>
            <a:spLocks noGrp="1" noChangeArrowheads="1"/>
          </p:cNvSpPr>
          <p:nvPr>
            <p:ph type="title"/>
          </p:nvPr>
        </p:nvSpPr>
        <p:spPr>
          <a:solidFill>
            <a:schemeClr val="accent1">
              <a:lumMod val="40000"/>
              <a:lumOff val="60000"/>
            </a:schemeClr>
          </a:solidFill>
        </p:spPr>
        <p:txBody>
          <a:bodyPr/>
          <a:lstStyle/>
          <a:p>
            <a:pPr algn="ctr"/>
            <a:r>
              <a:rPr lang="ar-SA" sz="4000" b="1" dirty="0">
                <a:solidFill>
                  <a:prstClr val="black"/>
                </a:solidFill>
                <a:latin typeface="Calibri" panose="020F0502020204030204" pitchFamily="34" charset="0"/>
                <a:cs typeface="Calibri" panose="020F0502020204030204" pitchFamily="34" charset="0"/>
              </a:rPr>
              <a:t>تخصيص الفرق الى أصول </a:t>
            </a:r>
            <a:r>
              <a:rPr lang="ar-SA" sz="4000" b="1" dirty="0" smtClean="0">
                <a:solidFill>
                  <a:prstClr val="black"/>
                </a:solidFill>
                <a:latin typeface="Calibri" panose="020F0502020204030204" pitchFamily="34" charset="0"/>
                <a:cs typeface="Calibri" panose="020F0502020204030204" pitchFamily="34" charset="0"/>
              </a:rPr>
              <a:t>والتزامات</a:t>
            </a:r>
            <a:r>
              <a:rPr lang="en-US" sz="4000" b="1" dirty="0" smtClean="0">
                <a:solidFill>
                  <a:prstClr val="black"/>
                </a:solidFill>
                <a:latin typeface="Calibri" panose="020F0502020204030204" pitchFamily="34" charset="0"/>
                <a:cs typeface="Calibri" panose="020F0502020204030204" pitchFamily="34" charset="0"/>
              </a:rPr>
              <a:t/>
            </a:r>
            <a:br>
              <a:rPr lang="en-US" sz="4000" b="1" dirty="0" smtClean="0">
                <a:solidFill>
                  <a:prstClr val="black"/>
                </a:solidFill>
                <a:latin typeface="Calibri" panose="020F0502020204030204" pitchFamily="34" charset="0"/>
                <a:cs typeface="Calibri" panose="020F0502020204030204" pitchFamily="34" charset="0"/>
              </a:rPr>
            </a:b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الشركة التابعة</a:t>
            </a:r>
            <a:endParaRPr lang="en-US"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13</a:t>
            </a:fld>
            <a:endParaRPr lang="en-US" dirty="0"/>
          </a:p>
        </p:txBody>
      </p:sp>
      <p:sp>
        <p:nvSpPr>
          <p:cNvPr id="3077" name="Rectangle 5"/>
          <p:cNvSpPr>
            <a:spLocks noChangeArrowheads="1"/>
          </p:cNvSpPr>
          <p:nvPr/>
        </p:nvSpPr>
        <p:spPr bwMode="auto">
          <a:xfrm>
            <a:off x="1676400" y="1519535"/>
            <a:ext cx="7162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r" rtl="1"/>
            <a:r>
              <a:rPr lang="ar-IQ" altLang="en-US" sz="2400" b="1" dirty="0">
                <a:solidFill>
                  <a:srgbClr val="FF0000"/>
                </a:solidFill>
                <a:latin typeface="Calibri" panose="020F0502020204030204" pitchFamily="34" charset="0"/>
                <a:cs typeface="Calibri" panose="020F0502020204030204" pitchFamily="34" charset="0"/>
              </a:rPr>
              <a:t>الحالة </a:t>
            </a:r>
            <a:r>
              <a:rPr lang="ar-SA" altLang="en-US" sz="2400" b="1" dirty="0" smtClean="0">
                <a:solidFill>
                  <a:srgbClr val="FF0000"/>
                </a:solidFill>
                <a:latin typeface="Calibri" panose="020F0502020204030204" pitchFamily="34" charset="0"/>
                <a:cs typeface="Calibri" panose="020F0502020204030204" pitchFamily="34" charset="0"/>
              </a:rPr>
              <a:t>2</a:t>
            </a:r>
            <a:r>
              <a:rPr lang="ar-IQ" altLang="en-US" sz="2400" b="1" dirty="0" smtClean="0">
                <a:solidFill>
                  <a:srgbClr val="FF0000"/>
                </a:solidFill>
                <a:latin typeface="Calibri" panose="020F0502020204030204" pitchFamily="34" charset="0"/>
                <a:cs typeface="Calibri" panose="020F0502020204030204" pitchFamily="34" charset="0"/>
              </a:rPr>
              <a:t>: تكلفة </a:t>
            </a:r>
            <a:r>
              <a:rPr lang="ar-SA" altLang="en-US" sz="2400" b="1" dirty="0" smtClean="0">
                <a:solidFill>
                  <a:srgbClr val="FF0000"/>
                </a:solidFill>
                <a:latin typeface="Calibri" panose="020F0502020204030204" pitchFamily="34" charset="0"/>
                <a:cs typeface="Calibri" panose="020F0502020204030204" pitchFamily="34" charset="0"/>
              </a:rPr>
              <a:t>الاكتساب ا</a:t>
            </a:r>
            <a:r>
              <a:rPr lang="ar-IQ" altLang="en-US" sz="2400" b="1" dirty="0" smtClean="0">
                <a:solidFill>
                  <a:srgbClr val="FF0000"/>
                </a:solidFill>
                <a:latin typeface="Calibri" panose="020F0502020204030204" pitchFamily="34" charset="0"/>
                <a:cs typeface="Calibri" panose="020F0502020204030204" pitchFamily="34" charset="0"/>
              </a:rPr>
              <a:t>قل من القيمة </a:t>
            </a:r>
            <a:r>
              <a:rPr lang="ar-IQ" altLang="en-US" sz="2400" b="1" dirty="0">
                <a:solidFill>
                  <a:srgbClr val="FF0000"/>
                </a:solidFill>
                <a:latin typeface="Calibri" panose="020F0502020204030204" pitchFamily="34" charset="0"/>
                <a:cs typeface="Calibri" panose="020F0502020204030204" pitchFamily="34" charset="0"/>
              </a:rPr>
              <a:t>العادلة</a:t>
            </a:r>
            <a:endParaRPr lang="en-US" altLang="en-US" sz="24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0558512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1715" name="Rectangle 3"/>
          <p:cNvSpPr>
            <a:spLocks noGrp="1" noChangeArrowheads="1"/>
          </p:cNvSpPr>
          <p:nvPr>
            <p:ph type="title"/>
          </p:nvPr>
        </p:nvSpPr>
        <p:spPr>
          <a:solidFill>
            <a:schemeClr val="accent1">
              <a:lumMod val="40000"/>
              <a:lumOff val="60000"/>
            </a:schemeClr>
          </a:solidFill>
        </p:spPr>
        <p:txBody>
          <a:bodyPr/>
          <a:lstStyle/>
          <a:p>
            <a:pPr algn="ctr"/>
            <a:r>
              <a:rPr lang="ar-SA" sz="4000" b="1" dirty="0">
                <a:solidFill>
                  <a:prstClr val="black"/>
                </a:solidFill>
              </a:rPr>
              <a:t>تخصيص الفرق الى أصول والتزامات الشركة التابعة</a:t>
            </a:r>
            <a:endParaRPr lang="en-US" dirty="0" smtClean="0"/>
          </a:p>
        </p:txBody>
      </p:sp>
      <p:sp>
        <p:nvSpPr>
          <p:cNvPr id="2" name="Slide Number Placeholder 1"/>
          <p:cNvSpPr>
            <a:spLocks noGrp="1"/>
          </p:cNvSpPr>
          <p:nvPr>
            <p:ph type="sldNum" sz="quarter" idx="12"/>
          </p:nvPr>
        </p:nvSpPr>
        <p:spPr/>
        <p:txBody>
          <a:bodyPr/>
          <a:lstStyle/>
          <a:p>
            <a:fld id="{0B62EAB1-D80C-4217-BFF0-836E2E1B9F25}" type="slidenum">
              <a:rPr lang="en-US" smtClean="0"/>
              <a:pPr/>
              <a:t>14</a:t>
            </a:fld>
            <a:endParaRPr lang="en-US" dirty="0"/>
          </a:p>
        </p:txBody>
      </p:sp>
      <p:graphicFrame>
        <p:nvGraphicFramePr>
          <p:cNvPr id="4098" name="Object 5"/>
          <p:cNvGraphicFramePr>
            <a:graphicFrameLocks noChangeAspect="1"/>
          </p:cNvGraphicFramePr>
          <p:nvPr>
            <p:extLst>
              <p:ext uri="{D42A27DB-BD31-4B8C-83A1-F6EECF244321}">
                <p14:modId xmlns:p14="http://schemas.microsoft.com/office/powerpoint/2010/main" val="1373140157"/>
              </p:ext>
            </p:extLst>
          </p:nvPr>
        </p:nvGraphicFramePr>
        <p:xfrm>
          <a:off x="609600" y="1905000"/>
          <a:ext cx="8001000" cy="4529484"/>
        </p:xfrm>
        <a:graphic>
          <a:graphicData uri="http://schemas.openxmlformats.org/presentationml/2006/ole">
            <mc:AlternateContent xmlns:mc="http://schemas.openxmlformats.org/markup-compatibility/2006">
              <mc:Choice xmlns:v="urn:schemas-microsoft-com:vml" Requires="v">
                <p:oleObj spid="_x0000_s50283" name="Worksheet" r:id="rId5" imgW="10261600" imgH="5524500" progId="Excel.Sheet.8">
                  <p:embed/>
                </p:oleObj>
              </mc:Choice>
              <mc:Fallback>
                <p:oleObj name="Worksheet" r:id="rId5" imgW="10261600" imgH="5524500" progId="Excel.Shee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 y="1905000"/>
                        <a:ext cx="8001000" cy="45294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11714" name="Rectangle 2"/>
          <p:cNvSpPr>
            <a:spLocks noChangeArrowheads="1"/>
          </p:cNvSpPr>
          <p:nvPr/>
        </p:nvSpPr>
        <p:spPr bwMode="auto">
          <a:xfrm>
            <a:off x="381000" y="1676400"/>
            <a:ext cx="4495800" cy="838200"/>
          </a:xfrm>
          <a:prstGeom prst="rect">
            <a:avLst/>
          </a:prstGeom>
          <a:solidFill>
            <a:schemeClr val="bg1"/>
          </a:solid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000" b="1" dirty="0" smtClean="0">
                <a:solidFill>
                  <a:schemeClr val="accent6">
                    <a:lumMod val="50000"/>
                  </a:schemeClr>
                </a:solidFill>
                <a:latin typeface="+mj-lt"/>
                <a:cs typeface="+mn-cs"/>
              </a:rPr>
              <a:t>A:</a:t>
            </a:r>
            <a:r>
              <a:rPr lang="en-US" sz="2000" dirty="0" smtClean="0">
                <a:solidFill>
                  <a:srgbClr val="000000"/>
                </a:solidFill>
                <a:latin typeface="+mj-lt"/>
                <a:cs typeface="+mn-cs"/>
              </a:rPr>
              <a:t> Prepare </a:t>
            </a:r>
            <a:r>
              <a:rPr lang="en-US" sz="2000" dirty="0">
                <a:solidFill>
                  <a:srgbClr val="000000"/>
                </a:solidFill>
                <a:latin typeface="+mj-lt"/>
                <a:cs typeface="+mn-cs"/>
              </a:rPr>
              <a:t>a Computation and Allocation Schedule.</a:t>
            </a:r>
          </a:p>
        </p:txBody>
      </p:sp>
    </p:spTree>
    <p:extLst>
      <p:ext uri="{BB962C8B-B14F-4D97-AF65-F5344CB8AC3E}">
        <p14:creationId xmlns:p14="http://schemas.microsoft.com/office/powerpoint/2010/main" val="61469241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5810" name="Rectangle 2"/>
          <p:cNvSpPr>
            <a:spLocks noChangeArrowheads="1"/>
          </p:cNvSpPr>
          <p:nvPr/>
        </p:nvSpPr>
        <p:spPr bwMode="auto">
          <a:xfrm>
            <a:off x="533400" y="1524000"/>
            <a:ext cx="8305800" cy="533400"/>
          </a:xfrm>
          <a:prstGeom prst="rect">
            <a:avLst/>
          </a:prstGeom>
          <a:solidFill>
            <a:schemeClr val="bg1"/>
          </a:solidFill>
          <a:ln w="28575">
            <a:noFill/>
            <a:miter lim="800000"/>
            <a:headEnd/>
            <a:tailEnd/>
          </a:ln>
          <a:effec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chemeClr val="accent2"/>
              </a:buClr>
              <a:buSzPct val="75000"/>
              <a:buFont typeface="Wingdings" pitchFamily="2" charset="2"/>
              <a:buNone/>
            </a:pPr>
            <a:r>
              <a:rPr lang="en-US" altLang="en-US" sz="2100" b="1" dirty="0" smtClean="0">
                <a:solidFill>
                  <a:srgbClr val="800000"/>
                </a:solidFill>
                <a:effectLst>
                  <a:outerShdw blurRad="38100" dist="38100" dir="2700000" algn="tl">
                    <a:srgbClr val="C0C0C0"/>
                  </a:outerShdw>
                </a:effectLst>
                <a:latin typeface="+mj-lt"/>
              </a:rPr>
              <a:t>B: </a:t>
            </a:r>
            <a:r>
              <a:rPr lang="en-US" altLang="en-US" sz="2100" dirty="0" smtClean="0">
                <a:latin typeface="+mj-lt"/>
              </a:rPr>
              <a:t>Prepare </a:t>
            </a:r>
            <a:r>
              <a:rPr lang="en-US" altLang="en-US" sz="2100" dirty="0">
                <a:latin typeface="+mj-lt"/>
              </a:rPr>
              <a:t>the worksheet entries.</a:t>
            </a:r>
          </a:p>
        </p:txBody>
      </p:sp>
      <p:sp>
        <p:nvSpPr>
          <p:cNvPr id="1015811" name="Rectangle 3"/>
          <p:cNvSpPr>
            <a:spLocks noGrp="1" noChangeArrowheads="1"/>
          </p:cNvSpPr>
          <p:nvPr>
            <p:ph type="title"/>
          </p:nvPr>
        </p:nvSpPr>
        <p:spPr>
          <a:solidFill>
            <a:schemeClr val="accent1">
              <a:lumMod val="40000"/>
              <a:lumOff val="60000"/>
            </a:schemeClr>
          </a:solidFill>
        </p:spPr>
        <p:txBody>
          <a:bodyPr/>
          <a:lstStyle/>
          <a:p>
            <a:pPr algn="ctr"/>
            <a:r>
              <a:rPr lang="ar-SA" sz="4000" b="1" dirty="0">
                <a:solidFill>
                  <a:prstClr val="black"/>
                </a:solidFill>
              </a:rPr>
              <a:t>تخصيص الفرق الى أصول والتزامات الشركة التابعة</a:t>
            </a:r>
            <a:endParaRPr lang="en-US" dirty="0" smtClean="0"/>
          </a:p>
        </p:txBody>
      </p:sp>
      <p:sp>
        <p:nvSpPr>
          <p:cNvPr id="2" name="Slide Number Placeholder 1"/>
          <p:cNvSpPr>
            <a:spLocks noGrp="1"/>
          </p:cNvSpPr>
          <p:nvPr>
            <p:ph type="sldNum" sz="quarter" idx="12"/>
          </p:nvPr>
        </p:nvSpPr>
        <p:spPr/>
        <p:txBody>
          <a:bodyPr/>
          <a:lstStyle/>
          <a:p>
            <a:fld id="{0B62EAB1-D80C-4217-BFF0-836E2E1B9F25}" type="slidenum">
              <a:rPr lang="en-US" smtClean="0"/>
              <a:pPr/>
              <a:t>15</a:t>
            </a:fld>
            <a:endParaRPr lang="en-US" dirty="0"/>
          </a:p>
        </p:txBody>
      </p:sp>
      <p:grpSp>
        <p:nvGrpSpPr>
          <p:cNvPr id="3" name="مجموعة 2"/>
          <p:cNvGrpSpPr/>
          <p:nvPr/>
        </p:nvGrpSpPr>
        <p:grpSpPr>
          <a:xfrm>
            <a:off x="914400" y="2089150"/>
            <a:ext cx="7620000" cy="1720850"/>
            <a:chOff x="914400" y="1965325"/>
            <a:chExt cx="7620000" cy="1920875"/>
          </a:xfrm>
          <a:solidFill>
            <a:schemeClr val="accent6">
              <a:lumMod val="20000"/>
              <a:lumOff val="80000"/>
            </a:schemeClr>
          </a:solidFill>
        </p:grpSpPr>
        <p:sp>
          <p:nvSpPr>
            <p:cNvPr id="22532" name="Text Box 5"/>
            <p:cNvSpPr txBox="1">
              <a:spLocks noChangeArrowheads="1"/>
            </p:cNvSpPr>
            <p:nvPr/>
          </p:nvSpPr>
          <p:spPr bwMode="auto">
            <a:xfrm>
              <a:off x="914400" y="1965325"/>
              <a:ext cx="7620000" cy="44661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Common </a:t>
              </a:r>
              <a:r>
                <a:rPr lang="en-US" altLang="en-US" sz="2000" dirty="0" smtClean="0">
                  <a:latin typeface="+mj-lt"/>
                </a:rPr>
                <a:t>Stock </a:t>
              </a:r>
              <a:r>
                <a:rPr lang="en-US" altLang="en-US" sz="2000" dirty="0">
                  <a:latin typeface="+mj-lt"/>
                </a:rPr>
                <a:t>	400,000</a:t>
              </a:r>
            </a:p>
          </p:txBody>
        </p:sp>
        <p:sp>
          <p:nvSpPr>
            <p:cNvPr id="22533" name="Text Box 6"/>
            <p:cNvSpPr txBox="1">
              <a:spLocks noChangeArrowheads="1"/>
            </p:cNvSpPr>
            <p:nvPr/>
          </p:nvSpPr>
          <p:spPr bwMode="auto">
            <a:xfrm>
              <a:off x="914400" y="2346325"/>
              <a:ext cx="7620000" cy="44661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Retained </a:t>
              </a:r>
              <a:r>
                <a:rPr lang="en-US" altLang="en-US" sz="2000" dirty="0" smtClean="0">
                  <a:latin typeface="+mj-lt"/>
                </a:rPr>
                <a:t>Earnings</a:t>
              </a:r>
              <a:r>
                <a:rPr lang="en-US" altLang="en-US" sz="2000" dirty="0">
                  <a:latin typeface="+mj-lt"/>
                </a:rPr>
                <a:t>	140,000</a:t>
              </a:r>
              <a:endParaRPr lang="en-US" altLang="en-US" sz="2000" dirty="0">
                <a:solidFill>
                  <a:schemeClr val="hlink"/>
                </a:solidFill>
                <a:latin typeface="+mj-lt"/>
              </a:endParaRPr>
            </a:p>
          </p:txBody>
        </p:sp>
        <p:sp>
          <p:nvSpPr>
            <p:cNvPr id="22534" name="Text Box 7"/>
            <p:cNvSpPr txBox="1">
              <a:spLocks noChangeArrowheads="1"/>
            </p:cNvSpPr>
            <p:nvPr/>
          </p:nvSpPr>
          <p:spPr bwMode="auto">
            <a:xfrm>
              <a:off x="914400" y="2727325"/>
              <a:ext cx="7620000" cy="446617"/>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Difference between Implied and Book </a:t>
              </a:r>
              <a:r>
                <a:rPr lang="en-US" altLang="en-US" sz="2000" dirty="0" smtClean="0">
                  <a:latin typeface="+mj-lt"/>
                </a:rPr>
                <a:t>Value</a:t>
              </a:r>
              <a:r>
                <a:rPr lang="en-US" altLang="en-US" sz="2000" dirty="0">
                  <a:latin typeface="+mj-lt"/>
                </a:rPr>
                <a:t>	12,941</a:t>
              </a:r>
            </a:p>
          </p:txBody>
        </p:sp>
        <p:sp>
          <p:nvSpPr>
            <p:cNvPr id="22535" name="Text Box 8"/>
            <p:cNvSpPr txBox="1">
              <a:spLocks noChangeArrowheads="1"/>
            </p:cNvSpPr>
            <p:nvPr/>
          </p:nvSpPr>
          <p:spPr bwMode="auto">
            <a:xfrm>
              <a:off x="914400" y="31083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315200" algn="r"/>
                  <a:tab pos="7605713" algn="r"/>
                </a:tabLst>
                <a:defRPr sz="2300">
                  <a:solidFill>
                    <a:schemeClr val="tx1"/>
                  </a:solidFill>
                  <a:latin typeface="Comic Sans MS" pitchFamily="66" charset="0"/>
                  <a:cs typeface="Arial" charset="0"/>
                </a:defRPr>
              </a:lvl1pPr>
              <a:lvl2pPr marL="742950" indent="-285750" eaLnBrk="0" hangingPunct="0">
                <a:tabLst>
                  <a:tab pos="7315200" algn="r"/>
                  <a:tab pos="7605713" algn="r"/>
                </a:tabLst>
                <a:defRPr sz="2300">
                  <a:solidFill>
                    <a:schemeClr val="tx1"/>
                  </a:solidFill>
                  <a:latin typeface="Comic Sans MS" pitchFamily="66" charset="0"/>
                  <a:cs typeface="Arial" charset="0"/>
                </a:defRPr>
              </a:lvl2pPr>
              <a:lvl3pPr marL="1143000" indent="-228600" eaLnBrk="0" hangingPunct="0">
                <a:tabLst>
                  <a:tab pos="7315200" algn="r"/>
                  <a:tab pos="7605713" algn="r"/>
                </a:tabLst>
                <a:defRPr sz="2300">
                  <a:solidFill>
                    <a:schemeClr val="tx1"/>
                  </a:solidFill>
                  <a:latin typeface="Comic Sans MS" pitchFamily="66" charset="0"/>
                  <a:cs typeface="Arial" charset="0"/>
                </a:defRPr>
              </a:lvl3pPr>
              <a:lvl4pPr marL="1600200" indent="-228600" eaLnBrk="0" hangingPunct="0">
                <a:tabLst>
                  <a:tab pos="7315200" algn="r"/>
                  <a:tab pos="7605713" algn="r"/>
                </a:tabLst>
                <a:defRPr sz="2300">
                  <a:solidFill>
                    <a:schemeClr val="tx1"/>
                  </a:solidFill>
                  <a:latin typeface="Comic Sans MS" pitchFamily="66" charset="0"/>
                  <a:cs typeface="Arial" charset="0"/>
                </a:defRPr>
              </a:lvl4pPr>
              <a:lvl5pPr marL="2057400" indent="-228600" eaLnBrk="0" hangingPunct="0">
                <a:tabLst>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Investment in Shaw 	470,000</a:t>
              </a:r>
            </a:p>
          </p:txBody>
        </p:sp>
        <p:sp>
          <p:nvSpPr>
            <p:cNvPr id="22536" name="Text Box 9"/>
            <p:cNvSpPr txBox="1">
              <a:spLocks noChangeArrowheads="1"/>
            </p:cNvSpPr>
            <p:nvPr/>
          </p:nvSpPr>
          <p:spPr bwMode="auto">
            <a:xfrm>
              <a:off x="914400" y="34893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597525"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5597525"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5597525"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5597525"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5597525"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597525"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Noncontrolling </a:t>
              </a:r>
              <a:r>
                <a:rPr lang="en-US" altLang="en-US" sz="2000" dirty="0" smtClean="0">
                  <a:latin typeface="+mj-lt"/>
                </a:rPr>
                <a:t>Interest </a:t>
              </a:r>
              <a:r>
                <a:rPr lang="en-US" altLang="en-US" sz="2000" dirty="0">
                  <a:latin typeface="+mj-lt"/>
                </a:rPr>
                <a:t>in Equity		82,941</a:t>
              </a:r>
            </a:p>
          </p:txBody>
        </p:sp>
      </p:grpSp>
      <p:grpSp>
        <p:nvGrpSpPr>
          <p:cNvPr id="4" name="مجموعة 3"/>
          <p:cNvGrpSpPr/>
          <p:nvPr/>
        </p:nvGrpSpPr>
        <p:grpSpPr>
          <a:xfrm>
            <a:off x="914400" y="4191000"/>
            <a:ext cx="7620000" cy="1866285"/>
            <a:chOff x="914400" y="4083050"/>
            <a:chExt cx="7620000" cy="1972751"/>
          </a:xfrm>
          <a:solidFill>
            <a:schemeClr val="accent6">
              <a:lumMod val="40000"/>
              <a:lumOff val="60000"/>
            </a:schemeClr>
          </a:solidFill>
        </p:grpSpPr>
        <p:sp>
          <p:nvSpPr>
            <p:cNvPr id="22537" name="Text Box 10"/>
            <p:cNvSpPr txBox="1">
              <a:spLocks noChangeArrowheads="1"/>
            </p:cNvSpPr>
            <p:nvPr/>
          </p:nvSpPr>
          <p:spPr bwMode="auto">
            <a:xfrm>
              <a:off x="914400" y="4083050"/>
              <a:ext cx="7620000" cy="42293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Marketable </a:t>
              </a:r>
              <a:r>
                <a:rPr lang="en-US" altLang="en-US" sz="2000" dirty="0" smtClean="0">
                  <a:latin typeface="+mj-lt"/>
                </a:rPr>
                <a:t>Securities</a:t>
              </a:r>
              <a:r>
                <a:rPr lang="en-US" altLang="en-US" sz="2000" dirty="0">
                  <a:latin typeface="+mj-lt"/>
                </a:rPr>
                <a:t>	25,000</a:t>
              </a:r>
            </a:p>
          </p:txBody>
        </p:sp>
        <p:sp>
          <p:nvSpPr>
            <p:cNvPr id="22538" name="Text Box 11"/>
            <p:cNvSpPr txBox="1">
              <a:spLocks noChangeArrowheads="1"/>
            </p:cNvSpPr>
            <p:nvPr/>
          </p:nvSpPr>
          <p:spPr bwMode="auto">
            <a:xfrm>
              <a:off x="914400" y="4464050"/>
              <a:ext cx="7620000" cy="42293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5999163"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Equipment	20,000</a:t>
              </a:r>
              <a:endParaRPr lang="en-US" altLang="en-US" sz="2000" dirty="0">
                <a:solidFill>
                  <a:schemeClr val="hlink"/>
                </a:solidFill>
                <a:latin typeface="+mj-lt"/>
              </a:endParaRPr>
            </a:p>
          </p:txBody>
        </p:sp>
        <p:sp>
          <p:nvSpPr>
            <p:cNvPr id="22539" name="Text Box 13"/>
            <p:cNvSpPr txBox="1">
              <a:spLocks noChangeArrowheads="1"/>
            </p:cNvSpPr>
            <p:nvPr/>
          </p:nvSpPr>
          <p:spPr bwMode="auto">
            <a:xfrm>
              <a:off x="914400" y="4860925"/>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315200" algn="r"/>
                  <a:tab pos="7605713" algn="r"/>
                </a:tabLst>
                <a:defRPr sz="2300">
                  <a:solidFill>
                    <a:schemeClr val="tx1"/>
                  </a:solidFill>
                  <a:latin typeface="Comic Sans MS" pitchFamily="66" charset="0"/>
                  <a:cs typeface="Arial" charset="0"/>
                </a:defRPr>
              </a:lvl1pPr>
              <a:lvl2pPr marL="742950" indent="-285750" eaLnBrk="0" hangingPunct="0">
                <a:tabLst>
                  <a:tab pos="7315200" algn="r"/>
                  <a:tab pos="7605713" algn="r"/>
                </a:tabLst>
                <a:defRPr sz="2300">
                  <a:solidFill>
                    <a:schemeClr val="tx1"/>
                  </a:solidFill>
                  <a:latin typeface="Comic Sans MS" pitchFamily="66" charset="0"/>
                  <a:cs typeface="Arial" charset="0"/>
                </a:defRPr>
              </a:lvl2pPr>
              <a:lvl3pPr marL="1143000" indent="-228600" eaLnBrk="0" hangingPunct="0">
                <a:tabLst>
                  <a:tab pos="7315200" algn="r"/>
                  <a:tab pos="7605713" algn="r"/>
                </a:tabLst>
                <a:defRPr sz="2300">
                  <a:solidFill>
                    <a:schemeClr val="tx1"/>
                  </a:solidFill>
                  <a:latin typeface="Comic Sans MS" pitchFamily="66" charset="0"/>
                  <a:cs typeface="Arial" charset="0"/>
                </a:defRPr>
              </a:lvl3pPr>
              <a:lvl4pPr marL="1600200" indent="-228600" eaLnBrk="0" hangingPunct="0">
                <a:tabLst>
                  <a:tab pos="7315200" algn="r"/>
                  <a:tab pos="7605713" algn="r"/>
                </a:tabLst>
                <a:defRPr sz="2300">
                  <a:solidFill>
                    <a:schemeClr val="tx1"/>
                  </a:solidFill>
                  <a:latin typeface="Comic Sans MS" pitchFamily="66" charset="0"/>
                  <a:cs typeface="Arial" charset="0"/>
                </a:defRPr>
              </a:lvl4pPr>
              <a:lvl5pPr marL="2057400" indent="-228600" eaLnBrk="0" hangingPunct="0">
                <a:tabLst>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Gain on </a:t>
              </a:r>
              <a:r>
                <a:rPr lang="en-US" altLang="en-US" sz="2000" dirty="0" smtClean="0">
                  <a:latin typeface="+mj-lt"/>
                </a:rPr>
                <a:t>Acquisition </a:t>
              </a:r>
              <a:r>
                <a:rPr lang="en-US" altLang="en-US" sz="2000" dirty="0">
                  <a:latin typeface="+mj-lt"/>
                </a:rPr>
                <a:t>	27,250</a:t>
              </a:r>
            </a:p>
          </p:txBody>
        </p:sp>
        <p:sp>
          <p:nvSpPr>
            <p:cNvPr id="22540" name="Text Box 14"/>
            <p:cNvSpPr txBox="1">
              <a:spLocks noChangeArrowheads="1"/>
            </p:cNvSpPr>
            <p:nvPr/>
          </p:nvSpPr>
          <p:spPr bwMode="auto">
            <a:xfrm>
              <a:off x="914400" y="5257800"/>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315200" algn="r"/>
                  <a:tab pos="7605713" algn="r"/>
                </a:tabLst>
                <a:defRPr sz="2300">
                  <a:solidFill>
                    <a:schemeClr val="tx1"/>
                  </a:solidFill>
                  <a:latin typeface="Comic Sans MS" pitchFamily="66" charset="0"/>
                  <a:cs typeface="Arial" charset="0"/>
                </a:defRPr>
              </a:lvl1pPr>
              <a:lvl2pPr marL="742950" indent="-285750" eaLnBrk="0" hangingPunct="0">
                <a:tabLst>
                  <a:tab pos="7315200" algn="r"/>
                  <a:tab pos="7605713" algn="r"/>
                </a:tabLst>
                <a:defRPr sz="2300">
                  <a:solidFill>
                    <a:schemeClr val="tx1"/>
                  </a:solidFill>
                  <a:latin typeface="Comic Sans MS" pitchFamily="66" charset="0"/>
                  <a:cs typeface="Arial" charset="0"/>
                </a:defRPr>
              </a:lvl2pPr>
              <a:lvl3pPr marL="1143000" indent="-228600" eaLnBrk="0" hangingPunct="0">
                <a:tabLst>
                  <a:tab pos="7315200" algn="r"/>
                  <a:tab pos="7605713" algn="r"/>
                </a:tabLst>
                <a:defRPr sz="2300">
                  <a:solidFill>
                    <a:schemeClr val="tx1"/>
                  </a:solidFill>
                  <a:latin typeface="Comic Sans MS" pitchFamily="66" charset="0"/>
                  <a:cs typeface="Arial" charset="0"/>
                </a:defRPr>
              </a:lvl3pPr>
              <a:lvl4pPr marL="1600200" indent="-228600" eaLnBrk="0" hangingPunct="0">
                <a:tabLst>
                  <a:tab pos="7315200" algn="r"/>
                  <a:tab pos="7605713" algn="r"/>
                </a:tabLst>
                <a:defRPr sz="2300">
                  <a:solidFill>
                    <a:schemeClr val="tx1"/>
                  </a:solidFill>
                  <a:latin typeface="Comic Sans MS" pitchFamily="66" charset="0"/>
                  <a:cs typeface="Arial" charset="0"/>
                </a:defRPr>
              </a:lvl4pPr>
              <a:lvl5pPr marL="2057400" indent="-228600" eaLnBrk="0" hangingPunct="0">
                <a:tabLst>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Noncontrolling </a:t>
              </a:r>
              <a:r>
                <a:rPr lang="en-US" altLang="en-US" sz="2000" dirty="0" smtClean="0">
                  <a:latin typeface="+mj-lt"/>
                </a:rPr>
                <a:t>Interest </a:t>
              </a:r>
              <a:r>
                <a:rPr lang="en-US" altLang="en-US" sz="2000" dirty="0">
                  <a:latin typeface="+mj-lt"/>
                </a:rPr>
                <a:t>in </a:t>
              </a:r>
              <a:r>
                <a:rPr lang="en-US" altLang="en-US" sz="2000" dirty="0" smtClean="0">
                  <a:latin typeface="+mj-lt"/>
                </a:rPr>
                <a:t>Equity </a:t>
              </a:r>
              <a:r>
                <a:rPr lang="en-US" altLang="en-US" sz="2000" dirty="0">
                  <a:latin typeface="+mj-lt"/>
                </a:rPr>
                <a:t>	4,809</a:t>
              </a:r>
            </a:p>
          </p:txBody>
        </p:sp>
        <p:sp>
          <p:nvSpPr>
            <p:cNvPr id="22541" name="Text Box 15"/>
            <p:cNvSpPr txBox="1">
              <a:spLocks noChangeArrowheads="1"/>
            </p:cNvSpPr>
            <p:nvPr/>
          </p:nvSpPr>
          <p:spPr bwMode="auto">
            <a:xfrm>
              <a:off x="914400" y="5658926"/>
              <a:ext cx="76200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7315200" algn="r"/>
                  <a:tab pos="7605713" algn="r"/>
                </a:tabLst>
                <a:defRPr sz="2300">
                  <a:solidFill>
                    <a:schemeClr val="tx1"/>
                  </a:solidFill>
                  <a:latin typeface="Comic Sans MS" pitchFamily="66" charset="0"/>
                  <a:cs typeface="Arial" charset="0"/>
                </a:defRPr>
              </a:lvl1pPr>
              <a:lvl2pPr marL="742950" indent="-285750" eaLnBrk="0" hangingPunct="0">
                <a:tabLst>
                  <a:tab pos="7315200" algn="r"/>
                  <a:tab pos="7605713" algn="r"/>
                </a:tabLst>
                <a:defRPr sz="2300">
                  <a:solidFill>
                    <a:schemeClr val="tx1"/>
                  </a:solidFill>
                  <a:latin typeface="Comic Sans MS" pitchFamily="66" charset="0"/>
                  <a:cs typeface="Arial" charset="0"/>
                </a:defRPr>
              </a:lvl2pPr>
              <a:lvl3pPr marL="1143000" indent="-228600" eaLnBrk="0" hangingPunct="0">
                <a:tabLst>
                  <a:tab pos="7315200" algn="r"/>
                  <a:tab pos="7605713" algn="r"/>
                </a:tabLst>
                <a:defRPr sz="2300">
                  <a:solidFill>
                    <a:schemeClr val="tx1"/>
                  </a:solidFill>
                  <a:latin typeface="Comic Sans MS" pitchFamily="66" charset="0"/>
                  <a:cs typeface="Arial" charset="0"/>
                </a:defRPr>
              </a:lvl3pPr>
              <a:lvl4pPr marL="1600200" indent="-228600" eaLnBrk="0" hangingPunct="0">
                <a:tabLst>
                  <a:tab pos="7315200" algn="r"/>
                  <a:tab pos="7605713" algn="r"/>
                </a:tabLst>
                <a:defRPr sz="2300">
                  <a:solidFill>
                    <a:schemeClr val="tx1"/>
                  </a:solidFill>
                  <a:latin typeface="Comic Sans MS" pitchFamily="66" charset="0"/>
                  <a:cs typeface="Arial" charset="0"/>
                </a:defRPr>
              </a:lvl4pPr>
              <a:lvl5pPr marL="2057400" indent="-228600" eaLnBrk="0" hangingPunct="0">
                <a:tabLst>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Difference between Implied and </a:t>
              </a:r>
              <a:r>
                <a:rPr lang="en-US" altLang="en-US" sz="2000" dirty="0" smtClean="0">
                  <a:latin typeface="+mj-lt"/>
                </a:rPr>
                <a:t>Book Value </a:t>
              </a:r>
              <a:r>
                <a:rPr lang="en-US" altLang="en-US" sz="2000" dirty="0">
                  <a:latin typeface="+mj-lt"/>
                </a:rPr>
                <a:t>	12,941</a:t>
              </a:r>
            </a:p>
          </p:txBody>
        </p:sp>
      </p:grpSp>
    </p:spTree>
    <p:extLst>
      <p:ext uri="{BB962C8B-B14F-4D97-AF65-F5344CB8AC3E}">
        <p14:creationId xmlns:p14="http://schemas.microsoft.com/office/powerpoint/2010/main" val="139282436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7859" name="Rectangle 3"/>
          <p:cNvSpPr>
            <a:spLocks noGrp="1" noChangeArrowheads="1"/>
          </p:cNvSpPr>
          <p:nvPr>
            <p:ph type="title"/>
          </p:nvPr>
        </p:nvSpPr>
        <p:spPr>
          <a:xfrm>
            <a:off x="1447800" y="381000"/>
            <a:ext cx="7467600" cy="1066800"/>
          </a:xfrm>
          <a:solidFill>
            <a:schemeClr val="accent1">
              <a:lumMod val="40000"/>
              <a:lumOff val="60000"/>
            </a:schemeClr>
          </a:solidFill>
        </p:spPr>
        <p:txBody>
          <a:bodyPr>
            <a:normAutofit/>
          </a:bodyPr>
          <a:lstStyle/>
          <a:p>
            <a:pPr lvl="0" algn="ctr" rtl="1"/>
            <a:r>
              <a:rPr lang="ar-SA" sz="2800" b="1" dirty="0" smtClean="0">
                <a:solidFill>
                  <a:schemeClr val="tx1"/>
                </a:solidFill>
                <a:latin typeface="Calibri" panose="020F0502020204030204" pitchFamily="34" charset="0"/>
                <a:cs typeface="Calibri" panose="020F0502020204030204" pitchFamily="34" charset="0"/>
              </a:rPr>
              <a:t>تأثير تخصيص واندثار الفرق بين القيمة الضمنية والدفترية على صافي الدخل الموحد في سنة الاكتساب</a:t>
            </a:r>
            <a:endParaRPr lang="en-US" sz="2800"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lgn="just" rtl="1">
              <a:buNone/>
            </a:pPr>
            <a:r>
              <a:rPr lang="ar-SA" dirty="0" smtClean="0">
                <a:latin typeface="Calibri" panose="020F0502020204030204" pitchFamily="34" charset="0"/>
                <a:cs typeface="Calibri" panose="020F0502020204030204" pitchFamily="34" charset="0"/>
              </a:rPr>
              <a:t>ان الاندثار والاستنزاف في كشف الدخل الموحد يجب ان يستند الى الاقيام المخصصة للأصول القابلة للاندثار والقابلة للاستنزاف في قائمة الميزانية الموحدة، فعندما يتم تخصيص أي حصة من الفرق (بين القيمة الضمنية والدفترية) لأي من تلك الأصول فان الدخل المبلغ عنه يجب ان يعدل عند تحديد صافي الدخل الموحد في السنة الحالية (سنة الاكتساب) والسنوات التالية للاكتساب</a:t>
            </a:r>
            <a:r>
              <a:rPr lang="ar-IQ" dirty="0" smtClean="0">
                <a:latin typeface="Calibri" panose="020F0502020204030204" pitchFamily="34" charset="0"/>
                <a:cs typeface="Calibri" panose="020F0502020204030204" pitchFamily="34" charset="0"/>
              </a:rPr>
              <a:t> على وفق طريقة الملكية الكلية , والجدول أدناه يوضح مجالات الاختلاف بين طريقة الكلفة وطريقتي الملكية الجزئية والكلية : </a:t>
            </a:r>
            <a:endParaRPr lang="en-US" dirty="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16</a:t>
            </a:fld>
            <a:endParaRPr lang="en-US" dirty="0"/>
          </a:p>
        </p:txBody>
      </p:sp>
      <p:sp>
        <p:nvSpPr>
          <p:cNvPr id="4" name="سهم للأسفل 3"/>
          <p:cNvSpPr/>
          <p:nvPr/>
        </p:nvSpPr>
        <p:spPr>
          <a:xfrm>
            <a:off x="7239000" y="4724400"/>
            <a:ext cx="533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9229108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075882106"/>
              </p:ext>
            </p:extLst>
          </p:nvPr>
        </p:nvGraphicFramePr>
        <p:xfrm>
          <a:off x="914400" y="1828800"/>
          <a:ext cx="7696200" cy="3962399"/>
        </p:xfrm>
        <a:graphic>
          <a:graphicData uri="http://schemas.openxmlformats.org/drawingml/2006/table">
            <a:tbl>
              <a:tblPr rtl="1" firstRow="1" firstCol="1" bandRow="1">
                <a:tableStyleId>{10A1B5D5-9B99-4C35-A422-299274C87663}</a:tableStyleId>
              </a:tblPr>
              <a:tblGrid>
                <a:gridCol w="2157812"/>
                <a:gridCol w="2661304"/>
                <a:gridCol w="2877084"/>
              </a:tblGrid>
              <a:tr h="360218">
                <a:tc>
                  <a:txBody>
                    <a:bodyPr/>
                    <a:lstStyle/>
                    <a:p>
                      <a:pPr marL="0" marR="0" algn="ctr" rtl="1">
                        <a:lnSpc>
                          <a:spcPct val="115000"/>
                        </a:lnSpc>
                        <a:spcBef>
                          <a:spcPts val="0"/>
                        </a:spcBef>
                        <a:spcAft>
                          <a:spcPts val="0"/>
                        </a:spcAft>
                      </a:pPr>
                      <a:r>
                        <a:rPr lang="ar-IQ" sz="1200" dirty="0">
                          <a:effectLst/>
                        </a:rPr>
                        <a:t>الكلفة</a:t>
                      </a:r>
                      <a:endParaRPr lang="en-US" sz="1100" dirty="0">
                        <a:effectLst/>
                        <a:latin typeface="Calibri"/>
                        <a:ea typeface="Calibri"/>
                        <a:cs typeface="Arial"/>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200" dirty="0">
                          <a:effectLst/>
                        </a:rPr>
                        <a:t>الملكية الجزئية</a:t>
                      </a:r>
                      <a:endParaRPr lang="en-US" sz="1100" dirty="0">
                        <a:effectLst/>
                        <a:latin typeface="Calibri"/>
                        <a:ea typeface="Calibri"/>
                        <a:cs typeface="Arial"/>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IQ" sz="1200" dirty="0">
                          <a:effectLst/>
                        </a:rPr>
                        <a:t>الملكية الكلية</a:t>
                      </a:r>
                      <a:endParaRPr lang="en-US" sz="1100" dirty="0">
                        <a:effectLst/>
                        <a:latin typeface="Calibri"/>
                        <a:ea typeface="Calibri"/>
                        <a:cs typeface="Arial"/>
                      </a:endParaRPr>
                    </a:p>
                  </a:txBody>
                  <a:tcPr marL="68580" marR="68580" marT="0" marB="0">
                    <a:lnB w="12700" cap="flat" cmpd="sng" algn="ctr">
                      <a:solidFill>
                        <a:schemeClr val="tx1"/>
                      </a:solidFill>
                      <a:prstDash val="solid"/>
                      <a:round/>
                      <a:headEnd type="none" w="med" len="med"/>
                      <a:tailEnd type="none" w="med" len="med"/>
                    </a:lnB>
                  </a:tcPr>
                </a:tc>
              </a:tr>
              <a:tr h="720436">
                <a:tc>
                  <a:txBody>
                    <a:bodyPr/>
                    <a:lstStyle/>
                    <a:p>
                      <a:pPr marL="0" marR="0" algn="just" rtl="1">
                        <a:lnSpc>
                          <a:spcPct val="115000"/>
                        </a:lnSpc>
                        <a:spcBef>
                          <a:spcPts val="0"/>
                        </a:spcBef>
                        <a:spcAft>
                          <a:spcPts val="0"/>
                        </a:spcAft>
                      </a:pPr>
                      <a:r>
                        <a:rPr lang="ar-IQ" sz="1200" dirty="0">
                          <a:effectLst/>
                        </a:rPr>
                        <a:t>أثبات الاستثمارات بالكلفة في تاريخ الاكتساب</a:t>
                      </a:r>
                      <a:endParaRPr lang="en-US"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200" dirty="0">
                          <a:effectLst/>
                        </a:rPr>
                        <a:t>أثبات الاستثمارات بالكلفة في تاريخ الاكتساب ثم يتم تعديله خلال السنة وفقاً للآتي :</a:t>
                      </a:r>
                      <a:endParaRPr lang="en-US"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ar-IQ" sz="1200" dirty="0">
                          <a:effectLst/>
                        </a:rPr>
                        <a:t>أثبات الاستثمارات بالكلفة في تاريخ الاكتساب ثم يتم تعديله خلال السنة وفقاً للآتي :</a:t>
                      </a:r>
                      <a:endParaRPr lang="en-US"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81745">
                <a:tc>
                  <a:txBody>
                    <a:bodyPr/>
                    <a:lstStyle/>
                    <a:p>
                      <a:pPr marL="342900" marR="0" lvl="0" indent="-342900" algn="just" rtl="1">
                        <a:lnSpc>
                          <a:spcPct val="115000"/>
                        </a:lnSpc>
                        <a:spcBef>
                          <a:spcPts val="0"/>
                        </a:spcBef>
                        <a:spcAft>
                          <a:spcPts val="0"/>
                        </a:spcAft>
                        <a:buFont typeface="Arial"/>
                        <a:buChar char="-"/>
                      </a:pPr>
                      <a:r>
                        <a:rPr lang="ar-IQ" sz="1200" dirty="0">
                          <a:effectLst/>
                        </a:rPr>
                        <a:t>اثبات حصة الشركة القابضة من التوزيعات المعلن عنها من قبل الشركة التابعة ويتم الاعتراف بها على أنها إيرادات من الاستثمار.</a:t>
                      </a:r>
                      <a:endParaRPr lang="en-US" sz="1100" dirty="0">
                        <a:effectLst/>
                      </a:endParaRPr>
                    </a:p>
                    <a:p>
                      <a:pPr marL="342900" marR="0" lvl="0" indent="-342900" algn="just" rtl="1">
                        <a:lnSpc>
                          <a:spcPct val="115000"/>
                        </a:lnSpc>
                        <a:spcBef>
                          <a:spcPts val="0"/>
                        </a:spcBef>
                        <a:spcAft>
                          <a:spcPts val="0"/>
                        </a:spcAft>
                        <a:buFont typeface="Arial"/>
                        <a:buChar char="-"/>
                      </a:pPr>
                      <a:r>
                        <a:rPr lang="ar-IQ" sz="1200" dirty="0">
                          <a:effectLst/>
                        </a:rPr>
                        <a:t>على أن يعدل حساب الاستثمارات خلال السنة  فقط في حال توزيعات التصفية أو بيع وشراء الأسهم .</a:t>
                      </a:r>
                      <a:endParaRPr lang="en-US"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rtl="1">
                        <a:lnSpc>
                          <a:spcPct val="115000"/>
                        </a:lnSpc>
                        <a:spcBef>
                          <a:spcPts val="0"/>
                        </a:spcBef>
                        <a:spcAft>
                          <a:spcPts val="0"/>
                        </a:spcAft>
                        <a:buFont typeface="Arial"/>
                        <a:buChar char="-"/>
                      </a:pPr>
                      <a:r>
                        <a:rPr lang="ar-IQ" sz="1200" dirty="0">
                          <a:effectLst/>
                        </a:rPr>
                        <a:t>حصة الشركة القابضة من صافي دخل الشركة التابعة بنسبة الملكية ويتم الاعتراف بها على أنها ايرادات من الاستثمار. (يضاف إلى حساب الاستثمارات )</a:t>
                      </a:r>
                      <a:endParaRPr lang="en-US" sz="1100" dirty="0">
                        <a:effectLst/>
                      </a:endParaRPr>
                    </a:p>
                    <a:p>
                      <a:pPr marL="342900" marR="0" lvl="0" indent="-342900" algn="just" rtl="1">
                        <a:lnSpc>
                          <a:spcPct val="115000"/>
                        </a:lnSpc>
                        <a:spcBef>
                          <a:spcPts val="0"/>
                        </a:spcBef>
                        <a:spcAft>
                          <a:spcPts val="0"/>
                        </a:spcAft>
                        <a:buFont typeface="Arial"/>
                        <a:buChar char="-"/>
                      </a:pPr>
                      <a:r>
                        <a:rPr lang="ar-IQ" sz="1200" dirty="0">
                          <a:effectLst/>
                        </a:rPr>
                        <a:t>حصة الشركة القابضة من التوزيعات المعلن عنها من قبل الشركة التابعة . (يخفض من حساب الاستثمارات )</a:t>
                      </a:r>
                      <a:endParaRPr lang="en-US"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lvl="0" indent="-342900" algn="just" rtl="1">
                        <a:lnSpc>
                          <a:spcPct val="115000"/>
                        </a:lnSpc>
                        <a:spcBef>
                          <a:spcPts val="0"/>
                        </a:spcBef>
                        <a:spcAft>
                          <a:spcPts val="0"/>
                        </a:spcAft>
                        <a:buFont typeface="Arial"/>
                        <a:buChar char="-"/>
                      </a:pPr>
                      <a:r>
                        <a:rPr lang="ar-IQ" sz="1200" dirty="0">
                          <a:effectLst/>
                        </a:rPr>
                        <a:t>حصة الشركة القابضة من صافي دخل الشركة التابعة المعدل (بالاندثارات واستنزاف شهرة المحل – المخزون </a:t>
                      </a:r>
                      <a:r>
                        <a:rPr lang="en-US" sz="1200" dirty="0">
                          <a:effectLst/>
                        </a:rPr>
                        <a:t>FIFO</a:t>
                      </a:r>
                      <a:r>
                        <a:rPr lang="ar-IQ" sz="1200" dirty="0">
                          <a:effectLst/>
                        </a:rPr>
                        <a:t> ) نسبة الملكية . ويتم الاعتراف بها على أنها ايرادات من الاستثمار. (يضاف إلى حساب الاستثمارات )</a:t>
                      </a:r>
                      <a:endParaRPr lang="en-US" sz="1100" dirty="0">
                        <a:effectLst/>
                      </a:endParaRPr>
                    </a:p>
                    <a:p>
                      <a:pPr marL="342900" marR="0" lvl="0" indent="-342900" algn="just" rtl="1">
                        <a:lnSpc>
                          <a:spcPct val="115000"/>
                        </a:lnSpc>
                        <a:spcBef>
                          <a:spcPts val="0"/>
                        </a:spcBef>
                        <a:spcAft>
                          <a:spcPts val="0"/>
                        </a:spcAft>
                        <a:buFont typeface="Arial"/>
                        <a:buChar char="-"/>
                      </a:pPr>
                      <a:r>
                        <a:rPr lang="ar-IQ" sz="1200" dirty="0">
                          <a:effectLst/>
                        </a:rPr>
                        <a:t>حصة الشركة القابضة من التوزيعات المعلن عنها من قبل الشركة التابعة . (يخفض من حساب الاستثمارات )</a:t>
                      </a:r>
                      <a:endParaRPr lang="en-US"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عنصر نائب لرقم الشريحة 3"/>
          <p:cNvSpPr>
            <a:spLocks noGrp="1"/>
          </p:cNvSpPr>
          <p:nvPr>
            <p:ph type="sldNum" sz="quarter" idx="12"/>
          </p:nvPr>
        </p:nvSpPr>
        <p:spPr/>
        <p:txBody>
          <a:bodyPr/>
          <a:lstStyle/>
          <a:p>
            <a:fld id="{0B62EAB1-D80C-4217-BFF0-836E2E1B9F25}" type="slidenum">
              <a:rPr lang="en-US" smtClean="0"/>
              <a:pPr/>
              <a:t>17</a:t>
            </a:fld>
            <a:endParaRPr lang="en-US" dirty="0"/>
          </a:p>
        </p:txBody>
      </p:sp>
      <p:sp>
        <p:nvSpPr>
          <p:cNvPr id="5" name="Rectangle 3"/>
          <p:cNvSpPr>
            <a:spLocks noGrp="1" noChangeArrowheads="1"/>
          </p:cNvSpPr>
          <p:nvPr>
            <p:ph type="title"/>
          </p:nvPr>
        </p:nvSpPr>
        <p:spPr>
          <a:xfrm>
            <a:off x="1447800" y="381000"/>
            <a:ext cx="7467600" cy="1066800"/>
          </a:xfrm>
          <a:solidFill>
            <a:schemeClr val="accent1">
              <a:lumMod val="40000"/>
              <a:lumOff val="60000"/>
            </a:schemeClr>
          </a:solidFill>
        </p:spPr>
        <p:txBody>
          <a:bodyPr>
            <a:normAutofit/>
          </a:bodyPr>
          <a:lstStyle/>
          <a:p>
            <a:pPr lvl="0" algn="ctr" rtl="1"/>
            <a:r>
              <a:rPr lang="ar-SA" sz="2800" b="1" dirty="0" smtClean="0">
                <a:solidFill>
                  <a:schemeClr val="tx1"/>
                </a:solidFill>
                <a:latin typeface="Calibri" panose="020F0502020204030204" pitchFamily="34" charset="0"/>
                <a:cs typeface="Calibri" panose="020F0502020204030204" pitchFamily="34" charset="0"/>
              </a:rPr>
              <a:t>تأثير تخصيص واندثار الفرق بين القيمة الضمنية والدفترية على صافي الدخل الموحد في سنة الاكتساب</a:t>
            </a:r>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8134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09600" y="1600200"/>
            <a:ext cx="8305800" cy="1828800"/>
          </a:xfrm>
          <a:prstGeom prst="rect">
            <a:avLst/>
          </a:prstGeom>
          <a:solidFill>
            <a:schemeClr val="bg1"/>
          </a:solidFill>
          <a:ln w="28575">
            <a:noFill/>
            <a:miter lim="800000"/>
            <a:headEnd/>
            <a:tailEnd/>
          </a:ln>
          <a:effectLst/>
        </p:spPr>
        <p:txBody>
          <a:bodyPr lIns="90488" tIns="44450" rIns="90488" bIns="44450"/>
          <a:lstStyle/>
          <a:p>
            <a:pPr indent="6350" algn="just" eaLnBrk="0" hangingPunct="0">
              <a:lnSpc>
                <a:spcPct val="110000"/>
              </a:lnSpc>
              <a:spcBef>
                <a:spcPct val="30000"/>
              </a:spcBef>
              <a:buClr>
                <a:schemeClr val="accent2"/>
              </a:buClr>
              <a:buSzPct val="75000"/>
              <a:buFont typeface="Wingdings" pitchFamily="2" charset="2"/>
              <a:buNone/>
              <a:defRPr/>
            </a:pPr>
            <a:r>
              <a:rPr lang="en-US" sz="2100" b="1" dirty="0" smtClean="0">
                <a:solidFill>
                  <a:srgbClr val="800000"/>
                </a:solidFill>
                <a:effectLst>
                  <a:outerShdw blurRad="38100" dist="38100" dir="2700000" algn="tl">
                    <a:srgbClr val="C0C0C0"/>
                  </a:outerShdw>
                </a:effectLst>
                <a:latin typeface="+mj-lt"/>
                <a:cs typeface="+mn-cs"/>
              </a:rPr>
              <a:t>Q3:</a:t>
            </a:r>
            <a:r>
              <a:rPr lang="en-US" sz="2100" dirty="0" smtClean="0">
                <a:solidFill>
                  <a:schemeClr val="bg2"/>
                </a:solidFill>
                <a:effectLst>
                  <a:outerShdw blurRad="38100" dist="38100" dir="2700000" algn="tl">
                    <a:srgbClr val="C0C0C0"/>
                  </a:outerShdw>
                </a:effectLst>
                <a:latin typeface="+mj-lt"/>
                <a:cs typeface="+mn-cs"/>
              </a:rPr>
              <a:t>  </a:t>
            </a:r>
            <a:r>
              <a:rPr lang="en-US" sz="2000" dirty="0">
                <a:solidFill>
                  <a:srgbClr val="000000"/>
                </a:solidFill>
                <a:latin typeface="+mj-lt"/>
                <a:cs typeface="+mn-cs"/>
              </a:rPr>
              <a:t>On January 1, </a:t>
            </a:r>
            <a:r>
              <a:rPr lang="en-US" sz="2000" dirty="0" smtClean="0">
                <a:solidFill>
                  <a:srgbClr val="000000"/>
                </a:solidFill>
                <a:latin typeface="+mj-lt"/>
                <a:cs typeface="+mn-cs"/>
              </a:rPr>
              <a:t>2020, </a:t>
            </a:r>
            <a:r>
              <a:rPr lang="en-US" sz="2000" dirty="0">
                <a:solidFill>
                  <a:srgbClr val="000000"/>
                </a:solidFill>
                <a:latin typeface="+mj-lt"/>
                <a:cs typeface="+mn-cs"/>
              </a:rPr>
              <a:t>Porter Company purchased an </a:t>
            </a:r>
            <a:r>
              <a:rPr lang="en-US" sz="2000" b="1" dirty="0">
                <a:solidFill>
                  <a:srgbClr val="FF0000"/>
                </a:solidFill>
                <a:latin typeface="+mj-lt"/>
                <a:cs typeface="+mn-cs"/>
              </a:rPr>
              <a:t>80% </a:t>
            </a:r>
            <a:r>
              <a:rPr lang="en-US" sz="2000" dirty="0">
                <a:solidFill>
                  <a:srgbClr val="000000"/>
                </a:solidFill>
                <a:latin typeface="+mj-lt"/>
                <a:cs typeface="+mn-cs"/>
              </a:rPr>
              <a:t>interest in Salem Company for $</a:t>
            </a:r>
            <a:r>
              <a:rPr lang="en-US" sz="2000" b="1" dirty="0">
                <a:solidFill>
                  <a:srgbClr val="FF0000"/>
                </a:solidFill>
                <a:latin typeface="+mj-lt"/>
                <a:cs typeface="+mn-cs"/>
              </a:rPr>
              <a:t>850,000</a:t>
            </a:r>
            <a:r>
              <a:rPr lang="en-US" sz="2000" dirty="0">
                <a:solidFill>
                  <a:srgbClr val="000000"/>
                </a:solidFill>
                <a:latin typeface="+mj-lt"/>
                <a:cs typeface="+mn-cs"/>
              </a:rPr>
              <a:t>. At that time, Salem Company had capital stock of $</a:t>
            </a:r>
            <a:r>
              <a:rPr lang="en-US" sz="2000" dirty="0">
                <a:solidFill>
                  <a:srgbClr val="FF0000"/>
                </a:solidFill>
                <a:latin typeface="+mj-lt"/>
                <a:cs typeface="+mn-cs"/>
              </a:rPr>
              <a:t>550,000</a:t>
            </a:r>
            <a:r>
              <a:rPr lang="en-US" sz="2000" dirty="0">
                <a:solidFill>
                  <a:srgbClr val="000000"/>
                </a:solidFill>
                <a:latin typeface="+mj-lt"/>
                <a:cs typeface="+mn-cs"/>
              </a:rPr>
              <a:t> and retained earnings of $</a:t>
            </a:r>
            <a:r>
              <a:rPr lang="en-US" sz="2000" dirty="0">
                <a:solidFill>
                  <a:srgbClr val="FF0000"/>
                </a:solidFill>
                <a:latin typeface="+mj-lt"/>
                <a:cs typeface="+mn-cs"/>
              </a:rPr>
              <a:t>80,000.</a:t>
            </a:r>
            <a:r>
              <a:rPr lang="en-US" sz="2000" dirty="0">
                <a:solidFill>
                  <a:srgbClr val="000000"/>
                </a:solidFill>
                <a:latin typeface="+mj-lt"/>
                <a:cs typeface="+mn-cs"/>
              </a:rPr>
              <a:t> Differences between the fair value and the book value of the identifiable assets of Salem Company were as follows:</a:t>
            </a:r>
          </a:p>
        </p:txBody>
      </p:sp>
      <p:graphicFrame>
        <p:nvGraphicFramePr>
          <p:cNvPr id="5122" name="Object 3"/>
          <p:cNvGraphicFramePr>
            <a:graphicFrameLocks noChangeAspect="1"/>
          </p:cNvGraphicFramePr>
          <p:nvPr>
            <p:extLst>
              <p:ext uri="{D42A27DB-BD31-4B8C-83A1-F6EECF244321}">
                <p14:modId xmlns:p14="http://schemas.microsoft.com/office/powerpoint/2010/main" val="2976725048"/>
              </p:ext>
            </p:extLst>
          </p:nvPr>
        </p:nvGraphicFramePr>
        <p:xfrm>
          <a:off x="1143000" y="3282592"/>
          <a:ext cx="7031037" cy="1441808"/>
        </p:xfrm>
        <a:graphic>
          <a:graphicData uri="http://schemas.openxmlformats.org/presentationml/2006/ole">
            <mc:AlternateContent xmlns:mc="http://schemas.openxmlformats.org/markup-compatibility/2006">
              <mc:Choice xmlns:v="urn:schemas-microsoft-com:vml" Requires="v">
                <p:oleObj spid="_x0000_s51308" name="Worksheet" r:id="rId5" imgW="5435600" imgH="1130300" progId="Excel.Sheet.8">
                  <p:embed/>
                </p:oleObj>
              </mc:Choice>
              <mc:Fallback>
                <p:oleObj name="Worksheet" r:id="rId5" imgW="5435600" imgH="1130300" progId="Excel.Shee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3282592"/>
                        <a:ext cx="7031037" cy="14418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01476" name="Rectangle 4"/>
          <p:cNvSpPr>
            <a:spLocks noGrp="1" noChangeArrowheads="1"/>
          </p:cNvSpPr>
          <p:nvPr>
            <p:ph type="title"/>
          </p:nvPr>
        </p:nvSpPr>
        <p:spPr>
          <a:xfrm>
            <a:off x="1447800" y="457200"/>
            <a:ext cx="7467600" cy="990600"/>
          </a:xfrm>
          <a:solidFill>
            <a:schemeClr val="accent1">
              <a:lumMod val="40000"/>
              <a:lumOff val="60000"/>
            </a:schemeClr>
          </a:solidFill>
        </p:spPr>
        <p:txBody>
          <a:bodyPr>
            <a:normAutofit/>
          </a:bodyPr>
          <a:lstStyle/>
          <a:p>
            <a:pPr algn="ctr" rtl="1"/>
            <a:r>
              <a:rPr lang="ar-IQ" sz="4000" b="1" dirty="0" smtClean="0">
                <a:solidFill>
                  <a:schemeClr val="tx1"/>
                </a:solidFill>
                <a:latin typeface="Calibri" panose="020F0502020204030204" pitchFamily="34" charset="0"/>
                <a:cs typeface="Calibri" panose="020F0502020204030204" pitchFamily="34" charset="0"/>
              </a:rPr>
              <a:t>القوائم</a:t>
            </a:r>
            <a:r>
              <a:rPr lang="ar-SA" sz="4000" b="1" dirty="0" smtClean="0">
                <a:solidFill>
                  <a:schemeClr val="tx1"/>
                </a:solidFill>
                <a:latin typeface="Calibri" panose="020F0502020204030204" pitchFamily="34" charset="0"/>
                <a:cs typeface="Calibri" panose="020F0502020204030204" pitchFamily="34" charset="0"/>
              </a:rPr>
              <a:t> المالية الموحدة (طريقة الكلفة)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18</a:t>
            </a:fld>
            <a:endParaRPr lang="en-US" dirty="0"/>
          </a:p>
        </p:txBody>
      </p:sp>
      <p:sp>
        <p:nvSpPr>
          <p:cNvPr id="5125" name="Rectangle 7"/>
          <p:cNvSpPr>
            <a:spLocks noChangeArrowheads="1"/>
          </p:cNvSpPr>
          <p:nvPr/>
        </p:nvSpPr>
        <p:spPr bwMode="auto">
          <a:xfrm>
            <a:off x="533400" y="46482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chemeClr val="accent2"/>
              </a:buClr>
              <a:buSzPct val="75000"/>
              <a:buFont typeface="Wingdings" pitchFamily="2" charset="2"/>
              <a:buNone/>
            </a:pPr>
            <a:r>
              <a:rPr lang="en-US" altLang="en-US" sz="2000" dirty="0">
                <a:solidFill>
                  <a:srgbClr val="000000"/>
                </a:solidFill>
                <a:latin typeface="+mj-lt"/>
              </a:rPr>
              <a:t>The book values of all other assets and liabilities of Salem Company were equal to their fair values on January 1, </a:t>
            </a:r>
            <a:r>
              <a:rPr lang="en-US" altLang="en-US" sz="2000" dirty="0" smtClean="0">
                <a:solidFill>
                  <a:srgbClr val="000000"/>
                </a:solidFill>
                <a:latin typeface="+mj-lt"/>
              </a:rPr>
              <a:t>2020. </a:t>
            </a:r>
            <a:r>
              <a:rPr lang="en-US" altLang="en-US" sz="2000" dirty="0">
                <a:solidFill>
                  <a:srgbClr val="000000"/>
                </a:solidFill>
                <a:latin typeface="+mj-lt"/>
              </a:rPr>
              <a:t>The equipment had a remaining life of </a:t>
            </a:r>
            <a:r>
              <a:rPr lang="en-US" altLang="en-US" sz="2000" b="1" dirty="0">
                <a:solidFill>
                  <a:srgbClr val="FF0000"/>
                </a:solidFill>
                <a:latin typeface="+mj-lt"/>
              </a:rPr>
              <a:t>five</a:t>
            </a:r>
            <a:r>
              <a:rPr lang="en-US" altLang="en-US" sz="2000" dirty="0">
                <a:solidFill>
                  <a:srgbClr val="000000"/>
                </a:solidFill>
                <a:latin typeface="+mj-lt"/>
              </a:rPr>
              <a:t> </a:t>
            </a:r>
            <a:r>
              <a:rPr lang="en-US" altLang="en-US" sz="2000" dirty="0" smtClean="0">
                <a:solidFill>
                  <a:srgbClr val="000000"/>
                </a:solidFill>
                <a:latin typeface="+mj-lt"/>
              </a:rPr>
              <a:t>years (on January 1, 2020). </a:t>
            </a:r>
            <a:r>
              <a:rPr lang="en-US" altLang="en-US" sz="2000" dirty="0">
                <a:solidFill>
                  <a:srgbClr val="000000"/>
                </a:solidFill>
                <a:latin typeface="+mj-lt"/>
              </a:rPr>
              <a:t>The inventory was sold in </a:t>
            </a:r>
            <a:r>
              <a:rPr lang="en-US" altLang="en-US" sz="2000" dirty="0" smtClean="0">
                <a:solidFill>
                  <a:srgbClr val="000000"/>
                </a:solidFill>
                <a:latin typeface="+mj-lt"/>
              </a:rPr>
              <a:t>2020. </a:t>
            </a:r>
            <a:endParaRPr lang="en-US" altLang="en-US" sz="2000" dirty="0">
              <a:solidFill>
                <a:srgbClr val="000000"/>
              </a:solidFill>
              <a:latin typeface="+mj-lt"/>
            </a:endParaRPr>
          </a:p>
        </p:txBody>
      </p:sp>
      <p:sp>
        <p:nvSpPr>
          <p:cNvPr id="5127" name="Rectangle 10"/>
          <p:cNvSpPr>
            <a:spLocks noChangeArrowheads="1"/>
          </p:cNvSpPr>
          <p:nvPr/>
        </p:nvSpPr>
        <p:spPr bwMode="auto">
          <a:xfrm>
            <a:off x="609600" y="5947012"/>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latin typeface="+mj-lt"/>
              </a:rPr>
              <a:t>Year of Acquisition</a:t>
            </a:r>
          </a:p>
        </p:txBody>
      </p:sp>
    </p:spTree>
    <p:extLst>
      <p:ext uri="{BB962C8B-B14F-4D97-AF65-F5344CB8AC3E}">
        <p14:creationId xmlns:p14="http://schemas.microsoft.com/office/powerpoint/2010/main" val="16546496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9906" name="Rectangle 2"/>
          <p:cNvSpPr>
            <a:spLocks noChangeArrowheads="1"/>
          </p:cNvSpPr>
          <p:nvPr/>
        </p:nvSpPr>
        <p:spPr bwMode="auto">
          <a:xfrm>
            <a:off x="533400" y="1676401"/>
            <a:ext cx="8458200" cy="1371600"/>
          </a:xfrm>
          <a:prstGeom prst="rect">
            <a:avLst/>
          </a:prstGeom>
          <a:no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000" dirty="0" smtClean="0">
                <a:solidFill>
                  <a:srgbClr val="000000"/>
                </a:solidFill>
                <a:latin typeface="+mj-lt"/>
                <a:cs typeface="+mn-cs"/>
              </a:rPr>
              <a:t>Salem </a:t>
            </a:r>
            <a:r>
              <a:rPr lang="en-US" sz="2000" dirty="0">
                <a:solidFill>
                  <a:srgbClr val="000000"/>
                </a:solidFill>
                <a:latin typeface="+mj-lt"/>
                <a:cs typeface="+mn-cs"/>
              </a:rPr>
              <a:t>Company’s net income and dividends declared in </a:t>
            </a:r>
            <a:r>
              <a:rPr lang="en-US" sz="2000" dirty="0" smtClean="0">
                <a:solidFill>
                  <a:srgbClr val="000000"/>
                </a:solidFill>
                <a:latin typeface="+mj-lt"/>
                <a:cs typeface="+mn-cs"/>
              </a:rPr>
              <a:t>2020 were </a:t>
            </a:r>
            <a:r>
              <a:rPr lang="en-US" sz="2000" dirty="0">
                <a:solidFill>
                  <a:srgbClr val="000000"/>
                </a:solidFill>
                <a:latin typeface="+mj-lt"/>
                <a:cs typeface="+mn-cs"/>
              </a:rPr>
              <a:t>as follows: </a:t>
            </a:r>
            <a:r>
              <a:rPr lang="en-US" sz="2000" dirty="0" smtClean="0">
                <a:solidFill>
                  <a:srgbClr val="000000"/>
                </a:solidFill>
                <a:latin typeface="+mj-lt"/>
                <a:cs typeface="+mn-cs"/>
              </a:rPr>
              <a:t>20</a:t>
            </a:r>
            <a:r>
              <a:rPr lang="ar-IQ" dirty="0" smtClean="0">
                <a:solidFill>
                  <a:srgbClr val="000000"/>
                </a:solidFill>
                <a:latin typeface="+mj-lt"/>
                <a:cs typeface="+mn-cs"/>
              </a:rPr>
              <a:t>20</a:t>
            </a:r>
            <a:r>
              <a:rPr lang="en-US" sz="2000" dirty="0" smtClean="0">
                <a:solidFill>
                  <a:srgbClr val="000000"/>
                </a:solidFill>
                <a:latin typeface="+mj-lt"/>
                <a:cs typeface="+mn-cs"/>
              </a:rPr>
              <a:t> </a:t>
            </a:r>
            <a:r>
              <a:rPr lang="en-US" sz="2000" dirty="0">
                <a:solidFill>
                  <a:srgbClr val="000000"/>
                </a:solidFill>
                <a:latin typeface="+mj-lt"/>
                <a:cs typeface="+mn-cs"/>
              </a:rPr>
              <a:t>Net Income of </a:t>
            </a:r>
            <a:r>
              <a:rPr lang="en-US" sz="2000" b="1" dirty="0">
                <a:solidFill>
                  <a:srgbClr val="FF0000"/>
                </a:solidFill>
                <a:latin typeface="+mj-lt"/>
                <a:cs typeface="+mn-cs"/>
              </a:rPr>
              <a:t>$100,000</a:t>
            </a:r>
            <a:r>
              <a:rPr lang="en-US" sz="2000" dirty="0">
                <a:solidFill>
                  <a:srgbClr val="000000"/>
                </a:solidFill>
                <a:latin typeface="+mj-lt"/>
                <a:cs typeface="+mn-cs"/>
              </a:rPr>
              <a:t>; Dividends Declared of </a:t>
            </a:r>
            <a:r>
              <a:rPr lang="en-US" sz="2000" b="1" dirty="0">
                <a:solidFill>
                  <a:srgbClr val="FF0000"/>
                </a:solidFill>
                <a:latin typeface="+mj-lt"/>
                <a:cs typeface="+mn-cs"/>
              </a:rPr>
              <a:t>$25,000</a:t>
            </a:r>
            <a:r>
              <a:rPr lang="en-US" sz="2000" dirty="0" smtClean="0">
                <a:solidFill>
                  <a:srgbClr val="000000"/>
                </a:solidFill>
                <a:latin typeface="+mj-lt"/>
                <a:cs typeface="+mn-cs"/>
              </a:rPr>
              <a:t>;.</a:t>
            </a:r>
            <a:endParaRPr lang="ar-SA" sz="2000" dirty="0" smtClean="0">
              <a:solidFill>
                <a:srgbClr val="000000"/>
              </a:solidFill>
              <a:latin typeface="+mj-lt"/>
              <a:cs typeface="+mn-cs"/>
            </a:endParaRPr>
          </a:p>
          <a:p>
            <a:pPr indent="6350" algn="r" rtl="1" eaLnBrk="0" hangingPunct="0">
              <a:lnSpc>
                <a:spcPct val="110000"/>
              </a:lnSpc>
              <a:spcBef>
                <a:spcPct val="30000"/>
              </a:spcBef>
              <a:buClr>
                <a:schemeClr val="accent2"/>
              </a:buClr>
              <a:buSzPct val="75000"/>
              <a:buFont typeface="Wingdings" pitchFamily="2" charset="2"/>
              <a:buNone/>
              <a:defRPr/>
            </a:pPr>
            <a:r>
              <a:rPr lang="ar-SA" sz="2000" dirty="0" smtClean="0">
                <a:solidFill>
                  <a:srgbClr val="000000"/>
                </a:solidFill>
                <a:latin typeface="+mj-lt"/>
              </a:rPr>
              <a:t>القيود التي تسجل في سجلات الشركة القابضة والتي تعكس اكتساب شركة </a:t>
            </a:r>
            <a:r>
              <a:rPr lang="en-US" sz="2000" dirty="0" smtClean="0">
                <a:solidFill>
                  <a:srgbClr val="000000"/>
                </a:solidFill>
                <a:latin typeface="+mj-lt"/>
              </a:rPr>
              <a:t>S</a:t>
            </a:r>
            <a:r>
              <a:rPr lang="ar-SA" sz="2000" dirty="0" smtClean="0">
                <a:solidFill>
                  <a:srgbClr val="000000"/>
                </a:solidFill>
                <a:latin typeface="+mj-lt"/>
              </a:rPr>
              <a:t> في </a:t>
            </a:r>
            <a:r>
              <a:rPr lang="ar-SA" sz="2000" b="1" dirty="0" smtClean="0">
                <a:solidFill>
                  <a:srgbClr val="FF0000"/>
                </a:solidFill>
                <a:latin typeface="+mj-lt"/>
              </a:rPr>
              <a:t>سنة 20</a:t>
            </a:r>
            <a:r>
              <a:rPr lang="ar-IQ" sz="2000" b="1" dirty="0" smtClean="0">
                <a:solidFill>
                  <a:srgbClr val="FF0000"/>
                </a:solidFill>
                <a:latin typeface="+mj-lt"/>
              </a:rPr>
              <a:t>20</a:t>
            </a:r>
            <a:r>
              <a:rPr lang="ar-SA" sz="2000" dirty="0" smtClean="0">
                <a:solidFill>
                  <a:srgbClr val="000000"/>
                </a:solidFill>
                <a:latin typeface="+mj-lt"/>
              </a:rPr>
              <a:t>: </a:t>
            </a:r>
            <a:endParaRPr lang="en-US" sz="2000" dirty="0">
              <a:solidFill>
                <a:srgbClr val="000000"/>
              </a:solidFill>
              <a:latin typeface="+mj-lt"/>
              <a:cs typeface="+mn-cs"/>
            </a:endParaRPr>
          </a:p>
          <a:p>
            <a:pPr indent="6350" eaLnBrk="0" hangingPunct="0">
              <a:lnSpc>
                <a:spcPct val="110000"/>
              </a:lnSpc>
              <a:spcBef>
                <a:spcPct val="30000"/>
              </a:spcBef>
              <a:buClr>
                <a:schemeClr val="accent2"/>
              </a:buClr>
              <a:buSzPct val="75000"/>
              <a:buFont typeface="Wingdings" pitchFamily="2" charset="2"/>
              <a:buNone/>
              <a:defRPr/>
            </a:pPr>
            <a:endParaRPr lang="en-US" sz="2000" dirty="0">
              <a:solidFill>
                <a:srgbClr val="000000"/>
              </a:solidFill>
              <a:latin typeface="+mj-lt"/>
              <a:cs typeface="+mn-cs"/>
            </a:endParaRPr>
          </a:p>
        </p:txBody>
      </p:sp>
      <p:sp>
        <p:nvSpPr>
          <p:cNvPr id="1019908" name="Rectangle 4"/>
          <p:cNvSpPr>
            <a:spLocks noGrp="1" noChangeArrowheads="1"/>
          </p:cNvSpPr>
          <p:nvPr>
            <p:ph type="title"/>
          </p:nvPr>
        </p:nvSpPr>
        <p:spPr>
          <a:xfrm>
            <a:off x="1447800" y="457200"/>
            <a:ext cx="7467600" cy="990600"/>
          </a:xfrm>
          <a:solidFill>
            <a:schemeClr val="accent1">
              <a:lumMod val="40000"/>
              <a:lumOff val="60000"/>
            </a:schemeClr>
          </a:solidFill>
        </p:spPr>
        <p:txBody>
          <a:bodyPr/>
          <a:lstStyle/>
          <a:p>
            <a:pPr algn="ctr"/>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(طريقة الكلفة)</a:t>
            </a:r>
            <a:endParaRPr lang="en-US" sz="3600"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19</a:t>
            </a:fld>
            <a:endParaRPr lang="en-US" dirty="0"/>
          </a:p>
        </p:txBody>
      </p:sp>
      <p:grpSp>
        <p:nvGrpSpPr>
          <p:cNvPr id="3" name="مجموعة 2"/>
          <p:cNvGrpSpPr/>
          <p:nvPr/>
        </p:nvGrpSpPr>
        <p:grpSpPr>
          <a:xfrm>
            <a:off x="914400" y="3700463"/>
            <a:ext cx="7772400" cy="738293"/>
            <a:chOff x="914400" y="3700463"/>
            <a:chExt cx="7772400" cy="781029"/>
          </a:xfrm>
          <a:solidFill>
            <a:schemeClr val="accent6">
              <a:lumMod val="20000"/>
              <a:lumOff val="80000"/>
            </a:schemeClr>
          </a:solidFill>
        </p:grpSpPr>
        <p:sp>
          <p:nvSpPr>
            <p:cNvPr id="24580" name="Text Box 13"/>
            <p:cNvSpPr txBox="1">
              <a:spLocks noChangeArrowheads="1"/>
            </p:cNvSpPr>
            <p:nvPr/>
          </p:nvSpPr>
          <p:spPr bwMode="auto">
            <a:xfrm>
              <a:off x="914400" y="37004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178550" algn="r"/>
                  <a:tab pos="7605713" algn="r"/>
                </a:tabLst>
                <a:defRPr sz="2300">
                  <a:solidFill>
                    <a:schemeClr val="tx1"/>
                  </a:solidFill>
                  <a:latin typeface="Comic Sans MS" pitchFamily="66" charset="0"/>
                  <a:cs typeface="Arial" charset="0"/>
                </a:defRPr>
              </a:lvl1pPr>
              <a:lvl2pPr marL="742950" indent="-285750" eaLnBrk="0" hangingPunct="0">
                <a:tabLst>
                  <a:tab pos="6178550" algn="r"/>
                  <a:tab pos="7605713" algn="r"/>
                </a:tabLst>
                <a:defRPr sz="2300">
                  <a:solidFill>
                    <a:schemeClr val="tx1"/>
                  </a:solidFill>
                  <a:latin typeface="Comic Sans MS" pitchFamily="66" charset="0"/>
                  <a:cs typeface="Arial" charset="0"/>
                </a:defRPr>
              </a:lvl2pPr>
              <a:lvl3pPr marL="1143000" indent="-228600" eaLnBrk="0" hangingPunct="0">
                <a:tabLst>
                  <a:tab pos="6178550" algn="r"/>
                  <a:tab pos="7605713" algn="r"/>
                </a:tabLst>
                <a:defRPr sz="2300">
                  <a:solidFill>
                    <a:schemeClr val="tx1"/>
                  </a:solidFill>
                  <a:latin typeface="Comic Sans MS" pitchFamily="66" charset="0"/>
                  <a:cs typeface="Arial" charset="0"/>
                </a:defRPr>
              </a:lvl3pPr>
              <a:lvl4pPr marL="1600200" indent="-228600" eaLnBrk="0" hangingPunct="0">
                <a:tabLst>
                  <a:tab pos="6178550" algn="r"/>
                  <a:tab pos="7605713" algn="r"/>
                </a:tabLst>
                <a:defRPr sz="2300">
                  <a:solidFill>
                    <a:schemeClr val="tx1"/>
                  </a:solidFill>
                  <a:latin typeface="Comic Sans MS" pitchFamily="66" charset="0"/>
                  <a:cs typeface="Arial" charset="0"/>
                </a:defRPr>
              </a:lvl4pPr>
              <a:lvl5pPr marL="2057400" indent="-228600" eaLnBrk="0" hangingPunct="0">
                <a:tabLst>
                  <a:tab pos="61785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Investment in Salem	850,000</a:t>
              </a:r>
            </a:p>
          </p:txBody>
        </p:sp>
        <p:sp>
          <p:nvSpPr>
            <p:cNvPr id="24581" name="Text Box 14"/>
            <p:cNvSpPr txBox="1">
              <a:spLocks noChangeArrowheads="1"/>
            </p:cNvSpPr>
            <p:nvPr/>
          </p:nvSpPr>
          <p:spPr bwMode="auto">
            <a:xfrm>
              <a:off x="914400" y="4084617"/>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999163" algn="r"/>
                  <a:tab pos="7550150"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550150"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550150"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550150"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5501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Cash		850,000</a:t>
              </a:r>
              <a:endParaRPr lang="en-US" altLang="en-US" sz="2000" dirty="0">
                <a:solidFill>
                  <a:schemeClr val="hlink"/>
                </a:solidFill>
                <a:latin typeface="+mj-lt"/>
              </a:endParaRPr>
            </a:p>
          </p:txBody>
        </p:sp>
      </p:grpSp>
      <p:grpSp>
        <p:nvGrpSpPr>
          <p:cNvPr id="4" name="مجموعة 3"/>
          <p:cNvGrpSpPr/>
          <p:nvPr/>
        </p:nvGrpSpPr>
        <p:grpSpPr>
          <a:xfrm>
            <a:off x="914400" y="4843463"/>
            <a:ext cx="7772400" cy="793750"/>
            <a:chOff x="914400" y="4843463"/>
            <a:chExt cx="7772400" cy="793750"/>
          </a:xfrm>
          <a:solidFill>
            <a:schemeClr val="accent6">
              <a:lumMod val="40000"/>
              <a:lumOff val="60000"/>
            </a:schemeClr>
          </a:solidFill>
        </p:grpSpPr>
        <p:sp>
          <p:nvSpPr>
            <p:cNvPr id="24582" name="Text Box 15"/>
            <p:cNvSpPr txBox="1">
              <a:spLocks noChangeArrowheads="1"/>
            </p:cNvSpPr>
            <p:nvPr/>
          </p:nvSpPr>
          <p:spPr bwMode="auto">
            <a:xfrm>
              <a:off x="914400" y="48434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178550" algn="r"/>
                  <a:tab pos="7605713" algn="r"/>
                </a:tabLst>
                <a:defRPr sz="2300">
                  <a:solidFill>
                    <a:schemeClr val="tx1"/>
                  </a:solidFill>
                  <a:latin typeface="Comic Sans MS" pitchFamily="66" charset="0"/>
                  <a:cs typeface="Arial" charset="0"/>
                </a:defRPr>
              </a:lvl1pPr>
              <a:lvl2pPr marL="742950" indent="-285750" eaLnBrk="0" hangingPunct="0">
                <a:tabLst>
                  <a:tab pos="6178550" algn="r"/>
                  <a:tab pos="7605713" algn="r"/>
                </a:tabLst>
                <a:defRPr sz="2300">
                  <a:solidFill>
                    <a:schemeClr val="tx1"/>
                  </a:solidFill>
                  <a:latin typeface="Comic Sans MS" pitchFamily="66" charset="0"/>
                  <a:cs typeface="Arial" charset="0"/>
                </a:defRPr>
              </a:lvl2pPr>
              <a:lvl3pPr marL="1143000" indent="-228600" eaLnBrk="0" hangingPunct="0">
                <a:tabLst>
                  <a:tab pos="6178550" algn="r"/>
                  <a:tab pos="7605713" algn="r"/>
                </a:tabLst>
                <a:defRPr sz="2300">
                  <a:solidFill>
                    <a:schemeClr val="tx1"/>
                  </a:solidFill>
                  <a:latin typeface="Comic Sans MS" pitchFamily="66" charset="0"/>
                  <a:cs typeface="Arial" charset="0"/>
                </a:defRPr>
              </a:lvl3pPr>
              <a:lvl4pPr marL="1600200" indent="-228600" eaLnBrk="0" hangingPunct="0">
                <a:tabLst>
                  <a:tab pos="6178550" algn="r"/>
                  <a:tab pos="7605713" algn="r"/>
                </a:tabLst>
                <a:defRPr sz="2300">
                  <a:solidFill>
                    <a:schemeClr val="tx1"/>
                  </a:solidFill>
                  <a:latin typeface="Comic Sans MS" pitchFamily="66" charset="0"/>
                  <a:cs typeface="Arial" charset="0"/>
                </a:defRPr>
              </a:lvl4pPr>
              <a:lvl5pPr marL="2057400" indent="-228600" eaLnBrk="0" hangingPunct="0">
                <a:tabLst>
                  <a:tab pos="61785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Cash	20,000</a:t>
              </a:r>
            </a:p>
          </p:txBody>
        </p:sp>
        <p:sp>
          <p:nvSpPr>
            <p:cNvPr id="24583" name="Text Box 16"/>
            <p:cNvSpPr txBox="1">
              <a:spLocks noChangeArrowheads="1"/>
            </p:cNvSpPr>
            <p:nvPr/>
          </p:nvSpPr>
          <p:spPr bwMode="auto">
            <a:xfrm>
              <a:off x="914400" y="5240338"/>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999163" algn="r"/>
                  <a:tab pos="7550150"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550150"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550150"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550150"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5501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Dividend </a:t>
              </a:r>
              <a:r>
                <a:rPr lang="en-US" altLang="en-US" sz="2000" dirty="0" smtClean="0">
                  <a:latin typeface="+mj-lt"/>
                </a:rPr>
                <a:t>Income  </a:t>
              </a:r>
              <a:r>
                <a:rPr lang="en-US" altLang="en-US" sz="1800" dirty="0">
                  <a:latin typeface="+mj-lt"/>
                </a:rPr>
                <a:t>($25,000 x 80%) 	</a:t>
              </a:r>
              <a:r>
                <a:rPr lang="en-US" altLang="en-US" sz="2000" dirty="0">
                  <a:latin typeface="+mj-lt"/>
                </a:rPr>
                <a:t>	20,000</a:t>
              </a:r>
            </a:p>
          </p:txBody>
        </p:sp>
      </p:grpSp>
      <p:sp>
        <p:nvSpPr>
          <p:cNvPr id="24585" name="Rectangle 12"/>
          <p:cNvSpPr>
            <a:spLocks noChangeArrowheads="1"/>
          </p:cNvSpPr>
          <p:nvPr/>
        </p:nvSpPr>
        <p:spPr bwMode="auto">
          <a:xfrm>
            <a:off x="1295400" y="5991808"/>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latin typeface="+mj-lt"/>
              </a:rPr>
              <a:t>Year of Acquisition</a:t>
            </a:r>
          </a:p>
        </p:txBody>
      </p:sp>
    </p:spTree>
    <p:extLst>
      <p:ext uri="{BB962C8B-B14F-4D97-AF65-F5344CB8AC3E}">
        <p14:creationId xmlns:p14="http://schemas.microsoft.com/office/powerpoint/2010/main" val="85240831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347" name="Rectangle 3"/>
          <p:cNvSpPr>
            <a:spLocks noGrp="1" noChangeArrowheads="1"/>
          </p:cNvSpPr>
          <p:nvPr>
            <p:ph type="title"/>
          </p:nvPr>
        </p:nvSpPr>
        <p:spPr>
          <a:solidFill>
            <a:schemeClr val="accent1">
              <a:lumMod val="40000"/>
              <a:lumOff val="60000"/>
            </a:schemeClr>
          </a:solidFill>
        </p:spPr>
        <p:txBody>
          <a:bodyPr/>
          <a:lstStyle/>
          <a:p>
            <a:pPr algn="ctr" rtl="1"/>
            <a:r>
              <a:rPr lang="ar-SA" b="1" dirty="0" smtClean="0">
                <a:solidFill>
                  <a:schemeClr val="tx1"/>
                </a:solidFill>
                <a:latin typeface="Calibri" panose="020F0502020204030204" pitchFamily="34" charset="0"/>
                <a:cs typeface="Calibri" panose="020F0502020204030204" pitchFamily="34" charset="0"/>
              </a:rPr>
              <a:t>الأهداف التعليمية</a:t>
            </a:r>
            <a:endParaRPr lang="en-US" b="1" dirty="0" smtClean="0">
              <a:solidFill>
                <a:schemeClr val="tx1"/>
              </a:solidFill>
              <a:latin typeface="Calibri" panose="020F0502020204030204" pitchFamily="34" charset="0"/>
              <a:cs typeface="Calibri" panose="020F0502020204030204" pitchFamily="34" charset="0"/>
            </a:endParaRPr>
          </a:p>
        </p:txBody>
      </p:sp>
      <p:sp>
        <p:nvSpPr>
          <p:cNvPr id="15362" name="Rectangle 2"/>
          <p:cNvSpPr>
            <a:spLocks noGrp="1" noChangeArrowheads="1"/>
          </p:cNvSpPr>
          <p:nvPr>
            <p:ph idx="1"/>
          </p:nvPr>
        </p:nvSpPr>
        <p:spPr/>
        <p:txBody>
          <a:bodyPr>
            <a:normAutofit/>
          </a:bodyPr>
          <a:lstStyle/>
          <a:p>
            <a:pPr lvl="0" algn="r" rtl="1">
              <a:buFont typeface="Wingdings" panose="05000000000000000000" pitchFamily="2" charset="2"/>
              <a:buChar char="v"/>
            </a:pPr>
            <a:r>
              <a:rPr lang="ar-SA" sz="2400" dirty="0" smtClean="0">
                <a:latin typeface="Calibri" panose="020F0502020204030204" pitchFamily="34" charset="0"/>
                <a:cs typeface="Calibri" panose="020F0502020204030204" pitchFamily="34" charset="0"/>
              </a:rPr>
              <a:t>احتساب الفرق بين الاقيام الضمنية والدفترية وتخصيصه الى أصول والتزامات الشركة التابعة.</a:t>
            </a:r>
          </a:p>
          <a:p>
            <a:pPr lvl="0" algn="r" rtl="1">
              <a:buFont typeface="Wingdings" panose="05000000000000000000" pitchFamily="2" charset="2"/>
              <a:buChar char="v"/>
            </a:pPr>
            <a:r>
              <a:rPr lang="ar-SA" sz="2400" dirty="0" smtClean="0">
                <a:latin typeface="Calibri" panose="020F0502020204030204" pitchFamily="34" charset="0"/>
                <a:cs typeface="Calibri" panose="020F0502020204030204" pitchFamily="34" charset="0"/>
              </a:rPr>
              <a:t>وصف موقف </a:t>
            </a:r>
            <a:r>
              <a:rPr lang="en-US" sz="2400" dirty="0" smtClean="0">
                <a:latin typeface="Calibri" panose="020F0502020204030204" pitchFamily="34" charset="0"/>
                <a:cs typeface="Calibri" panose="020F0502020204030204" pitchFamily="34" charset="0"/>
              </a:rPr>
              <a:t>FASB</a:t>
            </a:r>
            <a:r>
              <a:rPr lang="ar-SA" sz="2400" dirty="0" smtClean="0">
                <a:latin typeface="Calibri" panose="020F0502020204030204" pitchFamily="34" charset="0"/>
                <a:cs typeface="Calibri" panose="020F0502020204030204" pitchFamily="34" charset="0"/>
              </a:rPr>
              <a:t> من المحاسبة عن مكاسب صفقة الاندماج</a:t>
            </a:r>
          </a:p>
          <a:p>
            <a:pPr lvl="0" algn="r" rtl="1">
              <a:buFont typeface="Wingdings" panose="05000000000000000000" pitchFamily="2" charset="2"/>
              <a:buChar char="v"/>
            </a:pPr>
            <a:r>
              <a:rPr lang="ar-SA" sz="2400" dirty="0" smtClean="0">
                <a:latin typeface="Calibri" panose="020F0502020204030204" pitchFamily="34" charset="0"/>
                <a:cs typeface="Calibri" panose="020F0502020204030204" pitchFamily="34" charset="0"/>
              </a:rPr>
              <a:t>شرح كيفية قياس شهرة المحل في تاريخ الاكتساب.</a:t>
            </a:r>
          </a:p>
          <a:p>
            <a:pPr lvl="0" algn="r" rtl="1">
              <a:buFont typeface="Wingdings" panose="05000000000000000000" pitchFamily="2" charset="2"/>
              <a:buChar char="v"/>
            </a:pPr>
            <a:r>
              <a:rPr lang="ar-SA" sz="2400" dirty="0" smtClean="0">
                <a:latin typeface="Calibri" panose="020F0502020204030204" pitchFamily="34" charset="0"/>
                <a:cs typeface="Calibri" panose="020F0502020204030204" pitchFamily="34" charset="0"/>
              </a:rPr>
              <a:t>وصف كيف تختلف عملية التخصيص لو تم اكتساب الشركة التابعة بنسبة اقل من 100% </a:t>
            </a:r>
            <a:endParaRPr lang="en-US" sz="2400" dirty="0">
              <a:latin typeface="Calibri" panose="020F0502020204030204" pitchFamily="34" charset="0"/>
              <a:cs typeface="Calibri" panose="020F0502020204030204" pitchFamily="34" charset="0"/>
            </a:endParaRPr>
          </a:p>
          <a:p>
            <a:pPr lvl="0" algn="r" rtl="1">
              <a:buFont typeface="Wingdings" panose="05000000000000000000" pitchFamily="2" charset="2"/>
              <a:buChar char="v"/>
            </a:pPr>
            <a:r>
              <a:rPr lang="ar-SA" sz="2400" dirty="0" smtClean="0">
                <a:latin typeface="Calibri" panose="020F0502020204030204" pitchFamily="34" charset="0"/>
                <a:cs typeface="Calibri" panose="020F0502020204030204" pitchFamily="34" charset="0"/>
              </a:rPr>
              <a:t>اثبات القيود في سجلات الشركة القابضة للمحاسبة عن الاستثمارات في ظل الطرق الثلاث (الكلفة، الملكية الجزئية، الملكية الكلية).</a:t>
            </a:r>
            <a:endParaRPr lang="en-US" sz="2400" dirty="0">
              <a:latin typeface="Calibri" panose="020F0502020204030204" pitchFamily="34" charset="0"/>
              <a:cs typeface="Calibri" panose="020F0502020204030204" pitchFamily="34" charset="0"/>
            </a:endParaRPr>
          </a:p>
          <a:p>
            <a:pPr lvl="0" algn="r" rtl="1">
              <a:buFont typeface="Wingdings" panose="05000000000000000000" pitchFamily="2" charset="2"/>
              <a:buChar char="v"/>
            </a:pPr>
            <a:r>
              <a:rPr lang="ar-SA" sz="2400" dirty="0" smtClean="0">
                <a:latin typeface="Calibri" panose="020F0502020204030204" pitchFamily="34" charset="0"/>
                <a:cs typeface="Calibri" panose="020F0502020204030204" pitchFamily="34" charset="0"/>
              </a:rPr>
              <a:t>تحضير ورقة العمل لسنة الاكتساب بافتراض ان حساب الاستثمارات في الشركة القابضة تستخدم وبشكل متبادل طرق الكلفة والملكية الجزئية والكلية (فقط في سنة الاكتساب).</a:t>
            </a:r>
          </a:p>
        </p:txBody>
      </p:sp>
      <p:sp>
        <p:nvSpPr>
          <p:cNvPr id="2" name="Slide Number Placeholder 1"/>
          <p:cNvSpPr>
            <a:spLocks noGrp="1"/>
          </p:cNvSpPr>
          <p:nvPr>
            <p:ph type="sldNum" sz="quarter" idx="12"/>
          </p:nvPr>
        </p:nvSpPr>
        <p:spPr/>
        <p:txBody>
          <a:bodyPr/>
          <a:lstStyle/>
          <a:p>
            <a:fld id="{0B62EAB1-D80C-4217-BFF0-836E2E1B9F25}" type="slidenum">
              <a:rPr lang="en-US" smtClean="0"/>
              <a:pPr/>
              <a:t>2</a:t>
            </a:fld>
            <a:endParaRPr lang="en-US" dirty="0"/>
          </a:p>
        </p:txBody>
      </p:sp>
    </p:spTree>
    <p:extLst>
      <p:ext uri="{BB962C8B-B14F-4D97-AF65-F5344CB8AC3E}">
        <p14:creationId xmlns:p14="http://schemas.microsoft.com/office/powerpoint/2010/main" val="217409593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ChangeArrowheads="1"/>
          </p:cNvSpPr>
          <p:nvPr/>
        </p:nvSpPr>
        <p:spPr bwMode="auto">
          <a:xfrm>
            <a:off x="533400" y="1600200"/>
            <a:ext cx="8458200" cy="533400"/>
          </a:xfrm>
          <a:prstGeom prst="rect">
            <a:avLst/>
          </a:prstGeom>
          <a:noFill/>
          <a:ln w="28575">
            <a:noFill/>
            <a:miter lim="800000"/>
            <a:headEnd/>
            <a:tailEnd/>
          </a:ln>
          <a:effectLst/>
        </p:spPr>
        <p:txBody>
          <a:bodyPr lIns="90488" tIns="44450" rIns="90488" bIns="44450"/>
          <a:lstStyle/>
          <a:p>
            <a:pPr indent="6350" eaLnBrk="0" hangingPunct="0">
              <a:lnSpc>
                <a:spcPct val="110000"/>
              </a:lnSpc>
              <a:spcBef>
                <a:spcPct val="30000"/>
              </a:spcBef>
              <a:buClr>
                <a:schemeClr val="accent2"/>
              </a:buClr>
              <a:buSzPct val="75000"/>
              <a:buFont typeface="Wingdings" pitchFamily="2" charset="2"/>
              <a:buNone/>
              <a:defRPr/>
            </a:pPr>
            <a:r>
              <a:rPr lang="en-US" sz="2200" dirty="0" smtClean="0">
                <a:solidFill>
                  <a:srgbClr val="000000"/>
                </a:solidFill>
                <a:latin typeface="+mj-lt"/>
                <a:cs typeface="+mn-cs"/>
              </a:rPr>
              <a:t>A </a:t>
            </a:r>
            <a:r>
              <a:rPr lang="en-US" sz="2200" dirty="0">
                <a:solidFill>
                  <a:srgbClr val="000000"/>
                </a:solidFill>
                <a:latin typeface="+mj-lt"/>
                <a:cs typeface="+mn-cs"/>
              </a:rPr>
              <a:t>Computation and Allocation Schedule</a:t>
            </a:r>
          </a:p>
        </p:txBody>
      </p:sp>
      <p:sp>
        <p:nvSpPr>
          <p:cNvPr id="1046531" name="Rectangle 3"/>
          <p:cNvSpPr>
            <a:spLocks noGrp="1" noChangeArrowheads="1"/>
          </p:cNvSpPr>
          <p:nvPr>
            <p:ph type="title"/>
          </p:nvPr>
        </p:nvSpPr>
        <p:spPr>
          <a:xfrm>
            <a:off x="1447800" y="533400"/>
            <a:ext cx="7467600" cy="914400"/>
          </a:xfrm>
          <a:solidFill>
            <a:schemeClr val="accent1">
              <a:lumMod val="40000"/>
              <a:lumOff val="60000"/>
            </a:schemeClr>
          </a:solidFill>
        </p:spPr>
        <p:txBody>
          <a:bodyPr/>
          <a:lstStyle/>
          <a:p>
            <a:pPr algn="ctr"/>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(طريقة الكلفة)</a:t>
            </a:r>
            <a:endParaRPr lang="en-US" sz="3600"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20</a:t>
            </a:fld>
            <a:endParaRPr lang="en-US" dirty="0"/>
          </a:p>
        </p:txBody>
      </p:sp>
      <p:graphicFrame>
        <p:nvGraphicFramePr>
          <p:cNvPr id="6146" name="Object 4"/>
          <p:cNvGraphicFramePr>
            <a:graphicFrameLocks noChangeAspect="1"/>
          </p:cNvGraphicFramePr>
          <p:nvPr>
            <p:extLst>
              <p:ext uri="{D42A27DB-BD31-4B8C-83A1-F6EECF244321}">
                <p14:modId xmlns:p14="http://schemas.microsoft.com/office/powerpoint/2010/main" val="944860377"/>
              </p:ext>
            </p:extLst>
          </p:nvPr>
        </p:nvGraphicFramePr>
        <p:xfrm>
          <a:off x="512763" y="2057400"/>
          <a:ext cx="8174037" cy="3980130"/>
        </p:xfrm>
        <a:graphic>
          <a:graphicData uri="http://schemas.openxmlformats.org/presentationml/2006/ole">
            <mc:AlternateContent xmlns:mc="http://schemas.openxmlformats.org/markup-compatibility/2006">
              <mc:Choice xmlns:v="urn:schemas-microsoft-com:vml" Requires="v">
                <p:oleObj spid="_x0000_s52330" name="Worksheet" r:id="rId5" imgW="10350500" imgH="4953000" progId="Excel.Sheet.8">
                  <p:embed/>
                </p:oleObj>
              </mc:Choice>
              <mc:Fallback>
                <p:oleObj name="Worksheet" r:id="rId5" imgW="10350500" imgH="4953000" progId="Excel.Sheet.8">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2763" y="2057400"/>
                        <a:ext cx="8174037" cy="39801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50" name="Rectangle 7"/>
          <p:cNvSpPr>
            <a:spLocks noChangeArrowheads="1"/>
          </p:cNvSpPr>
          <p:nvPr/>
        </p:nvSpPr>
        <p:spPr bwMode="auto">
          <a:xfrm>
            <a:off x="1219200" y="6172200"/>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latin typeface="+mj-lt"/>
              </a:rPr>
              <a:t>Year of Acquisition</a:t>
            </a:r>
          </a:p>
        </p:txBody>
      </p:sp>
    </p:spTree>
    <p:extLst>
      <p:ext uri="{BB962C8B-B14F-4D97-AF65-F5344CB8AC3E}">
        <p14:creationId xmlns:p14="http://schemas.microsoft.com/office/powerpoint/2010/main" val="276559299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1954" name="Rectangle 2"/>
          <p:cNvSpPr>
            <a:spLocks noChangeArrowheads="1"/>
          </p:cNvSpPr>
          <p:nvPr/>
        </p:nvSpPr>
        <p:spPr bwMode="auto">
          <a:xfrm>
            <a:off x="533400" y="1600200"/>
            <a:ext cx="8458200" cy="533400"/>
          </a:xfrm>
          <a:prstGeom prst="rect">
            <a:avLst/>
          </a:prstGeom>
          <a:solidFill>
            <a:schemeClr val="bg1"/>
          </a:solidFill>
          <a:ln w="28575">
            <a:noFill/>
            <a:miter lim="800000"/>
            <a:headEnd/>
            <a:tailEnd/>
          </a:ln>
          <a:effec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chemeClr val="accent2"/>
              </a:buClr>
              <a:buSzPct val="75000"/>
              <a:buFont typeface="Wingdings" pitchFamily="2" charset="2"/>
              <a:buNone/>
            </a:pPr>
            <a:r>
              <a:rPr lang="en-US" altLang="en-US" sz="2200" dirty="0" smtClean="0">
                <a:latin typeface="+mj-lt"/>
              </a:rPr>
              <a:t>Prepare </a:t>
            </a:r>
            <a:r>
              <a:rPr lang="en-US" altLang="en-US" sz="2200" dirty="0">
                <a:latin typeface="+mj-lt"/>
              </a:rPr>
              <a:t>the worksheet entries for </a:t>
            </a:r>
            <a:r>
              <a:rPr lang="en-US" altLang="en-US" sz="2200" b="1" dirty="0">
                <a:solidFill>
                  <a:srgbClr val="FF0000"/>
                </a:solidFill>
                <a:latin typeface="+mj-lt"/>
              </a:rPr>
              <a:t>Dec. 31, </a:t>
            </a:r>
            <a:r>
              <a:rPr lang="en-US" altLang="en-US" sz="2200" b="1" dirty="0" smtClean="0">
                <a:solidFill>
                  <a:srgbClr val="FF0000"/>
                </a:solidFill>
                <a:latin typeface="+mj-lt"/>
              </a:rPr>
              <a:t>2020</a:t>
            </a:r>
            <a:r>
              <a:rPr lang="en-US" altLang="en-US" sz="2200" dirty="0" smtClean="0">
                <a:solidFill>
                  <a:schemeClr val="bg2"/>
                </a:solidFill>
                <a:latin typeface="+mj-lt"/>
              </a:rPr>
              <a:t>.</a:t>
            </a:r>
            <a:endParaRPr lang="en-US" altLang="en-US" sz="2200" dirty="0">
              <a:solidFill>
                <a:srgbClr val="000000"/>
              </a:solidFill>
              <a:latin typeface="+mj-lt"/>
            </a:endParaRPr>
          </a:p>
        </p:txBody>
      </p:sp>
      <p:grpSp>
        <p:nvGrpSpPr>
          <p:cNvPr id="3" name="مجموعة 2"/>
          <p:cNvGrpSpPr/>
          <p:nvPr/>
        </p:nvGrpSpPr>
        <p:grpSpPr>
          <a:xfrm>
            <a:off x="914400" y="2163763"/>
            <a:ext cx="7772400" cy="786606"/>
            <a:chOff x="914400" y="2163763"/>
            <a:chExt cx="7772400" cy="786606"/>
          </a:xfrm>
          <a:solidFill>
            <a:schemeClr val="accent6">
              <a:lumMod val="20000"/>
              <a:lumOff val="80000"/>
            </a:schemeClr>
          </a:solidFill>
        </p:grpSpPr>
        <p:sp>
          <p:nvSpPr>
            <p:cNvPr id="25603" name="Text Box 4"/>
            <p:cNvSpPr txBox="1">
              <a:spLocks noChangeArrowheads="1"/>
            </p:cNvSpPr>
            <p:nvPr/>
          </p:nvSpPr>
          <p:spPr bwMode="auto">
            <a:xfrm>
              <a:off x="914400" y="21637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178550" algn="r"/>
                  <a:tab pos="7605713" algn="r"/>
                </a:tabLst>
                <a:defRPr sz="2300">
                  <a:solidFill>
                    <a:schemeClr val="tx1"/>
                  </a:solidFill>
                  <a:latin typeface="Comic Sans MS" pitchFamily="66" charset="0"/>
                  <a:cs typeface="Arial" charset="0"/>
                </a:defRPr>
              </a:lvl1pPr>
              <a:lvl2pPr marL="742950" indent="-285750" eaLnBrk="0" hangingPunct="0">
                <a:tabLst>
                  <a:tab pos="6178550" algn="r"/>
                  <a:tab pos="7605713" algn="r"/>
                </a:tabLst>
                <a:defRPr sz="2300">
                  <a:solidFill>
                    <a:schemeClr val="tx1"/>
                  </a:solidFill>
                  <a:latin typeface="Comic Sans MS" pitchFamily="66" charset="0"/>
                  <a:cs typeface="Arial" charset="0"/>
                </a:defRPr>
              </a:lvl2pPr>
              <a:lvl3pPr marL="1143000" indent="-228600" eaLnBrk="0" hangingPunct="0">
                <a:tabLst>
                  <a:tab pos="6178550" algn="r"/>
                  <a:tab pos="7605713" algn="r"/>
                </a:tabLst>
                <a:defRPr sz="2300">
                  <a:solidFill>
                    <a:schemeClr val="tx1"/>
                  </a:solidFill>
                  <a:latin typeface="Comic Sans MS" pitchFamily="66" charset="0"/>
                  <a:cs typeface="Arial" charset="0"/>
                </a:defRPr>
              </a:lvl3pPr>
              <a:lvl4pPr marL="1600200" indent="-228600" eaLnBrk="0" hangingPunct="0">
                <a:tabLst>
                  <a:tab pos="6178550" algn="r"/>
                  <a:tab pos="7605713" algn="r"/>
                </a:tabLst>
                <a:defRPr sz="2300">
                  <a:solidFill>
                    <a:schemeClr val="tx1"/>
                  </a:solidFill>
                  <a:latin typeface="Comic Sans MS" pitchFamily="66" charset="0"/>
                  <a:cs typeface="Arial" charset="0"/>
                </a:defRPr>
              </a:lvl4pPr>
              <a:lvl5pPr marL="2057400" indent="-228600" eaLnBrk="0" hangingPunct="0">
                <a:tabLst>
                  <a:tab pos="61785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Dividend </a:t>
              </a:r>
              <a:r>
                <a:rPr lang="en-US" altLang="en-US" sz="2000" dirty="0" smtClean="0">
                  <a:latin typeface="+mj-lt"/>
                </a:rPr>
                <a:t>Income  </a:t>
              </a:r>
              <a:r>
                <a:rPr lang="en-US" altLang="en-US" sz="1800" dirty="0">
                  <a:latin typeface="+mj-lt"/>
                </a:rPr>
                <a:t>($25,000 x 80%)</a:t>
              </a:r>
              <a:r>
                <a:rPr lang="en-US" altLang="en-US" sz="2000" dirty="0">
                  <a:latin typeface="+mj-lt"/>
                </a:rPr>
                <a:t>	20,000</a:t>
              </a:r>
            </a:p>
          </p:txBody>
        </p:sp>
        <p:sp>
          <p:nvSpPr>
            <p:cNvPr id="25604" name="Text Box 5"/>
            <p:cNvSpPr txBox="1">
              <a:spLocks noChangeArrowheads="1"/>
            </p:cNvSpPr>
            <p:nvPr/>
          </p:nvSpPr>
          <p:spPr bwMode="auto">
            <a:xfrm>
              <a:off x="914400" y="2553494"/>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999163" algn="r"/>
                  <a:tab pos="7550150"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550150"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550150"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550150"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5501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Dividends </a:t>
              </a:r>
              <a:r>
                <a:rPr lang="en-US" altLang="en-US" sz="2000" dirty="0" smtClean="0">
                  <a:latin typeface="+mj-lt"/>
                </a:rPr>
                <a:t>Declared</a:t>
              </a:r>
              <a:r>
                <a:rPr lang="en-US" altLang="en-US" sz="2000" dirty="0">
                  <a:latin typeface="+mj-lt"/>
                </a:rPr>
                <a:t>		20,000</a:t>
              </a:r>
              <a:endParaRPr lang="en-US" altLang="en-US" sz="2000" dirty="0">
                <a:solidFill>
                  <a:schemeClr val="hlink"/>
                </a:solidFill>
                <a:latin typeface="+mj-lt"/>
              </a:endParaRPr>
            </a:p>
          </p:txBody>
        </p:sp>
      </p:grpSp>
      <p:sp>
        <p:nvSpPr>
          <p:cNvPr id="1021971" name="Rectangle 19"/>
          <p:cNvSpPr>
            <a:spLocks noGrp="1" noChangeArrowheads="1"/>
          </p:cNvSpPr>
          <p:nvPr>
            <p:ph type="title"/>
          </p:nvPr>
        </p:nvSpPr>
        <p:spPr>
          <a:xfrm>
            <a:off x="1447800" y="457200"/>
            <a:ext cx="7467600" cy="990600"/>
          </a:xfrm>
          <a:solidFill>
            <a:schemeClr val="accent1">
              <a:lumMod val="40000"/>
              <a:lumOff val="60000"/>
            </a:schemeClr>
          </a:solidFill>
        </p:spPr>
        <p:txBody>
          <a:bodyPr/>
          <a:lstStyle/>
          <a:p>
            <a:pPr algn="ctr"/>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المالية </a:t>
            </a:r>
            <a:r>
              <a:rPr lang="ar-SA" sz="4000" b="1" dirty="0">
                <a:solidFill>
                  <a:prstClr val="black"/>
                </a:solidFill>
                <a:latin typeface="Calibri" panose="020F0502020204030204" pitchFamily="34" charset="0"/>
                <a:cs typeface="Calibri" panose="020F0502020204030204" pitchFamily="34" charset="0"/>
              </a:rPr>
              <a:t>الموحدة (طريقة الكلفة)</a:t>
            </a:r>
            <a:endParaRPr lang="en-US" sz="3600"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21</a:t>
            </a:fld>
            <a:endParaRPr lang="en-US" dirty="0"/>
          </a:p>
        </p:txBody>
      </p:sp>
      <p:grpSp>
        <p:nvGrpSpPr>
          <p:cNvPr id="4" name="مجموعة 3"/>
          <p:cNvGrpSpPr/>
          <p:nvPr/>
        </p:nvGrpSpPr>
        <p:grpSpPr>
          <a:xfrm>
            <a:off x="914400" y="3638749"/>
            <a:ext cx="7772400" cy="1882482"/>
            <a:chOff x="914400" y="3638749"/>
            <a:chExt cx="7772400" cy="1882482"/>
          </a:xfrm>
          <a:solidFill>
            <a:schemeClr val="accent6">
              <a:lumMod val="40000"/>
              <a:lumOff val="60000"/>
            </a:schemeClr>
          </a:solidFill>
        </p:grpSpPr>
        <p:sp>
          <p:nvSpPr>
            <p:cNvPr id="25605" name="Text Box 7"/>
            <p:cNvSpPr txBox="1">
              <a:spLocks noChangeArrowheads="1"/>
            </p:cNvSpPr>
            <p:nvPr/>
          </p:nvSpPr>
          <p:spPr bwMode="auto">
            <a:xfrm>
              <a:off x="914400" y="3638749"/>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6178550" algn="r"/>
                  <a:tab pos="7605713" algn="r"/>
                </a:tabLst>
                <a:defRPr sz="2300">
                  <a:solidFill>
                    <a:schemeClr val="tx1"/>
                  </a:solidFill>
                  <a:latin typeface="Comic Sans MS" pitchFamily="66" charset="0"/>
                  <a:cs typeface="Arial" charset="0"/>
                </a:defRPr>
              </a:lvl1pPr>
              <a:lvl2pPr marL="742950" indent="-285750" eaLnBrk="0" hangingPunct="0">
                <a:tabLst>
                  <a:tab pos="6178550" algn="r"/>
                  <a:tab pos="7605713" algn="r"/>
                </a:tabLst>
                <a:defRPr sz="2300">
                  <a:solidFill>
                    <a:schemeClr val="tx1"/>
                  </a:solidFill>
                  <a:latin typeface="Comic Sans MS" pitchFamily="66" charset="0"/>
                  <a:cs typeface="Arial" charset="0"/>
                </a:defRPr>
              </a:lvl2pPr>
              <a:lvl3pPr marL="1143000" indent="-228600" eaLnBrk="0" hangingPunct="0">
                <a:tabLst>
                  <a:tab pos="6178550" algn="r"/>
                  <a:tab pos="7605713" algn="r"/>
                </a:tabLst>
                <a:defRPr sz="2300">
                  <a:solidFill>
                    <a:schemeClr val="tx1"/>
                  </a:solidFill>
                  <a:latin typeface="Comic Sans MS" pitchFamily="66" charset="0"/>
                  <a:cs typeface="Arial" charset="0"/>
                </a:defRPr>
              </a:lvl3pPr>
              <a:lvl4pPr marL="1600200" indent="-228600" eaLnBrk="0" hangingPunct="0">
                <a:tabLst>
                  <a:tab pos="6178550" algn="r"/>
                  <a:tab pos="7605713" algn="r"/>
                </a:tabLst>
                <a:defRPr sz="2300">
                  <a:solidFill>
                    <a:schemeClr val="tx1"/>
                  </a:solidFill>
                  <a:latin typeface="Comic Sans MS" pitchFamily="66" charset="0"/>
                  <a:cs typeface="Arial" charset="0"/>
                </a:defRPr>
              </a:lvl4pPr>
              <a:lvl5pPr marL="2057400" indent="-228600" eaLnBrk="0" hangingPunct="0">
                <a:tabLst>
                  <a:tab pos="61785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Beg. </a:t>
              </a:r>
              <a:r>
                <a:rPr lang="en-US" altLang="en-US" sz="2000" dirty="0" smtClean="0">
                  <a:latin typeface="+mj-lt"/>
                </a:rPr>
                <a:t>Retained Earnings </a:t>
              </a:r>
              <a:r>
                <a:rPr lang="en-US" altLang="en-US" sz="2000" dirty="0">
                  <a:latin typeface="+mj-lt"/>
                </a:rPr>
                <a:t>- Salem 	80,000</a:t>
              </a:r>
            </a:p>
          </p:txBody>
        </p:sp>
        <p:sp>
          <p:nvSpPr>
            <p:cNvPr id="25606" name="Text Box 8"/>
            <p:cNvSpPr txBox="1">
              <a:spLocks noChangeArrowheads="1"/>
            </p:cNvSpPr>
            <p:nvPr/>
          </p:nvSpPr>
          <p:spPr bwMode="auto">
            <a:xfrm>
              <a:off x="914400" y="4005356"/>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6178550"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6178550"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6178550"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6178550"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6178550"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178550"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178550"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178550"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178550"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Common </a:t>
              </a:r>
              <a:r>
                <a:rPr lang="en-US" altLang="en-US" sz="2000" dirty="0" smtClean="0">
                  <a:latin typeface="+mj-lt"/>
                </a:rPr>
                <a:t>Stock </a:t>
              </a:r>
              <a:r>
                <a:rPr lang="en-US" altLang="en-US" sz="2000" dirty="0">
                  <a:latin typeface="+mj-lt"/>
                </a:rPr>
                <a:t>- Salem	550,000</a:t>
              </a:r>
            </a:p>
          </p:txBody>
        </p:sp>
        <p:sp>
          <p:nvSpPr>
            <p:cNvPr id="25607" name="Text Box 9"/>
            <p:cNvSpPr txBox="1">
              <a:spLocks noChangeArrowheads="1"/>
            </p:cNvSpPr>
            <p:nvPr/>
          </p:nvSpPr>
          <p:spPr bwMode="auto">
            <a:xfrm>
              <a:off x="914400" y="4387849"/>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eaLnBrk="0" hangingPunct="0">
                <a:tabLst>
                  <a:tab pos="6178550" algn="r"/>
                  <a:tab pos="7605713" algn="r"/>
                </a:tabLst>
                <a:defRPr sz="2300">
                  <a:solidFill>
                    <a:schemeClr val="tx1"/>
                  </a:solidFill>
                  <a:latin typeface="Comic Sans MS" pitchFamily="66" charset="0"/>
                  <a:cs typeface="Arial" charset="0"/>
                </a:defRPr>
              </a:lvl1pPr>
              <a:lvl2pPr marL="742950" indent="-285750" eaLnBrk="0" hangingPunct="0">
                <a:tabLst>
                  <a:tab pos="6178550" algn="r"/>
                  <a:tab pos="7605713" algn="r"/>
                </a:tabLst>
                <a:defRPr sz="2300">
                  <a:solidFill>
                    <a:schemeClr val="tx1"/>
                  </a:solidFill>
                  <a:latin typeface="Comic Sans MS" pitchFamily="66" charset="0"/>
                  <a:cs typeface="Arial" charset="0"/>
                </a:defRPr>
              </a:lvl2pPr>
              <a:lvl3pPr marL="1143000" indent="-228600" eaLnBrk="0" hangingPunct="0">
                <a:tabLst>
                  <a:tab pos="6178550" algn="r"/>
                  <a:tab pos="7605713" algn="r"/>
                </a:tabLst>
                <a:defRPr sz="2300">
                  <a:solidFill>
                    <a:schemeClr val="tx1"/>
                  </a:solidFill>
                  <a:latin typeface="Comic Sans MS" pitchFamily="66" charset="0"/>
                  <a:cs typeface="Arial" charset="0"/>
                </a:defRPr>
              </a:lvl3pPr>
              <a:lvl4pPr marL="1600200" indent="-228600" eaLnBrk="0" hangingPunct="0">
                <a:tabLst>
                  <a:tab pos="6178550" algn="r"/>
                  <a:tab pos="7605713" algn="r"/>
                </a:tabLst>
                <a:defRPr sz="2300">
                  <a:solidFill>
                    <a:schemeClr val="tx1"/>
                  </a:solidFill>
                  <a:latin typeface="Comic Sans MS" pitchFamily="66" charset="0"/>
                  <a:cs typeface="Arial" charset="0"/>
                </a:defRPr>
              </a:lvl4pPr>
              <a:lvl5pPr marL="2057400" indent="-228600" eaLnBrk="0" hangingPunct="0">
                <a:tabLst>
                  <a:tab pos="61785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1785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Difference between Cost and Book </a:t>
              </a:r>
              <a:r>
                <a:rPr lang="en-US" altLang="en-US" sz="2000" dirty="0" smtClean="0">
                  <a:latin typeface="+mj-lt"/>
                </a:rPr>
                <a:t>Value</a:t>
              </a:r>
              <a:r>
                <a:rPr lang="en-US" altLang="en-US" sz="2000" dirty="0">
                  <a:latin typeface="+mj-lt"/>
                </a:rPr>
                <a:t>	432,500</a:t>
              </a:r>
            </a:p>
          </p:txBody>
        </p:sp>
        <p:sp>
          <p:nvSpPr>
            <p:cNvPr id="25609" name="Text Box 15"/>
            <p:cNvSpPr txBox="1">
              <a:spLocks noChangeArrowheads="1"/>
            </p:cNvSpPr>
            <p:nvPr/>
          </p:nvSpPr>
          <p:spPr bwMode="auto">
            <a:xfrm>
              <a:off x="914400" y="47418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457200" indent="-457200" eaLnBrk="0" hangingPunct="0">
                <a:tabLst>
                  <a:tab pos="5999163" algn="r"/>
                  <a:tab pos="7550150" algn="r"/>
                </a:tabLst>
                <a:defRPr sz="2300">
                  <a:solidFill>
                    <a:schemeClr val="tx1"/>
                  </a:solidFill>
                  <a:latin typeface="Comic Sans MS" pitchFamily="66" charset="0"/>
                  <a:cs typeface="Arial" charset="0"/>
                </a:defRPr>
              </a:lvl1pPr>
              <a:lvl2pPr marL="742950" indent="-285750" eaLnBrk="0" hangingPunct="0">
                <a:tabLst>
                  <a:tab pos="5999163" algn="r"/>
                  <a:tab pos="7550150" algn="r"/>
                </a:tabLst>
                <a:defRPr sz="2300">
                  <a:solidFill>
                    <a:schemeClr val="tx1"/>
                  </a:solidFill>
                  <a:latin typeface="Comic Sans MS" pitchFamily="66" charset="0"/>
                  <a:cs typeface="Arial" charset="0"/>
                </a:defRPr>
              </a:lvl2pPr>
              <a:lvl3pPr marL="1143000" indent="-228600" eaLnBrk="0" hangingPunct="0">
                <a:tabLst>
                  <a:tab pos="5999163" algn="r"/>
                  <a:tab pos="7550150" algn="r"/>
                </a:tabLst>
                <a:defRPr sz="2300">
                  <a:solidFill>
                    <a:schemeClr val="tx1"/>
                  </a:solidFill>
                  <a:latin typeface="Comic Sans MS" pitchFamily="66" charset="0"/>
                  <a:cs typeface="Arial" charset="0"/>
                </a:defRPr>
              </a:lvl3pPr>
              <a:lvl4pPr marL="1600200" indent="-228600" eaLnBrk="0" hangingPunct="0">
                <a:tabLst>
                  <a:tab pos="5999163" algn="r"/>
                  <a:tab pos="7550150" algn="r"/>
                </a:tabLst>
                <a:defRPr sz="2300">
                  <a:solidFill>
                    <a:schemeClr val="tx1"/>
                  </a:solidFill>
                  <a:latin typeface="Comic Sans MS" pitchFamily="66" charset="0"/>
                  <a:cs typeface="Arial" charset="0"/>
                </a:defRPr>
              </a:lvl4pPr>
              <a:lvl5pPr marL="2057400" indent="-228600" eaLnBrk="0" hangingPunct="0">
                <a:tabLst>
                  <a:tab pos="5999163" algn="r"/>
                  <a:tab pos="7550150"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Investment in Salem		850,000</a:t>
              </a:r>
            </a:p>
          </p:txBody>
        </p:sp>
        <p:sp>
          <p:nvSpPr>
            <p:cNvPr id="25611" name="Text Box 20"/>
            <p:cNvSpPr txBox="1">
              <a:spLocks noChangeArrowheads="1"/>
            </p:cNvSpPr>
            <p:nvPr/>
          </p:nvSpPr>
          <p:spPr bwMode="auto">
            <a:xfrm>
              <a:off x="914400" y="5124356"/>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square">
              <a:spAutoFit/>
            </a:bodyPr>
            <a:lstStyle>
              <a:lvl1pPr marL="457200" indent="-457200" eaLnBrk="0" hangingPunct="0">
                <a:tabLst>
                  <a:tab pos="5999163" algn="r"/>
                  <a:tab pos="7550150" algn="r"/>
                </a:tabLst>
                <a:defRPr sz="2300">
                  <a:solidFill>
                    <a:schemeClr val="tx1"/>
                  </a:solidFill>
                  <a:latin typeface="Comic Sans MS" pitchFamily="66" charset="0"/>
                  <a:cs typeface="Arial" charset="0"/>
                </a:defRPr>
              </a:lvl1pPr>
              <a:lvl2pPr marL="742950" indent="-285750" eaLnBrk="0" hangingPunct="0">
                <a:tabLst>
                  <a:tab pos="5999163" algn="r"/>
                  <a:tab pos="7550150" algn="r"/>
                </a:tabLst>
                <a:defRPr sz="2300">
                  <a:solidFill>
                    <a:schemeClr val="tx1"/>
                  </a:solidFill>
                  <a:latin typeface="Comic Sans MS" pitchFamily="66" charset="0"/>
                  <a:cs typeface="Arial" charset="0"/>
                </a:defRPr>
              </a:lvl2pPr>
              <a:lvl3pPr marL="1143000" indent="-228600" eaLnBrk="0" hangingPunct="0">
                <a:tabLst>
                  <a:tab pos="5999163" algn="r"/>
                  <a:tab pos="7550150" algn="r"/>
                </a:tabLst>
                <a:defRPr sz="2300">
                  <a:solidFill>
                    <a:schemeClr val="tx1"/>
                  </a:solidFill>
                  <a:latin typeface="Comic Sans MS" pitchFamily="66" charset="0"/>
                  <a:cs typeface="Arial" charset="0"/>
                </a:defRPr>
              </a:lvl3pPr>
              <a:lvl4pPr marL="1600200" indent="-228600" eaLnBrk="0" hangingPunct="0">
                <a:tabLst>
                  <a:tab pos="5999163" algn="r"/>
                  <a:tab pos="7550150" algn="r"/>
                </a:tabLst>
                <a:defRPr sz="2300">
                  <a:solidFill>
                    <a:schemeClr val="tx1"/>
                  </a:solidFill>
                  <a:latin typeface="Comic Sans MS" pitchFamily="66" charset="0"/>
                  <a:cs typeface="Arial" charset="0"/>
                </a:defRPr>
              </a:lvl4pPr>
              <a:lvl5pPr marL="2057400" indent="-228600" eaLnBrk="0" hangingPunct="0">
                <a:tabLst>
                  <a:tab pos="5999163" algn="r"/>
                  <a:tab pos="7550150"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Lst>
                <a:defRPr sz="2300">
                  <a:solidFill>
                    <a:schemeClr val="tx1"/>
                  </a:solidFill>
                  <a:latin typeface="Comic Sans MS" pitchFamily="66" charset="0"/>
                  <a:cs typeface="Arial" charset="0"/>
                </a:defRPr>
              </a:lvl9pPr>
            </a:lstStyle>
            <a:p>
              <a:pPr>
                <a:spcBef>
                  <a:spcPct val="50000"/>
                </a:spcBef>
              </a:pPr>
              <a:r>
                <a:rPr lang="en-US" altLang="en-US" sz="2000" dirty="0">
                  <a:latin typeface="+mj-lt"/>
                </a:rPr>
                <a:t>	Noncontrolling </a:t>
              </a:r>
              <a:r>
                <a:rPr lang="en-US" altLang="en-US" sz="2000" dirty="0" smtClean="0">
                  <a:latin typeface="+mj-lt"/>
                </a:rPr>
                <a:t>Interest </a:t>
              </a:r>
              <a:r>
                <a:rPr lang="en-US" altLang="en-US" sz="2000" dirty="0">
                  <a:latin typeface="+mj-lt"/>
                </a:rPr>
                <a:t>in </a:t>
              </a:r>
              <a:r>
                <a:rPr lang="en-US" altLang="en-US" sz="2000" dirty="0" smtClean="0">
                  <a:latin typeface="+mj-lt"/>
                </a:rPr>
                <a:t>Equity </a:t>
              </a:r>
              <a:r>
                <a:rPr lang="en-US" altLang="en-US" sz="2000" dirty="0">
                  <a:latin typeface="+mj-lt"/>
                </a:rPr>
                <a:t>		212,500</a:t>
              </a:r>
            </a:p>
          </p:txBody>
        </p:sp>
      </p:grpSp>
      <p:sp>
        <p:nvSpPr>
          <p:cNvPr id="25612" name="Rectangle 21"/>
          <p:cNvSpPr>
            <a:spLocks noChangeArrowheads="1"/>
          </p:cNvSpPr>
          <p:nvPr/>
        </p:nvSpPr>
        <p:spPr bwMode="auto">
          <a:xfrm>
            <a:off x="948519" y="5980350"/>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latin typeface="+mj-lt"/>
              </a:rPr>
              <a:t>Year of Acquisition</a:t>
            </a:r>
          </a:p>
        </p:txBody>
      </p:sp>
    </p:spTree>
    <p:extLst>
      <p:ext uri="{BB962C8B-B14F-4D97-AF65-F5344CB8AC3E}">
        <p14:creationId xmlns:p14="http://schemas.microsoft.com/office/powerpoint/2010/main" val="4271279474"/>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8" name="Rectangle 10"/>
          <p:cNvSpPr>
            <a:spLocks noGrp="1" noChangeArrowheads="1"/>
          </p:cNvSpPr>
          <p:nvPr>
            <p:ph type="title"/>
          </p:nvPr>
        </p:nvSpPr>
        <p:spPr>
          <a:xfrm>
            <a:off x="1447800" y="609600"/>
            <a:ext cx="7467600" cy="838200"/>
          </a:xfrm>
          <a:solidFill>
            <a:schemeClr val="accent1">
              <a:lumMod val="40000"/>
              <a:lumOff val="60000"/>
            </a:schemeClr>
          </a:solidFill>
        </p:spPr>
        <p:txBody>
          <a:bodyPr/>
          <a:lstStyle/>
          <a:p>
            <a:pPr algn="ctr"/>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(طريقة الكلفة)</a:t>
            </a:r>
            <a:endParaRPr lang="en-US" sz="3600"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22</a:t>
            </a:fld>
            <a:endParaRPr lang="en-US" dirty="0">
              <a:solidFill>
                <a:prstClr val="black">
                  <a:tint val="75000"/>
                </a:prstClr>
              </a:solidFill>
            </a:endParaRPr>
          </a:p>
        </p:txBody>
      </p:sp>
      <p:grpSp>
        <p:nvGrpSpPr>
          <p:cNvPr id="3" name="مجموعة 2"/>
          <p:cNvGrpSpPr/>
          <p:nvPr/>
        </p:nvGrpSpPr>
        <p:grpSpPr>
          <a:xfrm>
            <a:off x="909851" y="2163763"/>
            <a:ext cx="7776949" cy="1954448"/>
            <a:chOff x="909851" y="2163763"/>
            <a:chExt cx="7776949" cy="1954448"/>
          </a:xfrm>
          <a:solidFill>
            <a:schemeClr val="accent6">
              <a:lumMod val="20000"/>
              <a:lumOff val="80000"/>
            </a:schemeClr>
          </a:solidFill>
        </p:grpSpPr>
        <p:sp>
          <p:nvSpPr>
            <p:cNvPr id="26626" name="Text Box 3"/>
            <p:cNvSpPr txBox="1">
              <a:spLocks noChangeArrowheads="1"/>
            </p:cNvSpPr>
            <p:nvPr/>
          </p:nvSpPr>
          <p:spPr bwMode="auto">
            <a:xfrm>
              <a:off x="914400" y="21637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 pos="7605713" algn="r"/>
                </a:tabLst>
                <a:defRPr sz="2300">
                  <a:solidFill>
                    <a:schemeClr val="tx1"/>
                  </a:solidFill>
                  <a:latin typeface="Comic Sans MS" pitchFamily="66" charset="0"/>
                  <a:cs typeface="Arial" charset="0"/>
                </a:defRPr>
              </a:lvl1pPr>
              <a:lvl2pPr marL="742950" indent="-285750" eaLnBrk="0" hangingPunct="0">
                <a:tabLst>
                  <a:tab pos="6234113" algn="r"/>
                  <a:tab pos="7605713" algn="r"/>
                </a:tabLst>
                <a:defRPr sz="2300">
                  <a:solidFill>
                    <a:schemeClr val="tx1"/>
                  </a:solidFill>
                  <a:latin typeface="Comic Sans MS" pitchFamily="66" charset="0"/>
                  <a:cs typeface="Arial" charset="0"/>
                </a:defRPr>
              </a:lvl2pPr>
              <a:lvl3pPr marL="1143000" indent="-228600" eaLnBrk="0" hangingPunct="0">
                <a:tabLst>
                  <a:tab pos="6234113" algn="r"/>
                  <a:tab pos="7605713" algn="r"/>
                </a:tabLst>
                <a:defRPr sz="2300">
                  <a:solidFill>
                    <a:schemeClr val="tx1"/>
                  </a:solidFill>
                  <a:latin typeface="Comic Sans MS" pitchFamily="66" charset="0"/>
                  <a:cs typeface="Arial" charset="0"/>
                </a:defRPr>
              </a:lvl3pPr>
              <a:lvl4pPr marL="1600200" indent="-228600" eaLnBrk="0" hangingPunct="0">
                <a:tabLst>
                  <a:tab pos="6234113" algn="r"/>
                  <a:tab pos="7605713" algn="r"/>
                </a:tabLst>
                <a:defRPr sz="2300">
                  <a:solidFill>
                    <a:schemeClr val="tx1"/>
                  </a:solidFill>
                  <a:latin typeface="Comic Sans MS" pitchFamily="66" charset="0"/>
                  <a:cs typeface="Arial" charset="0"/>
                </a:defRPr>
              </a:lvl4pPr>
              <a:lvl5pPr marL="2057400" indent="-228600" eaLnBrk="0" hangingPunct="0">
                <a:tabLst>
                  <a:tab pos="6234113"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234113"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234113"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234113"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234113"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Cost of </a:t>
              </a:r>
              <a:r>
                <a:rPr lang="en-US" altLang="en-US" sz="2000" dirty="0" smtClean="0">
                  <a:solidFill>
                    <a:prstClr val="black"/>
                  </a:solidFill>
                  <a:latin typeface="Times New Roman"/>
                </a:rPr>
                <a:t>Goods Sold</a:t>
              </a:r>
              <a:r>
                <a:rPr lang="en-US" altLang="en-US" sz="2000" dirty="0">
                  <a:solidFill>
                    <a:prstClr val="black"/>
                  </a:solidFill>
                  <a:latin typeface="Times New Roman"/>
                </a:rPr>
                <a:t>	40,000</a:t>
              </a:r>
            </a:p>
          </p:txBody>
        </p:sp>
        <p:sp>
          <p:nvSpPr>
            <p:cNvPr id="26627" name="Text Box 4"/>
            <p:cNvSpPr txBox="1">
              <a:spLocks noChangeArrowheads="1"/>
            </p:cNvSpPr>
            <p:nvPr/>
          </p:nvSpPr>
          <p:spPr bwMode="auto">
            <a:xfrm>
              <a:off x="914400" y="25701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6234113"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6234113"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6234113"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6234113"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Land	65,000</a:t>
              </a:r>
            </a:p>
          </p:txBody>
        </p:sp>
        <p:sp>
          <p:nvSpPr>
            <p:cNvPr id="26630" name="Text Box 12"/>
            <p:cNvSpPr txBox="1">
              <a:spLocks noChangeArrowheads="1"/>
            </p:cNvSpPr>
            <p:nvPr/>
          </p:nvSpPr>
          <p:spPr bwMode="auto">
            <a:xfrm>
              <a:off x="909851" y="2945452"/>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6234113"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6234113"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6234113"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6234113"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Plant and </a:t>
              </a:r>
              <a:r>
                <a:rPr lang="en-US" altLang="en-US" sz="2000" dirty="0" smtClean="0">
                  <a:solidFill>
                    <a:prstClr val="black"/>
                  </a:solidFill>
                  <a:latin typeface="Times New Roman"/>
                </a:rPr>
                <a:t>Equipment</a:t>
              </a:r>
              <a:r>
                <a:rPr lang="en-US" altLang="en-US" sz="2000" dirty="0">
                  <a:solidFill>
                    <a:prstClr val="black"/>
                  </a:solidFill>
                  <a:latin typeface="Times New Roman"/>
                </a:rPr>
                <a:t>	130,000</a:t>
              </a:r>
            </a:p>
          </p:txBody>
        </p:sp>
        <p:sp>
          <p:nvSpPr>
            <p:cNvPr id="26631" name="Text Box 13"/>
            <p:cNvSpPr txBox="1">
              <a:spLocks noChangeArrowheads="1"/>
            </p:cNvSpPr>
            <p:nvPr/>
          </p:nvSpPr>
          <p:spPr bwMode="auto">
            <a:xfrm>
              <a:off x="914400" y="3344187"/>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6234113"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6234113"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6234113"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6234113"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Goodwill	</a:t>
              </a:r>
              <a:r>
                <a:rPr lang="en-US" altLang="en-US" sz="2000" b="1" dirty="0">
                  <a:solidFill>
                    <a:srgbClr val="FF0000"/>
                  </a:solidFill>
                  <a:latin typeface="Times New Roman"/>
                </a:rPr>
                <a:t>197,500</a:t>
              </a:r>
            </a:p>
          </p:txBody>
        </p:sp>
        <p:sp>
          <p:nvSpPr>
            <p:cNvPr id="26632" name="Text Box 14"/>
            <p:cNvSpPr txBox="1">
              <a:spLocks noChangeArrowheads="1"/>
            </p:cNvSpPr>
            <p:nvPr/>
          </p:nvSpPr>
          <p:spPr bwMode="auto">
            <a:xfrm>
              <a:off x="909851" y="3721336"/>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999163" algn="r"/>
                  <a:tab pos="7550150"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550150"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550150"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550150"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5501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	Difference between </a:t>
              </a:r>
              <a:r>
                <a:rPr lang="en-US" altLang="en-US" sz="2000" dirty="0" smtClean="0">
                  <a:solidFill>
                    <a:prstClr val="black"/>
                  </a:solidFill>
                  <a:latin typeface="Times New Roman"/>
                </a:rPr>
                <a:t>Cost </a:t>
              </a:r>
              <a:r>
                <a:rPr lang="en-US" altLang="en-US" sz="2000" dirty="0">
                  <a:solidFill>
                    <a:prstClr val="black"/>
                  </a:solidFill>
                  <a:latin typeface="Times New Roman"/>
                </a:rPr>
                <a:t>and </a:t>
              </a:r>
              <a:r>
                <a:rPr lang="en-US" altLang="en-US" sz="2000" dirty="0" smtClean="0">
                  <a:solidFill>
                    <a:prstClr val="black"/>
                  </a:solidFill>
                  <a:latin typeface="Times New Roman"/>
                </a:rPr>
                <a:t>Book Value</a:t>
              </a:r>
              <a:r>
                <a:rPr lang="en-US" altLang="en-US" sz="2000" dirty="0">
                  <a:solidFill>
                    <a:prstClr val="black"/>
                  </a:solidFill>
                  <a:latin typeface="Times New Roman"/>
                </a:rPr>
                <a:t>		432,500</a:t>
              </a:r>
            </a:p>
          </p:txBody>
        </p:sp>
      </p:grpSp>
      <p:grpSp>
        <p:nvGrpSpPr>
          <p:cNvPr id="4" name="مجموعة 3"/>
          <p:cNvGrpSpPr/>
          <p:nvPr/>
        </p:nvGrpSpPr>
        <p:grpSpPr>
          <a:xfrm>
            <a:off x="909851" y="4661694"/>
            <a:ext cx="7776949" cy="774024"/>
            <a:chOff x="909851" y="4970463"/>
            <a:chExt cx="7776949" cy="774024"/>
          </a:xfrm>
          <a:solidFill>
            <a:schemeClr val="accent6">
              <a:lumMod val="40000"/>
              <a:lumOff val="60000"/>
            </a:schemeClr>
          </a:solidFill>
        </p:grpSpPr>
        <p:sp>
          <p:nvSpPr>
            <p:cNvPr id="26633" name="Text Box 15"/>
            <p:cNvSpPr txBox="1">
              <a:spLocks noChangeArrowheads="1"/>
            </p:cNvSpPr>
            <p:nvPr/>
          </p:nvSpPr>
          <p:spPr bwMode="auto">
            <a:xfrm>
              <a:off x="914400" y="4970463"/>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tabLst>
                  <a:tab pos="6234113" algn="r"/>
                  <a:tab pos="7315200" algn="r"/>
                  <a:tab pos="7605713" algn="r"/>
                </a:tabLst>
                <a:defRPr sz="2300">
                  <a:solidFill>
                    <a:schemeClr val="tx1"/>
                  </a:solidFill>
                  <a:latin typeface="Comic Sans MS" pitchFamily="66" charset="0"/>
                  <a:cs typeface="Arial" charset="0"/>
                </a:defRPr>
              </a:lvl1pPr>
              <a:lvl2pPr marL="742950" indent="-285750" eaLnBrk="0" hangingPunct="0">
                <a:tabLst>
                  <a:tab pos="6234113" algn="r"/>
                  <a:tab pos="7315200" algn="r"/>
                  <a:tab pos="7605713" algn="r"/>
                </a:tabLst>
                <a:defRPr sz="2300">
                  <a:solidFill>
                    <a:schemeClr val="tx1"/>
                  </a:solidFill>
                  <a:latin typeface="Comic Sans MS" pitchFamily="66" charset="0"/>
                  <a:cs typeface="Arial" charset="0"/>
                </a:defRPr>
              </a:lvl2pPr>
              <a:lvl3pPr marL="1143000" indent="-228600" eaLnBrk="0" hangingPunct="0">
                <a:tabLst>
                  <a:tab pos="6234113" algn="r"/>
                  <a:tab pos="7315200" algn="r"/>
                  <a:tab pos="7605713" algn="r"/>
                </a:tabLst>
                <a:defRPr sz="2300">
                  <a:solidFill>
                    <a:schemeClr val="tx1"/>
                  </a:solidFill>
                  <a:latin typeface="Comic Sans MS" pitchFamily="66" charset="0"/>
                  <a:cs typeface="Arial" charset="0"/>
                </a:defRPr>
              </a:lvl3pPr>
              <a:lvl4pPr marL="1600200" indent="-228600" eaLnBrk="0" hangingPunct="0">
                <a:tabLst>
                  <a:tab pos="6234113" algn="r"/>
                  <a:tab pos="7315200" algn="r"/>
                  <a:tab pos="7605713" algn="r"/>
                </a:tabLst>
                <a:defRPr sz="2300">
                  <a:solidFill>
                    <a:schemeClr val="tx1"/>
                  </a:solidFill>
                  <a:latin typeface="Comic Sans MS" pitchFamily="66" charset="0"/>
                  <a:cs typeface="Arial" charset="0"/>
                </a:defRPr>
              </a:lvl4pPr>
              <a:lvl5pPr marL="2057400" indent="-228600" eaLnBrk="0" hangingPunct="0">
                <a:tabLst>
                  <a:tab pos="6234113" algn="r"/>
                  <a:tab pos="731520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6234113" algn="r"/>
                  <a:tab pos="731520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Depreciation </a:t>
              </a:r>
              <a:r>
                <a:rPr lang="en-US" altLang="en-US" sz="2000" dirty="0" smtClean="0">
                  <a:solidFill>
                    <a:prstClr val="black"/>
                  </a:solidFill>
                  <a:latin typeface="Times New Roman"/>
                </a:rPr>
                <a:t>Expense </a:t>
              </a:r>
              <a:r>
                <a:rPr lang="en-US" altLang="en-US" sz="1800" dirty="0">
                  <a:solidFill>
                    <a:prstClr val="black"/>
                  </a:solidFill>
                  <a:latin typeface="Times New Roman"/>
                </a:rPr>
                <a:t>($130,000/5)</a:t>
              </a:r>
              <a:r>
                <a:rPr lang="en-US" altLang="en-US" sz="2000" dirty="0">
                  <a:solidFill>
                    <a:prstClr val="black"/>
                  </a:solidFill>
                  <a:latin typeface="Times New Roman"/>
                </a:rPr>
                <a:t> 	26,000</a:t>
              </a:r>
            </a:p>
          </p:txBody>
        </p:sp>
        <p:sp>
          <p:nvSpPr>
            <p:cNvPr id="26634" name="Text Box 16"/>
            <p:cNvSpPr txBox="1">
              <a:spLocks noChangeArrowheads="1"/>
            </p:cNvSpPr>
            <p:nvPr/>
          </p:nvSpPr>
          <p:spPr bwMode="auto">
            <a:xfrm>
              <a:off x="909851" y="5347612"/>
              <a:ext cx="7772400" cy="396875"/>
            </a:xfrm>
            <a:prstGeom prst="rect">
              <a:avLst/>
            </a:prstGeom>
            <a:grp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eaLnBrk="0" hangingPunct="0">
                <a:tabLst>
                  <a:tab pos="5999163" algn="r"/>
                  <a:tab pos="7550150" algn="r"/>
                  <a:tab pos="7605713" algn="r"/>
                </a:tabLst>
                <a:defRPr sz="2300">
                  <a:solidFill>
                    <a:schemeClr val="tx1"/>
                  </a:solidFill>
                  <a:latin typeface="Comic Sans MS" pitchFamily="66" charset="0"/>
                  <a:cs typeface="Arial" charset="0"/>
                </a:defRPr>
              </a:lvl1pPr>
              <a:lvl2pPr marL="742950" indent="-285750" eaLnBrk="0" hangingPunct="0">
                <a:tabLst>
                  <a:tab pos="5999163" algn="r"/>
                  <a:tab pos="7550150" algn="r"/>
                  <a:tab pos="7605713" algn="r"/>
                </a:tabLst>
                <a:defRPr sz="2300">
                  <a:solidFill>
                    <a:schemeClr val="tx1"/>
                  </a:solidFill>
                  <a:latin typeface="Comic Sans MS" pitchFamily="66" charset="0"/>
                  <a:cs typeface="Arial" charset="0"/>
                </a:defRPr>
              </a:lvl2pPr>
              <a:lvl3pPr marL="1143000" indent="-228600" eaLnBrk="0" hangingPunct="0">
                <a:tabLst>
                  <a:tab pos="5999163" algn="r"/>
                  <a:tab pos="7550150" algn="r"/>
                  <a:tab pos="7605713" algn="r"/>
                </a:tabLst>
                <a:defRPr sz="2300">
                  <a:solidFill>
                    <a:schemeClr val="tx1"/>
                  </a:solidFill>
                  <a:latin typeface="Comic Sans MS" pitchFamily="66" charset="0"/>
                  <a:cs typeface="Arial" charset="0"/>
                </a:defRPr>
              </a:lvl3pPr>
              <a:lvl4pPr marL="1600200" indent="-228600" eaLnBrk="0" hangingPunct="0">
                <a:tabLst>
                  <a:tab pos="5999163" algn="r"/>
                  <a:tab pos="7550150" algn="r"/>
                  <a:tab pos="7605713" algn="r"/>
                </a:tabLst>
                <a:defRPr sz="2300">
                  <a:solidFill>
                    <a:schemeClr val="tx1"/>
                  </a:solidFill>
                  <a:latin typeface="Comic Sans MS" pitchFamily="66" charset="0"/>
                  <a:cs typeface="Arial" charset="0"/>
                </a:defRPr>
              </a:lvl4pPr>
              <a:lvl5pPr marL="2057400" indent="-228600" eaLnBrk="0" hangingPunct="0">
                <a:tabLst>
                  <a:tab pos="5999163" algn="r"/>
                  <a:tab pos="7550150" algn="r"/>
                  <a:tab pos="7605713" algn="r"/>
                </a:tabLst>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tabLst>
                  <a:tab pos="5999163" algn="r"/>
                  <a:tab pos="7550150" algn="r"/>
                  <a:tab pos="7605713" algn="r"/>
                </a:tabLst>
                <a:defRPr sz="2300">
                  <a:solidFill>
                    <a:schemeClr val="tx1"/>
                  </a:solidFill>
                  <a:latin typeface="Comic Sans MS" pitchFamily="66" charset="0"/>
                  <a:cs typeface="Arial" charset="0"/>
                </a:defRPr>
              </a:lvl9pPr>
            </a:lstStyle>
            <a:p>
              <a:pPr>
                <a:spcBef>
                  <a:spcPct val="50000"/>
                </a:spcBef>
              </a:pPr>
              <a:r>
                <a:rPr lang="en-US" altLang="en-US" sz="2000" dirty="0">
                  <a:solidFill>
                    <a:prstClr val="black"/>
                  </a:solidFill>
                  <a:latin typeface="Times New Roman"/>
                </a:rPr>
                <a:t>	Plant and </a:t>
              </a:r>
              <a:r>
                <a:rPr lang="en-US" altLang="en-US" sz="2000" dirty="0" smtClean="0">
                  <a:solidFill>
                    <a:prstClr val="black"/>
                  </a:solidFill>
                  <a:latin typeface="Times New Roman"/>
                </a:rPr>
                <a:t>Equipment</a:t>
              </a:r>
              <a:r>
                <a:rPr lang="en-US" altLang="en-US" sz="2000" dirty="0">
                  <a:solidFill>
                    <a:prstClr val="black"/>
                  </a:solidFill>
                  <a:latin typeface="Times New Roman"/>
                </a:rPr>
                <a:t>		26,000</a:t>
              </a:r>
            </a:p>
          </p:txBody>
        </p:sp>
      </p:grpSp>
      <p:sp>
        <p:nvSpPr>
          <p:cNvPr id="26635" name="Rectangle 18"/>
          <p:cNvSpPr>
            <a:spLocks noChangeArrowheads="1"/>
          </p:cNvSpPr>
          <p:nvPr/>
        </p:nvSpPr>
        <p:spPr bwMode="auto">
          <a:xfrm>
            <a:off x="1219200" y="5894932"/>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Tree>
    <p:extLst>
      <p:ext uri="{BB962C8B-B14F-4D97-AF65-F5344CB8AC3E}">
        <p14:creationId xmlns:p14="http://schemas.microsoft.com/office/powerpoint/2010/main" val="198849762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7" name="Rectangle 3"/>
          <p:cNvSpPr>
            <a:spLocks noGrp="1" noChangeArrowheads="1"/>
          </p:cNvSpPr>
          <p:nvPr>
            <p:ph type="title"/>
          </p:nvPr>
        </p:nvSpPr>
        <p:spPr>
          <a:xfrm>
            <a:off x="1447800" y="304800"/>
            <a:ext cx="7467600" cy="1143000"/>
          </a:xfrm>
          <a:solidFill>
            <a:schemeClr val="accent1">
              <a:lumMod val="40000"/>
              <a:lumOff val="60000"/>
            </a:schemeClr>
          </a:solidFill>
        </p:spPr>
        <p:txBody>
          <a:bodyPr>
            <a:normAutofit fontScale="90000"/>
          </a:bodyPr>
          <a:lstStyle/>
          <a:p>
            <a:pPr algn="ctr"/>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IQ" sz="4000" b="1" dirty="0" smtClean="0">
                <a:solidFill>
                  <a:prstClr val="black"/>
                </a:solidFill>
                <a:latin typeface="Calibri" panose="020F0502020204030204" pitchFamily="34" charset="0"/>
                <a:cs typeface="Calibri" panose="020F0502020204030204" pitchFamily="34" charset="0"/>
              </a:rPr>
              <a:t/>
            </a:r>
            <a:br>
              <a:rPr lang="ar-IQ" sz="4000" b="1" dirty="0" smtClean="0">
                <a:solidFill>
                  <a:prstClr val="black"/>
                </a:solidFill>
                <a:latin typeface="Calibri" panose="020F0502020204030204" pitchFamily="34" charset="0"/>
                <a:cs typeface="Calibri" panose="020F0502020204030204" pitchFamily="34" charset="0"/>
              </a:rPr>
            </a:br>
            <a:r>
              <a:rPr lang="ar-SA" sz="4000" b="1" dirty="0" smtClean="0">
                <a:solidFill>
                  <a:prstClr val="black"/>
                </a:solidFill>
                <a:latin typeface="Calibri" panose="020F0502020204030204" pitchFamily="34" charset="0"/>
                <a:cs typeface="Calibri" panose="020F0502020204030204" pitchFamily="34" charset="0"/>
              </a:rPr>
              <a:t>(</a:t>
            </a:r>
            <a:r>
              <a:rPr lang="ar-SA" sz="4000" b="1" dirty="0">
                <a:solidFill>
                  <a:prstClr val="black"/>
                </a:solidFill>
                <a:latin typeface="Calibri" panose="020F0502020204030204" pitchFamily="34" charset="0"/>
                <a:cs typeface="Calibri" panose="020F0502020204030204" pitchFamily="34" charset="0"/>
              </a:rPr>
              <a:t>طريقة </a:t>
            </a:r>
            <a:r>
              <a:rPr lang="ar-SA" sz="4000" b="1" dirty="0" smtClean="0">
                <a:solidFill>
                  <a:prstClr val="black"/>
                </a:solidFill>
                <a:latin typeface="Calibri" panose="020F0502020204030204" pitchFamily="34" charset="0"/>
                <a:cs typeface="Calibri" panose="020F0502020204030204" pitchFamily="34" charset="0"/>
              </a:rPr>
              <a:t>الملكية الكلية والجزئية)</a:t>
            </a:r>
            <a:endParaRPr lang="en-US" sz="3200" dirty="0" smtClean="0">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a:xfrm>
            <a:off x="304800" y="1752600"/>
            <a:ext cx="8534400" cy="3962400"/>
          </a:xfrm>
        </p:spPr>
        <p:txBody>
          <a:bodyPr>
            <a:normAutofit fontScale="92500" lnSpcReduction="20000"/>
          </a:bodyPr>
          <a:lstStyle/>
          <a:p>
            <a:pPr marL="0" indent="0" algn="justLow" rtl="1">
              <a:buNone/>
            </a:pPr>
            <a:r>
              <a:rPr lang="ar-SA" altLang="en-US" b="1" dirty="0" smtClean="0">
                <a:latin typeface="Calibri" panose="020F0502020204030204" pitchFamily="34" charset="0"/>
                <a:cs typeface="Calibri" panose="020F0502020204030204" pitchFamily="34" charset="0"/>
              </a:rPr>
              <a:t>وفقا </a:t>
            </a:r>
            <a:r>
              <a:rPr lang="ar-IQ" altLang="en-US" b="1" dirty="0" smtClean="0">
                <a:latin typeface="Calibri" panose="020F0502020204030204" pitchFamily="34" charset="0"/>
                <a:cs typeface="Calibri" panose="020F0502020204030204" pitchFamily="34" charset="0"/>
              </a:rPr>
              <a:t>لطريقة الملكية :</a:t>
            </a:r>
            <a:endParaRPr lang="ar-SA" altLang="en-US" b="1" dirty="0" smtClean="0">
              <a:latin typeface="Calibri" panose="020F0502020204030204" pitchFamily="34" charset="0"/>
              <a:cs typeface="Calibri" panose="020F0502020204030204" pitchFamily="34" charset="0"/>
            </a:endParaRPr>
          </a:p>
          <a:p>
            <a:pPr algn="justLow" rtl="1"/>
            <a:r>
              <a:rPr lang="ar-IQ" altLang="en-US" dirty="0" smtClean="0">
                <a:latin typeface="Calibri" panose="020F0502020204030204" pitchFamily="34" charset="0"/>
                <a:cs typeface="Calibri" panose="020F0502020204030204" pitchFamily="34" charset="0"/>
              </a:rPr>
              <a:t>يتم بيان </a:t>
            </a:r>
            <a:r>
              <a:rPr lang="ar-SA" altLang="en-US" dirty="0" smtClean="0">
                <a:latin typeface="Calibri" panose="020F0502020204030204" pitchFamily="34" charset="0"/>
                <a:cs typeface="Calibri" panose="020F0502020204030204" pitchFamily="34" charset="0"/>
              </a:rPr>
              <a:t>تأثيرات معاملات معينة بشكل </a:t>
            </a:r>
            <a:r>
              <a:rPr lang="ar-IQ" altLang="en-US" dirty="0" smtClean="0">
                <a:latin typeface="Calibri" panose="020F0502020204030204" pitchFamily="34" charset="0"/>
                <a:cs typeface="Calibri" panose="020F0502020204030204" pitchFamily="34" charset="0"/>
              </a:rPr>
              <a:t>أ</a:t>
            </a:r>
            <a:r>
              <a:rPr lang="ar-SA" altLang="en-US" dirty="0" smtClean="0">
                <a:latin typeface="Calibri" panose="020F0502020204030204" pitchFamily="34" charset="0"/>
                <a:cs typeface="Calibri" panose="020F0502020204030204" pitchFamily="34" charset="0"/>
              </a:rPr>
              <a:t>كثر شمولا</a:t>
            </a:r>
            <a:r>
              <a:rPr lang="ar-IQ" altLang="en-US" dirty="0" smtClean="0">
                <a:latin typeface="Calibri" panose="020F0502020204030204" pitchFamily="34" charset="0"/>
                <a:cs typeface="Calibri" panose="020F0502020204030204" pitchFamily="34" charset="0"/>
              </a:rPr>
              <a:t>ً</a:t>
            </a:r>
            <a:r>
              <a:rPr lang="ar-SA" altLang="en-US" dirty="0" smtClean="0">
                <a:latin typeface="Calibri" panose="020F0502020204030204" pitchFamily="34" charset="0"/>
                <a:cs typeface="Calibri" panose="020F0502020204030204" pitchFamily="34" charset="0"/>
              </a:rPr>
              <a:t> من طريقة الكلفة في دفاتر الشركة القابضة</a:t>
            </a:r>
            <a:r>
              <a:rPr lang="ar-IQ" altLang="en-US" dirty="0" smtClean="0">
                <a:latin typeface="Calibri" panose="020F0502020204030204" pitchFamily="34" charset="0"/>
                <a:cs typeface="Calibri" panose="020F0502020204030204" pitchFamily="34" charset="0"/>
              </a:rPr>
              <a:t> حيث : </a:t>
            </a:r>
          </a:p>
          <a:p>
            <a:pPr algn="justLow" rtl="1"/>
            <a:r>
              <a:rPr lang="ar-IQ" altLang="en-US" dirty="0" smtClean="0">
                <a:latin typeface="Calibri" panose="020F0502020204030204" pitchFamily="34" charset="0"/>
                <a:cs typeface="Calibri" panose="020F0502020204030204" pitchFamily="34" charset="0"/>
              </a:rPr>
              <a:t>يتم </a:t>
            </a:r>
            <a:r>
              <a:rPr lang="ar-SA" altLang="en-US" dirty="0" smtClean="0">
                <a:latin typeface="Calibri" panose="020F0502020204030204" pitchFamily="34" charset="0"/>
                <a:cs typeface="Calibri" panose="020F0502020204030204" pitchFamily="34" charset="0"/>
              </a:rPr>
              <a:t>في اطار </a:t>
            </a:r>
            <a:r>
              <a:rPr lang="ar-IQ" altLang="en-US" dirty="0" smtClean="0">
                <a:latin typeface="Calibri" panose="020F0502020204030204" pitchFamily="34" charset="0"/>
                <a:cs typeface="Calibri" panose="020F0502020204030204" pitchFamily="34" charset="0"/>
              </a:rPr>
              <a:t>الملكية</a:t>
            </a:r>
            <a:r>
              <a:rPr lang="ar-SA" altLang="en-US" dirty="0" smtClean="0">
                <a:latin typeface="Calibri" panose="020F0502020204030204" pitchFamily="34" charset="0"/>
                <a:cs typeface="Calibri" panose="020F0502020204030204" pitchFamily="34" charset="0"/>
              </a:rPr>
              <a:t> الجزئية تسجيل </a:t>
            </a:r>
            <a:r>
              <a:rPr lang="ar-IQ" altLang="en-US" dirty="0" smtClean="0">
                <a:latin typeface="Calibri" panose="020F0502020204030204" pitchFamily="34" charset="0"/>
                <a:cs typeface="Calibri" panose="020F0502020204030204" pitchFamily="34" charset="0"/>
              </a:rPr>
              <a:t>حصة الشركة القابضة من صافي الدخل والتوزيعات ولا </a:t>
            </a:r>
            <a:r>
              <a:rPr lang="ar-SA" altLang="en-US" dirty="0" smtClean="0">
                <a:latin typeface="Calibri" panose="020F0502020204030204" pitchFamily="34" charset="0"/>
                <a:cs typeface="Calibri" panose="020F0502020204030204" pitchFamily="34" charset="0"/>
              </a:rPr>
              <a:t>يتم تسجيل </a:t>
            </a:r>
            <a:r>
              <a:rPr lang="ar-IQ" altLang="en-US" dirty="0" smtClean="0">
                <a:latin typeface="Calibri" panose="020F0502020204030204" pitchFamily="34" charset="0"/>
                <a:cs typeface="Calibri" panose="020F0502020204030204" pitchFamily="34" charset="0"/>
              </a:rPr>
              <a:t>تأثير </a:t>
            </a:r>
            <a:r>
              <a:rPr lang="ar-SA" altLang="en-US" dirty="0" smtClean="0">
                <a:latin typeface="Calibri" panose="020F0502020204030204" pitchFamily="34" charset="0"/>
                <a:cs typeface="Calibri" panose="020F0502020204030204" pitchFamily="34" charset="0"/>
              </a:rPr>
              <a:t>الزيادة </a:t>
            </a:r>
            <a:r>
              <a:rPr lang="ar-IQ" altLang="en-US" dirty="0" smtClean="0">
                <a:latin typeface="Calibri" panose="020F0502020204030204" pitchFamily="34" charset="0"/>
                <a:cs typeface="Calibri" panose="020F0502020204030204" pitchFamily="34" charset="0"/>
              </a:rPr>
              <a:t>(الانخفاض) </a:t>
            </a:r>
            <a:r>
              <a:rPr lang="ar-SA" altLang="en-US" dirty="0" smtClean="0">
                <a:latin typeface="Calibri" panose="020F0502020204030204" pitchFamily="34" charset="0"/>
                <a:cs typeface="Calibri" panose="020F0502020204030204" pitchFamily="34" charset="0"/>
              </a:rPr>
              <a:t>في الاندثار او الاستنزاف او انخفاض قيمة الأصول غير الملموسة ذات الاعمار المحددة في حساب الاستثمار.</a:t>
            </a:r>
            <a:r>
              <a:rPr lang="ar-IQ" altLang="en-US" dirty="0" smtClean="0">
                <a:latin typeface="Calibri" panose="020F0502020204030204" pitchFamily="34" charset="0"/>
                <a:cs typeface="Calibri" panose="020F0502020204030204" pitchFamily="34" charset="0"/>
              </a:rPr>
              <a:t> </a:t>
            </a:r>
          </a:p>
          <a:p>
            <a:pPr algn="justLow" rtl="1"/>
            <a:r>
              <a:rPr lang="ar-IQ" altLang="en-US" dirty="0" smtClean="0">
                <a:latin typeface="Calibri" panose="020F0502020204030204" pitchFamily="34" charset="0"/>
                <a:cs typeface="Calibri" panose="020F0502020204030204" pitchFamily="34" charset="0"/>
              </a:rPr>
              <a:t>أما وفق طريقة الملكية الكلية , فأنه يتم </a:t>
            </a:r>
            <a:r>
              <a:rPr lang="ar-SA" altLang="en-US" dirty="0">
                <a:latin typeface="Calibri" panose="020F0502020204030204" pitchFamily="34" charset="0"/>
                <a:cs typeface="Calibri" panose="020F0502020204030204" pitchFamily="34" charset="0"/>
              </a:rPr>
              <a:t>تسجيل </a:t>
            </a:r>
            <a:r>
              <a:rPr lang="ar-IQ" altLang="en-US" dirty="0">
                <a:latin typeface="Calibri" panose="020F0502020204030204" pitchFamily="34" charset="0"/>
                <a:cs typeface="Calibri" panose="020F0502020204030204" pitchFamily="34" charset="0"/>
              </a:rPr>
              <a:t>حصة الشركة القابضة من صافي الدخل والتوزيعات </a:t>
            </a:r>
            <a:r>
              <a:rPr lang="ar-IQ" altLang="en-US" dirty="0" smtClean="0">
                <a:latin typeface="Calibri" panose="020F0502020204030204" pitchFamily="34" charset="0"/>
                <a:cs typeface="Calibri" panose="020F0502020204030204" pitchFamily="34" charset="0"/>
              </a:rPr>
              <a:t>, كما </a:t>
            </a:r>
            <a:r>
              <a:rPr lang="ar-SA" altLang="en-US" dirty="0">
                <a:latin typeface="Calibri" panose="020F0502020204030204" pitchFamily="34" charset="0"/>
                <a:cs typeface="Calibri" panose="020F0502020204030204" pitchFamily="34" charset="0"/>
              </a:rPr>
              <a:t>يتم تسجيل </a:t>
            </a:r>
            <a:r>
              <a:rPr lang="ar-IQ" altLang="en-US" dirty="0">
                <a:latin typeface="Calibri" panose="020F0502020204030204" pitchFamily="34" charset="0"/>
                <a:cs typeface="Calibri" panose="020F0502020204030204" pitchFamily="34" charset="0"/>
              </a:rPr>
              <a:t>تأثير </a:t>
            </a:r>
            <a:r>
              <a:rPr lang="ar-SA" altLang="en-US" dirty="0">
                <a:latin typeface="Calibri" panose="020F0502020204030204" pitchFamily="34" charset="0"/>
                <a:cs typeface="Calibri" panose="020F0502020204030204" pitchFamily="34" charset="0"/>
              </a:rPr>
              <a:t>الزيادة </a:t>
            </a:r>
            <a:r>
              <a:rPr lang="ar-IQ" altLang="en-US" dirty="0">
                <a:latin typeface="Calibri" panose="020F0502020204030204" pitchFamily="34" charset="0"/>
                <a:cs typeface="Calibri" panose="020F0502020204030204" pitchFamily="34" charset="0"/>
              </a:rPr>
              <a:t>(الانخفاض) </a:t>
            </a:r>
            <a:r>
              <a:rPr lang="ar-SA" altLang="en-US" dirty="0">
                <a:latin typeface="Calibri" panose="020F0502020204030204" pitchFamily="34" charset="0"/>
                <a:cs typeface="Calibri" panose="020F0502020204030204" pitchFamily="34" charset="0"/>
              </a:rPr>
              <a:t>في الاندثار او الاستنزاف او انخفاض قيمة الأصول غير الملموسة ذات الاعمار المحددة في حساب الاستثمار.</a:t>
            </a:r>
            <a:r>
              <a:rPr lang="ar-IQ" altLang="en-US" dirty="0">
                <a:latin typeface="Calibri" panose="020F0502020204030204" pitchFamily="34" charset="0"/>
                <a:cs typeface="Calibri" panose="020F0502020204030204" pitchFamily="34" charset="0"/>
              </a:rPr>
              <a:t> </a:t>
            </a:r>
          </a:p>
          <a:p>
            <a:pPr algn="justLow" rtl="1"/>
            <a:endParaRPr lang="ar-SA" altLang="en-US"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23</a:t>
            </a:fld>
            <a:endParaRPr lang="en-US" dirty="0"/>
          </a:p>
        </p:txBody>
      </p:sp>
    </p:spTree>
    <p:extLst>
      <p:ext uri="{BB962C8B-B14F-4D97-AF65-F5344CB8AC3E}">
        <p14:creationId xmlns:p14="http://schemas.microsoft.com/office/powerpoint/2010/main" val="339824926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457200" y="1828800"/>
            <a:ext cx="8509659" cy="4164114"/>
          </a:xfrm>
          <a:prstGeom prst="rect">
            <a:avLst/>
          </a:prstGeom>
          <a:solidFill>
            <a:schemeClr val="bg1"/>
          </a:solidFill>
          <a:ln w="28575">
            <a:noFill/>
            <a:miter lim="800000"/>
            <a:headEnd/>
            <a:tailEnd/>
          </a:ln>
          <a:effectLst/>
        </p:spPr>
        <p:txBody>
          <a:bodyPr lIns="90488" tIns="44450" rIns="90488" bIns="44450"/>
          <a:lstStyle/>
          <a:p>
            <a:pPr indent="6350" algn="just" eaLnBrk="0" hangingPunct="0">
              <a:spcBef>
                <a:spcPct val="30000"/>
              </a:spcBef>
              <a:buClr>
                <a:srgbClr val="C0504D"/>
              </a:buClr>
              <a:buSzPct val="75000"/>
              <a:buFont typeface="Wingdings" pitchFamily="2" charset="2"/>
              <a:buNone/>
              <a:defRPr/>
            </a:pPr>
            <a:r>
              <a:rPr lang="en-US" b="1" dirty="0" smtClean="0">
                <a:solidFill>
                  <a:srgbClr val="000000"/>
                </a:solidFill>
              </a:rPr>
              <a:t>Q4 :</a:t>
            </a:r>
          </a:p>
          <a:p>
            <a:pPr indent="6350" algn="just" eaLnBrk="0" hangingPunct="0">
              <a:spcBef>
                <a:spcPct val="30000"/>
              </a:spcBef>
              <a:buClr>
                <a:srgbClr val="C0504D"/>
              </a:buClr>
              <a:buSzPct val="75000"/>
              <a:buFont typeface="Wingdings" pitchFamily="2" charset="2"/>
              <a:buNone/>
              <a:defRPr/>
            </a:pPr>
            <a:r>
              <a:rPr lang="en-US" b="1" dirty="0" smtClean="0">
                <a:solidFill>
                  <a:srgbClr val="000000"/>
                </a:solidFill>
              </a:rPr>
              <a:t>1. </a:t>
            </a:r>
            <a:r>
              <a:rPr lang="en-US" dirty="0" smtClean="0">
                <a:solidFill>
                  <a:srgbClr val="000000"/>
                </a:solidFill>
              </a:rPr>
              <a:t>P </a:t>
            </a:r>
            <a:r>
              <a:rPr lang="en-US" dirty="0">
                <a:solidFill>
                  <a:srgbClr val="000000"/>
                </a:solidFill>
              </a:rPr>
              <a:t>Company acquires an 80% interest in S Company on January 1, </a:t>
            </a:r>
            <a:r>
              <a:rPr lang="en-US" dirty="0" smtClean="0">
                <a:solidFill>
                  <a:srgbClr val="000000"/>
                </a:solidFill>
              </a:rPr>
              <a:t>2020, for $2,200,000</a:t>
            </a:r>
            <a:r>
              <a:rPr lang="en-US" dirty="0">
                <a:solidFill>
                  <a:srgbClr val="000000"/>
                </a:solidFill>
              </a:rPr>
              <a:t>, at which time S Company has capital stock of $1,500,000 </a:t>
            </a:r>
            <a:r>
              <a:rPr lang="en-US" dirty="0" smtClean="0">
                <a:solidFill>
                  <a:srgbClr val="000000"/>
                </a:solidFill>
              </a:rPr>
              <a:t>and retained </a:t>
            </a:r>
            <a:r>
              <a:rPr lang="en-US" dirty="0">
                <a:solidFill>
                  <a:srgbClr val="000000"/>
                </a:solidFill>
              </a:rPr>
              <a:t>earnings of $500,000. P Company uses the partial equity method </a:t>
            </a:r>
            <a:r>
              <a:rPr lang="en-US" dirty="0" smtClean="0">
                <a:solidFill>
                  <a:srgbClr val="000000"/>
                </a:solidFill>
              </a:rPr>
              <a:t>to record </a:t>
            </a:r>
            <a:r>
              <a:rPr lang="en-US" dirty="0">
                <a:solidFill>
                  <a:srgbClr val="000000"/>
                </a:solidFill>
              </a:rPr>
              <a:t>its investment in S Company</a:t>
            </a:r>
            <a:r>
              <a:rPr lang="en-US" dirty="0" smtClean="0">
                <a:solidFill>
                  <a:srgbClr val="000000"/>
                </a:solidFill>
              </a:rPr>
              <a:t>.</a:t>
            </a:r>
          </a:p>
          <a:p>
            <a:pPr indent="6350" algn="just" eaLnBrk="0" hangingPunct="0">
              <a:spcBef>
                <a:spcPct val="30000"/>
              </a:spcBef>
              <a:buClr>
                <a:srgbClr val="C0504D"/>
              </a:buClr>
              <a:buSzPct val="75000"/>
              <a:buFont typeface="Wingdings" pitchFamily="2" charset="2"/>
              <a:buNone/>
              <a:defRPr/>
            </a:pPr>
            <a:r>
              <a:rPr lang="en-US" b="1" dirty="0">
                <a:solidFill>
                  <a:srgbClr val="000000"/>
                </a:solidFill>
              </a:rPr>
              <a:t>2.</a:t>
            </a:r>
            <a:r>
              <a:rPr lang="en-US" dirty="0">
                <a:solidFill>
                  <a:srgbClr val="000000"/>
                </a:solidFill>
              </a:rPr>
              <a:t> The allocation of the difference between implied and book values in the </a:t>
            </a:r>
            <a:r>
              <a:rPr lang="en-US" dirty="0" smtClean="0">
                <a:solidFill>
                  <a:srgbClr val="000000"/>
                </a:solidFill>
              </a:rPr>
              <a:t>amount of </a:t>
            </a:r>
            <a:r>
              <a:rPr lang="en-US" dirty="0">
                <a:solidFill>
                  <a:srgbClr val="000000"/>
                </a:solidFill>
              </a:rPr>
              <a:t>$</a:t>
            </a:r>
            <a:r>
              <a:rPr lang="en-US" dirty="0" smtClean="0">
                <a:solidFill>
                  <a:srgbClr val="000000"/>
                </a:solidFill>
              </a:rPr>
              <a:t>750,000 [($</a:t>
            </a:r>
            <a:r>
              <a:rPr lang="en-US" dirty="0">
                <a:solidFill>
                  <a:srgbClr val="000000"/>
                </a:solidFill>
              </a:rPr>
              <a:t>2,200,000/80</a:t>
            </a:r>
            <a:r>
              <a:rPr lang="en-US" dirty="0" smtClean="0">
                <a:solidFill>
                  <a:srgbClr val="000000"/>
                </a:solidFill>
              </a:rPr>
              <a:t>%) $2,000,000] includes </a:t>
            </a:r>
            <a:r>
              <a:rPr lang="en-US" dirty="0">
                <a:solidFill>
                  <a:srgbClr val="000000"/>
                </a:solidFill>
              </a:rPr>
              <a:t>$50,000 </a:t>
            </a:r>
            <a:r>
              <a:rPr lang="en-US" dirty="0" smtClean="0">
                <a:solidFill>
                  <a:srgbClr val="000000"/>
                </a:solidFill>
              </a:rPr>
              <a:t>to Inventory</a:t>
            </a:r>
            <a:r>
              <a:rPr lang="en-US" dirty="0">
                <a:solidFill>
                  <a:srgbClr val="000000"/>
                </a:solidFill>
              </a:rPr>
              <a:t>, $300,000 to Equipment (10-year life</a:t>
            </a:r>
            <a:r>
              <a:rPr lang="en-US" dirty="0" smtClean="0">
                <a:solidFill>
                  <a:srgbClr val="000000"/>
                </a:solidFill>
              </a:rPr>
              <a:t>), $</a:t>
            </a:r>
            <a:r>
              <a:rPr lang="en-US" dirty="0">
                <a:solidFill>
                  <a:srgbClr val="000000"/>
                </a:solidFill>
              </a:rPr>
              <a:t>150,000 to Land, and $250,000 to Goodwill.</a:t>
            </a:r>
          </a:p>
          <a:p>
            <a:pPr indent="6350" algn="just" eaLnBrk="0" hangingPunct="0">
              <a:spcBef>
                <a:spcPct val="30000"/>
              </a:spcBef>
              <a:buClr>
                <a:srgbClr val="C0504D"/>
              </a:buClr>
              <a:buSzPct val="75000"/>
              <a:buFont typeface="Wingdings" pitchFamily="2" charset="2"/>
              <a:buNone/>
              <a:defRPr/>
            </a:pPr>
            <a:r>
              <a:rPr lang="en-US" b="1" dirty="0">
                <a:solidFill>
                  <a:srgbClr val="000000"/>
                </a:solidFill>
              </a:rPr>
              <a:t>3.</a:t>
            </a:r>
            <a:r>
              <a:rPr lang="en-US" dirty="0">
                <a:solidFill>
                  <a:srgbClr val="000000"/>
                </a:solidFill>
              </a:rPr>
              <a:t> In </a:t>
            </a:r>
            <a:r>
              <a:rPr lang="en-US" dirty="0" smtClean="0">
                <a:solidFill>
                  <a:srgbClr val="000000"/>
                </a:solidFill>
              </a:rPr>
              <a:t>2020, </a:t>
            </a:r>
            <a:r>
              <a:rPr lang="en-US" dirty="0">
                <a:solidFill>
                  <a:srgbClr val="000000"/>
                </a:solidFill>
              </a:rPr>
              <a:t>S Company reported net income of $125,000 and declared and </a:t>
            </a:r>
            <a:r>
              <a:rPr lang="en-US" dirty="0" smtClean="0">
                <a:solidFill>
                  <a:srgbClr val="000000"/>
                </a:solidFill>
              </a:rPr>
              <a:t>paid dividends of $20,000</a:t>
            </a:r>
            <a:r>
              <a:rPr lang="en-US" dirty="0">
                <a:solidFill>
                  <a:srgbClr val="000000"/>
                </a:solidFill>
              </a:rPr>
              <a:t>. During the annual review of its goodwill, the </a:t>
            </a:r>
            <a:r>
              <a:rPr lang="en-US" dirty="0" smtClean="0">
                <a:solidFill>
                  <a:srgbClr val="000000"/>
                </a:solidFill>
              </a:rPr>
              <a:t>determination is </a:t>
            </a:r>
            <a:r>
              <a:rPr lang="en-US" dirty="0">
                <a:solidFill>
                  <a:srgbClr val="000000"/>
                </a:solidFill>
              </a:rPr>
              <a:t>made that the goodwill is currently worth $255,000</a:t>
            </a:r>
            <a:r>
              <a:rPr lang="en-US" dirty="0" smtClean="0">
                <a:solidFill>
                  <a:srgbClr val="000000"/>
                </a:solidFill>
              </a:rPr>
              <a:t>.</a:t>
            </a:r>
            <a:endParaRPr lang="en-US" dirty="0">
              <a:solidFill>
                <a:srgbClr val="000000"/>
              </a:solidFill>
            </a:endParaRPr>
          </a:p>
        </p:txBody>
      </p:sp>
      <p:sp>
        <p:nvSpPr>
          <p:cNvPr id="1001476" name="Rectangle 4"/>
          <p:cNvSpPr>
            <a:spLocks noGrp="1" noChangeArrowheads="1"/>
          </p:cNvSpPr>
          <p:nvPr>
            <p:ph type="title"/>
          </p:nvPr>
        </p:nvSpPr>
        <p:spPr>
          <a:xfrm>
            <a:off x="1350723" y="506007"/>
            <a:ext cx="7467600" cy="9906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a:t>
            </a:r>
            <a:r>
              <a:rPr lang="ar-IQ" sz="4000" b="1" dirty="0" smtClean="0">
                <a:solidFill>
                  <a:prstClr val="black"/>
                </a:solidFill>
                <a:latin typeface="Calibri" panose="020F0502020204030204" pitchFamily="34" charset="0"/>
                <a:cs typeface="Calibri" panose="020F0502020204030204" pitchFamily="34" charset="0"/>
              </a:rPr>
              <a:t>لقوائم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الجزئية</a:t>
            </a:r>
            <a:r>
              <a:rPr lang="ar-SA" sz="4000" b="1" dirty="0">
                <a:solidFill>
                  <a:prstClr val="black"/>
                </a:solidFill>
                <a:latin typeface="Calibri" panose="020F0502020204030204" pitchFamily="34" charset="0"/>
                <a:cs typeface="Calibri" panose="020F0502020204030204" pitchFamily="34" charset="0"/>
              </a:rPr>
              <a:t>)</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24</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69376" y="6356350"/>
            <a:ext cx="2155209"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Tree>
    <p:extLst>
      <p:ext uri="{BB962C8B-B14F-4D97-AF65-F5344CB8AC3E}">
        <p14:creationId xmlns:p14="http://schemas.microsoft.com/office/powerpoint/2010/main" val="229658075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636687"/>
          </a:xfrm>
          <a:prstGeom prst="rect">
            <a:avLst/>
          </a:prstGeom>
          <a:solidFill>
            <a:schemeClr val="bg1"/>
          </a:solidFill>
          <a:ln w="28575">
            <a:noFill/>
            <a:miter lim="800000"/>
            <a:headEnd/>
            <a:tailEnd/>
          </a:ln>
          <a:effectLst/>
        </p:spPr>
        <p:txBody>
          <a:bodyPr lIns="90488" tIns="44450" rIns="90488" bIns="44450"/>
          <a:lstStyle/>
          <a:p>
            <a:pPr indent="6350" algn="just" rtl="1" eaLnBrk="0" hangingPunct="0">
              <a:lnSpc>
                <a:spcPct val="110000"/>
              </a:lnSpc>
              <a:spcBef>
                <a:spcPct val="30000"/>
              </a:spcBef>
              <a:buClr>
                <a:srgbClr val="C0504D"/>
              </a:buClr>
              <a:buSzPct val="75000"/>
              <a:buFont typeface="Wingdings" pitchFamily="2" charset="2"/>
              <a:buNone/>
              <a:defRPr/>
            </a:pPr>
            <a:r>
              <a:rPr lang="ar-SA" sz="2000" b="1" dirty="0" smtClean="0">
                <a:solidFill>
                  <a:srgbClr val="000000"/>
                </a:solidFill>
              </a:rPr>
              <a:t>تسجيل عملية الاكتساب في سجلات الشركة القابضة </a:t>
            </a:r>
            <a:r>
              <a:rPr lang="en-US" sz="2000" b="1" dirty="0" smtClean="0">
                <a:solidFill>
                  <a:srgbClr val="000000"/>
                </a:solidFill>
              </a:rPr>
              <a:t>P</a:t>
            </a:r>
            <a:r>
              <a:rPr lang="ar-SA" sz="2000" b="1" dirty="0" smtClean="0">
                <a:solidFill>
                  <a:srgbClr val="000000"/>
                </a:solidFill>
              </a:rPr>
              <a:t> في تاريخ الاكتساب 20</a:t>
            </a:r>
            <a:r>
              <a:rPr lang="ar-IQ" sz="2000" b="1" dirty="0" smtClean="0">
                <a:solidFill>
                  <a:srgbClr val="000000"/>
                </a:solidFill>
              </a:rPr>
              <a:t>20</a:t>
            </a:r>
            <a:r>
              <a:rPr lang="ar-SA" sz="2000" b="1" dirty="0" smtClean="0">
                <a:solidFill>
                  <a:srgbClr val="000000"/>
                </a:solidFill>
              </a:rPr>
              <a:t> (الملكية الجزئية)</a:t>
            </a:r>
            <a:endParaRPr lang="en-US" sz="2000" b="1" dirty="0">
              <a:solidFill>
                <a:srgbClr val="000000"/>
              </a:solidFill>
            </a:endParaRPr>
          </a:p>
        </p:txBody>
      </p:sp>
      <p:sp>
        <p:nvSpPr>
          <p:cNvPr id="1001476" name="Rectangle 4"/>
          <p:cNvSpPr>
            <a:spLocks noGrp="1" noChangeArrowheads="1"/>
          </p:cNvSpPr>
          <p:nvPr>
            <p:ph type="title"/>
          </p:nvPr>
        </p:nvSpPr>
        <p:spPr>
          <a:xfrm>
            <a:off x="1447800" y="381000"/>
            <a:ext cx="7467600" cy="10668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الجزئية</a:t>
            </a:r>
            <a:r>
              <a:rPr lang="ar-SA" sz="4000" b="1" dirty="0">
                <a:solidFill>
                  <a:prstClr val="black"/>
                </a:solidFill>
                <a:latin typeface="Calibri" panose="020F0502020204030204" pitchFamily="34" charset="0"/>
                <a:cs typeface="Calibri" panose="020F0502020204030204" pitchFamily="34" charset="0"/>
              </a:rPr>
              <a:t>)</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25</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258170" y="6094740"/>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
        <p:nvSpPr>
          <p:cNvPr id="5" name="مستطيل 4"/>
          <p:cNvSpPr/>
          <p:nvPr/>
        </p:nvSpPr>
        <p:spPr>
          <a:xfrm>
            <a:off x="669878" y="2286029"/>
            <a:ext cx="8016922" cy="3477875"/>
          </a:xfrm>
          <a:prstGeom prst="rect">
            <a:avLst/>
          </a:prstGeom>
          <a:solidFill>
            <a:schemeClr val="accent6">
              <a:lumMod val="40000"/>
              <a:lumOff val="60000"/>
            </a:schemeClr>
          </a:solidFill>
        </p:spPr>
        <p:txBody>
          <a:bodyPr wrap="square">
            <a:spAutoFit/>
          </a:bodyPr>
          <a:lstStyle/>
          <a:p>
            <a:r>
              <a:rPr lang="en-US" sz="2000" dirty="0"/>
              <a:t>(1) </a:t>
            </a:r>
            <a:r>
              <a:rPr lang="en-US" sz="2000" dirty="0" smtClean="0"/>
              <a:t>      </a:t>
            </a:r>
            <a:r>
              <a:rPr lang="en-US" sz="2000" b="1" dirty="0" smtClean="0">
                <a:solidFill>
                  <a:srgbClr val="00B050"/>
                </a:solidFill>
              </a:rPr>
              <a:t>Investment </a:t>
            </a:r>
            <a:r>
              <a:rPr lang="en-US" sz="2000" b="1" dirty="0">
                <a:solidFill>
                  <a:srgbClr val="00B050"/>
                </a:solidFill>
              </a:rPr>
              <a:t>in S Company 2,200,000</a:t>
            </a:r>
          </a:p>
          <a:p>
            <a:r>
              <a:rPr lang="en-US" sz="2000" b="1" dirty="0" smtClean="0">
                <a:solidFill>
                  <a:srgbClr val="00B050"/>
                </a:solidFill>
              </a:rPr>
              <a:t>                                     Cash                        </a:t>
            </a:r>
            <a:r>
              <a:rPr lang="en-US" sz="2000" b="1" dirty="0">
                <a:solidFill>
                  <a:srgbClr val="00B050"/>
                </a:solidFill>
              </a:rPr>
              <a:t>2,200,000</a:t>
            </a:r>
          </a:p>
          <a:p>
            <a:r>
              <a:rPr lang="en-US" dirty="0" smtClean="0"/>
              <a:t>            To </a:t>
            </a:r>
            <a:r>
              <a:rPr lang="en-US" dirty="0"/>
              <a:t>record purchase of 80% interest in S Company.</a:t>
            </a:r>
          </a:p>
          <a:p>
            <a:endParaRPr lang="en-US" sz="2000" dirty="0" smtClean="0"/>
          </a:p>
          <a:p>
            <a:r>
              <a:rPr lang="en-US" sz="2000" dirty="0" smtClean="0"/>
              <a:t>(</a:t>
            </a:r>
            <a:r>
              <a:rPr lang="en-US" sz="2000" dirty="0"/>
              <a:t>2</a:t>
            </a:r>
            <a:r>
              <a:rPr lang="en-US" sz="2000" dirty="0" smtClean="0"/>
              <a:t>)        </a:t>
            </a:r>
            <a:r>
              <a:rPr lang="en-US" sz="2000" b="1" dirty="0">
                <a:solidFill>
                  <a:srgbClr val="00B050"/>
                </a:solidFill>
              </a:rPr>
              <a:t>Cash </a:t>
            </a:r>
            <a:r>
              <a:rPr lang="en-US" sz="2000" b="1" dirty="0" smtClean="0">
                <a:solidFill>
                  <a:srgbClr val="00B050"/>
                </a:solidFill>
              </a:rPr>
              <a:t>                                  16,000</a:t>
            </a:r>
            <a:endParaRPr lang="en-US" sz="2000" b="1" dirty="0">
              <a:solidFill>
                <a:srgbClr val="00B050"/>
              </a:solidFill>
            </a:endParaRPr>
          </a:p>
          <a:p>
            <a:r>
              <a:rPr lang="en-US" sz="2000" b="1" dirty="0" smtClean="0">
                <a:solidFill>
                  <a:srgbClr val="00B050"/>
                </a:solidFill>
              </a:rPr>
              <a:t>                       Investment </a:t>
            </a:r>
            <a:r>
              <a:rPr lang="en-US" sz="2000" b="1" dirty="0">
                <a:solidFill>
                  <a:srgbClr val="00B050"/>
                </a:solidFill>
              </a:rPr>
              <a:t>in S Company </a:t>
            </a:r>
            <a:r>
              <a:rPr lang="en-US" sz="2000" b="1" dirty="0" smtClean="0">
                <a:solidFill>
                  <a:srgbClr val="00B050"/>
                </a:solidFill>
              </a:rPr>
              <a:t>    16,000</a:t>
            </a:r>
            <a:endParaRPr lang="en-US" sz="2000" b="1" dirty="0">
              <a:solidFill>
                <a:srgbClr val="00B050"/>
              </a:solidFill>
            </a:endParaRPr>
          </a:p>
          <a:p>
            <a:r>
              <a:rPr lang="en-US" dirty="0" smtClean="0"/>
              <a:t>             To </a:t>
            </a:r>
            <a:r>
              <a:rPr lang="en-US" dirty="0"/>
              <a:t>record dividends received (.80 </a:t>
            </a:r>
            <a:r>
              <a:rPr lang="en-US" dirty="0" smtClean="0"/>
              <a:t>X $</a:t>
            </a:r>
            <a:r>
              <a:rPr lang="en-US" dirty="0"/>
              <a:t>20,000).</a:t>
            </a:r>
          </a:p>
          <a:p>
            <a:endParaRPr lang="en-US" sz="2000" dirty="0"/>
          </a:p>
          <a:p>
            <a:r>
              <a:rPr lang="en-US" sz="2000" dirty="0" smtClean="0"/>
              <a:t>(</a:t>
            </a:r>
            <a:r>
              <a:rPr lang="en-US" sz="2000" dirty="0"/>
              <a:t>3</a:t>
            </a:r>
            <a:r>
              <a:rPr lang="en-US" sz="2000" dirty="0" smtClean="0"/>
              <a:t>)        </a:t>
            </a:r>
            <a:r>
              <a:rPr lang="en-US" sz="2000" b="1" dirty="0">
                <a:solidFill>
                  <a:srgbClr val="00B050"/>
                </a:solidFill>
              </a:rPr>
              <a:t>Investment in S Company 100,000</a:t>
            </a:r>
          </a:p>
          <a:p>
            <a:r>
              <a:rPr lang="en-US" sz="2000" b="1" dirty="0" smtClean="0">
                <a:solidFill>
                  <a:srgbClr val="00B050"/>
                </a:solidFill>
              </a:rPr>
              <a:t>                      Equity </a:t>
            </a:r>
            <a:r>
              <a:rPr lang="en-US" sz="2000" b="1" dirty="0">
                <a:solidFill>
                  <a:srgbClr val="00B050"/>
                </a:solidFill>
              </a:rPr>
              <a:t>in Subsidiary Income 100,000</a:t>
            </a:r>
          </a:p>
          <a:p>
            <a:r>
              <a:rPr lang="en-US" sz="2000" dirty="0" smtClean="0"/>
              <a:t>              </a:t>
            </a:r>
            <a:r>
              <a:rPr lang="en-US" dirty="0" smtClean="0"/>
              <a:t>To </a:t>
            </a:r>
            <a:r>
              <a:rPr lang="en-US" dirty="0"/>
              <a:t>record equity in subsidiary income (.80 </a:t>
            </a:r>
            <a:r>
              <a:rPr lang="en-US" dirty="0" smtClean="0"/>
              <a:t>X $125,000</a:t>
            </a:r>
            <a:r>
              <a:rPr lang="en-US" dirty="0"/>
              <a:t>).</a:t>
            </a:r>
          </a:p>
        </p:txBody>
      </p:sp>
    </p:spTree>
    <p:extLst>
      <p:ext uri="{BB962C8B-B14F-4D97-AF65-F5344CB8AC3E}">
        <p14:creationId xmlns:p14="http://schemas.microsoft.com/office/powerpoint/2010/main" val="1945383067"/>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516037"/>
          </a:xfrm>
          <a:prstGeom prst="rect">
            <a:avLst/>
          </a:prstGeom>
          <a:solidFill>
            <a:schemeClr val="bg1"/>
          </a:solidFill>
          <a:ln w="28575">
            <a:noFill/>
            <a:miter lim="800000"/>
            <a:headEnd/>
            <a:tailEnd/>
          </a:ln>
          <a:effectLst/>
        </p:spPr>
        <p:txBody>
          <a:bodyPr lIns="90488" tIns="44450" rIns="90488" bIns="44450"/>
          <a:lstStyle/>
          <a:p>
            <a:pPr lvl="0" indent="6350" eaLnBrk="0" hangingPunct="0">
              <a:lnSpc>
                <a:spcPct val="110000"/>
              </a:lnSpc>
              <a:spcBef>
                <a:spcPct val="30000"/>
              </a:spcBef>
              <a:buClr>
                <a:srgbClr val="C0504D"/>
              </a:buClr>
              <a:buSzPct val="75000"/>
              <a:defRPr/>
            </a:pPr>
            <a:r>
              <a:rPr lang="en-US" sz="2000" b="1" i="1" dirty="0">
                <a:solidFill>
                  <a:prstClr val="black"/>
                </a:solidFill>
                <a:latin typeface="NewBaskerville-BoldItalic"/>
              </a:rPr>
              <a:t>Workpaper </a:t>
            </a:r>
            <a:r>
              <a:rPr lang="en-US" sz="2000" b="1" i="1" dirty="0" smtClean="0">
                <a:solidFill>
                  <a:prstClr val="black"/>
                </a:solidFill>
                <a:latin typeface="NewBaskerville-BoldItalic"/>
              </a:rPr>
              <a:t>Entries—20</a:t>
            </a:r>
            <a:r>
              <a:rPr lang="ar-IQ" sz="2000" b="1" i="1" dirty="0" smtClean="0">
                <a:solidFill>
                  <a:prstClr val="black"/>
                </a:solidFill>
                <a:latin typeface="NewBaskerville-BoldItalic"/>
              </a:rPr>
              <a:t>20</a:t>
            </a:r>
            <a:r>
              <a:rPr lang="en-US" sz="2000" b="1" i="1" dirty="0" smtClean="0">
                <a:solidFill>
                  <a:prstClr val="black"/>
                </a:solidFill>
                <a:latin typeface="NewBaskerville-BoldItalic"/>
              </a:rPr>
              <a:t> </a:t>
            </a:r>
            <a:r>
              <a:rPr lang="en-US" sz="2000" b="1" i="1" dirty="0">
                <a:solidFill>
                  <a:prstClr val="black"/>
                </a:solidFill>
                <a:latin typeface="NewBaskerville-BoldItalic"/>
              </a:rPr>
              <a:t>(Year of Acquisition)</a:t>
            </a:r>
            <a:endParaRPr lang="en-US" sz="2000" b="1" dirty="0">
              <a:solidFill>
                <a:srgbClr val="000000"/>
              </a:solidFill>
            </a:endParaRPr>
          </a:p>
        </p:txBody>
      </p:sp>
      <p:sp>
        <p:nvSpPr>
          <p:cNvPr id="1001476" name="Rectangle 4"/>
          <p:cNvSpPr>
            <a:spLocks noGrp="1" noChangeArrowheads="1"/>
          </p:cNvSpPr>
          <p:nvPr>
            <p:ph type="title"/>
          </p:nvPr>
        </p:nvSpPr>
        <p:spPr>
          <a:xfrm>
            <a:off x="1447800" y="381000"/>
            <a:ext cx="7467600" cy="10668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a:t>
            </a:r>
            <a:r>
              <a:rPr lang="ar-IQ" sz="4000" b="1" dirty="0" smtClean="0">
                <a:solidFill>
                  <a:prstClr val="black"/>
                </a:solidFill>
                <a:latin typeface="Calibri" panose="020F0502020204030204" pitchFamily="34" charset="0"/>
                <a:cs typeface="Calibri" panose="020F0502020204030204" pitchFamily="34" charset="0"/>
              </a:rPr>
              <a:t>لقوائم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الجزئية</a:t>
            </a:r>
            <a:r>
              <a:rPr lang="ar-SA" sz="4000" b="1" dirty="0">
                <a:solidFill>
                  <a:prstClr val="black"/>
                </a:solidFill>
                <a:latin typeface="Calibri" panose="020F0502020204030204" pitchFamily="34" charset="0"/>
                <a:cs typeface="Calibri" panose="020F0502020204030204" pitchFamily="34" charset="0"/>
              </a:rPr>
              <a:t>)</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26</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3" name="مستطيل 2"/>
          <p:cNvSpPr/>
          <p:nvPr/>
        </p:nvSpPr>
        <p:spPr>
          <a:xfrm>
            <a:off x="664191" y="2062063"/>
            <a:ext cx="8001000" cy="1785104"/>
          </a:xfrm>
          <a:prstGeom prst="rect">
            <a:avLst/>
          </a:prstGeom>
          <a:solidFill>
            <a:schemeClr val="accent6">
              <a:lumMod val="40000"/>
              <a:lumOff val="60000"/>
            </a:schemeClr>
          </a:solidFill>
        </p:spPr>
        <p:txBody>
          <a:bodyPr wrap="square">
            <a:spAutoFit/>
          </a:bodyPr>
          <a:lstStyle/>
          <a:p>
            <a:r>
              <a:rPr lang="en-US" sz="1600" dirty="0">
                <a:latin typeface="NewBaskerville-Roman"/>
              </a:rPr>
              <a:t>(1) </a:t>
            </a:r>
            <a:r>
              <a:rPr lang="en-US" sz="1600" dirty="0" smtClean="0">
                <a:latin typeface="NewBaskerville-Roman"/>
              </a:rPr>
              <a:t>   Beginning </a:t>
            </a:r>
            <a:r>
              <a:rPr lang="en-US" sz="1600" dirty="0">
                <a:latin typeface="NewBaskerville-Roman"/>
              </a:rPr>
              <a:t>Retained Earnings—S Company </a:t>
            </a:r>
            <a:r>
              <a:rPr lang="en-US" sz="1600" dirty="0" smtClean="0">
                <a:latin typeface="NewBaskerville-Roman"/>
              </a:rPr>
              <a:t>      500,000</a:t>
            </a:r>
            <a:endParaRPr lang="en-US" sz="1600" dirty="0">
              <a:latin typeface="NewBaskerville-Roman"/>
            </a:endParaRPr>
          </a:p>
          <a:p>
            <a:r>
              <a:rPr lang="en-US" sz="1600" dirty="0" smtClean="0">
                <a:latin typeface="NewBaskerville-Roman"/>
              </a:rPr>
              <a:t>        Capital </a:t>
            </a:r>
            <a:r>
              <a:rPr lang="en-US" sz="1600" dirty="0">
                <a:latin typeface="NewBaskerville-Roman"/>
              </a:rPr>
              <a:t>Stock—S Company </a:t>
            </a:r>
            <a:r>
              <a:rPr lang="en-US" sz="1600" dirty="0" smtClean="0">
                <a:latin typeface="NewBaskerville-Roman"/>
              </a:rPr>
              <a:t>                               1,500,000</a:t>
            </a:r>
            <a:endParaRPr lang="en-US" sz="1600" dirty="0">
              <a:latin typeface="NewBaskerville-Roman"/>
            </a:endParaRPr>
          </a:p>
          <a:p>
            <a:r>
              <a:rPr lang="en-US" sz="1600" dirty="0" smtClean="0">
                <a:latin typeface="NewBaskerville-Roman"/>
              </a:rPr>
              <a:t>        Difference </a:t>
            </a:r>
            <a:r>
              <a:rPr lang="en-US" sz="1600" dirty="0">
                <a:latin typeface="NewBaskerville-Roman"/>
              </a:rPr>
              <a:t>between Implied and Book Value </a:t>
            </a:r>
            <a:r>
              <a:rPr lang="en-US" sz="1600" dirty="0" smtClean="0">
                <a:latin typeface="NewBaskerville-Roman"/>
              </a:rPr>
              <a:t>      750,000</a:t>
            </a:r>
            <a:endParaRPr lang="en-US" sz="1600" dirty="0">
              <a:latin typeface="NewBaskerville-Roman"/>
            </a:endParaRPr>
          </a:p>
          <a:p>
            <a:r>
              <a:rPr lang="en-US" sz="1600" dirty="0" smtClean="0">
                <a:latin typeface="NewBaskerville-Roman"/>
              </a:rPr>
              <a:t>                                    Investment </a:t>
            </a:r>
            <a:r>
              <a:rPr lang="en-US" sz="1600" dirty="0">
                <a:latin typeface="NewBaskerville-Roman"/>
              </a:rPr>
              <a:t>in S </a:t>
            </a:r>
            <a:r>
              <a:rPr lang="en-US" sz="1600" dirty="0" smtClean="0">
                <a:latin typeface="NewBaskerville-Roman"/>
              </a:rPr>
              <a:t>Company                     2,200,000</a:t>
            </a:r>
            <a:endParaRPr lang="en-US" sz="1600" dirty="0">
              <a:latin typeface="NewBaskerville-Roman"/>
            </a:endParaRPr>
          </a:p>
          <a:p>
            <a:r>
              <a:rPr lang="en-US" sz="1600" dirty="0" smtClean="0">
                <a:latin typeface="NewBaskerville-Roman"/>
              </a:rPr>
              <a:t>                                    Non</a:t>
            </a:r>
            <a:r>
              <a:rPr lang="ar-IQ" sz="1600" dirty="0" smtClean="0">
                <a:latin typeface="NewBaskerville-Roman"/>
              </a:rPr>
              <a:t> </a:t>
            </a:r>
            <a:r>
              <a:rPr lang="en-US" sz="1600" dirty="0" smtClean="0">
                <a:latin typeface="NewBaskerville-Roman"/>
              </a:rPr>
              <a:t>controlling </a:t>
            </a:r>
            <a:r>
              <a:rPr lang="en-US" sz="1600" dirty="0">
                <a:latin typeface="NewBaskerville-Roman"/>
              </a:rPr>
              <a:t>Interest in Equity </a:t>
            </a:r>
            <a:r>
              <a:rPr lang="en-US" sz="1600" dirty="0" smtClean="0">
                <a:latin typeface="NewBaskerville-Roman"/>
              </a:rPr>
              <a:t>           550,000</a:t>
            </a:r>
            <a:endParaRPr lang="en-US" sz="1600" dirty="0">
              <a:latin typeface="NewBaskerville-Roman"/>
            </a:endParaRPr>
          </a:p>
          <a:p>
            <a:pPr algn="just"/>
            <a:r>
              <a:rPr lang="en-US" sz="1600" dirty="0" smtClean="0">
                <a:latin typeface="NewBaskerville-Roman"/>
              </a:rPr>
              <a:t>        </a:t>
            </a:r>
            <a:r>
              <a:rPr lang="en-US" sz="1400" dirty="0" smtClean="0">
                <a:latin typeface="NewBaskerville-Roman"/>
              </a:rPr>
              <a:t>To </a:t>
            </a:r>
            <a:r>
              <a:rPr lang="en-US" sz="1400" dirty="0">
                <a:latin typeface="NewBaskerville-Roman"/>
              </a:rPr>
              <a:t>eliminate the investment account against the equity accounts of </a:t>
            </a:r>
            <a:r>
              <a:rPr lang="en-US" sz="1400" dirty="0" smtClean="0">
                <a:latin typeface="NewBaskerville-Roman"/>
              </a:rPr>
              <a:t>S Company using </a:t>
            </a:r>
            <a:r>
              <a:rPr lang="en-US" sz="1400" dirty="0">
                <a:latin typeface="NewBaskerville-Roman"/>
              </a:rPr>
              <a:t>equity balances at the beginning of the current year </a:t>
            </a:r>
            <a:r>
              <a:rPr lang="en-US" sz="1400" dirty="0" smtClean="0">
                <a:latin typeface="NewBaskerville-Roman"/>
              </a:rPr>
              <a:t>and recognize the non</a:t>
            </a:r>
            <a:r>
              <a:rPr lang="ar-IQ" sz="1400" dirty="0" smtClean="0">
                <a:latin typeface="NewBaskerville-Roman"/>
              </a:rPr>
              <a:t> </a:t>
            </a:r>
            <a:r>
              <a:rPr lang="en-US" sz="1400" dirty="0" smtClean="0">
                <a:latin typeface="NewBaskerville-Roman"/>
              </a:rPr>
              <a:t>controlling </a:t>
            </a:r>
            <a:r>
              <a:rPr lang="en-US" sz="1400" dirty="0">
                <a:latin typeface="NewBaskerville-Roman"/>
              </a:rPr>
              <a:t>interest in equity.</a:t>
            </a:r>
            <a:endParaRPr lang="en-US" sz="1400" dirty="0" smtClean="0">
              <a:latin typeface="NewBaskerville-Roman"/>
            </a:endParaRPr>
          </a:p>
        </p:txBody>
      </p:sp>
      <p:sp>
        <p:nvSpPr>
          <p:cNvPr id="4" name="مستطيل 3"/>
          <p:cNvSpPr/>
          <p:nvPr/>
        </p:nvSpPr>
        <p:spPr>
          <a:xfrm>
            <a:off x="664191" y="4046999"/>
            <a:ext cx="8000999" cy="2031325"/>
          </a:xfrm>
          <a:prstGeom prst="rect">
            <a:avLst/>
          </a:prstGeom>
          <a:solidFill>
            <a:schemeClr val="accent6">
              <a:lumMod val="40000"/>
              <a:lumOff val="60000"/>
            </a:schemeClr>
          </a:solidFill>
        </p:spPr>
        <p:txBody>
          <a:bodyPr wrap="square">
            <a:spAutoFit/>
          </a:bodyPr>
          <a:lstStyle/>
          <a:p>
            <a:r>
              <a:rPr lang="en-US" dirty="0"/>
              <a:t>(2a</a:t>
            </a:r>
            <a:r>
              <a:rPr lang="en-US" dirty="0" smtClean="0"/>
              <a:t>)        </a:t>
            </a:r>
            <a:r>
              <a:rPr lang="en-US" dirty="0"/>
              <a:t>Cost of Goods Sold (beginning inventory</a:t>
            </a:r>
            <a:r>
              <a:rPr lang="en-US" dirty="0" smtClean="0"/>
              <a:t>)   </a:t>
            </a:r>
            <a:r>
              <a:rPr lang="en-US" dirty="0"/>
              <a:t>50,000</a:t>
            </a:r>
          </a:p>
          <a:p>
            <a:r>
              <a:rPr lang="en-US" dirty="0" smtClean="0"/>
              <a:t>               Equipment </a:t>
            </a:r>
            <a:r>
              <a:rPr lang="en-US" dirty="0"/>
              <a:t>(net) (10 year remaining life) </a:t>
            </a:r>
            <a:r>
              <a:rPr lang="en-US" dirty="0" smtClean="0"/>
              <a:t>    300,000</a:t>
            </a:r>
            <a:endParaRPr lang="en-US" dirty="0"/>
          </a:p>
          <a:p>
            <a:r>
              <a:rPr lang="en-US" dirty="0" smtClean="0"/>
              <a:t>               Land                                                              150,000</a:t>
            </a:r>
            <a:endParaRPr lang="en-US" dirty="0"/>
          </a:p>
          <a:p>
            <a:r>
              <a:rPr lang="en-US" dirty="0" smtClean="0"/>
              <a:t>               Goodwill                                                       250,000</a:t>
            </a:r>
            <a:endParaRPr lang="en-US" dirty="0"/>
          </a:p>
          <a:p>
            <a:r>
              <a:rPr lang="en-US" dirty="0" smtClean="0"/>
              <a:t>                                      Difference </a:t>
            </a:r>
            <a:r>
              <a:rPr lang="en-US" dirty="0"/>
              <a:t>between Implied and Book </a:t>
            </a:r>
            <a:r>
              <a:rPr lang="en-US" dirty="0" smtClean="0"/>
              <a:t>Value      </a:t>
            </a:r>
            <a:r>
              <a:rPr lang="en-US" dirty="0"/>
              <a:t>750,000</a:t>
            </a:r>
          </a:p>
          <a:p>
            <a:r>
              <a:rPr lang="en-US" sz="1600" dirty="0" smtClean="0"/>
              <a:t>           To </a:t>
            </a:r>
            <a:r>
              <a:rPr lang="en-US" sz="1600" dirty="0"/>
              <a:t>allocate the amount of difference between implied and book values at </a:t>
            </a:r>
            <a:r>
              <a:rPr lang="en-US" sz="1600" dirty="0" smtClean="0"/>
              <a:t>date of </a:t>
            </a:r>
            <a:r>
              <a:rPr lang="en-US" sz="1600" dirty="0"/>
              <a:t>acquisition to specific assets and liabilities </a:t>
            </a:r>
          </a:p>
        </p:txBody>
      </p:sp>
      <p:sp>
        <p:nvSpPr>
          <p:cNvPr id="9" name="Rectangle 10"/>
          <p:cNvSpPr>
            <a:spLocks noChangeArrowheads="1"/>
          </p:cNvSpPr>
          <p:nvPr/>
        </p:nvSpPr>
        <p:spPr bwMode="auto">
          <a:xfrm>
            <a:off x="258170" y="6094740"/>
            <a:ext cx="1219200" cy="523220"/>
          </a:xfrm>
          <a:prstGeom prst="rect">
            <a:avLst/>
          </a:prstGeom>
          <a:solidFill>
            <a:srgbClr val="FFFF99"/>
          </a:solidFill>
          <a:ln w="28575" cap="sq">
            <a:solidFill>
              <a:srgbClr val="800000"/>
            </a:solidFill>
            <a:miter lim="800000"/>
            <a:headEnd type="none" w="sm" len="sm"/>
            <a:tailEnd type="none" w="sm" len="sm"/>
          </a:ln>
        </p:spPr>
        <p:txBody>
          <a:bodyPr>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Tree>
    <p:extLst>
      <p:ext uri="{BB962C8B-B14F-4D97-AF65-F5344CB8AC3E}">
        <p14:creationId xmlns:p14="http://schemas.microsoft.com/office/powerpoint/2010/main" val="3907836569"/>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516037"/>
          </a:xfrm>
          <a:prstGeom prst="rect">
            <a:avLst/>
          </a:prstGeom>
          <a:solidFill>
            <a:schemeClr val="bg1"/>
          </a:solidFill>
          <a:ln w="28575">
            <a:noFill/>
            <a:miter lim="800000"/>
            <a:headEnd/>
            <a:tailEnd/>
          </a:ln>
          <a:effectLst/>
        </p:spPr>
        <p:txBody>
          <a:bodyPr lIns="90488" tIns="44450" rIns="90488" bIns="44450"/>
          <a:lstStyle/>
          <a:p>
            <a:pPr lvl="0" indent="6350" rtl="1" eaLnBrk="0" hangingPunct="0">
              <a:lnSpc>
                <a:spcPct val="110000"/>
              </a:lnSpc>
              <a:spcBef>
                <a:spcPct val="30000"/>
              </a:spcBef>
              <a:buClr>
                <a:srgbClr val="C0504D"/>
              </a:buClr>
              <a:buSzPct val="75000"/>
              <a:defRPr/>
            </a:pPr>
            <a:r>
              <a:rPr lang="en-US" sz="2000" b="1" i="1" dirty="0">
                <a:solidFill>
                  <a:prstClr val="black"/>
                </a:solidFill>
                <a:latin typeface="NewBaskerville-BoldItalic"/>
              </a:rPr>
              <a:t>Workpaper </a:t>
            </a:r>
            <a:r>
              <a:rPr lang="en-US" sz="2000" b="1" i="1" dirty="0" smtClean="0">
                <a:solidFill>
                  <a:prstClr val="black"/>
                </a:solidFill>
                <a:latin typeface="NewBaskerville-BoldItalic"/>
              </a:rPr>
              <a:t>Entries—2020 </a:t>
            </a:r>
            <a:r>
              <a:rPr lang="en-US" sz="2000" b="1" i="1" dirty="0">
                <a:solidFill>
                  <a:prstClr val="black"/>
                </a:solidFill>
                <a:latin typeface="NewBaskerville-BoldItalic"/>
              </a:rPr>
              <a:t>(Year of Acquisition)</a:t>
            </a:r>
            <a:endParaRPr lang="en-US" sz="2000" b="1" dirty="0">
              <a:solidFill>
                <a:srgbClr val="000000"/>
              </a:solidFill>
            </a:endParaRPr>
          </a:p>
        </p:txBody>
      </p:sp>
      <p:sp>
        <p:nvSpPr>
          <p:cNvPr id="1001476" name="Rectangle 4"/>
          <p:cNvSpPr>
            <a:spLocks noGrp="1" noChangeArrowheads="1"/>
          </p:cNvSpPr>
          <p:nvPr>
            <p:ph type="title"/>
          </p:nvPr>
        </p:nvSpPr>
        <p:spPr>
          <a:xfrm>
            <a:off x="1447800" y="457200"/>
            <a:ext cx="7467600" cy="9906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الجزئية</a:t>
            </a:r>
            <a:r>
              <a:rPr lang="ar-SA" sz="4000" b="1" dirty="0">
                <a:solidFill>
                  <a:prstClr val="black"/>
                </a:solidFill>
                <a:latin typeface="Calibri" panose="020F0502020204030204" pitchFamily="34" charset="0"/>
                <a:cs typeface="Calibri" panose="020F0502020204030204" pitchFamily="34" charset="0"/>
              </a:rPr>
              <a:t>)</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27</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 name="مستطيل 4"/>
          <p:cNvSpPr/>
          <p:nvPr/>
        </p:nvSpPr>
        <p:spPr>
          <a:xfrm>
            <a:off x="900753" y="1857233"/>
            <a:ext cx="7772400" cy="584775"/>
          </a:xfrm>
          <a:prstGeom prst="rect">
            <a:avLst/>
          </a:prstGeom>
          <a:solidFill>
            <a:schemeClr val="accent6">
              <a:lumMod val="40000"/>
              <a:lumOff val="60000"/>
            </a:schemeClr>
          </a:solidFill>
        </p:spPr>
        <p:txBody>
          <a:bodyPr wrap="square">
            <a:spAutoFit/>
          </a:bodyPr>
          <a:lstStyle/>
          <a:p>
            <a:r>
              <a:rPr lang="en-US" sz="1600" dirty="0">
                <a:latin typeface="NewBaskerville-Roman"/>
              </a:rPr>
              <a:t>(2b</a:t>
            </a:r>
            <a:r>
              <a:rPr lang="en-US" sz="1600" dirty="0" smtClean="0">
                <a:latin typeface="NewBaskerville-Roman"/>
              </a:rPr>
              <a:t>)</a:t>
            </a:r>
            <a:r>
              <a:rPr lang="ar-SA" sz="1600" dirty="0" smtClean="0">
                <a:latin typeface="NewBaskerville-Roman"/>
              </a:rPr>
              <a:t>      </a:t>
            </a:r>
            <a:r>
              <a:rPr lang="en-US" sz="1600" dirty="0" smtClean="0">
                <a:latin typeface="NewBaskerville-Roman"/>
              </a:rPr>
              <a:t>Depreciation </a:t>
            </a:r>
            <a:r>
              <a:rPr lang="en-US" sz="1600" dirty="0">
                <a:latin typeface="NewBaskerville-Roman"/>
              </a:rPr>
              <a:t>Expense </a:t>
            </a:r>
            <a:r>
              <a:rPr lang="en-US" sz="1400" dirty="0">
                <a:latin typeface="NewBaskerville-Roman"/>
              </a:rPr>
              <a:t>($300,000/10 years</a:t>
            </a:r>
            <a:r>
              <a:rPr lang="en-US" sz="1400" dirty="0" smtClean="0">
                <a:latin typeface="NewBaskerville-Roman"/>
              </a:rPr>
              <a:t>)</a:t>
            </a:r>
            <a:r>
              <a:rPr lang="ar-SA" sz="1400" dirty="0" smtClean="0">
                <a:latin typeface="NewBaskerville-Roman"/>
              </a:rPr>
              <a:t>      </a:t>
            </a:r>
            <a:r>
              <a:rPr lang="en-US" sz="1400" dirty="0" smtClean="0">
                <a:latin typeface="NewBaskerville-Roman"/>
              </a:rPr>
              <a:t> </a:t>
            </a:r>
            <a:r>
              <a:rPr lang="en-US" sz="1600" dirty="0">
                <a:latin typeface="NewBaskerville-Roman"/>
              </a:rPr>
              <a:t>30,000</a:t>
            </a:r>
          </a:p>
          <a:p>
            <a:r>
              <a:rPr lang="ar-SA" sz="1600" dirty="0" smtClean="0">
                <a:latin typeface="NewBaskerville-Roman"/>
              </a:rPr>
              <a:t>                                </a:t>
            </a:r>
            <a:r>
              <a:rPr lang="en-US" sz="1600" dirty="0" smtClean="0">
                <a:latin typeface="NewBaskerville-Roman"/>
              </a:rPr>
              <a:t>Equipment </a:t>
            </a:r>
            <a:r>
              <a:rPr lang="en-US" sz="1600" dirty="0">
                <a:latin typeface="NewBaskerville-Roman"/>
              </a:rPr>
              <a:t>(net</a:t>
            </a:r>
            <a:r>
              <a:rPr lang="en-US" sz="1600" dirty="0" smtClean="0">
                <a:latin typeface="NewBaskerville-Roman"/>
              </a:rPr>
              <a:t>)</a:t>
            </a:r>
            <a:r>
              <a:rPr lang="ar-SA" sz="1600" dirty="0" smtClean="0">
                <a:latin typeface="NewBaskerville-Roman"/>
              </a:rPr>
              <a:t>                                           </a:t>
            </a:r>
            <a:r>
              <a:rPr lang="en-US" sz="1600" dirty="0" smtClean="0">
                <a:latin typeface="NewBaskerville-Roman"/>
              </a:rPr>
              <a:t> </a:t>
            </a:r>
            <a:r>
              <a:rPr lang="en-US" sz="1600" dirty="0">
                <a:latin typeface="NewBaskerville-Roman"/>
              </a:rPr>
              <a:t>30,000</a:t>
            </a:r>
            <a:endParaRPr lang="en-US" sz="1600" dirty="0"/>
          </a:p>
        </p:txBody>
      </p:sp>
      <p:sp>
        <p:nvSpPr>
          <p:cNvPr id="6" name="مستطيل 5"/>
          <p:cNvSpPr/>
          <p:nvPr/>
        </p:nvSpPr>
        <p:spPr>
          <a:xfrm>
            <a:off x="900753" y="2560555"/>
            <a:ext cx="7772400" cy="1631216"/>
          </a:xfrm>
          <a:prstGeom prst="rect">
            <a:avLst/>
          </a:prstGeom>
          <a:solidFill>
            <a:schemeClr val="accent6">
              <a:lumMod val="40000"/>
              <a:lumOff val="60000"/>
            </a:schemeClr>
          </a:solidFill>
        </p:spPr>
        <p:txBody>
          <a:bodyPr wrap="square">
            <a:spAutoFit/>
          </a:bodyPr>
          <a:lstStyle/>
          <a:p>
            <a:pPr algn="r" rtl="1"/>
            <a:r>
              <a:rPr lang="ar-SA" sz="1600" b="1" dirty="0" smtClean="0">
                <a:latin typeface="NewBaskerville-Roman"/>
              </a:rPr>
              <a:t>يمكن اختصار القيدين الأخيرين بقيد واحد وكما مبين ادناه:</a:t>
            </a:r>
          </a:p>
          <a:p>
            <a:r>
              <a:rPr lang="en-US" sz="1400" dirty="0" smtClean="0">
                <a:latin typeface="NewBaskerville-Roman"/>
              </a:rPr>
              <a:t>(2a+b)  *</a:t>
            </a:r>
            <a:r>
              <a:rPr lang="ar-SA" sz="1400" dirty="0" smtClean="0">
                <a:latin typeface="NewBaskerville-Roman"/>
              </a:rPr>
              <a:t>  </a:t>
            </a:r>
            <a:r>
              <a:rPr lang="en-US" sz="1400" dirty="0" smtClean="0">
                <a:latin typeface="NewBaskerville-Roman"/>
              </a:rPr>
              <a:t>Cost </a:t>
            </a:r>
            <a:r>
              <a:rPr lang="en-US" sz="1400" dirty="0">
                <a:latin typeface="NewBaskerville-Roman"/>
              </a:rPr>
              <a:t>of Goods Sold </a:t>
            </a:r>
            <a:r>
              <a:rPr lang="en-US" sz="1200" dirty="0">
                <a:latin typeface="NewBaskerville-Roman"/>
              </a:rPr>
              <a:t>(beginning inventory) </a:t>
            </a:r>
            <a:r>
              <a:rPr lang="ar-SA" sz="1200" dirty="0" smtClean="0">
                <a:latin typeface="NewBaskerville-Roman"/>
              </a:rPr>
              <a:t>    </a:t>
            </a:r>
            <a:r>
              <a:rPr lang="en-US" sz="1400" dirty="0" smtClean="0">
                <a:latin typeface="NewBaskerville-Roman"/>
              </a:rPr>
              <a:t>50,000</a:t>
            </a:r>
            <a:endParaRPr lang="en-US" sz="1400" dirty="0">
              <a:latin typeface="NewBaskerville-Roman"/>
            </a:endParaRPr>
          </a:p>
          <a:p>
            <a:r>
              <a:rPr lang="ar-SA" sz="1400" dirty="0" smtClean="0">
                <a:latin typeface="NewBaskerville-Roman"/>
              </a:rPr>
              <a:t> </a:t>
            </a:r>
            <a:r>
              <a:rPr lang="en-US" sz="1400" dirty="0" smtClean="0">
                <a:latin typeface="NewBaskerville-Roman"/>
              </a:rPr>
              <a:t>  </a:t>
            </a:r>
            <a:r>
              <a:rPr lang="ar-SA" sz="1400" dirty="0" smtClean="0">
                <a:latin typeface="NewBaskerville-Roman"/>
              </a:rPr>
              <a:t>            </a:t>
            </a:r>
            <a:r>
              <a:rPr lang="en-US" sz="1400" b="1" dirty="0" smtClean="0">
                <a:solidFill>
                  <a:srgbClr val="FF0000"/>
                </a:solidFill>
                <a:latin typeface="NewBaskerville-Roman"/>
              </a:rPr>
              <a:t>Depreciation </a:t>
            </a:r>
            <a:r>
              <a:rPr lang="en-US" sz="1400" b="1" dirty="0">
                <a:solidFill>
                  <a:srgbClr val="FF0000"/>
                </a:solidFill>
                <a:latin typeface="NewBaskerville-Roman"/>
              </a:rPr>
              <a:t>Expense </a:t>
            </a:r>
            <a:r>
              <a:rPr lang="ar-SA" sz="1400" b="1" dirty="0" smtClean="0">
                <a:solidFill>
                  <a:srgbClr val="FF0000"/>
                </a:solidFill>
                <a:latin typeface="NewBaskerville-Roman"/>
              </a:rPr>
              <a:t>                             </a:t>
            </a:r>
            <a:r>
              <a:rPr lang="en-US" sz="1400" b="1" dirty="0" smtClean="0">
                <a:solidFill>
                  <a:srgbClr val="FF0000"/>
                </a:solidFill>
                <a:latin typeface="NewBaskerville-Roman"/>
              </a:rPr>
              <a:t>30,000</a:t>
            </a:r>
            <a:endParaRPr lang="en-US" sz="1400" b="1" dirty="0">
              <a:solidFill>
                <a:srgbClr val="FF0000"/>
              </a:solidFill>
              <a:latin typeface="NewBaskerville-Roman"/>
            </a:endParaRPr>
          </a:p>
          <a:p>
            <a:r>
              <a:rPr lang="ar-SA" sz="1400" b="1" dirty="0" smtClean="0">
                <a:solidFill>
                  <a:srgbClr val="FF0000"/>
                </a:solidFill>
                <a:latin typeface="NewBaskerville-Roman"/>
              </a:rPr>
              <a:t>          </a:t>
            </a:r>
            <a:r>
              <a:rPr lang="en-US" sz="1400" b="1" dirty="0" smtClean="0">
                <a:solidFill>
                  <a:srgbClr val="FF0000"/>
                </a:solidFill>
                <a:latin typeface="NewBaskerville-Roman"/>
              </a:rPr>
              <a:t>  </a:t>
            </a:r>
            <a:r>
              <a:rPr lang="ar-SA" sz="1400" b="1" dirty="0" smtClean="0">
                <a:solidFill>
                  <a:srgbClr val="FF0000"/>
                </a:solidFill>
                <a:latin typeface="NewBaskerville-Roman"/>
              </a:rPr>
              <a:t>   </a:t>
            </a:r>
            <a:r>
              <a:rPr lang="en-US" sz="1400" b="1" dirty="0" smtClean="0">
                <a:solidFill>
                  <a:srgbClr val="FF0000"/>
                </a:solidFill>
                <a:latin typeface="NewBaskerville-Roman"/>
              </a:rPr>
              <a:t>Equipment </a:t>
            </a:r>
            <a:r>
              <a:rPr lang="en-US" sz="1400" b="1" dirty="0">
                <a:solidFill>
                  <a:srgbClr val="FF0000"/>
                </a:solidFill>
                <a:latin typeface="NewBaskerville-Roman"/>
              </a:rPr>
              <a:t>(net) </a:t>
            </a:r>
            <a:r>
              <a:rPr lang="en-US" sz="1200" b="1" dirty="0">
                <a:solidFill>
                  <a:srgbClr val="FF0000"/>
                </a:solidFill>
                <a:latin typeface="NewBaskerville-Roman"/>
              </a:rPr>
              <a:t>($300,000$30,000</a:t>
            </a:r>
            <a:r>
              <a:rPr lang="en-US" sz="1200" b="1" dirty="0" smtClean="0">
                <a:solidFill>
                  <a:srgbClr val="FF0000"/>
                </a:solidFill>
                <a:latin typeface="NewBaskerville-Roman"/>
              </a:rPr>
              <a:t>)</a:t>
            </a:r>
            <a:r>
              <a:rPr lang="ar-SA" sz="1200" b="1" dirty="0" smtClean="0">
                <a:solidFill>
                  <a:srgbClr val="FF0000"/>
                </a:solidFill>
                <a:latin typeface="NewBaskerville-Roman"/>
              </a:rPr>
              <a:t>            </a:t>
            </a:r>
            <a:r>
              <a:rPr lang="en-US" sz="1200" b="1" dirty="0" smtClean="0">
                <a:solidFill>
                  <a:srgbClr val="FF0000"/>
                </a:solidFill>
                <a:latin typeface="NewBaskerville-Roman"/>
              </a:rPr>
              <a:t> </a:t>
            </a:r>
            <a:r>
              <a:rPr lang="en-US" sz="1400" b="1" dirty="0">
                <a:solidFill>
                  <a:srgbClr val="FF0000"/>
                </a:solidFill>
                <a:latin typeface="NewBaskerville-Roman"/>
              </a:rPr>
              <a:t>270,000</a:t>
            </a:r>
          </a:p>
          <a:p>
            <a:r>
              <a:rPr lang="ar-SA" sz="1400" dirty="0" smtClean="0">
                <a:latin typeface="NewBaskerville-Roman"/>
              </a:rPr>
              <a:t> </a:t>
            </a:r>
            <a:r>
              <a:rPr lang="en-US" sz="1400" dirty="0" smtClean="0">
                <a:latin typeface="NewBaskerville-Roman"/>
              </a:rPr>
              <a:t>  </a:t>
            </a:r>
            <a:r>
              <a:rPr lang="ar-SA" sz="1400" dirty="0" smtClean="0">
                <a:latin typeface="NewBaskerville-Roman"/>
              </a:rPr>
              <a:t>            </a:t>
            </a:r>
            <a:r>
              <a:rPr lang="en-US" sz="1400" dirty="0" smtClean="0">
                <a:latin typeface="NewBaskerville-Roman"/>
              </a:rPr>
              <a:t>Land </a:t>
            </a:r>
            <a:r>
              <a:rPr lang="ar-SA" sz="1400" dirty="0" smtClean="0">
                <a:latin typeface="NewBaskerville-Roman"/>
              </a:rPr>
              <a:t>                                                         </a:t>
            </a:r>
            <a:r>
              <a:rPr lang="en-US" sz="1400" dirty="0" smtClean="0">
                <a:latin typeface="NewBaskerville-Roman"/>
              </a:rPr>
              <a:t>150,000</a:t>
            </a:r>
            <a:endParaRPr lang="en-US" sz="1400" dirty="0">
              <a:latin typeface="NewBaskerville-Roman"/>
            </a:endParaRPr>
          </a:p>
          <a:p>
            <a:r>
              <a:rPr lang="ar-SA" sz="1400" dirty="0" smtClean="0">
                <a:latin typeface="NewBaskerville-Roman"/>
              </a:rPr>
              <a:t>          </a:t>
            </a:r>
            <a:r>
              <a:rPr lang="en-US" sz="1400" dirty="0" smtClean="0">
                <a:latin typeface="NewBaskerville-Roman"/>
              </a:rPr>
              <a:t> </a:t>
            </a:r>
            <a:r>
              <a:rPr lang="ar-SA" sz="1400" dirty="0" smtClean="0">
                <a:latin typeface="NewBaskerville-Roman"/>
              </a:rPr>
              <a:t>   </a:t>
            </a:r>
            <a:r>
              <a:rPr lang="en-US" sz="1400" dirty="0" smtClean="0">
                <a:latin typeface="NewBaskerville-Roman"/>
              </a:rPr>
              <a:t>Goodwill </a:t>
            </a:r>
            <a:r>
              <a:rPr lang="ar-SA" sz="1400" dirty="0" smtClean="0">
                <a:latin typeface="NewBaskerville-Roman"/>
              </a:rPr>
              <a:t>                                                    </a:t>
            </a:r>
            <a:r>
              <a:rPr lang="en-US" sz="1400" dirty="0" smtClean="0">
                <a:latin typeface="NewBaskerville-Roman"/>
              </a:rPr>
              <a:t>250,000</a:t>
            </a:r>
            <a:endParaRPr lang="en-US" sz="1400" dirty="0">
              <a:latin typeface="NewBaskerville-Roman"/>
            </a:endParaRPr>
          </a:p>
          <a:p>
            <a:r>
              <a:rPr lang="ar-SA" sz="1400" dirty="0" smtClean="0">
                <a:latin typeface="NewBaskerville-Roman"/>
              </a:rPr>
              <a:t>                                   </a:t>
            </a:r>
            <a:r>
              <a:rPr lang="en-US" sz="1400" dirty="0" smtClean="0">
                <a:latin typeface="NewBaskerville-Roman"/>
              </a:rPr>
              <a:t>Difference </a:t>
            </a:r>
            <a:r>
              <a:rPr lang="en-US" sz="1400" dirty="0">
                <a:latin typeface="NewBaskerville-Roman"/>
              </a:rPr>
              <a:t>between Implied and Book Value 750,000</a:t>
            </a:r>
            <a:endParaRPr lang="en-US" sz="1400" dirty="0"/>
          </a:p>
        </p:txBody>
      </p:sp>
      <p:sp>
        <p:nvSpPr>
          <p:cNvPr id="10" name="مستطيل 9"/>
          <p:cNvSpPr/>
          <p:nvPr/>
        </p:nvSpPr>
        <p:spPr>
          <a:xfrm>
            <a:off x="896204" y="4230587"/>
            <a:ext cx="7772400" cy="1508105"/>
          </a:xfrm>
          <a:prstGeom prst="rect">
            <a:avLst/>
          </a:prstGeom>
          <a:solidFill>
            <a:schemeClr val="accent6">
              <a:lumMod val="40000"/>
              <a:lumOff val="60000"/>
            </a:schemeClr>
          </a:solidFill>
        </p:spPr>
        <p:txBody>
          <a:bodyPr wrap="square">
            <a:spAutoFit/>
          </a:bodyPr>
          <a:lstStyle/>
          <a:p>
            <a:pPr marL="285750" indent="-285750">
              <a:buFont typeface="Arial" panose="020B0604020202020204" pitchFamily="34" charset="0"/>
              <a:buChar char="•"/>
            </a:pPr>
            <a:r>
              <a:rPr lang="en-US" sz="1400" dirty="0" smtClean="0">
                <a:latin typeface="NewBaskerville-Roman"/>
              </a:rPr>
              <a:t>FIFO  (cost of goods sold or beginning inventory) </a:t>
            </a:r>
          </a:p>
          <a:p>
            <a:pPr marL="285750" indent="-285750">
              <a:buFont typeface="Arial" panose="020B0604020202020204" pitchFamily="34" charset="0"/>
              <a:buChar char="•"/>
            </a:pPr>
            <a:r>
              <a:rPr lang="en-US" sz="1400" dirty="0" smtClean="0">
                <a:latin typeface="NewBaskerville-Roman"/>
              </a:rPr>
              <a:t>LIFO  (ending inventory) </a:t>
            </a:r>
          </a:p>
          <a:p>
            <a:pPr algn="just" rtl="1"/>
            <a:r>
              <a:rPr lang="ar-SA" sz="1600" dirty="0" smtClean="0">
                <a:latin typeface="NewBaskerville-Roman"/>
              </a:rPr>
              <a:t>وفقا لطريقة </a:t>
            </a:r>
            <a:r>
              <a:rPr lang="en-US" sz="1600" dirty="0" smtClean="0">
                <a:latin typeface="NewBaskerville-Roman"/>
              </a:rPr>
              <a:t>FIFO</a:t>
            </a:r>
            <a:r>
              <a:rPr lang="ar-SA" sz="1600" dirty="0" smtClean="0">
                <a:latin typeface="NewBaskerville-Roman"/>
              </a:rPr>
              <a:t> المخزون الذي تم تقيمه في تاريخ الاكتساب قد تم بيعة وبالتالي يتم معالجة الفرق في كلفة البضاعة المباعة او مخزون اول المدة</a:t>
            </a:r>
          </a:p>
          <a:p>
            <a:pPr algn="just" rtl="1"/>
            <a:r>
              <a:rPr lang="ar-SA" sz="1600" dirty="0" smtClean="0">
                <a:latin typeface="NewBaskerville-Roman"/>
              </a:rPr>
              <a:t>اما وفقا لطريقة </a:t>
            </a:r>
            <a:r>
              <a:rPr lang="en-US" sz="1600" dirty="0" smtClean="0">
                <a:latin typeface="NewBaskerville-Roman"/>
              </a:rPr>
              <a:t>LIFO</a:t>
            </a:r>
            <a:r>
              <a:rPr lang="ar-SA" sz="1600" dirty="0" smtClean="0">
                <a:latin typeface="NewBaskerville-Roman"/>
              </a:rPr>
              <a:t> فان المخزون في تاريخ الاكتساب لا يزال موجود وبالتالي يتم معالجة الفرق في مخزون اخر المدة.</a:t>
            </a:r>
          </a:p>
        </p:txBody>
      </p:sp>
      <p:sp>
        <p:nvSpPr>
          <p:cNvPr id="11" name="Rectangle 10"/>
          <p:cNvSpPr>
            <a:spLocks noChangeArrowheads="1"/>
          </p:cNvSpPr>
          <p:nvPr/>
        </p:nvSpPr>
        <p:spPr bwMode="auto">
          <a:xfrm>
            <a:off x="228600" y="6012284"/>
            <a:ext cx="1650242"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Tree>
    <p:extLst>
      <p:ext uri="{BB962C8B-B14F-4D97-AF65-F5344CB8AC3E}">
        <p14:creationId xmlns:p14="http://schemas.microsoft.com/office/powerpoint/2010/main" val="105078581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516037"/>
          </a:xfrm>
          <a:prstGeom prst="rect">
            <a:avLst/>
          </a:prstGeom>
          <a:solidFill>
            <a:schemeClr val="bg1"/>
          </a:solidFill>
          <a:ln w="28575">
            <a:noFill/>
            <a:miter lim="800000"/>
            <a:headEnd/>
            <a:tailEnd/>
          </a:ln>
          <a:effectLst/>
        </p:spPr>
        <p:txBody>
          <a:bodyPr lIns="90488" tIns="44450" rIns="90488" bIns="44450"/>
          <a:lstStyle/>
          <a:p>
            <a:pPr lvl="0" indent="6350" rtl="1" eaLnBrk="0" hangingPunct="0">
              <a:lnSpc>
                <a:spcPct val="110000"/>
              </a:lnSpc>
              <a:spcBef>
                <a:spcPct val="30000"/>
              </a:spcBef>
              <a:buClr>
                <a:srgbClr val="C0504D"/>
              </a:buClr>
              <a:buSzPct val="75000"/>
              <a:defRPr/>
            </a:pPr>
            <a:r>
              <a:rPr lang="en-US" sz="2000" b="1" i="1" dirty="0">
                <a:solidFill>
                  <a:prstClr val="black"/>
                </a:solidFill>
                <a:latin typeface="NewBaskerville-BoldItalic"/>
              </a:rPr>
              <a:t>Workpaper </a:t>
            </a:r>
            <a:r>
              <a:rPr lang="en-US" sz="2000" b="1" i="1" dirty="0" smtClean="0">
                <a:solidFill>
                  <a:prstClr val="black"/>
                </a:solidFill>
                <a:latin typeface="NewBaskerville-BoldItalic"/>
              </a:rPr>
              <a:t>Entries—2020 </a:t>
            </a:r>
            <a:r>
              <a:rPr lang="en-US" sz="2000" b="1" i="1" dirty="0">
                <a:solidFill>
                  <a:prstClr val="black"/>
                </a:solidFill>
                <a:latin typeface="NewBaskerville-BoldItalic"/>
              </a:rPr>
              <a:t>(Year of Acquisition)</a:t>
            </a:r>
            <a:endParaRPr lang="en-US" sz="2000" b="1" dirty="0">
              <a:solidFill>
                <a:srgbClr val="000000"/>
              </a:solidFill>
            </a:endParaRPr>
          </a:p>
        </p:txBody>
      </p:sp>
      <p:sp>
        <p:nvSpPr>
          <p:cNvPr id="1001476" name="Rectangle 4"/>
          <p:cNvSpPr>
            <a:spLocks noGrp="1" noChangeArrowheads="1"/>
          </p:cNvSpPr>
          <p:nvPr>
            <p:ph type="title"/>
          </p:nvPr>
        </p:nvSpPr>
        <p:spPr>
          <a:xfrm>
            <a:off x="1447800" y="609600"/>
            <a:ext cx="7467600" cy="8382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الجزئية</a:t>
            </a:r>
            <a:r>
              <a:rPr lang="ar-SA" sz="4000" b="1" dirty="0">
                <a:solidFill>
                  <a:prstClr val="black"/>
                </a:solidFill>
                <a:latin typeface="Calibri" panose="020F0502020204030204" pitchFamily="34" charset="0"/>
                <a:cs typeface="Calibri" panose="020F0502020204030204" pitchFamily="34" charset="0"/>
              </a:rPr>
              <a:t>)</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28</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3" name="مستطيل 2"/>
          <p:cNvSpPr/>
          <p:nvPr/>
        </p:nvSpPr>
        <p:spPr>
          <a:xfrm>
            <a:off x="1143000" y="1905000"/>
            <a:ext cx="7543800" cy="3293209"/>
          </a:xfrm>
          <a:prstGeom prst="rect">
            <a:avLst/>
          </a:prstGeom>
          <a:solidFill>
            <a:schemeClr val="accent6">
              <a:lumMod val="40000"/>
              <a:lumOff val="60000"/>
            </a:schemeClr>
          </a:solidFill>
        </p:spPr>
        <p:txBody>
          <a:bodyPr wrap="square">
            <a:spAutoFit/>
          </a:bodyPr>
          <a:lstStyle/>
          <a:p>
            <a:r>
              <a:rPr lang="en-US" b="1" dirty="0" smtClean="0">
                <a:solidFill>
                  <a:srgbClr val="00B050"/>
                </a:solidFill>
                <a:latin typeface="NewBaskerville-Roman"/>
              </a:rPr>
              <a:t>(3a)      Equity </a:t>
            </a:r>
            <a:r>
              <a:rPr lang="en-US" b="1" dirty="0">
                <a:solidFill>
                  <a:srgbClr val="00B050"/>
                </a:solidFill>
                <a:latin typeface="NewBaskerville-Roman"/>
              </a:rPr>
              <a:t>in Subsidiary Income  </a:t>
            </a:r>
            <a:r>
              <a:rPr lang="ar-SA" b="1" dirty="0" smtClean="0">
                <a:solidFill>
                  <a:srgbClr val="00B050"/>
                </a:solidFill>
                <a:latin typeface="NewBaskerville-Roman"/>
              </a:rPr>
              <a:t>   </a:t>
            </a:r>
            <a:r>
              <a:rPr lang="en-US" b="1" dirty="0" smtClean="0">
                <a:solidFill>
                  <a:srgbClr val="00B050"/>
                </a:solidFill>
                <a:latin typeface="NewBaskerville-Roman"/>
              </a:rPr>
              <a:t>   100000</a:t>
            </a:r>
            <a:endParaRPr lang="ar-SA" b="1" dirty="0" smtClean="0">
              <a:solidFill>
                <a:srgbClr val="00B050"/>
              </a:solidFill>
              <a:latin typeface="NewBaskerville-Roman"/>
            </a:endParaRPr>
          </a:p>
          <a:p>
            <a:r>
              <a:rPr lang="en-US" b="1" dirty="0" smtClean="0">
                <a:solidFill>
                  <a:srgbClr val="00B050"/>
                </a:solidFill>
                <a:latin typeface="NewBaskerville-Roman"/>
              </a:rPr>
              <a:t>                        Investment </a:t>
            </a:r>
            <a:r>
              <a:rPr lang="en-US" b="1" dirty="0">
                <a:solidFill>
                  <a:srgbClr val="00B050"/>
                </a:solidFill>
                <a:latin typeface="NewBaskerville-Roman"/>
              </a:rPr>
              <a:t>in S Company      </a:t>
            </a:r>
            <a:r>
              <a:rPr lang="en-US" b="1" dirty="0" smtClean="0">
                <a:solidFill>
                  <a:srgbClr val="00B050"/>
                </a:solidFill>
                <a:latin typeface="NewBaskerville-Roman"/>
              </a:rPr>
              <a:t>          100,000</a:t>
            </a:r>
          </a:p>
          <a:p>
            <a:r>
              <a:rPr lang="en-US" b="1" dirty="0">
                <a:solidFill>
                  <a:srgbClr val="00B050"/>
                </a:solidFill>
                <a:latin typeface="NewBaskerville-Roman"/>
              </a:rPr>
              <a:t> </a:t>
            </a:r>
            <a:r>
              <a:rPr lang="en-US" b="1" dirty="0" smtClean="0">
                <a:solidFill>
                  <a:srgbClr val="00B050"/>
                </a:solidFill>
                <a:latin typeface="NewBaskerville-Roman"/>
              </a:rPr>
              <a:t>                         </a:t>
            </a:r>
            <a:r>
              <a:rPr lang="en-US" sz="1600" dirty="0" smtClean="0">
                <a:latin typeface="NewBaskerville-Roman"/>
              </a:rPr>
              <a:t>To reverse </a:t>
            </a:r>
            <a:endParaRPr lang="ar-IQ" sz="1600" dirty="0" smtClean="0">
              <a:latin typeface="NewBaskerville-Roman"/>
            </a:endParaRPr>
          </a:p>
          <a:p>
            <a:r>
              <a:rPr lang="en-US" dirty="0" smtClean="0">
                <a:latin typeface="NewBaskerville-Roman"/>
              </a:rPr>
              <a:t>(3b)       </a:t>
            </a:r>
            <a:r>
              <a:rPr lang="en-US" b="1" dirty="0" smtClean="0">
                <a:solidFill>
                  <a:srgbClr val="00B050"/>
                </a:solidFill>
                <a:latin typeface="NewBaskerville-Roman"/>
              </a:rPr>
              <a:t>Investment in S Company              16,000</a:t>
            </a:r>
          </a:p>
          <a:p>
            <a:r>
              <a:rPr lang="en-US" b="1" dirty="0" smtClean="0">
                <a:solidFill>
                  <a:srgbClr val="00B050"/>
                </a:solidFill>
                <a:latin typeface="NewBaskerville-Roman"/>
              </a:rPr>
              <a:t>                         dividend declared                              16,000</a:t>
            </a:r>
          </a:p>
          <a:p>
            <a:r>
              <a:rPr lang="en-US" dirty="0" smtClean="0">
                <a:latin typeface="NewBaskerville-Roman"/>
              </a:rPr>
              <a:t>                          </a:t>
            </a:r>
            <a:r>
              <a:rPr lang="en-US" sz="1600" dirty="0" smtClean="0">
                <a:latin typeface="NewBaskerville-Roman"/>
              </a:rPr>
              <a:t> To reverse</a:t>
            </a:r>
          </a:p>
          <a:p>
            <a:r>
              <a:rPr lang="en-US" sz="1600" u="sng" dirty="0" smtClean="0">
                <a:latin typeface="NewBaskerville-Roman"/>
              </a:rPr>
              <a:t>Or</a:t>
            </a:r>
          </a:p>
          <a:p>
            <a:pPr lvl="0"/>
            <a:r>
              <a:rPr lang="en-US" b="1" dirty="0" smtClean="0">
                <a:solidFill>
                  <a:srgbClr val="00B050"/>
                </a:solidFill>
                <a:latin typeface="NewBaskerville-Roman"/>
              </a:rPr>
              <a:t>(3a+b)    Equity </a:t>
            </a:r>
            <a:r>
              <a:rPr lang="en-US" b="1" dirty="0">
                <a:solidFill>
                  <a:srgbClr val="00B050"/>
                </a:solidFill>
                <a:latin typeface="NewBaskerville-Roman"/>
              </a:rPr>
              <a:t>in Subsidiary Income  </a:t>
            </a:r>
            <a:r>
              <a:rPr lang="ar-SA" b="1" dirty="0">
                <a:solidFill>
                  <a:srgbClr val="00B050"/>
                </a:solidFill>
                <a:latin typeface="NewBaskerville-Roman"/>
              </a:rPr>
              <a:t>   </a:t>
            </a:r>
            <a:r>
              <a:rPr lang="en-US" b="1" dirty="0" smtClean="0">
                <a:solidFill>
                  <a:srgbClr val="00B050"/>
                </a:solidFill>
                <a:latin typeface="NewBaskerville-Roman"/>
              </a:rPr>
              <a:t>   100000</a:t>
            </a:r>
            <a:endParaRPr lang="ar-SA" b="1" dirty="0">
              <a:solidFill>
                <a:srgbClr val="00B050"/>
              </a:solidFill>
              <a:latin typeface="NewBaskerville-Roman"/>
            </a:endParaRPr>
          </a:p>
          <a:p>
            <a:pPr lvl="0"/>
            <a:r>
              <a:rPr lang="en-US" b="1" dirty="0">
                <a:solidFill>
                  <a:srgbClr val="00B050"/>
                </a:solidFill>
                <a:latin typeface="NewBaskerville-Roman"/>
              </a:rPr>
              <a:t>                        Investment in S Company   </a:t>
            </a:r>
            <a:r>
              <a:rPr lang="en-US" b="1" dirty="0" smtClean="0">
                <a:solidFill>
                  <a:srgbClr val="00B050"/>
                </a:solidFill>
                <a:latin typeface="NewBaskerville-Roman"/>
              </a:rPr>
              <a:t>               86,000</a:t>
            </a:r>
            <a:endParaRPr lang="en-US" b="1" dirty="0">
              <a:solidFill>
                <a:srgbClr val="00B050"/>
              </a:solidFill>
              <a:latin typeface="NewBaskerville-Roman"/>
            </a:endParaRPr>
          </a:p>
          <a:p>
            <a:r>
              <a:rPr lang="en-US" b="1" dirty="0" smtClean="0">
                <a:solidFill>
                  <a:srgbClr val="00B050"/>
                </a:solidFill>
                <a:latin typeface="NewBaskerville-Roman"/>
              </a:rPr>
              <a:t>                        </a:t>
            </a:r>
            <a:r>
              <a:rPr lang="en-US" b="1" dirty="0">
                <a:solidFill>
                  <a:srgbClr val="00B050"/>
                </a:solidFill>
                <a:latin typeface="NewBaskerville-Roman"/>
              </a:rPr>
              <a:t>dividend declared </a:t>
            </a:r>
            <a:r>
              <a:rPr lang="en-US" b="1" dirty="0" smtClean="0">
                <a:solidFill>
                  <a:srgbClr val="00B050"/>
                </a:solidFill>
                <a:latin typeface="NewBaskerville-Roman"/>
              </a:rPr>
              <a:t>                              16,000</a:t>
            </a:r>
            <a:endParaRPr lang="en-US" sz="1600" dirty="0" smtClean="0">
              <a:latin typeface="NewBaskerville-Roman"/>
            </a:endParaRPr>
          </a:p>
          <a:p>
            <a:r>
              <a:rPr lang="en-US" sz="1600" dirty="0" smtClean="0">
                <a:solidFill>
                  <a:prstClr val="black"/>
                </a:solidFill>
                <a:latin typeface="NewBaskerville-Roman"/>
              </a:rPr>
              <a:t>                             </a:t>
            </a:r>
            <a:r>
              <a:rPr lang="en-US" sz="1600" dirty="0">
                <a:solidFill>
                  <a:prstClr val="black"/>
                </a:solidFill>
                <a:latin typeface="NewBaskerville-Roman"/>
              </a:rPr>
              <a:t>To </a:t>
            </a:r>
            <a:r>
              <a:rPr lang="en-US" sz="1600" dirty="0" smtClean="0">
                <a:solidFill>
                  <a:prstClr val="black"/>
                </a:solidFill>
                <a:latin typeface="NewBaskerville-Roman"/>
              </a:rPr>
              <a:t>reverse</a:t>
            </a:r>
            <a:endParaRPr lang="en-US" sz="1600" dirty="0" smtClean="0">
              <a:latin typeface="NewBaskerville-Roman"/>
            </a:endParaRPr>
          </a:p>
          <a:p>
            <a:endParaRPr lang="en-US" sz="1600" dirty="0"/>
          </a:p>
        </p:txBody>
      </p:sp>
      <p:sp>
        <p:nvSpPr>
          <p:cNvPr id="8" name="Rectangle 10"/>
          <p:cNvSpPr>
            <a:spLocks noChangeArrowheads="1"/>
          </p:cNvSpPr>
          <p:nvPr/>
        </p:nvSpPr>
        <p:spPr bwMode="auto">
          <a:xfrm>
            <a:off x="228600" y="5785761"/>
            <a:ext cx="1494430" cy="523220"/>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Tree>
    <p:extLst>
      <p:ext uri="{BB962C8B-B14F-4D97-AF65-F5344CB8AC3E}">
        <p14:creationId xmlns:p14="http://schemas.microsoft.com/office/powerpoint/2010/main" val="2551734642"/>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676400"/>
            <a:ext cx="8305800" cy="3962400"/>
          </a:xfrm>
          <a:prstGeom prst="rect">
            <a:avLst/>
          </a:prstGeom>
          <a:solidFill>
            <a:schemeClr val="bg1"/>
          </a:solidFill>
          <a:ln w="28575">
            <a:noFill/>
            <a:miter lim="800000"/>
            <a:headEnd/>
            <a:tailEnd/>
          </a:ln>
          <a:effectLst/>
        </p:spPr>
        <p:txBody>
          <a:bodyPr lIns="90488" tIns="44450" rIns="90488" bIns="44450"/>
          <a:lstStyle/>
          <a:p>
            <a:pPr indent="6350" algn="just" eaLnBrk="0" hangingPunct="0">
              <a:spcBef>
                <a:spcPct val="30000"/>
              </a:spcBef>
              <a:buClr>
                <a:srgbClr val="C0504D"/>
              </a:buClr>
              <a:buSzPct val="75000"/>
              <a:buFont typeface="Wingdings" pitchFamily="2" charset="2"/>
              <a:buNone/>
              <a:defRPr/>
            </a:pPr>
            <a:r>
              <a:rPr lang="en-US" dirty="0" smtClean="0">
                <a:solidFill>
                  <a:srgbClr val="000000"/>
                </a:solidFill>
              </a:rPr>
              <a:t>1- P </a:t>
            </a:r>
            <a:r>
              <a:rPr lang="en-US" dirty="0">
                <a:solidFill>
                  <a:srgbClr val="000000"/>
                </a:solidFill>
              </a:rPr>
              <a:t>Company acquires an 80% interest in S Company on January 1, </a:t>
            </a:r>
            <a:r>
              <a:rPr lang="en-US" dirty="0" smtClean="0">
                <a:solidFill>
                  <a:srgbClr val="000000"/>
                </a:solidFill>
              </a:rPr>
              <a:t>20</a:t>
            </a:r>
            <a:r>
              <a:rPr lang="ar-IQ" dirty="0" smtClean="0">
                <a:solidFill>
                  <a:srgbClr val="000000"/>
                </a:solidFill>
              </a:rPr>
              <a:t>20</a:t>
            </a:r>
            <a:r>
              <a:rPr lang="en-US" dirty="0" smtClean="0">
                <a:solidFill>
                  <a:srgbClr val="000000"/>
                </a:solidFill>
              </a:rPr>
              <a:t>, for $2,200,000</a:t>
            </a:r>
            <a:r>
              <a:rPr lang="en-US" dirty="0">
                <a:solidFill>
                  <a:srgbClr val="000000"/>
                </a:solidFill>
              </a:rPr>
              <a:t>, at which time S Company has capital stock of $1,500,000 </a:t>
            </a:r>
            <a:r>
              <a:rPr lang="en-US" dirty="0" smtClean="0">
                <a:solidFill>
                  <a:srgbClr val="000000"/>
                </a:solidFill>
              </a:rPr>
              <a:t>and retained </a:t>
            </a:r>
            <a:r>
              <a:rPr lang="en-US" dirty="0">
                <a:solidFill>
                  <a:srgbClr val="000000"/>
                </a:solidFill>
              </a:rPr>
              <a:t>earnings of $500,000. P Company uses the partial equity method </a:t>
            </a:r>
            <a:r>
              <a:rPr lang="en-US" dirty="0" smtClean="0">
                <a:solidFill>
                  <a:srgbClr val="000000"/>
                </a:solidFill>
              </a:rPr>
              <a:t>to record </a:t>
            </a:r>
            <a:r>
              <a:rPr lang="en-US" dirty="0">
                <a:solidFill>
                  <a:srgbClr val="000000"/>
                </a:solidFill>
              </a:rPr>
              <a:t>its investment in S Company</a:t>
            </a:r>
            <a:r>
              <a:rPr lang="en-US" dirty="0" smtClean="0">
                <a:solidFill>
                  <a:srgbClr val="000000"/>
                </a:solidFill>
              </a:rPr>
              <a:t>.</a:t>
            </a:r>
          </a:p>
          <a:p>
            <a:pPr indent="6350" algn="just" eaLnBrk="0" hangingPunct="0">
              <a:spcBef>
                <a:spcPct val="30000"/>
              </a:spcBef>
              <a:buClr>
                <a:srgbClr val="C0504D"/>
              </a:buClr>
              <a:buSzPct val="75000"/>
              <a:buFont typeface="Wingdings" pitchFamily="2" charset="2"/>
              <a:buNone/>
              <a:defRPr/>
            </a:pPr>
            <a:r>
              <a:rPr lang="en-US" dirty="0">
                <a:solidFill>
                  <a:srgbClr val="000000"/>
                </a:solidFill>
              </a:rPr>
              <a:t>2. The allocation of the difference between implied and book values in the </a:t>
            </a:r>
            <a:r>
              <a:rPr lang="en-US" dirty="0" smtClean="0">
                <a:solidFill>
                  <a:srgbClr val="000000"/>
                </a:solidFill>
              </a:rPr>
              <a:t>amount of </a:t>
            </a:r>
            <a:r>
              <a:rPr lang="en-US" dirty="0">
                <a:solidFill>
                  <a:srgbClr val="000000"/>
                </a:solidFill>
              </a:rPr>
              <a:t>$</a:t>
            </a:r>
            <a:r>
              <a:rPr lang="en-US" dirty="0" smtClean="0">
                <a:solidFill>
                  <a:srgbClr val="000000"/>
                </a:solidFill>
              </a:rPr>
              <a:t>750,000 [($</a:t>
            </a:r>
            <a:r>
              <a:rPr lang="en-US" dirty="0">
                <a:solidFill>
                  <a:srgbClr val="000000"/>
                </a:solidFill>
              </a:rPr>
              <a:t>2,200,000/80</a:t>
            </a:r>
            <a:r>
              <a:rPr lang="en-US" dirty="0" smtClean="0">
                <a:solidFill>
                  <a:srgbClr val="000000"/>
                </a:solidFill>
              </a:rPr>
              <a:t>%) $2,000,000] includes </a:t>
            </a:r>
            <a:r>
              <a:rPr lang="en-US" dirty="0">
                <a:solidFill>
                  <a:srgbClr val="000000"/>
                </a:solidFill>
              </a:rPr>
              <a:t>$50,000 </a:t>
            </a:r>
            <a:r>
              <a:rPr lang="en-US" dirty="0" smtClean="0">
                <a:solidFill>
                  <a:srgbClr val="000000"/>
                </a:solidFill>
              </a:rPr>
              <a:t>to Inventory</a:t>
            </a:r>
            <a:r>
              <a:rPr lang="en-US" dirty="0">
                <a:solidFill>
                  <a:srgbClr val="000000"/>
                </a:solidFill>
              </a:rPr>
              <a:t>, $300,000 to Equipment (10-year life</a:t>
            </a:r>
            <a:r>
              <a:rPr lang="en-US" dirty="0" smtClean="0">
                <a:solidFill>
                  <a:srgbClr val="000000"/>
                </a:solidFill>
              </a:rPr>
              <a:t>), $</a:t>
            </a:r>
            <a:r>
              <a:rPr lang="en-US" dirty="0">
                <a:solidFill>
                  <a:srgbClr val="000000"/>
                </a:solidFill>
              </a:rPr>
              <a:t>150,000 to Land, and $250,000 to Goodwill.</a:t>
            </a:r>
          </a:p>
          <a:p>
            <a:pPr indent="6350" algn="just" eaLnBrk="0" hangingPunct="0">
              <a:spcBef>
                <a:spcPct val="30000"/>
              </a:spcBef>
              <a:buClr>
                <a:srgbClr val="C0504D"/>
              </a:buClr>
              <a:buSzPct val="75000"/>
              <a:buFont typeface="Wingdings" pitchFamily="2" charset="2"/>
              <a:buNone/>
              <a:defRPr/>
            </a:pPr>
            <a:r>
              <a:rPr lang="en-US" dirty="0">
                <a:solidFill>
                  <a:srgbClr val="000000"/>
                </a:solidFill>
              </a:rPr>
              <a:t>3. In </a:t>
            </a:r>
            <a:r>
              <a:rPr lang="en-US" b="1" dirty="0" smtClean="0">
                <a:solidFill>
                  <a:srgbClr val="FF0000"/>
                </a:solidFill>
              </a:rPr>
              <a:t>20</a:t>
            </a:r>
            <a:r>
              <a:rPr lang="ar-IQ" sz="1600" b="1" dirty="0" smtClean="0">
                <a:solidFill>
                  <a:srgbClr val="FF0000"/>
                </a:solidFill>
              </a:rPr>
              <a:t>20</a:t>
            </a:r>
            <a:r>
              <a:rPr lang="en-US" dirty="0" smtClean="0">
                <a:solidFill>
                  <a:srgbClr val="000000"/>
                </a:solidFill>
              </a:rPr>
              <a:t>, </a:t>
            </a:r>
            <a:r>
              <a:rPr lang="en-US" dirty="0">
                <a:solidFill>
                  <a:srgbClr val="000000"/>
                </a:solidFill>
              </a:rPr>
              <a:t>S Company reported net income of $125,000 and declared and </a:t>
            </a:r>
            <a:r>
              <a:rPr lang="en-US" dirty="0" smtClean="0">
                <a:solidFill>
                  <a:srgbClr val="000000"/>
                </a:solidFill>
              </a:rPr>
              <a:t>paid dividends of $20,000</a:t>
            </a:r>
            <a:r>
              <a:rPr lang="en-US" dirty="0">
                <a:solidFill>
                  <a:srgbClr val="000000"/>
                </a:solidFill>
              </a:rPr>
              <a:t>. During the annual review of its goodwill, the </a:t>
            </a:r>
            <a:r>
              <a:rPr lang="en-US" dirty="0" smtClean="0">
                <a:solidFill>
                  <a:srgbClr val="000000"/>
                </a:solidFill>
              </a:rPr>
              <a:t>determination is </a:t>
            </a:r>
            <a:r>
              <a:rPr lang="en-US" dirty="0">
                <a:solidFill>
                  <a:srgbClr val="000000"/>
                </a:solidFill>
              </a:rPr>
              <a:t>made that the goodwill is currently worth $255,000</a:t>
            </a:r>
            <a:r>
              <a:rPr lang="en-US" dirty="0" smtClean="0">
                <a:solidFill>
                  <a:srgbClr val="000000"/>
                </a:solidFill>
              </a:rPr>
              <a:t>.</a:t>
            </a:r>
            <a:endParaRPr lang="en-US" dirty="0">
              <a:solidFill>
                <a:srgbClr val="000000"/>
              </a:solidFill>
            </a:endParaRPr>
          </a:p>
        </p:txBody>
      </p:sp>
      <p:sp>
        <p:nvSpPr>
          <p:cNvPr id="1001476" name="Rectangle 4"/>
          <p:cNvSpPr>
            <a:spLocks noGrp="1" noChangeArrowheads="1"/>
          </p:cNvSpPr>
          <p:nvPr>
            <p:ph type="title"/>
          </p:nvPr>
        </p:nvSpPr>
        <p:spPr>
          <a:xfrm>
            <a:off x="1447800" y="533400"/>
            <a:ext cx="7467600" cy="9144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29</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69376" y="6048573"/>
            <a:ext cx="2155209"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Tree>
    <p:extLst>
      <p:ext uri="{BB962C8B-B14F-4D97-AF65-F5344CB8AC3E}">
        <p14:creationId xmlns:p14="http://schemas.microsoft.com/office/powerpoint/2010/main" val="18651982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59" name="Rectangle 11"/>
          <p:cNvSpPr>
            <a:spLocks noGrp="1" noChangeArrowheads="1"/>
          </p:cNvSpPr>
          <p:nvPr>
            <p:ph type="title"/>
          </p:nvPr>
        </p:nvSpPr>
        <p:spPr>
          <a:xfrm>
            <a:off x="1447800" y="457200"/>
            <a:ext cx="7467600" cy="990600"/>
          </a:xfrm>
          <a:solidFill>
            <a:schemeClr val="accent1">
              <a:lumMod val="40000"/>
              <a:lumOff val="60000"/>
            </a:schemeClr>
          </a:solidFill>
        </p:spPr>
        <p:txBody>
          <a:bodyPr>
            <a:normAutofit fontScale="90000"/>
          </a:bodyPr>
          <a:lstStyle/>
          <a:p>
            <a:pPr lvl="0" algn="ctr" rtl="1"/>
            <a:r>
              <a:rPr lang="ar-SA" sz="3200" b="1" dirty="0">
                <a:solidFill>
                  <a:schemeClr val="tx1"/>
                </a:solidFill>
                <a:latin typeface="Calibri" panose="020F0502020204030204" pitchFamily="34" charset="0"/>
                <a:cs typeface="Calibri" panose="020F0502020204030204" pitchFamily="34" charset="0"/>
              </a:rPr>
              <a:t>تخصيص الفرق بين القيمة الضمنية والقيمة </a:t>
            </a:r>
            <a:r>
              <a:rPr lang="ar-SA" sz="3200" b="1" dirty="0" smtClean="0">
                <a:solidFill>
                  <a:schemeClr val="tx1"/>
                </a:solidFill>
                <a:latin typeface="Calibri" panose="020F0502020204030204" pitchFamily="34" charset="0"/>
                <a:cs typeface="Calibri" panose="020F0502020204030204" pitchFamily="34" charset="0"/>
              </a:rPr>
              <a:t>الدفترية</a:t>
            </a:r>
            <a:r>
              <a:rPr lang="en-US" sz="3200" b="1" dirty="0" smtClean="0">
                <a:solidFill>
                  <a:schemeClr val="tx1"/>
                </a:solidFill>
                <a:latin typeface="Calibri" panose="020F0502020204030204" pitchFamily="34" charset="0"/>
                <a:cs typeface="Calibri" panose="020F0502020204030204" pitchFamily="34" charset="0"/>
              </a:rPr>
              <a:t> </a:t>
            </a:r>
            <a:r>
              <a:rPr lang="ar-IQ" sz="3200" b="1" dirty="0" smtClean="0">
                <a:solidFill>
                  <a:schemeClr val="tx1"/>
                </a:solidFill>
                <a:latin typeface="Calibri" panose="020F0502020204030204" pitchFamily="34" charset="0"/>
                <a:cs typeface="Calibri" panose="020F0502020204030204" pitchFamily="34" charset="0"/>
              </a:rPr>
              <a:t> </a:t>
            </a:r>
            <a:r>
              <a:rPr lang="ar-SA" sz="3200" b="1" dirty="0" smtClean="0">
                <a:solidFill>
                  <a:schemeClr val="tx1"/>
                </a:solidFill>
                <a:latin typeface="Calibri" panose="020F0502020204030204" pitchFamily="34" charset="0"/>
                <a:cs typeface="Calibri" panose="020F0502020204030204" pitchFamily="34" charset="0"/>
              </a:rPr>
              <a:t> في تاريخ الاكتساب</a:t>
            </a:r>
            <a:endParaRPr lang="en-US" sz="3200" dirty="0">
              <a:solidFill>
                <a:schemeClr val="tx1"/>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304800" y="1676400"/>
            <a:ext cx="8534400" cy="4449763"/>
          </a:xfrm>
        </p:spPr>
        <p:txBody>
          <a:bodyPr>
            <a:normAutofit fontScale="92500"/>
          </a:bodyPr>
          <a:lstStyle/>
          <a:p>
            <a:pPr marL="0" indent="0" algn="justLow" rtl="1">
              <a:buNone/>
            </a:pPr>
            <a:r>
              <a:rPr lang="en-US" dirty="0" smtClean="0">
                <a:latin typeface="Calibri" panose="020F0502020204030204" pitchFamily="34" charset="0"/>
                <a:cs typeface="Calibri" panose="020F0502020204030204" pitchFamily="34" charset="0"/>
              </a:rPr>
              <a:t> </a:t>
            </a:r>
            <a:r>
              <a:rPr lang="ar-SA" sz="2400" dirty="0" smtClean="0">
                <a:latin typeface="Calibri" panose="020F0502020204030204" pitchFamily="34" charset="0"/>
                <a:cs typeface="Calibri" panose="020F0502020204030204" pitchFamily="34" charset="0"/>
              </a:rPr>
              <a:t>عندما يتم تحضير القوائم المالية الموحدة يجب ان يتم تعديل اقيام الأصول والالتزامات من خلال تخصيص الفرق بين القيمة الضمنية والقيمة الدفترية الى أصول والتزامات محددة مسجلة او غير مسجلة ملموسة وغير ملموسة. وفي حالة اكتساب الشركة بالكامل فان القيمة الضمنية تكون مساوية لسعر الاكتساب </a:t>
            </a:r>
            <a:r>
              <a:rPr lang="ar-IQ" sz="2400" dirty="0" smtClean="0">
                <a:latin typeface="Calibri" panose="020F0502020204030204" pitchFamily="34" charset="0"/>
                <a:cs typeface="Calibri" panose="020F0502020204030204" pitchFamily="34" charset="0"/>
              </a:rPr>
              <a:t>وعليه</a:t>
            </a:r>
            <a:r>
              <a:rPr lang="ar-SA" sz="2400" dirty="0" smtClean="0">
                <a:latin typeface="Calibri" panose="020F0502020204030204" pitchFamily="34" charset="0"/>
                <a:cs typeface="Calibri" panose="020F0502020204030204" pitchFamily="34" charset="0"/>
              </a:rPr>
              <a:t> يتم اتخاذ الخطوات ا</a:t>
            </a:r>
            <a:r>
              <a:rPr lang="ar-IQ" sz="2400" dirty="0" err="1" smtClean="0">
                <a:latin typeface="Calibri" panose="020F0502020204030204" pitchFamily="34" charset="0"/>
                <a:cs typeface="Calibri" panose="020F0502020204030204" pitchFamily="34" charset="0"/>
              </a:rPr>
              <a:t>لآ</a:t>
            </a:r>
            <a:r>
              <a:rPr lang="ar-SA" sz="2400" dirty="0" smtClean="0">
                <a:latin typeface="Calibri" panose="020F0502020204030204" pitchFamily="34" charset="0"/>
                <a:cs typeface="Calibri" panose="020F0502020204030204" pitchFamily="34" charset="0"/>
              </a:rPr>
              <a:t>تية:</a:t>
            </a:r>
          </a:p>
          <a:p>
            <a:pPr marL="0" indent="0" algn="justLow" rtl="1">
              <a:buNone/>
            </a:pPr>
            <a:r>
              <a:rPr lang="ar-SA" sz="2400" dirty="0" smtClean="0">
                <a:latin typeface="Calibri" panose="020F0502020204030204" pitchFamily="34" charset="0"/>
                <a:cs typeface="Calibri" panose="020F0502020204030204" pitchFamily="34" charset="0"/>
              </a:rPr>
              <a:t>الخطوة 1: استخدام الفرق لتعديل الأصول والالتزامات الى اقيامها العادلة في تاريخ الاكتساب</a:t>
            </a:r>
          </a:p>
          <a:p>
            <a:pPr marL="0" indent="0" algn="justLow" rtl="1">
              <a:buNone/>
            </a:pPr>
            <a:r>
              <a:rPr lang="ar-SA" sz="2400" dirty="0" smtClean="0">
                <a:latin typeface="Calibri" panose="020F0502020204030204" pitchFamily="34" charset="0"/>
                <a:cs typeface="Calibri" panose="020F0502020204030204" pitchFamily="34" charset="0"/>
              </a:rPr>
              <a:t>الخطوة 2: اذا بقي هناك مبلغ بعد التخصيص وفق الخطوة 1 يتم معالجته </a:t>
            </a:r>
            <a:r>
              <a:rPr lang="ar-IQ" sz="2400" dirty="0" smtClean="0">
                <a:latin typeface="Calibri" panose="020F0502020204030204" pitchFamily="34" charset="0"/>
                <a:cs typeface="Calibri" panose="020F0502020204030204" pitchFamily="34" charset="0"/>
              </a:rPr>
              <a:t>كما يأتي :</a:t>
            </a:r>
          </a:p>
          <a:p>
            <a:pPr lvl="0" algn="r" rtl="1"/>
            <a:r>
              <a:rPr lang="ar-SA" sz="2400" dirty="0">
                <a:solidFill>
                  <a:srgbClr val="FF0000"/>
                </a:solidFill>
                <a:latin typeface="Calibri" panose="020F0502020204030204" pitchFamily="34" charset="0"/>
                <a:cs typeface="Calibri" panose="020F0502020204030204" pitchFamily="34" charset="0"/>
              </a:rPr>
              <a:t>القيمة الضمنية </a:t>
            </a:r>
            <a:r>
              <a:rPr lang="ar-IQ" sz="2400" dirty="0" smtClean="0">
                <a:solidFill>
                  <a:srgbClr val="FF0000"/>
                </a:solidFill>
                <a:latin typeface="Calibri" panose="020F0502020204030204" pitchFamily="34" charset="0"/>
                <a:cs typeface="Calibri" panose="020F0502020204030204" pitchFamily="34" charset="0"/>
              </a:rPr>
              <a:t>أ</a:t>
            </a:r>
            <a:r>
              <a:rPr lang="ar-SA" sz="2400" dirty="0" smtClean="0">
                <a:solidFill>
                  <a:srgbClr val="FF0000"/>
                </a:solidFill>
                <a:latin typeface="Calibri" panose="020F0502020204030204" pitchFamily="34" charset="0"/>
                <a:cs typeface="Calibri" panose="020F0502020204030204" pitchFamily="34" charset="0"/>
              </a:rPr>
              <a:t>كبر </a:t>
            </a:r>
            <a:r>
              <a:rPr lang="ar-SA" sz="2400" dirty="0">
                <a:solidFill>
                  <a:srgbClr val="FF0000"/>
                </a:solidFill>
                <a:latin typeface="Calibri" panose="020F0502020204030204" pitchFamily="34" charset="0"/>
                <a:cs typeface="Calibri" panose="020F0502020204030204" pitchFamily="34" charset="0"/>
              </a:rPr>
              <a:t>من القيمة العادلة  (الضمنية &gt; العادلة)</a:t>
            </a:r>
          </a:p>
          <a:p>
            <a:pPr marL="0" lvl="0" indent="0" algn="r" rtl="1">
              <a:buNone/>
            </a:pPr>
            <a:r>
              <a:rPr lang="ar-SA" sz="2400" dirty="0">
                <a:solidFill>
                  <a:prstClr val="black"/>
                </a:solidFill>
                <a:latin typeface="Calibri" panose="020F0502020204030204" pitchFamily="34" charset="0"/>
                <a:cs typeface="Calibri" panose="020F0502020204030204" pitchFamily="34" charset="0"/>
              </a:rPr>
              <a:t>    </a:t>
            </a:r>
            <a:r>
              <a:rPr lang="ar-IQ" sz="2400" dirty="0" smtClean="0">
                <a:solidFill>
                  <a:prstClr val="black"/>
                </a:solidFill>
                <a:latin typeface="Calibri" panose="020F0502020204030204" pitchFamily="34" charset="0"/>
                <a:cs typeface="Calibri" panose="020F0502020204030204" pitchFamily="34" charset="0"/>
              </a:rPr>
              <a:t>ف</a:t>
            </a:r>
            <a:r>
              <a:rPr lang="ar-SA" sz="2400" dirty="0" smtClean="0">
                <a:solidFill>
                  <a:prstClr val="black"/>
                </a:solidFill>
                <a:latin typeface="Calibri" panose="020F0502020204030204" pitchFamily="34" charset="0"/>
                <a:cs typeface="Calibri" panose="020F0502020204030204" pitchFamily="34" charset="0"/>
              </a:rPr>
              <a:t>هو </a:t>
            </a:r>
            <a:r>
              <a:rPr lang="ar-SA" sz="2400" dirty="0">
                <a:solidFill>
                  <a:prstClr val="black"/>
                </a:solidFill>
                <a:latin typeface="Calibri" panose="020F0502020204030204" pitchFamily="34" charset="0"/>
                <a:cs typeface="Calibri" panose="020F0502020204030204" pitchFamily="34" charset="0"/>
              </a:rPr>
              <a:t>مؤشر الى </a:t>
            </a:r>
            <a:r>
              <a:rPr lang="ar-IQ" sz="2400" dirty="0" smtClean="0">
                <a:solidFill>
                  <a:prstClr val="black"/>
                </a:solidFill>
                <a:latin typeface="Calibri" panose="020F0502020204030204" pitchFamily="34" charset="0"/>
                <a:cs typeface="Calibri" panose="020F0502020204030204" pitchFamily="34" charset="0"/>
              </a:rPr>
              <a:t>وجود </a:t>
            </a:r>
            <a:r>
              <a:rPr lang="ar-SA" sz="2400" dirty="0" smtClean="0">
                <a:solidFill>
                  <a:prstClr val="black"/>
                </a:solidFill>
                <a:latin typeface="Calibri" panose="020F0502020204030204" pitchFamily="34" charset="0"/>
                <a:cs typeface="Calibri" panose="020F0502020204030204" pitchFamily="34" charset="0"/>
              </a:rPr>
              <a:t>اصل </a:t>
            </a:r>
            <a:r>
              <a:rPr lang="ar-SA" sz="2400" dirty="0">
                <a:solidFill>
                  <a:prstClr val="black"/>
                </a:solidFill>
                <a:latin typeface="Calibri" panose="020F0502020204030204" pitchFamily="34" charset="0"/>
                <a:cs typeface="Calibri" panose="020F0502020204030204" pitchFamily="34" charset="0"/>
              </a:rPr>
              <a:t>غير ملموس وغير محدد ويتم إثباته على </a:t>
            </a:r>
            <a:r>
              <a:rPr lang="ar-IQ" sz="2400" dirty="0" smtClean="0">
                <a:solidFill>
                  <a:prstClr val="black"/>
                </a:solidFill>
                <a:latin typeface="Calibri" panose="020F0502020204030204" pitchFamily="34" charset="0"/>
                <a:cs typeface="Calibri" panose="020F0502020204030204" pitchFamily="34" charset="0"/>
              </a:rPr>
              <a:t>أ</a:t>
            </a:r>
            <a:r>
              <a:rPr lang="ar-SA" sz="2400" dirty="0" smtClean="0">
                <a:solidFill>
                  <a:prstClr val="black"/>
                </a:solidFill>
                <a:latin typeface="Calibri" panose="020F0502020204030204" pitchFamily="34" charset="0"/>
                <a:cs typeface="Calibri" panose="020F0502020204030204" pitchFamily="34" charset="0"/>
              </a:rPr>
              <a:t>نه </a:t>
            </a:r>
            <a:r>
              <a:rPr lang="ar-SA" sz="2400" dirty="0">
                <a:solidFill>
                  <a:prstClr val="black"/>
                </a:solidFill>
                <a:latin typeface="Calibri" panose="020F0502020204030204" pitchFamily="34" charset="0"/>
                <a:cs typeface="Calibri" panose="020F0502020204030204" pitchFamily="34" charset="0"/>
              </a:rPr>
              <a:t>شهرة محل </a:t>
            </a:r>
          </a:p>
          <a:p>
            <a:pPr lvl="0" algn="r" rtl="1"/>
            <a:r>
              <a:rPr lang="ar-SA" sz="2400" dirty="0">
                <a:solidFill>
                  <a:srgbClr val="FF0000"/>
                </a:solidFill>
                <a:latin typeface="Calibri" panose="020F0502020204030204" pitchFamily="34" charset="0"/>
                <a:cs typeface="Calibri" panose="020F0502020204030204" pitchFamily="34" charset="0"/>
              </a:rPr>
              <a:t>القيمة الضمنية </a:t>
            </a:r>
            <a:r>
              <a:rPr lang="ar-IQ" sz="2400" dirty="0" smtClean="0">
                <a:solidFill>
                  <a:srgbClr val="FF0000"/>
                </a:solidFill>
                <a:latin typeface="Calibri" panose="020F0502020204030204" pitchFamily="34" charset="0"/>
                <a:cs typeface="Calibri" panose="020F0502020204030204" pitchFamily="34" charset="0"/>
              </a:rPr>
              <a:t>أ</a:t>
            </a:r>
            <a:r>
              <a:rPr lang="ar-SA" sz="2400" dirty="0" smtClean="0">
                <a:solidFill>
                  <a:srgbClr val="FF0000"/>
                </a:solidFill>
                <a:latin typeface="Calibri" panose="020F0502020204030204" pitchFamily="34" charset="0"/>
                <a:cs typeface="Calibri" panose="020F0502020204030204" pitchFamily="34" charset="0"/>
              </a:rPr>
              <a:t>صغر </a:t>
            </a:r>
            <a:r>
              <a:rPr lang="ar-SA" sz="2400" dirty="0">
                <a:solidFill>
                  <a:srgbClr val="FF0000"/>
                </a:solidFill>
                <a:latin typeface="Calibri" panose="020F0502020204030204" pitchFamily="34" charset="0"/>
                <a:cs typeface="Calibri" panose="020F0502020204030204" pitchFamily="34" charset="0"/>
              </a:rPr>
              <a:t>من القيمة العادلة   (الضمنية &lt; العادلة)</a:t>
            </a:r>
          </a:p>
          <a:p>
            <a:pPr marL="0" lvl="0" indent="0" algn="r" rtl="1">
              <a:buNone/>
            </a:pPr>
            <a:r>
              <a:rPr lang="ar-SA" sz="2400" dirty="0">
                <a:solidFill>
                  <a:prstClr val="black"/>
                </a:solidFill>
                <a:latin typeface="Calibri" panose="020F0502020204030204" pitchFamily="34" charset="0"/>
                <a:cs typeface="Calibri" panose="020F0502020204030204" pitchFamily="34" charset="0"/>
              </a:rPr>
              <a:t>    </a:t>
            </a:r>
            <a:r>
              <a:rPr lang="ar-IQ" sz="2400" dirty="0" smtClean="0">
                <a:solidFill>
                  <a:prstClr val="black"/>
                </a:solidFill>
                <a:latin typeface="Calibri" panose="020F0502020204030204" pitchFamily="34" charset="0"/>
                <a:cs typeface="Calibri" panose="020F0502020204030204" pitchFamily="34" charset="0"/>
              </a:rPr>
              <a:t>ف</a:t>
            </a:r>
            <a:r>
              <a:rPr lang="ar-SA" sz="2400" dirty="0" smtClean="0">
                <a:solidFill>
                  <a:prstClr val="black"/>
                </a:solidFill>
                <a:latin typeface="Calibri" panose="020F0502020204030204" pitchFamily="34" charset="0"/>
                <a:cs typeface="Calibri" panose="020F0502020204030204" pitchFamily="34" charset="0"/>
              </a:rPr>
              <a:t>هو </a:t>
            </a:r>
            <a:r>
              <a:rPr lang="ar-SA" sz="2400" dirty="0">
                <a:solidFill>
                  <a:prstClr val="black"/>
                </a:solidFill>
                <a:latin typeface="Calibri" panose="020F0502020204030204" pitchFamily="34" charset="0"/>
                <a:cs typeface="Calibri" panose="020F0502020204030204" pitchFamily="34" charset="0"/>
              </a:rPr>
              <a:t>مؤشر </a:t>
            </a:r>
            <a:r>
              <a:rPr lang="ar-IQ" sz="2400" dirty="0" smtClean="0">
                <a:solidFill>
                  <a:prstClr val="black"/>
                </a:solidFill>
                <a:latin typeface="Calibri" panose="020F0502020204030204" pitchFamily="34" charset="0"/>
                <a:cs typeface="Calibri" panose="020F0502020204030204" pitchFamily="34" charset="0"/>
              </a:rPr>
              <a:t>إ</a:t>
            </a:r>
            <a:r>
              <a:rPr lang="ar-SA" sz="2400" dirty="0" smtClean="0">
                <a:solidFill>
                  <a:prstClr val="black"/>
                </a:solidFill>
                <a:latin typeface="Calibri" panose="020F0502020204030204" pitchFamily="34" charset="0"/>
                <a:cs typeface="Calibri" panose="020F0502020204030204" pitchFamily="34" charset="0"/>
              </a:rPr>
              <a:t>لى </a:t>
            </a:r>
            <a:r>
              <a:rPr lang="ar-SA" sz="2400" dirty="0">
                <a:solidFill>
                  <a:prstClr val="black"/>
                </a:solidFill>
                <a:latin typeface="Calibri" panose="020F0502020204030204" pitchFamily="34" charset="0"/>
                <a:cs typeface="Calibri" panose="020F0502020204030204" pitchFamily="34" charset="0"/>
              </a:rPr>
              <a:t>وجود مكاسب من صفقة الشراء </a:t>
            </a:r>
          </a:p>
          <a:p>
            <a:pPr marL="0" indent="0" algn="justLow" rtl="1">
              <a:buNone/>
            </a:pPr>
            <a:endParaRPr lang="en-US" sz="2400" dirty="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3</a:t>
            </a:fld>
            <a:endParaRPr lang="en-US" dirty="0"/>
          </a:p>
        </p:txBody>
      </p:sp>
    </p:spTree>
    <p:extLst>
      <p:ext uri="{BB962C8B-B14F-4D97-AF65-F5344CB8AC3E}">
        <p14:creationId xmlns:p14="http://schemas.microsoft.com/office/powerpoint/2010/main" val="1296118901"/>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636687"/>
          </a:xfrm>
          <a:prstGeom prst="rect">
            <a:avLst/>
          </a:prstGeom>
          <a:solidFill>
            <a:schemeClr val="bg1"/>
          </a:solidFill>
          <a:ln w="28575">
            <a:noFill/>
            <a:miter lim="800000"/>
            <a:headEnd/>
            <a:tailEnd/>
          </a:ln>
          <a:effectLst/>
        </p:spPr>
        <p:txBody>
          <a:bodyPr lIns="90488" tIns="44450" rIns="90488" bIns="44450"/>
          <a:lstStyle/>
          <a:p>
            <a:pPr indent="6350" algn="just" rtl="1" eaLnBrk="0" hangingPunct="0">
              <a:lnSpc>
                <a:spcPct val="110000"/>
              </a:lnSpc>
              <a:spcBef>
                <a:spcPct val="30000"/>
              </a:spcBef>
              <a:buClr>
                <a:srgbClr val="C0504D"/>
              </a:buClr>
              <a:buSzPct val="75000"/>
              <a:buFont typeface="Wingdings" pitchFamily="2" charset="2"/>
              <a:buNone/>
              <a:defRPr/>
            </a:pPr>
            <a:r>
              <a:rPr lang="ar-SA" sz="2000" b="1" dirty="0" smtClean="0">
                <a:solidFill>
                  <a:srgbClr val="000000"/>
                </a:solidFill>
              </a:rPr>
              <a:t>تسجيل عملية الاكتساب في سجلات الشركة القابضة </a:t>
            </a:r>
            <a:r>
              <a:rPr lang="en-US" sz="2000" b="1" dirty="0" smtClean="0">
                <a:solidFill>
                  <a:srgbClr val="000000"/>
                </a:solidFill>
              </a:rPr>
              <a:t>P</a:t>
            </a:r>
            <a:r>
              <a:rPr lang="ar-SA" sz="2000" b="1" dirty="0" smtClean="0">
                <a:solidFill>
                  <a:srgbClr val="000000"/>
                </a:solidFill>
              </a:rPr>
              <a:t> في تاريخ الاكتساب </a:t>
            </a:r>
            <a:r>
              <a:rPr lang="ar-IQ" sz="2000" b="1" dirty="0" smtClean="0">
                <a:solidFill>
                  <a:srgbClr val="000000"/>
                </a:solidFill>
              </a:rPr>
              <a:t>2020</a:t>
            </a:r>
            <a:endParaRPr lang="en-US" sz="2000" b="1" dirty="0">
              <a:solidFill>
                <a:srgbClr val="000000"/>
              </a:solidFill>
            </a:endParaRPr>
          </a:p>
        </p:txBody>
      </p:sp>
      <p:sp>
        <p:nvSpPr>
          <p:cNvPr id="1001476" name="Rectangle 4"/>
          <p:cNvSpPr>
            <a:spLocks noGrp="1" noChangeArrowheads="1"/>
          </p:cNvSpPr>
          <p:nvPr>
            <p:ph type="title"/>
          </p:nvPr>
        </p:nvSpPr>
        <p:spPr>
          <a:xfrm>
            <a:off x="1447800" y="457200"/>
            <a:ext cx="7467600" cy="990600"/>
          </a:xfrm>
          <a:solidFill>
            <a:schemeClr val="accent1">
              <a:lumMod val="40000"/>
              <a:lumOff val="60000"/>
            </a:schemeClr>
          </a:solidFill>
        </p:spPr>
        <p:txBody>
          <a:bodyPr>
            <a:normAutofit/>
          </a:bodyPr>
          <a:lstStyle/>
          <a:p>
            <a:pPr algn="ctr" rtl="1"/>
            <a:r>
              <a:rPr lang="ar-IQ" sz="4000" b="1" dirty="0" smtClean="0">
                <a:solidFill>
                  <a:prstClr val="black"/>
                </a:solidFill>
                <a:latin typeface="Calibri" panose="020F0502020204030204" pitchFamily="34" charset="0"/>
                <a:cs typeface="Calibri" panose="020F0502020204030204" pitchFamily="34" charset="0"/>
              </a:rPr>
              <a:t>القوائم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30</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228600" y="6334115"/>
            <a:ext cx="1646830"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p>
        </p:txBody>
      </p:sp>
      <p:sp>
        <p:nvSpPr>
          <p:cNvPr id="5" name="مستطيل 4"/>
          <p:cNvSpPr/>
          <p:nvPr/>
        </p:nvSpPr>
        <p:spPr>
          <a:xfrm>
            <a:off x="677839" y="1923395"/>
            <a:ext cx="8016922" cy="4093428"/>
          </a:xfrm>
          <a:prstGeom prst="rect">
            <a:avLst/>
          </a:prstGeom>
          <a:solidFill>
            <a:schemeClr val="accent6">
              <a:lumMod val="40000"/>
              <a:lumOff val="60000"/>
            </a:schemeClr>
          </a:solidFill>
        </p:spPr>
        <p:txBody>
          <a:bodyPr wrap="square">
            <a:spAutoFit/>
          </a:bodyPr>
          <a:lstStyle/>
          <a:p>
            <a:r>
              <a:rPr lang="en-US" sz="2000" dirty="0">
                <a:solidFill>
                  <a:prstClr val="black"/>
                </a:solidFill>
              </a:rPr>
              <a:t>(1) </a:t>
            </a:r>
            <a:r>
              <a:rPr lang="en-US" sz="2000" dirty="0" smtClean="0">
                <a:solidFill>
                  <a:prstClr val="black"/>
                </a:solidFill>
              </a:rPr>
              <a:t>      </a:t>
            </a:r>
            <a:r>
              <a:rPr lang="en-US" sz="2000" b="1" dirty="0" smtClean="0">
                <a:solidFill>
                  <a:srgbClr val="00B050"/>
                </a:solidFill>
              </a:rPr>
              <a:t>Investment </a:t>
            </a:r>
            <a:r>
              <a:rPr lang="en-US" sz="2000" b="1" dirty="0">
                <a:solidFill>
                  <a:srgbClr val="00B050"/>
                </a:solidFill>
              </a:rPr>
              <a:t>in S </a:t>
            </a:r>
            <a:r>
              <a:rPr lang="en-US" sz="2000" b="1" dirty="0" smtClean="0">
                <a:solidFill>
                  <a:srgbClr val="00B050"/>
                </a:solidFill>
              </a:rPr>
              <a:t>Company</a:t>
            </a:r>
            <a:r>
              <a:rPr lang="ar-SA" sz="2000" b="1" dirty="0" smtClean="0">
                <a:solidFill>
                  <a:srgbClr val="00B050"/>
                </a:solidFill>
              </a:rPr>
              <a:t>    </a:t>
            </a:r>
            <a:r>
              <a:rPr lang="en-US" sz="2000" b="1" dirty="0" smtClean="0">
                <a:solidFill>
                  <a:srgbClr val="00B050"/>
                </a:solidFill>
              </a:rPr>
              <a:t> </a:t>
            </a:r>
            <a:r>
              <a:rPr lang="en-US" sz="2000" b="1" dirty="0">
                <a:solidFill>
                  <a:srgbClr val="00B050"/>
                </a:solidFill>
              </a:rPr>
              <a:t>2,200,000</a:t>
            </a:r>
          </a:p>
          <a:p>
            <a:r>
              <a:rPr lang="en-US" sz="2000" b="1" dirty="0" smtClean="0">
                <a:solidFill>
                  <a:srgbClr val="00B050"/>
                </a:solidFill>
              </a:rPr>
              <a:t>                                     Cash                      </a:t>
            </a:r>
            <a:r>
              <a:rPr lang="ar-SA" sz="2000" b="1" dirty="0" smtClean="0">
                <a:solidFill>
                  <a:srgbClr val="00B050"/>
                </a:solidFill>
              </a:rPr>
              <a:t>     </a:t>
            </a:r>
            <a:r>
              <a:rPr lang="en-US" sz="2000" b="1" dirty="0" smtClean="0">
                <a:solidFill>
                  <a:srgbClr val="00B050"/>
                </a:solidFill>
              </a:rPr>
              <a:t>  </a:t>
            </a:r>
            <a:r>
              <a:rPr lang="en-US" sz="2000" b="1" dirty="0">
                <a:solidFill>
                  <a:srgbClr val="00B050"/>
                </a:solidFill>
              </a:rPr>
              <a:t>2,200,000</a:t>
            </a:r>
          </a:p>
          <a:p>
            <a:r>
              <a:rPr lang="en-US" dirty="0" smtClean="0">
                <a:solidFill>
                  <a:prstClr val="black"/>
                </a:solidFill>
              </a:rPr>
              <a:t>            To </a:t>
            </a:r>
            <a:r>
              <a:rPr lang="en-US" dirty="0">
                <a:solidFill>
                  <a:prstClr val="black"/>
                </a:solidFill>
              </a:rPr>
              <a:t>record purchase of 80% interest in S Company.</a:t>
            </a:r>
          </a:p>
          <a:p>
            <a:r>
              <a:rPr lang="en-US" sz="2000" dirty="0" smtClean="0">
                <a:solidFill>
                  <a:prstClr val="black"/>
                </a:solidFill>
              </a:rPr>
              <a:t>(</a:t>
            </a:r>
            <a:r>
              <a:rPr lang="en-US" sz="2000" dirty="0">
                <a:solidFill>
                  <a:prstClr val="black"/>
                </a:solidFill>
              </a:rPr>
              <a:t>2</a:t>
            </a:r>
            <a:r>
              <a:rPr lang="en-US" sz="2000" dirty="0" smtClean="0">
                <a:solidFill>
                  <a:prstClr val="black"/>
                </a:solidFill>
              </a:rPr>
              <a:t>)        </a:t>
            </a:r>
            <a:r>
              <a:rPr lang="en-US" sz="2000" b="1" dirty="0">
                <a:solidFill>
                  <a:srgbClr val="00B050"/>
                </a:solidFill>
              </a:rPr>
              <a:t>Cash </a:t>
            </a:r>
            <a:r>
              <a:rPr lang="en-US" sz="2000" b="1" dirty="0" smtClean="0">
                <a:solidFill>
                  <a:srgbClr val="00B050"/>
                </a:solidFill>
              </a:rPr>
              <a:t>                               </a:t>
            </a:r>
            <a:r>
              <a:rPr lang="ar-SA" sz="2000" b="1" dirty="0" smtClean="0">
                <a:solidFill>
                  <a:srgbClr val="00B050"/>
                </a:solidFill>
              </a:rPr>
              <a:t>   </a:t>
            </a:r>
            <a:r>
              <a:rPr lang="en-US" sz="2000" b="1" dirty="0" smtClean="0">
                <a:solidFill>
                  <a:srgbClr val="00B050"/>
                </a:solidFill>
              </a:rPr>
              <a:t>   16,000</a:t>
            </a:r>
            <a:endParaRPr lang="en-US" sz="2000" b="1" dirty="0">
              <a:solidFill>
                <a:srgbClr val="00B050"/>
              </a:solidFill>
            </a:endParaRPr>
          </a:p>
          <a:p>
            <a:r>
              <a:rPr lang="en-US" sz="2000" b="1" dirty="0" smtClean="0">
                <a:solidFill>
                  <a:srgbClr val="00B050"/>
                </a:solidFill>
              </a:rPr>
              <a:t>                       Investment </a:t>
            </a:r>
            <a:r>
              <a:rPr lang="en-US" sz="2000" b="1" dirty="0">
                <a:solidFill>
                  <a:srgbClr val="00B050"/>
                </a:solidFill>
              </a:rPr>
              <a:t>in S Company </a:t>
            </a:r>
            <a:r>
              <a:rPr lang="en-US" sz="2000" b="1" dirty="0" smtClean="0">
                <a:solidFill>
                  <a:srgbClr val="00B050"/>
                </a:solidFill>
              </a:rPr>
              <a:t> </a:t>
            </a:r>
            <a:r>
              <a:rPr lang="ar-SA" sz="2000" b="1" dirty="0" smtClean="0">
                <a:solidFill>
                  <a:srgbClr val="00B050"/>
                </a:solidFill>
              </a:rPr>
              <a:t>    </a:t>
            </a:r>
            <a:r>
              <a:rPr lang="en-US" sz="2000" b="1" dirty="0" smtClean="0">
                <a:solidFill>
                  <a:srgbClr val="00B050"/>
                </a:solidFill>
              </a:rPr>
              <a:t>   16,000</a:t>
            </a:r>
            <a:endParaRPr lang="en-US" sz="2000" b="1" dirty="0">
              <a:solidFill>
                <a:srgbClr val="00B050"/>
              </a:solidFill>
            </a:endParaRPr>
          </a:p>
          <a:p>
            <a:r>
              <a:rPr lang="en-US" dirty="0" smtClean="0">
                <a:solidFill>
                  <a:prstClr val="black"/>
                </a:solidFill>
              </a:rPr>
              <a:t>             To </a:t>
            </a:r>
            <a:r>
              <a:rPr lang="en-US" dirty="0">
                <a:solidFill>
                  <a:prstClr val="black"/>
                </a:solidFill>
              </a:rPr>
              <a:t>record dividends received (.80 </a:t>
            </a:r>
            <a:r>
              <a:rPr lang="en-US" dirty="0" smtClean="0">
                <a:solidFill>
                  <a:prstClr val="black"/>
                </a:solidFill>
              </a:rPr>
              <a:t>X $</a:t>
            </a:r>
            <a:r>
              <a:rPr lang="en-US" dirty="0">
                <a:solidFill>
                  <a:prstClr val="black"/>
                </a:solidFill>
              </a:rPr>
              <a:t>20,000).</a:t>
            </a:r>
          </a:p>
          <a:p>
            <a:r>
              <a:rPr lang="en-US" sz="2000" dirty="0" smtClean="0">
                <a:solidFill>
                  <a:prstClr val="black"/>
                </a:solidFill>
              </a:rPr>
              <a:t>(</a:t>
            </a:r>
            <a:r>
              <a:rPr lang="en-US" sz="2000" dirty="0">
                <a:solidFill>
                  <a:prstClr val="black"/>
                </a:solidFill>
              </a:rPr>
              <a:t>3</a:t>
            </a:r>
            <a:r>
              <a:rPr lang="en-US" sz="2000" dirty="0" smtClean="0">
                <a:solidFill>
                  <a:prstClr val="black"/>
                </a:solidFill>
              </a:rPr>
              <a:t>)        </a:t>
            </a:r>
            <a:r>
              <a:rPr lang="en-US" sz="2000" b="1" dirty="0">
                <a:solidFill>
                  <a:srgbClr val="00B050"/>
                </a:solidFill>
              </a:rPr>
              <a:t>Investment in S </a:t>
            </a:r>
            <a:r>
              <a:rPr lang="en-US" sz="2000" b="1" dirty="0" smtClean="0">
                <a:solidFill>
                  <a:srgbClr val="00B050"/>
                </a:solidFill>
              </a:rPr>
              <a:t>Company</a:t>
            </a:r>
            <a:r>
              <a:rPr lang="ar-SA" sz="2000" b="1" dirty="0" smtClean="0">
                <a:solidFill>
                  <a:srgbClr val="00B050"/>
                </a:solidFill>
              </a:rPr>
              <a:t>          </a:t>
            </a:r>
            <a:r>
              <a:rPr lang="en-US" sz="2000" b="1" dirty="0" smtClean="0">
                <a:solidFill>
                  <a:srgbClr val="00B050"/>
                </a:solidFill>
              </a:rPr>
              <a:t> </a:t>
            </a:r>
            <a:r>
              <a:rPr lang="en-US" sz="2000" b="1" dirty="0">
                <a:solidFill>
                  <a:srgbClr val="00B050"/>
                </a:solidFill>
              </a:rPr>
              <a:t>100,000</a:t>
            </a:r>
          </a:p>
          <a:p>
            <a:r>
              <a:rPr lang="en-US" sz="2000" b="1" dirty="0" smtClean="0">
                <a:solidFill>
                  <a:srgbClr val="00B050"/>
                </a:solidFill>
              </a:rPr>
              <a:t>                      Equity </a:t>
            </a:r>
            <a:r>
              <a:rPr lang="en-US" sz="2000" b="1" dirty="0">
                <a:solidFill>
                  <a:srgbClr val="00B050"/>
                </a:solidFill>
              </a:rPr>
              <a:t>in Subsidiary </a:t>
            </a:r>
            <a:r>
              <a:rPr lang="en-US" sz="2000" b="1" dirty="0" smtClean="0">
                <a:solidFill>
                  <a:srgbClr val="00B050"/>
                </a:solidFill>
              </a:rPr>
              <a:t>Income</a:t>
            </a:r>
            <a:r>
              <a:rPr lang="ar-SA" sz="2000" b="1" dirty="0" smtClean="0">
                <a:solidFill>
                  <a:srgbClr val="00B050"/>
                </a:solidFill>
              </a:rPr>
              <a:t>        </a:t>
            </a:r>
            <a:r>
              <a:rPr lang="en-US" sz="2000" b="1" dirty="0" smtClean="0">
                <a:solidFill>
                  <a:srgbClr val="00B050"/>
                </a:solidFill>
              </a:rPr>
              <a:t> </a:t>
            </a:r>
            <a:r>
              <a:rPr lang="en-US" sz="2000" b="1" dirty="0">
                <a:solidFill>
                  <a:srgbClr val="00B050"/>
                </a:solidFill>
              </a:rPr>
              <a:t>100,000</a:t>
            </a:r>
          </a:p>
          <a:p>
            <a:r>
              <a:rPr lang="en-US" sz="2000" dirty="0" smtClean="0">
                <a:solidFill>
                  <a:prstClr val="black"/>
                </a:solidFill>
              </a:rPr>
              <a:t>              </a:t>
            </a:r>
            <a:r>
              <a:rPr lang="en-US" dirty="0" smtClean="0">
                <a:solidFill>
                  <a:prstClr val="black"/>
                </a:solidFill>
              </a:rPr>
              <a:t>To </a:t>
            </a:r>
            <a:r>
              <a:rPr lang="en-US" dirty="0">
                <a:solidFill>
                  <a:prstClr val="black"/>
                </a:solidFill>
              </a:rPr>
              <a:t>record equity in subsidiary income (.80 </a:t>
            </a:r>
            <a:r>
              <a:rPr lang="en-US" dirty="0" smtClean="0">
                <a:solidFill>
                  <a:prstClr val="black"/>
                </a:solidFill>
              </a:rPr>
              <a:t>X $125,000)</a:t>
            </a:r>
            <a:endParaRPr lang="ar-SA" dirty="0" smtClean="0">
              <a:solidFill>
                <a:prstClr val="black"/>
              </a:solidFill>
            </a:endParaRPr>
          </a:p>
          <a:p>
            <a:r>
              <a:rPr lang="en-US" dirty="0">
                <a:solidFill>
                  <a:prstClr val="black"/>
                </a:solidFill>
              </a:rPr>
              <a:t>(4</a:t>
            </a:r>
            <a:r>
              <a:rPr lang="en-US" dirty="0" smtClean="0">
                <a:solidFill>
                  <a:prstClr val="black"/>
                </a:solidFill>
              </a:rPr>
              <a:t>)            </a:t>
            </a:r>
            <a:r>
              <a:rPr lang="en-US" b="1" dirty="0">
                <a:solidFill>
                  <a:srgbClr val="00B050"/>
                </a:solidFill>
              </a:rPr>
              <a:t>Equity in Subsidiary Income </a:t>
            </a:r>
            <a:r>
              <a:rPr lang="en-US" b="1" dirty="0" smtClean="0">
                <a:solidFill>
                  <a:srgbClr val="00B050"/>
                </a:solidFill>
              </a:rPr>
              <a:t>                 64,000</a:t>
            </a:r>
            <a:endParaRPr lang="en-US" b="1" dirty="0">
              <a:solidFill>
                <a:srgbClr val="00B050"/>
              </a:solidFill>
            </a:endParaRPr>
          </a:p>
          <a:p>
            <a:r>
              <a:rPr lang="en-US" b="1" dirty="0" smtClean="0">
                <a:solidFill>
                  <a:srgbClr val="00B050"/>
                </a:solidFill>
              </a:rPr>
              <a:t>                               Investment </a:t>
            </a:r>
            <a:r>
              <a:rPr lang="en-US" b="1" dirty="0">
                <a:solidFill>
                  <a:srgbClr val="00B050"/>
                </a:solidFill>
              </a:rPr>
              <a:t>in S Company </a:t>
            </a:r>
            <a:r>
              <a:rPr lang="en-US" b="1" dirty="0" smtClean="0">
                <a:solidFill>
                  <a:srgbClr val="00B050"/>
                </a:solidFill>
              </a:rPr>
              <a:t>                     64,000</a:t>
            </a:r>
            <a:endParaRPr lang="en-US" b="1" dirty="0">
              <a:solidFill>
                <a:srgbClr val="00B050"/>
              </a:solidFill>
            </a:endParaRPr>
          </a:p>
          <a:p>
            <a:pPr algn="just"/>
            <a:r>
              <a:rPr lang="en-US" sz="1600" dirty="0">
                <a:solidFill>
                  <a:prstClr val="black"/>
                </a:solidFill>
              </a:rPr>
              <a:t>To adjust equity in subsidiary income for excess depreciation (80% </a:t>
            </a:r>
            <a:r>
              <a:rPr lang="en-US" sz="1600" dirty="0" smtClean="0">
                <a:solidFill>
                  <a:prstClr val="black"/>
                </a:solidFill>
              </a:rPr>
              <a:t>x </a:t>
            </a:r>
            <a:r>
              <a:rPr lang="en-US" sz="1600" dirty="0">
                <a:solidFill>
                  <a:prstClr val="black"/>
                </a:solidFill>
              </a:rPr>
              <a:t>$</a:t>
            </a:r>
            <a:r>
              <a:rPr lang="en-US" sz="1600" dirty="0" smtClean="0">
                <a:solidFill>
                  <a:prstClr val="black"/>
                </a:solidFill>
              </a:rPr>
              <a:t>30,000, or </a:t>
            </a:r>
            <a:r>
              <a:rPr lang="en-US" sz="1600" dirty="0">
                <a:solidFill>
                  <a:prstClr val="black"/>
                </a:solidFill>
              </a:rPr>
              <a:t>$24,000) and the higher value placed on inventory and thus on cost </a:t>
            </a:r>
            <a:r>
              <a:rPr lang="en-US" sz="1600" dirty="0" smtClean="0">
                <a:solidFill>
                  <a:prstClr val="black"/>
                </a:solidFill>
              </a:rPr>
              <a:t>of goods </a:t>
            </a:r>
            <a:r>
              <a:rPr lang="en-US" sz="1600" dirty="0">
                <a:solidFill>
                  <a:prstClr val="black"/>
                </a:solidFill>
              </a:rPr>
              <a:t>sold (80% </a:t>
            </a:r>
            <a:r>
              <a:rPr lang="en-US" sz="1600" dirty="0" smtClean="0">
                <a:solidFill>
                  <a:prstClr val="black"/>
                </a:solidFill>
              </a:rPr>
              <a:t>x$50,000</a:t>
            </a:r>
            <a:r>
              <a:rPr lang="en-US" sz="1600" dirty="0">
                <a:solidFill>
                  <a:prstClr val="black"/>
                </a:solidFill>
              </a:rPr>
              <a:t>, or $40,000). No impairment of goodwill in </a:t>
            </a:r>
            <a:r>
              <a:rPr lang="en-US" sz="1600" dirty="0" smtClean="0">
                <a:solidFill>
                  <a:prstClr val="black"/>
                </a:solidFill>
              </a:rPr>
              <a:t>2013 since </a:t>
            </a:r>
            <a:r>
              <a:rPr lang="en-US" sz="1600" dirty="0">
                <a:solidFill>
                  <a:prstClr val="black"/>
                </a:solidFill>
              </a:rPr>
              <a:t>its estimated value  carrying value</a:t>
            </a:r>
            <a:r>
              <a:rPr lang="en-US" sz="1600" dirty="0" smtClean="0">
                <a:solidFill>
                  <a:prstClr val="black"/>
                </a:solidFill>
              </a:rPr>
              <a:t>.</a:t>
            </a:r>
          </a:p>
        </p:txBody>
      </p:sp>
    </p:spTree>
    <p:extLst>
      <p:ext uri="{BB962C8B-B14F-4D97-AF65-F5344CB8AC3E}">
        <p14:creationId xmlns:p14="http://schemas.microsoft.com/office/powerpoint/2010/main" val="25010885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516037"/>
          </a:xfrm>
          <a:prstGeom prst="rect">
            <a:avLst/>
          </a:prstGeom>
          <a:solidFill>
            <a:schemeClr val="bg1"/>
          </a:solidFill>
          <a:ln w="28575">
            <a:noFill/>
            <a:miter lim="800000"/>
            <a:headEnd/>
            <a:tailEnd/>
          </a:ln>
          <a:effectLst/>
        </p:spPr>
        <p:txBody>
          <a:bodyPr lIns="90488" tIns="44450" rIns="90488" bIns="44450"/>
          <a:lstStyle/>
          <a:p>
            <a:pPr indent="6350" rtl="1" eaLnBrk="0" hangingPunct="0">
              <a:lnSpc>
                <a:spcPct val="110000"/>
              </a:lnSpc>
              <a:spcBef>
                <a:spcPct val="30000"/>
              </a:spcBef>
              <a:buClr>
                <a:srgbClr val="C0504D"/>
              </a:buClr>
              <a:buSzPct val="75000"/>
              <a:buFont typeface="Wingdings" pitchFamily="2" charset="2"/>
              <a:buNone/>
              <a:defRPr/>
            </a:pPr>
            <a:r>
              <a:rPr lang="en-US" sz="2000" b="1" i="1" dirty="0">
                <a:latin typeface="NewBaskerville-BoldItalic"/>
              </a:rPr>
              <a:t>Workpaper </a:t>
            </a:r>
            <a:r>
              <a:rPr lang="en-US" sz="2000" b="1" i="1" dirty="0" smtClean="0">
                <a:latin typeface="NewBaskerville-BoldItalic"/>
              </a:rPr>
              <a:t>Entries—2020 </a:t>
            </a:r>
            <a:r>
              <a:rPr lang="en-US" sz="2000" b="1" i="1" dirty="0">
                <a:latin typeface="NewBaskerville-BoldItalic"/>
              </a:rPr>
              <a:t>(Year of Acquisition)</a:t>
            </a:r>
            <a:endParaRPr lang="en-US" sz="2000" b="1" dirty="0">
              <a:solidFill>
                <a:srgbClr val="000000"/>
              </a:solidFill>
            </a:endParaRPr>
          </a:p>
        </p:txBody>
      </p:sp>
      <p:sp>
        <p:nvSpPr>
          <p:cNvPr id="1001476" name="Rectangle 4"/>
          <p:cNvSpPr>
            <a:spLocks noGrp="1" noChangeArrowheads="1"/>
          </p:cNvSpPr>
          <p:nvPr>
            <p:ph type="title"/>
          </p:nvPr>
        </p:nvSpPr>
        <p:spPr>
          <a:xfrm>
            <a:off x="1447800" y="609600"/>
            <a:ext cx="7467600" cy="838200"/>
          </a:xfrm>
          <a:solidFill>
            <a:schemeClr val="accent1">
              <a:lumMod val="40000"/>
              <a:lumOff val="60000"/>
            </a:schemeClr>
          </a:solidFill>
        </p:spPr>
        <p:txBody>
          <a:bodyPr>
            <a:normAutofit/>
          </a:bodyPr>
          <a:lstStyle/>
          <a:p>
            <a:pPr algn="ctr" rtl="1"/>
            <a:r>
              <a:rPr lang="ar-IQ" sz="4000" b="1" dirty="0" smtClean="0">
                <a:solidFill>
                  <a:prstClr val="black"/>
                </a:solidFill>
                <a:latin typeface="Calibri" panose="020F0502020204030204" pitchFamily="34" charset="0"/>
                <a:cs typeface="Calibri" panose="020F0502020204030204" pitchFamily="34" charset="0"/>
              </a:rPr>
              <a:t>القوائم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31</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145576" y="6365449"/>
            <a:ext cx="1951630"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lvl="0" algn="ctr" eaLnBrk="1" hangingPunct="1"/>
            <a:r>
              <a:rPr lang="en-US" altLang="en-US" sz="1400" b="1" dirty="0">
                <a:solidFill>
                  <a:prstClr val="black"/>
                </a:solidFill>
                <a:latin typeface="Times New Roman"/>
              </a:rPr>
              <a:t>Year of </a:t>
            </a:r>
            <a:r>
              <a:rPr lang="en-US" altLang="en-US" sz="1400" b="1" dirty="0">
                <a:solidFill>
                  <a:prstClr val="black"/>
                </a:solidFill>
                <a:latin typeface="Times New Roman"/>
                <a:cs typeface="+mn-cs"/>
              </a:rPr>
              <a:t>Acquisition</a:t>
            </a:r>
          </a:p>
        </p:txBody>
      </p:sp>
      <p:sp>
        <p:nvSpPr>
          <p:cNvPr id="3" name="مستطيل 2"/>
          <p:cNvSpPr/>
          <p:nvPr/>
        </p:nvSpPr>
        <p:spPr>
          <a:xfrm>
            <a:off x="664191" y="2012950"/>
            <a:ext cx="8001000" cy="1569660"/>
          </a:xfrm>
          <a:prstGeom prst="rect">
            <a:avLst/>
          </a:prstGeom>
          <a:solidFill>
            <a:schemeClr val="accent6">
              <a:lumMod val="40000"/>
              <a:lumOff val="60000"/>
            </a:schemeClr>
          </a:solidFill>
        </p:spPr>
        <p:txBody>
          <a:bodyPr wrap="square">
            <a:spAutoFit/>
          </a:bodyPr>
          <a:lstStyle/>
          <a:p>
            <a:r>
              <a:rPr lang="en-US" sz="1600" dirty="0">
                <a:solidFill>
                  <a:prstClr val="black"/>
                </a:solidFill>
                <a:latin typeface="NewBaskerville-Roman"/>
              </a:rPr>
              <a:t>(1) </a:t>
            </a:r>
            <a:r>
              <a:rPr lang="en-US" sz="1600" dirty="0" smtClean="0">
                <a:solidFill>
                  <a:prstClr val="black"/>
                </a:solidFill>
                <a:latin typeface="NewBaskerville-Roman"/>
              </a:rPr>
              <a:t>  </a:t>
            </a:r>
            <a:r>
              <a:rPr lang="en-US" sz="1600" dirty="0" smtClean="0">
                <a:solidFill>
                  <a:srgbClr val="FF0000"/>
                </a:solidFill>
                <a:latin typeface="NewBaskerville-Roman"/>
              </a:rPr>
              <a:t> </a:t>
            </a:r>
            <a:r>
              <a:rPr lang="en-US" sz="1600" dirty="0" smtClean="0">
                <a:solidFill>
                  <a:schemeClr val="tx1">
                    <a:lumMod val="95000"/>
                    <a:lumOff val="5000"/>
                  </a:schemeClr>
                </a:solidFill>
                <a:latin typeface="NewBaskerville-Roman"/>
              </a:rPr>
              <a:t>Beginning R E S Company                                 500,000</a:t>
            </a:r>
            <a:endParaRPr lang="en-US" sz="1600" dirty="0">
              <a:solidFill>
                <a:schemeClr val="tx1">
                  <a:lumMod val="95000"/>
                  <a:lumOff val="5000"/>
                </a:schemeClr>
              </a:solidFill>
              <a:latin typeface="NewBaskerville-Roman"/>
            </a:endParaRPr>
          </a:p>
          <a:p>
            <a:r>
              <a:rPr lang="en-US" sz="1600" dirty="0" smtClean="0">
                <a:solidFill>
                  <a:prstClr val="black"/>
                </a:solidFill>
                <a:latin typeface="NewBaskerville-Roman"/>
              </a:rPr>
              <a:t>        Capital </a:t>
            </a:r>
            <a:r>
              <a:rPr lang="en-US" sz="1600" dirty="0">
                <a:solidFill>
                  <a:prstClr val="black"/>
                </a:solidFill>
                <a:latin typeface="NewBaskerville-Roman"/>
              </a:rPr>
              <a:t>Stock—S Company </a:t>
            </a:r>
            <a:r>
              <a:rPr lang="en-US" sz="1600" dirty="0" smtClean="0">
                <a:solidFill>
                  <a:prstClr val="black"/>
                </a:solidFill>
                <a:latin typeface="NewBaskerville-Roman"/>
              </a:rPr>
              <a:t>                               1,500,000</a:t>
            </a:r>
            <a:endParaRPr lang="en-US" sz="1600" dirty="0">
              <a:solidFill>
                <a:prstClr val="black"/>
              </a:solidFill>
              <a:latin typeface="NewBaskerville-Roman"/>
            </a:endParaRPr>
          </a:p>
          <a:p>
            <a:r>
              <a:rPr lang="en-US" sz="1600" dirty="0" smtClean="0">
                <a:solidFill>
                  <a:prstClr val="black"/>
                </a:solidFill>
                <a:latin typeface="NewBaskerville-Roman"/>
              </a:rPr>
              <a:t>        Difference </a:t>
            </a:r>
            <a:r>
              <a:rPr lang="en-US" sz="1600" dirty="0">
                <a:solidFill>
                  <a:prstClr val="black"/>
                </a:solidFill>
                <a:latin typeface="NewBaskerville-Roman"/>
              </a:rPr>
              <a:t>between Implied and Book Value </a:t>
            </a:r>
            <a:r>
              <a:rPr lang="en-US" sz="1600" dirty="0" smtClean="0">
                <a:solidFill>
                  <a:prstClr val="black"/>
                </a:solidFill>
                <a:latin typeface="NewBaskerville-Roman"/>
              </a:rPr>
              <a:t>      750,000</a:t>
            </a:r>
            <a:endParaRPr lang="en-US" sz="1600" dirty="0">
              <a:solidFill>
                <a:prstClr val="black"/>
              </a:solidFill>
              <a:latin typeface="NewBaskerville-Roman"/>
            </a:endParaRPr>
          </a:p>
          <a:p>
            <a:r>
              <a:rPr lang="en-US" sz="1600" dirty="0" smtClean="0">
                <a:solidFill>
                  <a:prstClr val="black"/>
                </a:solidFill>
                <a:latin typeface="NewBaskerville-Roman"/>
              </a:rPr>
              <a:t>                                    </a:t>
            </a:r>
            <a:r>
              <a:rPr lang="en-US" sz="1600" dirty="0" smtClean="0">
                <a:solidFill>
                  <a:schemeClr val="tx1">
                    <a:lumMod val="95000"/>
                    <a:lumOff val="5000"/>
                  </a:schemeClr>
                </a:solidFill>
                <a:latin typeface="NewBaskerville-Roman"/>
              </a:rPr>
              <a:t>Investment </a:t>
            </a:r>
            <a:r>
              <a:rPr lang="en-US" sz="1600" dirty="0">
                <a:solidFill>
                  <a:schemeClr val="tx1">
                    <a:lumMod val="95000"/>
                    <a:lumOff val="5000"/>
                  </a:schemeClr>
                </a:solidFill>
                <a:latin typeface="NewBaskerville-Roman"/>
              </a:rPr>
              <a:t>in S </a:t>
            </a:r>
            <a:r>
              <a:rPr lang="en-US" sz="1600" dirty="0" smtClean="0">
                <a:solidFill>
                  <a:schemeClr val="tx1">
                    <a:lumMod val="95000"/>
                    <a:lumOff val="5000"/>
                  </a:schemeClr>
                </a:solidFill>
                <a:latin typeface="NewBaskerville-Roman"/>
              </a:rPr>
              <a:t>Company                        2,200,000</a:t>
            </a:r>
            <a:endParaRPr lang="en-US" sz="1600" dirty="0">
              <a:solidFill>
                <a:schemeClr val="tx1">
                  <a:lumMod val="95000"/>
                  <a:lumOff val="5000"/>
                </a:schemeClr>
              </a:solidFill>
              <a:latin typeface="NewBaskerville-Roman"/>
            </a:endParaRPr>
          </a:p>
          <a:p>
            <a:r>
              <a:rPr lang="en-US" sz="1600" dirty="0" smtClean="0">
                <a:solidFill>
                  <a:schemeClr val="tx1">
                    <a:lumMod val="95000"/>
                    <a:lumOff val="5000"/>
                  </a:schemeClr>
                </a:solidFill>
                <a:latin typeface="NewBaskerville-Roman"/>
              </a:rPr>
              <a:t>                                    Non</a:t>
            </a:r>
            <a:r>
              <a:rPr lang="ar-IQ" sz="1600" dirty="0" smtClean="0">
                <a:solidFill>
                  <a:schemeClr val="tx1">
                    <a:lumMod val="95000"/>
                    <a:lumOff val="5000"/>
                  </a:schemeClr>
                </a:solidFill>
                <a:latin typeface="NewBaskerville-Roman"/>
              </a:rPr>
              <a:t> </a:t>
            </a:r>
            <a:r>
              <a:rPr lang="en-US" sz="1600" dirty="0" smtClean="0">
                <a:solidFill>
                  <a:schemeClr val="tx1">
                    <a:lumMod val="95000"/>
                    <a:lumOff val="5000"/>
                  </a:schemeClr>
                </a:solidFill>
                <a:latin typeface="NewBaskerville-Roman"/>
              </a:rPr>
              <a:t>controlling </a:t>
            </a:r>
            <a:r>
              <a:rPr lang="en-US" sz="1600" dirty="0">
                <a:solidFill>
                  <a:schemeClr val="tx1">
                    <a:lumMod val="95000"/>
                    <a:lumOff val="5000"/>
                  </a:schemeClr>
                </a:solidFill>
                <a:latin typeface="NewBaskerville-Roman"/>
              </a:rPr>
              <a:t>Interest in </a:t>
            </a:r>
            <a:r>
              <a:rPr lang="en-US" sz="1600" dirty="0" smtClean="0">
                <a:solidFill>
                  <a:schemeClr val="tx1">
                    <a:lumMod val="95000"/>
                    <a:lumOff val="5000"/>
                  </a:schemeClr>
                </a:solidFill>
                <a:latin typeface="NewBaskerville-Roman"/>
              </a:rPr>
              <a:t>Equity               550,000</a:t>
            </a:r>
            <a:endParaRPr lang="en-US" sz="1600" dirty="0">
              <a:solidFill>
                <a:schemeClr val="tx1">
                  <a:lumMod val="95000"/>
                  <a:lumOff val="5000"/>
                </a:schemeClr>
              </a:solidFill>
              <a:latin typeface="NewBaskerville-Roman"/>
            </a:endParaRPr>
          </a:p>
          <a:p>
            <a:pPr algn="just"/>
            <a:r>
              <a:rPr lang="en-US" sz="1600" dirty="0" smtClean="0">
                <a:solidFill>
                  <a:prstClr val="black"/>
                </a:solidFill>
                <a:latin typeface="NewBaskerville-Roman"/>
              </a:rPr>
              <a:t>        </a:t>
            </a:r>
            <a:r>
              <a:rPr lang="en-US" sz="1400" dirty="0" smtClean="0">
                <a:solidFill>
                  <a:prstClr val="black"/>
                </a:solidFill>
                <a:latin typeface="NewBaskerville-Roman"/>
              </a:rPr>
              <a:t>To </a:t>
            </a:r>
            <a:r>
              <a:rPr lang="en-US" sz="1400" dirty="0">
                <a:solidFill>
                  <a:prstClr val="black"/>
                </a:solidFill>
                <a:latin typeface="NewBaskerville-Roman"/>
              </a:rPr>
              <a:t>eliminate the investment </a:t>
            </a:r>
            <a:r>
              <a:rPr lang="en-US" sz="1400" dirty="0" smtClean="0">
                <a:solidFill>
                  <a:prstClr val="black"/>
                </a:solidFill>
                <a:latin typeface="NewBaskerville-Roman"/>
              </a:rPr>
              <a:t>account </a:t>
            </a:r>
          </a:p>
        </p:txBody>
      </p:sp>
      <p:sp>
        <p:nvSpPr>
          <p:cNvPr id="9" name="مستطيل 8"/>
          <p:cNvSpPr/>
          <p:nvPr/>
        </p:nvSpPr>
        <p:spPr>
          <a:xfrm>
            <a:off x="664191" y="3793994"/>
            <a:ext cx="8000999" cy="2031325"/>
          </a:xfrm>
          <a:prstGeom prst="rect">
            <a:avLst/>
          </a:prstGeom>
          <a:solidFill>
            <a:schemeClr val="accent6">
              <a:lumMod val="40000"/>
              <a:lumOff val="60000"/>
            </a:schemeClr>
          </a:solidFill>
        </p:spPr>
        <p:txBody>
          <a:bodyPr wrap="square">
            <a:spAutoFit/>
          </a:bodyPr>
          <a:lstStyle/>
          <a:p>
            <a:r>
              <a:rPr lang="en-US" dirty="0"/>
              <a:t>(</a:t>
            </a:r>
            <a:r>
              <a:rPr lang="en-US" dirty="0" smtClean="0"/>
              <a:t>2a)        </a:t>
            </a:r>
            <a:r>
              <a:rPr lang="en-US" dirty="0"/>
              <a:t>Cost of Goods Sold (beginning inventory</a:t>
            </a:r>
            <a:r>
              <a:rPr lang="en-US" dirty="0" smtClean="0"/>
              <a:t>)   </a:t>
            </a:r>
            <a:r>
              <a:rPr lang="en-US" dirty="0"/>
              <a:t>50,000</a:t>
            </a:r>
          </a:p>
          <a:p>
            <a:r>
              <a:rPr lang="en-US" dirty="0" smtClean="0"/>
              <a:t>               Equipment </a:t>
            </a:r>
            <a:r>
              <a:rPr lang="en-US" dirty="0"/>
              <a:t>(net) (10 year remaining life) </a:t>
            </a:r>
            <a:r>
              <a:rPr lang="en-US" dirty="0" smtClean="0"/>
              <a:t>    300,000</a:t>
            </a:r>
            <a:endParaRPr lang="en-US" dirty="0"/>
          </a:p>
          <a:p>
            <a:r>
              <a:rPr lang="en-US" dirty="0" smtClean="0"/>
              <a:t>               Land                                                              150,000</a:t>
            </a:r>
            <a:endParaRPr lang="en-US" dirty="0"/>
          </a:p>
          <a:p>
            <a:r>
              <a:rPr lang="en-US" dirty="0" smtClean="0"/>
              <a:t>               Goodwill                                                       250,000</a:t>
            </a:r>
            <a:endParaRPr lang="en-US" dirty="0"/>
          </a:p>
          <a:p>
            <a:r>
              <a:rPr lang="en-US" dirty="0" smtClean="0"/>
              <a:t>                                      Difference </a:t>
            </a:r>
            <a:r>
              <a:rPr lang="en-US" dirty="0"/>
              <a:t>between Implied and Book </a:t>
            </a:r>
            <a:r>
              <a:rPr lang="en-US" dirty="0" smtClean="0"/>
              <a:t>Value      </a:t>
            </a:r>
            <a:r>
              <a:rPr lang="en-US" dirty="0"/>
              <a:t>750,000</a:t>
            </a:r>
          </a:p>
          <a:p>
            <a:r>
              <a:rPr lang="en-US" sz="1600" dirty="0" smtClean="0"/>
              <a:t>           To </a:t>
            </a:r>
            <a:r>
              <a:rPr lang="en-US" sz="1600" dirty="0"/>
              <a:t>allocate the amount of difference between implied and book values at </a:t>
            </a:r>
            <a:r>
              <a:rPr lang="en-US" sz="1600" dirty="0" smtClean="0"/>
              <a:t>date of </a:t>
            </a:r>
            <a:r>
              <a:rPr lang="en-US" sz="1600" dirty="0"/>
              <a:t>acquisition to specific assets and liabilities </a:t>
            </a:r>
          </a:p>
        </p:txBody>
      </p:sp>
    </p:spTree>
    <p:extLst>
      <p:ext uri="{BB962C8B-B14F-4D97-AF65-F5344CB8AC3E}">
        <p14:creationId xmlns:p14="http://schemas.microsoft.com/office/powerpoint/2010/main" val="190288768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516037"/>
          </a:xfrm>
          <a:prstGeom prst="rect">
            <a:avLst/>
          </a:prstGeom>
          <a:solidFill>
            <a:schemeClr val="bg1"/>
          </a:solidFill>
          <a:ln w="28575">
            <a:noFill/>
            <a:miter lim="800000"/>
            <a:headEnd/>
            <a:tailEnd/>
          </a:ln>
          <a:effectLst/>
        </p:spPr>
        <p:txBody>
          <a:bodyPr lIns="90488" tIns="44450" rIns="90488" bIns="44450"/>
          <a:lstStyle/>
          <a:p>
            <a:pPr indent="6350" rtl="1" eaLnBrk="0" hangingPunct="0">
              <a:lnSpc>
                <a:spcPct val="110000"/>
              </a:lnSpc>
              <a:spcBef>
                <a:spcPct val="30000"/>
              </a:spcBef>
              <a:buClr>
                <a:srgbClr val="C0504D"/>
              </a:buClr>
              <a:buSzPct val="75000"/>
              <a:buFont typeface="Wingdings" pitchFamily="2" charset="2"/>
              <a:buNone/>
              <a:defRPr/>
            </a:pPr>
            <a:r>
              <a:rPr lang="en-US" sz="2000" b="1" i="1" dirty="0">
                <a:latin typeface="NewBaskerville-BoldItalic"/>
              </a:rPr>
              <a:t>Workpaper </a:t>
            </a:r>
            <a:r>
              <a:rPr lang="en-US" sz="2000" b="1" i="1" dirty="0" smtClean="0">
                <a:latin typeface="NewBaskerville-BoldItalic"/>
              </a:rPr>
              <a:t>Entries—2020 </a:t>
            </a:r>
            <a:r>
              <a:rPr lang="en-US" sz="2000" b="1" i="1" dirty="0">
                <a:latin typeface="NewBaskerville-BoldItalic"/>
              </a:rPr>
              <a:t>(Year of Acquisition)</a:t>
            </a:r>
            <a:endParaRPr lang="en-US" sz="2000" b="1" dirty="0">
              <a:solidFill>
                <a:srgbClr val="000000"/>
              </a:solidFill>
            </a:endParaRPr>
          </a:p>
        </p:txBody>
      </p:sp>
      <p:sp>
        <p:nvSpPr>
          <p:cNvPr id="1001476" name="Rectangle 4"/>
          <p:cNvSpPr>
            <a:spLocks noGrp="1" noChangeArrowheads="1"/>
          </p:cNvSpPr>
          <p:nvPr>
            <p:ph type="title"/>
          </p:nvPr>
        </p:nvSpPr>
        <p:spPr>
          <a:xfrm>
            <a:off x="1447800" y="609600"/>
            <a:ext cx="7467600" cy="8382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a:t>
            </a:r>
            <a:r>
              <a:rPr lang="ar-IQ" sz="4000" b="1" dirty="0" smtClean="0">
                <a:solidFill>
                  <a:prstClr val="black"/>
                </a:solidFill>
                <a:latin typeface="Calibri" panose="020F0502020204030204" pitchFamily="34" charset="0"/>
                <a:cs typeface="Calibri" panose="020F0502020204030204" pitchFamily="34" charset="0"/>
              </a:rPr>
              <a:t>لقوائم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32</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152400" y="6202461"/>
            <a:ext cx="2133600"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lvl="0" algn="ctr" eaLnBrk="1" hangingPunct="1"/>
            <a:r>
              <a:rPr lang="en-US" altLang="en-US" sz="1400" b="1" dirty="0">
                <a:solidFill>
                  <a:prstClr val="black"/>
                </a:solidFill>
                <a:latin typeface="Times New Roman"/>
              </a:rPr>
              <a:t>Year of </a:t>
            </a:r>
            <a:r>
              <a:rPr lang="en-US" altLang="en-US" sz="1400" b="1" dirty="0" smtClean="0">
                <a:solidFill>
                  <a:prstClr val="black"/>
                </a:solidFill>
                <a:latin typeface="Times New Roman"/>
                <a:cs typeface="+mn-cs"/>
              </a:rPr>
              <a:t>Acquisition</a:t>
            </a:r>
            <a:r>
              <a:rPr lang="en-US" altLang="en-US" sz="1400" b="1" dirty="0" smtClean="0">
                <a:solidFill>
                  <a:prstClr val="black"/>
                </a:solidFill>
                <a:latin typeface="Times New Roman"/>
              </a:rPr>
              <a:t> </a:t>
            </a:r>
            <a:endParaRPr lang="en-US" altLang="en-US" sz="1400" b="1" dirty="0">
              <a:solidFill>
                <a:prstClr val="black"/>
              </a:solidFill>
              <a:latin typeface="Times New Roman"/>
            </a:endParaRPr>
          </a:p>
        </p:txBody>
      </p:sp>
      <p:sp>
        <p:nvSpPr>
          <p:cNvPr id="5" name="مستطيل 4"/>
          <p:cNvSpPr/>
          <p:nvPr/>
        </p:nvSpPr>
        <p:spPr>
          <a:xfrm>
            <a:off x="896204" y="1955127"/>
            <a:ext cx="7772400" cy="584775"/>
          </a:xfrm>
          <a:prstGeom prst="rect">
            <a:avLst/>
          </a:prstGeom>
          <a:solidFill>
            <a:schemeClr val="accent6">
              <a:lumMod val="40000"/>
              <a:lumOff val="60000"/>
            </a:schemeClr>
          </a:solidFill>
        </p:spPr>
        <p:txBody>
          <a:bodyPr wrap="square">
            <a:spAutoFit/>
          </a:bodyPr>
          <a:lstStyle/>
          <a:p>
            <a:r>
              <a:rPr lang="en-US" sz="1600" dirty="0">
                <a:solidFill>
                  <a:prstClr val="black"/>
                </a:solidFill>
                <a:latin typeface="NewBaskerville-Roman"/>
              </a:rPr>
              <a:t>(2b</a:t>
            </a:r>
            <a:r>
              <a:rPr lang="en-US" sz="1600" dirty="0" smtClean="0">
                <a:solidFill>
                  <a:prstClr val="black"/>
                </a:solidFill>
                <a:latin typeface="NewBaskerville-Roman"/>
              </a:rPr>
              <a:t>)</a:t>
            </a:r>
            <a:r>
              <a:rPr lang="ar-SA" sz="1600" dirty="0" smtClean="0">
                <a:solidFill>
                  <a:prstClr val="black"/>
                </a:solidFill>
                <a:latin typeface="NewBaskerville-Roman"/>
              </a:rPr>
              <a:t>      </a:t>
            </a:r>
            <a:r>
              <a:rPr lang="en-US" sz="1600" dirty="0" smtClean="0">
                <a:solidFill>
                  <a:prstClr val="black"/>
                </a:solidFill>
                <a:latin typeface="NewBaskerville-Roman"/>
              </a:rPr>
              <a:t>Depreciation </a:t>
            </a:r>
            <a:r>
              <a:rPr lang="en-US" sz="1600" dirty="0">
                <a:solidFill>
                  <a:prstClr val="black"/>
                </a:solidFill>
                <a:latin typeface="NewBaskerville-Roman"/>
              </a:rPr>
              <a:t>Expense </a:t>
            </a:r>
            <a:r>
              <a:rPr lang="en-US" sz="1400" dirty="0">
                <a:solidFill>
                  <a:prstClr val="black"/>
                </a:solidFill>
                <a:latin typeface="NewBaskerville-Roman"/>
              </a:rPr>
              <a:t>($300,000/10 years</a:t>
            </a:r>
            <a:r>
              <a:rPr lang="en-US" sz="1400" dirty="0" smtClean="0">
                <a:solidFill>
                  <a:prstClr val="black"/>
                </a:solidFill>
                <a:latin typeface="NewBaskerville-Roman"/>
              </a:rPr>
              <a:t>)</a:t>
            </a:r>
            <a:r>
              <a:rPr lang="ar-SA" sz="1400" dirty="0" smtClean="0">
                <a:solidFill>
                  <a:prstClr val="black"/>
                </a:solidFill>
                <a:latin typeface="NewBaskerville-Roman"/>
              </a:rPr>
              <a:t>      </a:t>
            </a:r>
            <a:r>
              <a:rPr lang="en-US" sz="1400" dirty="0" smtClean="0">
                <a:solidFill>
                  <a:prstClr val="black"/>
                </a:solidFill>
                <a:latin typeface="NewBaskerville-Roman"/>
              </a:rPr>
              <a:t> </a:t>
            </a:r>
            <a:r>
              <a:rPr lang="en-US" sz="1600" dirty="0">
                <a:solidFill>
                  <a:prstClr val="black"/>
                </a:solidFill>
                <a:latin typeface="NewBaskerville-Roman"/>
              </a:rPr>
              <a:t>30,000</a:t>
            </a:r>
          </a:p>
          <a:p>
            <a:r>
              <a:rPr lang="ar-SA" sz="1600" dirty="0" smtClean="0">
                <a:solidFill>
                  <a:prstClr val="black"/>
                </a:solidFill>
                <a:latin typeface="NewBaskerville-Roman"/>
              </a:rPr>
              <a:t>                                </a:t>
            </a:r>
            <a:r>
              <a:rPr lang="en-US" sz="1600" dirty="0" smtClean="0">
                <a:solidFill>
                  <a:prstClr val="black"/>
                </a:solidFill>
                <a:latin typeface="NewBaskerville-Roman"/>
              </a:rPr>
              <a:t>Equipment </a:t>
            </a:r>
            <a:r>
              <a:rPr lang="en-US" sz="1600" dirty="0">
                <a:solidFill>
                  <a:prstClr val="black"/>
                </a:solidFill>
                <a:latin typeface="NewBaskerville-Roman"/>
              </a:rPr>
              <a:t>(net</a:t>
            </a:r>
            <a:r>
              <a:rPr lang="en-US" sz="1600" dirty="0" smtClean="0">
                <a:solidFill>
                  <a:prstClr val="black"/>
                </a:solidFill>
                <a:latin typeface="NewBaskerville-Roman"/>
              </a:rPr>
              <a:t>)</a:t>
            </a:r>
            <a:r>
              <a:rPr lang="ar-SA" sz="1600" dirty="0" smtClean="0">
                <a:solidFill>
                  <a:prstClr val="black"/>
                </a:solidFill>
                <a:latin typeface="NewBaskerville-Roman"/>
              </a:rPr>
              <a:t>                                           </a:t>
            </a:r>
            <a:r>
              <a:rPr lang="en-US" sz="1600" dirty="0" smtClean="0">
                <a:solidFill>
                  <a:prstClr val="black"/>
                </a:solidFill>
                <a:latin typeface="NewBaskerville-Roman"/>
              </a:rPr>
              <a:t> </a:t>
            </a:r>
            <a:r>
              <a:rPr lang="en-US" sz="1600" dirty="0">
                <a:solidFill>
                  <a:prstClr val="black"/>
                </a:solidFill>
                <a:latin typeface="NewBaskerville-Roman"/>
              </a:rPr>
              <a:t>30,000</a:t>
            </a:r>
            <a:endParaRPr lang="en-US" sz="1600" dirty="0">
              <a:solidFill>
                <a:prstClr val="black"/>
              </a:solidFill>
            </a:endParaRPr>
          </a:p>
        </p:txBody>
      </p:sp>
      <p:sp>
        <p:nvSpPr>
          <p:cNvPr id="6" name="مستطيل 5"/>
          <p:cNvSpPr/>
          <p:nvPr/>
        </p:nvSpPr>
        <p:spPr>
          <a:xfrm>
            <a:off x="934856" y="2895600"/>
            <a:ext cx="7772400" cy="1631216"/>
          </a:xfrm>
          <a:prstGeom prst="rect">
            <a:avLst/>
          </a:prstGeom>
          <a:solidFill>
            <a:schemeClr val="accent6">
              <a:lumMod val="40000"/>
              <a:lumOff val="60000"/>
            </a:schemeClr>
          </a:solidFill>
        </p:spPr>
        <p:txBody>
          <a:bodyPr wrap="square">
            <a:spAutoFit/>
          </a:bodyPr>
          <a:lstStyle/>
          <a:p>
            <a:pPr algn="r" rtl="1"/>
            <a:r>
              <a:rPr lang="ar-SA" sz="1600" b="1" dirty="0" smtClean="0">
                <a:solidFill>
                  <a:prstClr val="black"/>
                </a:solidFill>
                <a:latin typeface="NewBaskerville-Roman"/>
              </a:rPr>
              <a:t>يمكن اختصار القيدين الأخيرين بقيد واحد وكما مبين ادناه:</a:t>
            </a:r>
          </a:p>
          <a:p>
            <a:r>
              <a:rPr lang="en-US" sz="1400" dirty="0" smtClean="0">
                <a:solidFill>
                  <a:prstClr val="black"/>
                </a:solidFill>
                <a:latin typeface="NewBaskerville-Roman"/>
              </a:rPr>
              <a:t>(2a+b)  *</a:t>
            </a:r>
            <a:r>
              <a:rPr lang="ar-SA" sz="1400" dirty="0" smtClean="0">
                <a:solidFill>
                  <a:prstClr val="black"/>
                </a:solidFill>
                <a:latin typeface="NewBaskerville-Roman"/>
              </a:rPr>
              <a:t>  </a:t>
            </a:r>
            <a:r>
              <a:rPr lang="en-US" sz="1400" dirty="0" smtClean="0">
                <a:solidFill>
                  <a:prstClr val="black"/>
                </a:solidFill>
                <a:latin typeface="NewBaskerville-Roman"/>
              </a:rPr>
              <a:t>Cost </a:t>
            </a:r>
            <a:r>
              <a:rPr lang="en-US" sz="1400" dirty="0">
                <a:solidFill>
                  <a:prstClr val="black"/>
                </a:solidFill>
                <a:latin typeface="NewBaskerville-Roman"/>
              </a:rPr>
              <a:t>of Goods Sold </a:t>
            </a:r>
            <a:r>
              <a:rPr lang="en-US" sz="1200" dirty="0">
                <a:solidFill>
                  <a:prstClr val="black"/>
                </a:solidFill>
                <a:latin typeface="NewBaskerville-Roman"/>
              </a:rPr>
              <a:t>(beginning inventory) </a:t>
            </a:r>
            <a:r>
              <a:rPr lang="ar-SA" sz="1200" dirty="0" smtClean="0">
                <a:solidFill>
                  <a:prstClr val="black"/>
                </a:solidFill>
                <a:latin typeface="NewBaskerville-Roman"/>
              </a:rPr>
              <a:t>    </a:t>
            </a:r>
            <a:r>
              <a:rPr lang="en-US" sz="1400" dirty="0" smtClean="0">
                <a:solidFill>
                  <a:prstClr val="black"/>
                </a:solidFill>
                <a:latin typeface="NewBaskerville-Roman"/>
              </a:rPr>
              <a:t>50,000</a:t>
            </a:r>
            <a:endParaRPr lang="en-US" sz="1400" dirty="0">
              <a:solidFill>
                <a:prstClr val="black"/>
              </a:solidFill>
              <a:latin typeface="NewBaskerville-Roman"/>
            </a:endParaRPr>
          </a:p>
          <a:p>
            <a:r>
              <a:rPr lang="ar-SA" sz="1400" dirty="0" smtClean="0">
                <a:solidFill>
                  <a:prstClr val="black"/>
                </a:solidFill>
                <a:latin typeface="NewBaskerville-Roman"/>
              </a:rPr>
              <a:t> </a:t>
            </a:r>
            <a:r>
              <a:rPr lang="en-US" sz="1400" dirty="0" smtClean="0">
                <a:solidFill>
                  <a:prstClr val="black"/>
                </a:solidFill>
                <a:latin typeface="NewBaskerville-Roman"/>
              </a:rPr>
              <a:t>  </a:t>
            </a:r>
            <a:r>
              <a:rPr lang="ar-SA" sz="1400" dirty="0" smtClean="0">
                <a:solidFill>
                  <a:prstClr val="black"/>
                </a:solidFill>
                <a:latin typeface="NewBaskerville-Roman"/>
              </a:rPr>
              <a:t>            </a:t>
            </a:r>
            <a:r>
              <a:rPr lang="en-US" sz="1400" b="1" dirty="0" smtClean="0">
                <a:solidFill>
                  <a:srgbClr val="FF0000"/>
                </a:solidFill>
                <a:latin typeface="NewBaskerville-Roman"/>
              </a:rPr>
              <a:t>Depreciation </a:t>
            </a:r>
            <a:r>
              <a:rPr lang="en-US" sz="1400" b="1" dirty="0">
                <a:solidFill>
                  <a:srgbClr val="FF0000"/>
                </a:solidFill>
                <a:latin typeface="NewBaskerville-Roman"/>
              </a:rPr>
              <a:t>Expense </a:t>
            </a:r>
            <a:r>
              <a:rPr lang="ar-SA" sz="1400" b="1" dirty="0" smtClean="0">
                <a:solidFill>
                  <a:srgbClr val="FF0000"/>
                </a:solidFill>
                <a:latin typeface="NewBaskerville-Roman"/>
              </a:rPr>
              <a:t>                             </a:t>
            </a:r>
            <a:r>
              <a:rPr lang="en-US" sz="1400" b="1" dirty="0" smtClean="0">
                <a:solidFill>
                  <a:srgbClr val="FF0000"/>
                </a:solidFill>
                <a:latin typeface="NewBaskerville-Roman"/>
              </a:rPr>
              <a:t>30,000</a:t>
            </a:r>
            <a:endParaRPr lang="en-US" sz="1400" b="1" dirty="0">
              <a:solidFill>
                <a:srgbClr val="FF0000"/>
              </a:solidFill>
              <a:latin typeface="NewBaskerville-Roman"/>
            </a:endParaRPr>
          </a:p>
          <a:p>
            <a:r>
              <a:rPr lang="ar-SA" sz="1400" b="1" dirty="0" smtClean="0">
                <a:solidFill>
                  <a:srgbClr val="FF0000"/>
                </a:solidFill>
                <a:latin typeface="NewBaskerville-Roman"/>
              </a:rPr>
              <a:t>          </a:t>
            </a:r>
            <a:r>
              <a:rPr lang="en-US" sz="1400" b="1" dirty="0" smtClean="0">
                <a:solidFill>
                  <a:srgbClr val="FF0000"/>
                </a:solidFill>
                <a:latin typeface="NewBaskerville-Roman"/>
              </a:rPr>
              <a:t>  </a:t>
            </a:r>
            <a:r>
              <a:rPr lang="ar-SA" sz="1400" b="1" dirty="0" smtClean="0">
                <a:solidFill>
                  <a:srgbClr val="FF0000"/>
                </a:solidFill>
                <a:latin typeface="NewBaskerville-Roman"/>
              </a:rPr>
              <a:t>   </a:t>
            </a:r>
            <a:r>
              <a:rPr lang="en-US" sz="1400" b="1" dirty="0" smtClean="0">
                <a:solidFill>
                  <a:srgbClr val="FF0000"/>
                </a:solidFill>
                <a:latin typeface="NewBaskerville-Roman"/>
              </a:rPr>
              <a:t>Equipment </a:t>
            </a:r>
            <a:r>
              <a:rPr lang="en-US" sz="1400" b="1" dirty="0">
                <a:solidFill>
                  <a:srgbClr val="FF0000"/>
                </a:solidFill>
                <a:latin typeface="NewBaskerville-Roman"/>
              </a:rPr>
              <a:t>(net) </a:t>
            </a:r>
            <a:r>
              <a:rPr lang="en-US" sz="1200" b="1" dirty="0">
                <a:solidFill>
                  <a:srgbClr val="FF0000"/>
                </a:solidFill>
                <a:latin typeface="NewBaskerville-Roman"/>
              </a:rPr>
              <a:t>($300,000$30,000</a:t>
            </a:r>
            <a:r>
              <a:rPr lang="en-US" sz="1200" b="1" dirty="0" smtClean="0">
                <a:solidFill>
                  <a:srgbClr val="FF0000"/>
                </a:solidFill>
                <a:latin typeface="NewBaskerville-Roman"/>
              </a:rPr>
              <a:t>)</a:t>
            </a:r>
            <a:r>
              <a:rPr lang="ar-SA" sz="1200" b="1" dirty="0" smtClean="0">
                <a:solidFill>
                  <a:srgbClr val="FF0000"/>
                </a:solidFill>
                <a:latin typeface="NewBaskerville-Roman"/>
              </a:rPr>
              <a:t>            </a:t>
            </a:r>
            <a:r>
              <a:rPr lang="en-US" sz="1200" b="1" dirty="0" smtClean="0">
                <a:solidFill>
                  <a:srgbClr val="FF0000"/>
                </a:solidFill>
                <a:latin typeface="NewBaskerville-Roman"/>
              </a:rPr>
              <a:t> </a:t>
            </a:r>
            <a:r>
              <a:rPr lang="en-US" sz="1400" b="1" dirty="0">
                <a:solidFill>
                  <a:srgbClr val="FF0000"/>
                </a:solidFill>
                <a:latin typeface="NewBaskerville-Roman"/>
              </a:rPr>
              <a:t>270,000</a:t>
            </a:r>
          </a:p>
          <a:p>
            <a:r>
              <a:rPr lang="ar-SA" sz="1400" dirty="0" smtClean="0">
                <a:solidFill>
                  <a:prstClr val="black"/>
                </a:solidFill>
                <a:latin typeface="NewBaskerville-Roman"/>
              </a:rPr>
              <a:t> </a:t>
            </a:r>
            <a:r>
              <a:rPr lang="en-US" sz="1400" dirty="0" smtClean="0">
                <a:solidFill>
                  <a:prstClr val="black"/>
                </a:solidFill>
                <a:latin typeface="NewBaskerville-Roman"/>
              </a:rPr>
              <a:t>  </a:t>
            </a:r>
            <a:r>
              <a:rPr lang="ar-SA" sz="1400" dirty="0" smtClean="0">
                <a:solidFill>
                  <a:prstClr val="black"/>
                </a:solidFill>
                <a:latin typeface="NewBaskerville-Roman"/>
              </a:rPr>
              <a:t>            </a:t>
            </a:r>
            <a:r>
              <a:rPr lang="en-US" sz="1400" dirty="0" smtClean="0">
                <a:solidFill>
                  <a:prstClr val="black"/>
                </a:solidFill>
                <a:latin typeface="NewBaskerville-Roman"/>
              </a:rPr>
              <a:t>Land </a:t>
            </a:r>
            <a:r>
              <a:rPr lang="ar-SA" sz="1400" dirty="0" smtClean="0">
                <a:solidFill>
                  <a:prstClr val="black"/>
                </a:solidFill>
                <a:latin typeface="NewBaskerville-Roman"/>
              </a:rPr>
              <a:t>                                                         </a:t>
            </a:r>
            <a:r>
              <a:rPr lang="en-US" sz="1400" dirty="0" smtClean="0">
                <a:solidFill>
                  <a:prstClr val="black"/>
                </a:solidFill>
                <a:latin typeface="NewBaskerville-Roman"/>
              </a:rPr>
              <a:t>150,000</a:t>
            </a:r>
            <a:endParaRPr lang="en-US" sz="1400" dirty="0">
              <a:solidFill>
                <a:prstClr val="black"/>
              </a:solidFill>
              <a:latin typeface="NewBaskerville-Roman"/>
            </a:endParaRPr>
          </a:p>
          <a:p>
            <a:r>
              <a:rPr lang="ar-SA" sz="1400" dirty="0" smtClean="0">
                <a:solidFill>
                  <a:prstClr val="black"/>
                </a:solidFill>
                <a:latin typeface="NewBaskerville-Roman"/>
              </a:rPr>
              <a:t>          </a:t>
            </a:r>
            <a:r>
              <a:rPr lang="en-US" sz="1400" dirty="0" smtClean="0">
                <a:solidFill>
                  <a:prstClr val="black"/>
                </a:solidFill>
                <a:latin typeface="NewBaskerville-Roman"/>
              </a:rPr>
              <a:t> </a:t>
            </a:r>
            <a:r>
              <a:rPr lang="ar-SA" sz="1400" dirty="0" smtClean="0">
                <a:solidFill>
                  <a:prstClr val="black"/>
                </a:solidFill>
                <a:latin typeface="NewBaskerville-Roman"/>
              </a:rPr>
              <a:t>   </a:t>
            </a:r>
            <a:r>
              <a:rPr lang="en-US" sz="1400" dirty="0" smtClean="0">
                <a:solidFill>
                  <a:prstClr val="black"/>
                </a:solidFill>
                <a:latin typeface="NewBaskerville-Roman"/>
              </a:rPr>
              <a:t>Goodwill </a:t>
            </a:r>
            <a:r>
              <a:rPr lang="ar-SA" sz="1400" dirty="0" smtClean="0">
                <a:solidFill>
                  <a:prstClr val="black"/>
                </a:solidFill>
                <a:latin typeface="NewBaskerville-Roman"/>
              </a:rPr>
              <a:t>                                                    </a:t>
            </a:r>
            <a:r>
              <a:rPr lang="en-US" sz="1400" dirty="0" smtClean="0">
                <a:solidFill>
                  <a:prstClr val="black"/>
                </a:solidFill>
                <a:latin typeface="NewBaskerville-Roman"/>
              </a:rPr>
              <a:t>250,000</a:t>
            </a:r>
            <a:endParaRPr lang="en-US" sz="1400" dirty="0">
              <a:solidFill>
                <a:prstClr val="black"/>
              </a:solidFill>
              <a:latin typeface="NewBaskerville-Roman"/>
            </a:endParaRPr>
          </a:p>
          <a:p>
            <a:r>
              <a:rPr lang="ar-SA" sz="1400" dirty="0" smtClean="0">
                <a:solidFill>
                  <a:prstClr val="black"/>
                </a:solidFill>
                <a:latin typeface="NewBaskerville-Roman"/>
              </a:rPr>
              <a:t>                                   </a:t>
            </a:r>
            <a:r>
              <a:rPr lang="en-US" sz="1400" dirty="0" smtClean="0">
                <a:solidFill>
                  <a:prstClr val="black"/>
                </a:solidFill>
                <a:latin typeface="NewBaskerville-Roman"/>
              </a:rPr>
              <a:t>Difference </a:t>
            </a:r>
            <a:r>
              <a:rPr lang="en-US" sz="1400" dirty="0">
                <a:solidFill>
                  <a:prstClr val="black"/>
                </a:solidFill>
                <a:latin typeface="NewBaskerville-Roman"/>
              </a:rPr>
              <a:t>between Implied and Book Value 750,000</a:t>
            </a:r>
            <a:endParaRPr lang="en-US" sz="1400" dirty="0">
              <a:solidFill>
                <a:prstClr val="black"/>
              </a:solidFill>
            </a:endParaRPr>
          </a:p>
        </p:txBody>
      </p:sp>
      <p:sp>
        <p:nvSpPr>
          <p:cNvPr id="10" name="مستطيل 9"/>
          <p:cNvSpPr/>
          <p:nvPr/>
        </p:nvSpPr>
        <p:spPr>
          <a:xfrm>
            <a:off x="930891" y="4753807"/>
            <a:ext cx="7772400" cy="523220"/>
          </a:xfrm>
          <a:prstGeom prst="rect">
            <a:avLst/>
          </a:prstGeom>
          <a:solidFill>
            <a:schemeClr val="accent6">
              <a:lumMod val="40000"/>
              <a:lumOff val="60000"/>
            </a:schemeClr>
          </a:solidFill>
        </p:spPr>
        <p:txBody>
          <a:bodyPr wrap="square">
            <a:spAutoFit/>
          </a:bodyPr>
          <a:lstStyle/>
          <a:p>
            <a:pPr marL="285750" indent="-285750">
              <a:buFont typeface="Arial" panose="020B0604020202020204" pitchFamily="34" charset="0"/>
              <a:buChar char="•"/>
            </a:pPr>
            <a:r>
              <a:rPr lang="en-US" sz="1400" dirty="0" smtClean="0">
                <a:solidFill>
                  <a:prstClr val="black"/>
                </a:solidFill>
                <a:latin typeface="NewBaskerville-Roman"/>
              </a:rPr>
              <a:t>FIFO  (cost of goods sold or beginning inventory) </a:t>
            </a:r>
          </a:p>
          <a:p>
            <a:pPr marL="285750" indent="-285750">
              <a:buFont typeface="Arial" panose="020B0604020202020204" pitchFamily="34" charset="0"/>
              <a:buChar char="•"/>
            </a:pPr>
            <a:r>
              <a:rPr lang="en-US" sz="1400" dirty="0" smtClean="0">
                <a:solidFill>
                  <a:prstClr val="black"/>
                </a:solidFill>
                <a:latin typeface="NewBaskerville-Roman"/>
              </a:rPr>
              <a:t>LIFO  (ending inventory) </a:t>
            </a:r>
          </a:p>
        </p:txBody>
      </p:sp>
    </p:spTree>
    <p:extLst>
      <p:ext uri="{BB962C8B-B14F-4D97-AF65-F5344CB8AC3E}">
        <p14:creationId xmlns:p14="http://schemas.microsoft.com/office/powerpoint/2010/main" val="205112712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4" name="Rectangle 2"/>
          <p:cNvSpPr>
            <a:spLocks noChangeArrowheads="1"/>
          </p:cNvSpPr>
          <p:nvPr/>
        </p:nvSpPr>
        <p:spPr bwMode="auto">
          <a:xfrm>
            <a:off x="664191" y="1496913"/>
            <a:ext cx="8305800" cy="516037"/>
          </a:xfrm>
          <a:prstGeom prst="rect">
            <a:avLst/>
          </a:prstGeom>
          <a:solidFill>
            <a:schemeClr val="bg1"/>
          </a:solidFill>
          <a:ln w="28575">
            <a:noFill/>
            <a:miter lim="800000"/>
            <a:headEnd/>
            <a:tailEnd/>
          </a:ln>
          <a:effectLst/>
        </p:spPr>
        <p:txBody>
          <a:bodyPr lIns="90488" tIns="44450" rIns="90488" bIns="44450"/>
          <a:lstStyle/>
          <a:p>
            <a:pPr indent="6350" algn="just" eaLnBrk="0" hangingPunct="0">
              <a:lnSpc>
                <a:spcPct val="110000"/>
              </a:lnSpc>
              <a:spcBef>
                <a:spcPct val="30000"/>
              </a:spcBef>
              <a:buClr>
                <a:srgbClr val="C0504D"/>
              </a:buClr>
              <a:buSzPct val="75000"/>
              <a:buFont typeface="Wingdings" pitchFamily="2" charset="2"/>
              <a:buNone/>
              <a:defRPr/>
            </a:pPr>
            <a:r>
              <a:rPr lang="en-US" sz="2000" b="1" i="1" dirty="0">
                <a:latin typeface="NewBaskerville-BoldItalic"/>
              </a:rPr>
              <a:t>Workpaper </a:t>
            </a:r>
            <a:r>
              <a:rPr lang="en-US" sz="2000" b="1" i="1" dirty="0" smtClean="0">
                <a:latin typeface="NewBaskerville-BoldItalic"/>
              </a:rPr>
              <a:t>Entries—2020 </a:t>
            </a:r>
            <a:r>
              <a:rPr lang="en-US" sz="2000" b="1" i="1" dirty="0">
                <a:latin typeface="NewBaskerville-BoldItalic"/>
              </a:rPr>
              <a:t>(Year of Acquisition)</a:t>
            </a:r>
            <a:endParaRPr lang="en-US" sz="2000" b="1" dirty="0">
              <a:solidFill>
                <a:srgbClr val="000000"/>
              </a:solidFill>
            </a:endParaRPr>
          </a:p>
        </p:txBody>
      </p:sp>
      <p:sp>
        <p:nvSpPr>
          <p:cNvPr id="1001476" name="Rectangle 4"/>
          <p:cNvSpPr>
            <a:spLocks noGrp="1" noChangeArrowheads="1"/>
          </p:cNvSpPr>
          <p:nvPr>
            <p:ph type="title"/>
          </p:nvPr>
        </p:nvSpPr>
        <p:spPr>
          <a:xfrm>
            <a:off x="1447800" y="685800"/>
            <a:ext cx="7467600" cy="7620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33</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54591" y="6449873"/>
            <a:ext cx="1723030"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t>
            </a:r>
            <a:r>
              <a:rPr lang="en-US" altLang="en-US" sz="1400" b="1" dirty="0">
                <a:solidFill>
                  <a:prstClr val="black"/>
                </a:solidFill>
                <a:latin typeface="Times New Roman"/>
                <a:cs typeface="+mn-cs"/>
              </a:rPr>
              <a:t>Acquisition</a:t>
            </a:r>
            <a:r>
              <a:rPr lang="en-US" altLang="en-US" sz="1400" b="1" dirty="0" smtClean="0">
                <a:solidFill>
                  <a:prstClr val="black"/>
                </a:solidFill>
                <a:latin typeface="Times New Roman"/>
              </a:rPr>
              <a:t> </a:t>
            </a:r>
            <a:endParaRPr lang="en-US" altLang="en-US" sz="1400" b="1" dirty="0">
              <a:solidFill>
                <a:prstClr val="black"/>
              </a:solidFill>
              <a:latin typeface="Times New Roman"/>
            </a:endParaRPr>
          </a:p>
        </p:txBody>
      </p:sp>
      <p:sp>
        <p:nvSpPr>
          <p:cNvPr id="3" name="مستطيل 2"/>
          <p:cNvSpPr/>
          <p:nvPr/>
        </p:nvSpPr>
        <p:spPr>
          <a:xfrm>
            <a:off x="1143000" y="1905000"/>
            <a:ext cx="7543800" cy="4154984"/>
          </a:xfrm>
          <a:prstGeom prst="rect">
            <a:avLst/>
          </a:prstGeom>
          <a:solidFill>
            <a:schemeClr val="accent6">
              <a:lumMod val="40000"/>
              <a:lumOff val="60000"/>
            </a:schemeClr>
          </a:solidFill>
        </p:spPr>
        <p:txBody>
          <a:bodyPr wrap="square">
            <a:spAutoFit/>
          </a:bodyPr>
          <a:lstStyle/>
          <a:p>
            <a:r>
              <a:rPr lang="en-US" b="1" dirty="0" smtClean="0">
                <a:solidFill>
                  <a:srgbClr val="00B050"/>
                </a:solidFill>
                <a:latin typeface="NewBaskerville-Roman"/>
              </a:rPr>
              <a:t>(3a)</a:t>
            </a:r>
            <a:r>
              <a:rPr lang="ar-SA" b="1" dirty="0" smtClean="0">
                <a:solidFill>
                  <a:srgbClr val="00B050"/>
                </a:solidFill>
                <a:latin typeface="NewBaskerville-Roman"/>
              </a:rPr>
              <a:t>     </a:t>
            </a:r>
            <a:r>
              <a:rPr lang="en-US" b="1" dirty="0" smtClean="0">
                <a:solidFill>
                  <a:srgbClr val="00B050"/>
                </a:solidFill>
                <a:latin typeface="NewBaskerville-Roman"/>
              </a:rPr>
              <a:t> </a:t>
            </a:r>
            <a:r>
              <a:rPr lang="en-US" b="1" dirty="0">
                <a:solidFill>
                  <a:srgbClr val="00B050"/>
                </a:solidFill>
                <a:latin typeface="NewBaskerville-Roman"/>
              </a:rPr>
              <a:t>Investment in S Company              16,000</a:t>
            </a:r>
          </a:p>
          <a:p>
            <a:r>
              <a:rPr lang="en-US" b="1" dirty="0">
                <a:solidFill>
                  <a:srgbClr val="00B050"/>
                </a:solidFill>
                <a:latin typeface="NewBaskerville-Roman"/>
              </a:rPr>
              <a:t>                         dividend declared                              16,000</a:t>
            </a:r>
          </a:p>
          <a:p>
            <a:r>
              <a:rPr lang="en-US" dirty="0">
                <a:solidFill>
                  <a:prstClr val="black"/>
                </a:solidFill>
                <a:latin typeface="NewBaskerville-Roman"/>
              </a:rPr>
              <a:t>                          </a:t>
            </a:r>
            <a:r>
              <a:rPr lang="en-US" sz="1600" dirty="0">
                <a:solidFill>
                  <a:prstClr val="black"/>
                </a:solidFill>
                <a:latin typeface="NewBaskerville-Roman"/>
              </a:rPr>
              <a:t> </a:t>
            </a:r>
            <a:r>
              <a:rPr lang="en-US" sz="1600" dirty="0" smtClean="0">
                <a:solidFill>
                  <a:prstClr val="black"/>
                </a:solidFill>
                <a:latin typeface="NewBaskerville-Roman"/>
              </a:rPr>
              <a:t> </a:t>
            </a:r>
          </a:p>
          <a:p>
            <a:r>
              <a:rPr lang="en-US" b="1" dirty="0" smtClean="0">
                <a:solidFill>
                  <a:srgbClr val="00B050"/>
                </a:solidFill>
                <a:latin typeface="NewBaskerville-Roman"/>
              </a:rPr>
              <a:t>(3b)       Equity in Subsidiary Income  </a:t>
            </a:r>
            <a:r>
              <a:rPr lang="ar-SA" b="1" dirty="0" smtClean="0">
                <a:solidFill>
                  <a:srgbClr val="00B050"/>
                </a:solidFill>
                <a:latin typeface="NewBaskerville-Roman"/>
              </a:rPr>
              <a:t>   </a:t>
            </a:r>
            <a:r>
              <a:rPr lang="en-US" b="1" dirty="0" smtClean="0">
                <a:solidFill>
                  <a:srgbClr val="00B050"/>
                </a:solidFill>
                <a:latin typeface="NewBaskerville-Roman"/>
              </a:rPr>
              <a:t>   100000</a:t>
            </a:r>
            <a:endParaRPr lang="ar-SA" b="1" dirty="0" smtClean="0">
              <a:solidFill>
                <a:srgbClr val="00B050"/>
              </a:solidFill>
              <a:latin typeface="NewBaskerville-Roman"/>
            </a:endParaRPr>
          </a:p>
          <a:p>
            <a:r>
              <a:rPr lang="en-US" b="1" dirty="0" smtClean="0">
                <a:solidFill>
                  <a:srgbClr val="00B050"/>
                </a:solidFill>
                <a:latin typeface="NewBaskerville-Roman"/>
              </a:rPr>
              <a:t>                        Investment </a:t>
            </a:r>
            <a:r>
              <a:rPr lang="en-US" b="1" dirty="0">
                <a:solidFill>
                  <a:srgbClr val="00B050"/>
                </a:solidFill>
                <a:latin typeface="NewBaskerville-Roman"/>
              </a:rPr>
              <a:t>in S Company      </a:t>
            </a:r>
            <a:r>
              <a:rPr lang="en-US" b="1" dirty="0" smtClean="0">
                <a:solidFill>
                  <a:srgbClr val="00B050"/>
                </a:solidFill>
                <a:latin typeface="NewBaskerville-Roman"/>
              </a:rPr>
              <a:t>          100,000</a:t>
            </a:r>
          </a:p>
          <a:p>
            <a:r>
              <a:rPr lang="en-US" b="1" dirty="0">
                <a:solidFill>
                  <a:srgbClr val="00B050"/>
                </a:solidFill>
                <a:latin typeface="NewBaskerville-Roman"/>
              </a:rPr>
              <a:t> </a:t>
            </a:r>
            <a:r>
              <a:rPr lang="en-US" b="1" dirty="0" smtClean="0">
                <a:solidFill>
                  <a:srgbClr val="00B050"/>
                </a:solidFill>
                <a:latin typeface="NewBaskerville-Roman"/>
              </a:rPr>
              <a:t>                         </a:t>
            </a:r>
            <a:endParaRPr lang="en-US" sz="1600" dirty="0" smtClean="0">
              <a:solidFill>
                <a:prstClr val="black"/>
              </a:solidFill>
              <a:latin typeface="NewBaskerville-Roman"/>
            </a:endParaRPr>
          </a:p>
          <a:p>
            <a:pPr lvl="0"/>
            <a:r>
              <a:rPr lang="en-US" sz="1600" b="1" dirty="0" smtClean="0">
                <a:solidFill>
                  <a:srgbClr val="00B050"/>
                </a:solidFill>
                <a:latin typeface="NewBaskerville-Roman"/>
              </a:rPr>
              <a:t>(3c)         </a:t>
            </a:r>
            <a:r>
              <a:rPr lang="en-US" b="1" dirty="0">
                <a:solidFill>
                  <a:srgbClr val="00B050"/>
                </a:solidFill>
                <a:latin typeface="NewBaskerville-Roman"/>
              </a:rPr>
              <a:t>Investment in S Company              </a:t>
            </a:r>
            <a:r>
              <a:rPr lang="en-US" b="1" dirty="0" smtClean="0">
                <a:solidFill>
                  <a:srgbClr val="00B050"/>
                </a:solidFill>
                <a:latin typeface="NewBaskerville-Roman"/>
              </a:rPr>
              <a:t>64,000</a:t>
            </a:r>
            <a:endParaRPr lang="en-US" b="1" dirty="0">
              <a:solidFill>
                <a:srgbClr val="00B050"/>
              </a:solidFill>
              <a:latin typeface="NewBaskerville-Roman"/>
            </a:endParaRPr>
          </a:p>
          <a:p>
            <a:pPr lvl="0"/>
            <a:r>
              <a:rPr lang="en-US" b="1" dirty="0" smtClean="0">
                <a:solidFill>
                  <a:srgbClr val="00B050"/>
                </a:solidFill>
                <a:latin typeface="NewBaskerville-Roman"/>
              </a:rPr>
              <a:t>                        </a:t>
            </a:r>
            <a:r>
              <a:rPr lang="en-US" b="1" dirty="0">
                <a:solidFill>
                  <a:srgbClr val="00B050"/>
                </a:solidFill>
                <a:latin typeface="NewBaskerville-Roman"/>
              </a:rPr>
              <a:t>Equity in Subsidiary Income  </a:t>
            </a:r>
            <a:r>
              <a:rPr lang="ar-SA" b="1" dirty="0">
                <a:solidFill>
                  <a:srgbClr val="00B050"/>
                </a:solidFill>
                <a:latin typeface="NewBaskerville-Roman"/>
              </a:rPr>
              <a:t>   </a:t>
            </a:r>
            <a:r>
              <a:rPr lang="en-US" b="1" dirty="0">
                <a:solidFill>
                  <a:srgbClr val="00B050"/>
                </a:solidFill>
                <a:latin typeface="NewBaskerville-Roman"/>
              </a:rPr>
              <a:t>   </a:t>
            </a:r>
            <a:r>
              <a:rPr lang="en-US" b="1" dirty="0" smtClean="0">
                <a:solidFill>
                  <a:srgbClr val="00B050"/>
                </a:solidFill>
                <a:latin typeface="NewBaskerville-Roman"/>
              </a:rPr>
              <a:t>64,000</a:t>
            </a:r>
            <a:endParaRPr lang="en-US" b="1" dirty="0">
              <a:solidFill>
                <a:srgbClr val="00B050"/>
              </a:solidFill>
              <a:latin typeface="NewBaskerville-Roman"/>
            </a:endParaRPr>
          </a:p>
          <a:p>
            <a:r>
              <a:rPr lang="en-US" dirty="0">
                <a:solidFill>
                  <a:prstClr val="black"/>
                </a:solidFill>
                <a:latin typeface="NewBaskerville-Roman"/>
              </a:rPr>
              <a:t> </a:t>
            </a:r>
            <a:r>
              <a:rPr lang="en-US" sz="1600" dirty="0"/>
              <a:t>To reverse the adjustments to subsidiary income recognized by the parent 80%  ($50,000 </a:t>
            </a:r>
            <a:r>
              <a:rPr lang="en-US" sz="1600" dirty="0" smtClean="0"/>
              <a:t>cost of </a:t>
            </a:r>
            <a:r>
              <a:rPr lang="en-US" sz="1600" dirty="0"/>
              <a:t>goods sold and $30,000 depreciation).</a:t>
            </a:r>
            <a:endParaRPr lang="ar-SA" sz="1400" dirty="0" smtClean="0">
              <a:solidFill>
                <a:prstClr val="black"/>
              </a:solidFill>
              <a:latin typeface="NewBaskerville-Roman"/>
            </a:endParaRPr>
          </a:p>
          <a:p>
            <a:r>
              <a:rPr lang="en-US" sz="1600" u="sng" dirty="0" smtClean="0">
                <a:solidFill>
                  <a:prstClr val="black"/>
                </a:solidFill>
                <a:latin typeface="NewBaskerville-Roman"/>
              </a:rPr>
              <a:t>Or</a:t>
            </a:r>
          </a:p>
          <a:p>
            <a:r>
              <a:rPr lang="en-US" b="1" dirty="0" smtClean="0">
                <a:solidFill>
                  <a:srgbClr val="00B050"/>
                </a:solidFill>
                <a:latin typeface="NewBaskerville-Roman"/>
              </a:rPr>
              <a:t>(3a+b+c)    Equity </a:t>
            </a:r>
            <a:r>
              <a:rPr lang="en-US" b="1" dirty="0">
                <a:solidFill>
                  <a:srgbClr val="00B050"/>
                </a:solidFill>
                <a:latin typeface="NewBaskerville-Roman"/>
              </a:rPr>
              <a:t>in Subsidiary Income  </a:t>
            </a:r>
            <a:r>
              <a:rPr lang="ar-SA" b="1" dirty="0">
                <a:solidFill>
                  <a:srgbClr val="00B050"/>
                </a:solidFill>
                <a:latin typeface="NewBaskerville-Roman"/>
              </a:rPr>
              <a:t>   </a:t>
            </a:r>
            <a:r>
              <a:rPr lang="en-US" b="1" dirty="0" smtClean="0">
                <a:solidFill>
                  <a:srgbClr val="00B050"/>
                </a:solidFill>
                <a:latin typeface="NewBaskerville-Roman"/>
              </a:rPr>
              <a:t>   36,000</a:t>
            </a:r>
            <a:endParaRPr lang="ar-SA" b="1" dirty="0">
              <a:solidFill>
                <a:srgbClr val="00B050"/>
              </a:solidFill>
              <a:latin typeface="NewBaskerville-Roman"/>
            </a:endParaRPr>
          </a:p>
          <a:p>
            <a:r>
              <a:rPr lang="en-US" b="1" dirty="0">
                <a:solidFill>
                  <a:srgbClr val="00B050"/>
                </a:solidFill>
                <a:latin typeface="NewBaskerville-Roman"/>
              </a:rPr>
              <a:t>                        Investment in S Company   </a:t>
            </a:r>
            <a:r>
              <a:rPr lang="en-US" b="1" dirty="0" smtClean="0">
                <a:solidFill>
                  <a:srgbClr val="00B050"/>
                </a:solidFill>
                <a:latin typeface="NewBaskerville-Roman"/>
              </a:rPr>
              <a:t>               20,000</a:t>
            </a:r>
            <a:endParaRPr lang="en-US" b="1" dirty="0">
              <a:solidFill>
                <a:srgbClr val="00B050"/>
              </a:solidFill>
              <a:latin typeface="NewBaskerville-Roman"/>
            </a:endParaRPr>
          </a:p>
          <a:p>
            <a:r>
              <a:rPr lang="en-US" b="1" dirty="0" smtClean="0">
                <a:solidFill>
                  <a:srgbClr val="00B050"/>
                </a:solidFill>
                <a:latin typeface="NewBaskerville-Roman"/>
              </a:rPr>
              <a:t>                        </a:t>
            </a:r>
            <a:r>
              <a:rPr lang="en-US" b="1" dirty="0">
                <a:solidFill>
                  <a:srgbClr val="00B050"/>
                </a:solidFill>
                <a:latin typeface="NewBaskerville-Roman"/>
              </a:rPr>
              <a:t>dividend declared </a:t>
            </a:r>
            <a:r>
              <a:rPr lang="en-US" b="1" dirty="0" smtClean="0">
                <a:solidFill>
                  <a:srgbClr val="00B050"/>
                </a:solidFill>
                <a:latin typeface="NewBaskerville-Roman"/>
              </a:rPr>
              <a:t>                              16,000</a:t>
            </a:r>
            <a:endParaRPr lang="en-US" sz="1600" dirty="0" smtClean="0">
              <a:solidFill>
                <a:prstClr val="black"/>
              </a:solidFill>
              <a:latin typeface="NewBaskerville-Roman"/>
            </a:endParaRPr>
          </a:p>
          <a:p>
            <a:r>
              <a:rPr lang="en-US" sz="1600" dirty="0" smtClean="0">
                <a:solidFill>
                  <a:prstClr val="black"/>
                </a:solidFill>
                <a:latin typeface="NewBaskerville-Roman"/>
              </a:rPr>
              <a:t>                             </a:t>
            </a:r>
            <a:endParaRPr lang="en-US" sz="1600" dirty="0">
              <a:solidFill>
                <a:prstClr val="black"/>
              </a:solidFill>
            </a:endParaRPr>
          </a:p>
        </p:txBody>
      </p:sp>
    </p:spTree>
    <p:extLst>
      <p:ext uri="{BB962C8B-B14F-4D97-AF65-F5344CB8AC3E}">
        <p14:creationId xmlns:p14="http://schemas.microsoft.com/office/powerpoint/2010/main" val="107626217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6" name="Rectangle 4"/>
          <p:cNvSpPr>
            <a:spLocks noGrp="1" noChangeArrowheads="1"/>
          </p:cNvSpPr>
          <p:nvPr>
            <p:ph type="title"/>
          </p:nvPr>
        </p:nvSpPr>
        <p:spPr>
          <a:xfrm>
            <a:off x="1447800" y="457200"/>
            <a:ext cx="7467600" cy="990600"/>
          </a:xfrm>
          <a:solidFill>
            <a:schemeClr val="accent1">
              <a:lumMod val="40000"/>
              <a:lumOff val="60000"/>
            </a:schemeClr>
          </a:solidFill>
        </p:spPr>
        <p:txBody>
          <a:bodyPr>
            <a:normAutofit/>
          </a:bodyPr>
          <a:lstStyle/>
          <a:p>
            <a:pPr algn="ctr" rtl="1"/>
            <a:r>
              <a:rPr lang="ar-IQ" sz="4000" b="1" dirty="0" smtClean="0">
                <a:solidFill>
                  <a:prstClr val="black"/>
                </a:solidFill>
                <a:latin typeface="Calibri" panose="020F0502020204030204" pitchFamily="34" charset="0"/>
                <a:cs typeface="Calibri" panose="020F0502020204030204" pitchFamily="34" charset="0"/>
              </a:rPr>
              <a:t>القوائم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34</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54591" y="6449873"/>
            <a:ext cx="1723030"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r>
              <a:rPr lang="en-US" altLang="en-US" sz="1400" b="1" dirty="0" smtClean="0">
                <a:solidFill>
                  <a:prstClr val="black"/>
                </a:solidFill>
                <a:latin typeface="Times New Roman"/>
              </a:rPr>
              <a:t> </a:t>
            </a:r>
            <a:endParaRPr lang="en-US" altLang="en-US" sz="1400" b="1" dirty="0">
              <a:solidFill>
                <a:prstClr val="black"/>
              </a:solidFill>
              <a:latin typeface="Times New Roman"/>
            </a:endParaRPr>
          </a:p>
        </p:txBody>
      </p:sp>
      <p:pic>
        <p:nvPicPr>
          <p:cNvPr id="4" name="صورة 3"/>
          <p:cNvPicPr>
            <a:picLocks noChangeAspect="1"/>
          </p:cNvPicPr>
          <p:nvPr/>
        </p:nvPicPr>
        <p:blipFill>
          <a:blip r:embed="rId3"/>
          <a:stretch>
            <a:fillRect/>
          </a:stretch>
        </p:blipFill>
        <p:spPr>
          <a:xfrm>
            <a:off x="762000" y="1546249"/>
            <a:ext cx="7924800" cy="4702151"/>
          </a:xfrm>
          <a:prstGeom prst="rect">
            <a:avLst/>
          </a:prstGeom>
        </p:spPr>
      </p:pic>
    </p:spTree>
    <p:extLst>
      <p:ext uri="{BB962C8B-B14F-4D97-AF65-F5344CB8AC3E}">
        <p14:creationId xmlns:p14="http://schemas.microsoft.com/office/powerpoint/2010/main" val="2089393620"/>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1476" name="Rectangle 4"/>
          <p:cNvSpPr>
            <a:spLocks noGrp="1" noChangeArrowheads="1"/>
          </p:cNvSpPr>
          <p:nvPr>
            <p:ph type="title"/>
          </p:nvPr>
        </p:nvSpPr>
        <p:spPr>
          <a:xfrm>
            <a:off x="1447800" y="685800"/>
            <a:ext cx="7467600" cy="762000"/>
          </a:xfrm>
          <a:solidFill>
            <a:schemeClr val="accent1">
              <a:lumMod val="40000"/>
              <a:lumOff val="60000"/>
            </a:schemeClr>
          </a:solidFill>
        </p:spPr>
        <p:txBody>
          <a:bodyPr>
            <a:normAutofit/>
          </a:bodyPr>
          <a:lstStyle/>
          <a:p>
            <a:pPr algn="ctr" rtl="1"/>
            <a:r>
              <a:rPr lang="ar-SA" sz="4000" b="1" dirty="0" smtClean="0">
                <a:solidFill>
                  <a:prstClr val="black"/>
                </a:solidFill>
                <a:latin typeface="Calibri" panose="020F0502020204030204" pitchFamily="34" charset="0"/>
                <a:cs typeface="Calibri" panose="020F0502020204030204" pitchFamily="34" charset="0"/>
              </a:rPr>
              <a:t>ال</a:t>
            </a:r>
            <a:r>
              <a:rPr lang="ar-IQ" sz="4000" b="1" dirty="0" smtClean="0">
                <a:solidFill>
                  <a:prstClr val="black"/>
                </a:solidFill>
                <a:latin typeface="Calibri" panose="020F0502020204030204" pitchFamily="34" charset="0"/>
                <a:cs typeface="Calibri" panose="020F0502020204030204" pitchFamily="34" charset="0"/>
              </a:rPr>
              <a:t>قوائم</a:t>
            </a:r>
            <a:r>
              <a:rPr lang="ar-SA" sz="4000" b="1" dirty="0" smtClean="0">
                <a:solidFill>
                  <a:prstClr val="black"/>
                </a:solidFill>
                <a:latin typeface="Calibri" panose="020F0502020204030204" pitchFamily="34" charset="0"/>
                <a:cs typeface="Calibri" panose="020F0502020204030204" pitchFamily="34" charset="0"/>
              </a:rPr>
              <a:t> </a:t>
            </a:r>
            <a:r>
              <a:rPr lang="ar-SA" sz="4000" b="1" dirty="0">
                <a:solidFill>
                  <a:prstClr val="black"/>
                </a:solidFill>
                <a:latin typeface="Calibri" panose="020F0502020204030204" pitchFamily="34" charset="0"/>
                <a:cs typeface="Calibri" panose="020F0502020204030204" pitchFamily="34" charset="0"/>
              </a:rPr>
              <a:t>المالية الموحدة </a:t>
            </a:r>
            <a:r>
              <a:rPr lang="ar-SA" sz="4000" b="1" dirty="0" smtClean="0">
                <a:solidFill>
                  <a:prstClr val="black"/>
                </a:solidFill>
                <a:latin typeface="Calibri" panose="020F0502020204030204" pitchFamily="34" charset="0"/>
                <a:cs typeface="Calibri" panose="020F0502020204030204" pitchFamily="34" charset="0"/>
              </a:rPr>
              <a:t>(الملكية الكلية)</a:t>
            </a:r>
            <a:endParaRPr lang="en-US" sz="4000" b="1" dirty="0" smtClean="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solidFill>
                  <a:prstClr val="black">
                    <a:tint val="75000"/>
                  </a:prstClr>
                </a:solidFill>
              </a:rPr>
              <a:pPr/>
              <a:t>35</a:t>
            </a:fld>
            <a:endParaRPr lang="en-US" dirty="0">
              <a:solidFill>
                <a:prstClr val="black">
                  <a:tint val="75000"/>
                </a:prstClr>
              </a:solidFill>
            </a:endParaRPr>
          </a:p>
        </p:txBody>
      </p:sp>
      <p:sp>
        <p:nvSpPr>
          <p:cNvPr id="5125" name="Rectangle 7"/>
          <p:cNvSpPr>
            <a:spLocks noChangeArrowheads="1"/>
          </p:cNvSpPr>
          <p:nvPr/>
        </p:nvSpPr>
        <p:spPr bwMode="auto">
          <a:xfrm>
            <a:off x="533400" y="3429000"/>
            <a:ext cx="8305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90488" tIns="44450" rIns="90488" bIns="44450"/>
          <a:lstStyle>
            <a:lvl1pPr indent="6350"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nSpc>
                <a:spcPct val="110000"/>
              </a:lnSpc>
              <a:spcBef>
                <a:spcPct val="30000"/>
              </a:spcBef>
              <a:buClr>
                <a:srgbClr val="C0504D"/>
              </a:buClr>
              <a:buSzPct val="75000"/>
              <a:buFont typeface="Wingdings" pitchFamily="2" charset="2"/>
              <a:buNone/>
            </a:pPr>
            <a:endParaRPr lang="en-US" altLang="en-US" sz="2000" dirty="0">
              <a:solidFill>
                <a:srgbClr val="000000"/>
              </a:solidFill>
              <a:latin typeface="Times New Roman"/>
            </a:endParaRPr>
          </a:p>
        </p:txBody>
      </p:sp>
      <p:sp>
        <p:nvSpPr>
          <p:cNvPr id="5127" name="Rectangle 10"/>
          <p:cNvSpPr>
            <a:spLocks noChangeArrowheads="1"/>
          </p:cNvSpPr>
          <p:nvPr/>
        </p:nvSpPr>
        <p:spPr bwMode="auto">
          <a:xfrm>
            <a:off x="54591" y="6449873"/>
            <a:ext cx="1723030" cy="307777"/>
          </a:xfrm>
          <a:prstGeom prst="rect">
            <a:avLst/>
          </a:prstGeom>
          <a:solidFill>
            <a:srgbClr val="FFFF99"/>
          </a:solidFill>
          <a:ln w="28575" cap="sq">
            <a:solidFill>
              <a:srgbClr val="800000"/>
            </a:solidFill>
            <a:miter lim="800000"/>
            <a:headEnd type="none" w="sm" len="sm"/>
            <a:tailEnd type="none" w="sm" len="sm"/>
          </a:ln>
        </p:spPr>
        <p:txBody>
          <a:bodyPr wrap="square">
            <a:spAutoFit/>
          </a:bodyPr>
          <a:lstStyle>
            <a:lvl1pPr eaLnBrk="0" hangingPunct="0">
              <a:defRPr sz="2300">
                <a:solidFill>
                  <a:schemeClr val="tx1"/>
                </a:solidFill>
                <a:latin typeface="Comic Sans MS" pitchFamily="66" charset="0"/>
                <a:cs typeface="Arial" charset="0"/>
              </a:defRPr>
            </a:lvl1pPr>
            <a:lvl2pPr marL="742950" indent="-285750" eaLnBrk="0" hangingPunct="0">
              <a:defRPr sz="2300">
                <a:solidFill>
                  <a:schemeClr val="tx1"/>
                </a:solidFill>
                <a:latin typeface="Comic Sans MS" pitchFamily="66" charset="0"/>
                <a:cs typeface="Arial" charset="0"/>
              </a:defRPr>
            </a:lvl2pPr>
            <a:lvl3pPr marL="1143000" indent="-228600" eaLnBrk="0" hangingPunct="0">
              <a:defRPr sz="2300">
                <a:solidFill>
                  <a:schemeClr val="tx1"/>
                </a:solidFill>
                <a:latin typeface="Comic Sans MS" pitchFamily="66" charset="0"/>
                <a:cs typeface="Arial" charset="0"/>
              </a:defRPr>
            </a:lvl3pPr>
            <a:lvl4pPr marL="1600200" indent="-228600" eaLnBrk="0" hangingPunct="0">
              <a:defRPr sz="2300">
                <a:solidFill>
                  <a:schemeClr val="tx1"/>
                </a:solidFill>
                <a:latin typeface="Comic Sans MS" pitchFamily="66" charset="0"/>
                <a:cs typeface="Arial" charset="0"/>
              </a:defRPr>
            </a:lvl4pPr>
            <a:lvl5pPr marL="2057400" indent="-228600" eaLnBrk="0" hangingPunct="0">
              <a:defRPr sz="2300">
                <a:solidFill>
                  <a:schemeClr val="tx1"/>
                </a:solidFill>
                <a:latin typeface="Comic Sans MS" pitchFamily="66" charset="0"/>
                <a:cs typeface="Arial" charset="0"/>
              </a:defRPr>
            </a:lvl5pPr>
            <a:lvl6pPr marL="2514600" indent="-228600" eaLnBrk="0" fontAlgn="base" hangingPunct="0">
              <a:spcBef>
                <a:spcPct val="0"/>
              </a:spcBef>
              <a:spcAft>
                <a:spcPct val="0"/>
              </a:spcAft>
              <a:defRPr sz="2300">
                <a:solidFill>
                  <a:schemeClr val="tx1"/>
                </a:solidFill>
                <a:latin typeface="Comic Sans MS" pitchFamily="66" charset="0"/>
                <a:cs typeface="Arial" charset="0"/>
              </a:defRPr>
            </a:lvl6pPr>
            <a:lvl7pPr marL="2971800" indent="-228600" eaLnBrk="0" fontAlgn="base" hangingPunct="0">
              <a:spcBef>
                <a:spcPct val="0"/>
              </a:spcBef>
              <a:spcAft>
                <a:spcPct val="0"/>
              </a:spcAft>
              <a:defRPr sz="2300">
                <a:solidFill>
                  <a:schemeClr val="tx1"/>
                </a:solidFill>
                <a:latin typeface="Comic Sans MS" pitchFamily="66" charset="0"/>
                <a:cs typeface="Arial" charset="0"/>
              </a:defRPr>
            </a:lvl7pPr>
            <a:lvl8pPr marL="3429000" indent="-228600" eaLnBrk="0" fontAlgn="base" hangingPunct="0">
              <a:spcBef>
                <a:spcPct val="0"/>
              </a:spcBef>
              <a:spcAft>
                <a:spcPct val="0"/>
              </a:spcAft>
              <a:defRPr sz="2300">
                <a:solidFill>
                  <a:schemeClr val="tx1"/>
                </a:solidFill>
                <a:latin typeface="Comic Sans MS" pitchFamily="66" charset="0"/>
                <a:cs typeface="Arial" charset="0"/>
              </a:defRPr>
            </a:lvl8pPr>
            <a:lvl9pPr marL="3886200" indent="-228600" eaLnBrk="0" fontAlgn="base" hangingPunct="0">
              <a:spcBef>
                <a:spcPct val="0"/>
              </a:spcBef>
              <a:spcAft>
                <a:spcPct val="0"/>
              </a:spcAft>
              <a:defRPr sz="2300">
                <a:solidFill>
                  <a:schemeClr val="tx1"/>
                </a:solidFill>
                <a:latin typeface="Comic Sans MS" pitchFamily="66" charset="0"/>
                <a:cs typeface="Arial" charset="0"/>
              </a:defRPr>
            </a:lvl9pPr>
          </a:lstStyle>
          <a:p>
            <a:pPr algn="ctr"/>
            <a:r>
              <a:rPr lang="en-US" altLang="en-US" sz="1400" b="1" dirty="0">
                <a:solidFill>
                  <a:prstClr val="black"/>
                </a:solidFill>
                <a:latin typeface="Times New Roman"/>
              </a:rPr>
              <a:t>Year of Acquisition</a:t>
            </a:r>
            <a:r>
              <a:rPr lang="en-US" altLang="en-US" sz="1400" b="1" dirty="0" smtClean="0">
                <a:solidFill>
                  <a:prstClr val="black"/>
                </a:solidFill>
                <a:latin typeface="Times New Roman"/>
              </a:rPr>
              <a:t> </a:t>
            </a:r>
            <a:endParaRPr lang="en-US" altLang="en-US" sz="1400" b="1" dirty="0">
              <a:solidFill>
                <a:prstClr val="black"/>
              </a:solidFill>
              <a:latin typeface="Times New Roman"/>
            </a:endParaRPr>
          </a:p>
        </p:txBody>
      </p:sp>
      <p:pic>
        <p:nvPicPr>
          <p:cNvPr id="3" name="صورة 2"/>
          <p:cNvPicPr>
            <a:picLocks noChangeAspect="1"/>
          </p:cNvPicPr>
          <p:nvPr/>
        </p:nvPicPr>
        <p:blipFill>
          <a:blip r:embed="rId3"/>
          <a:stretch>
            <a:fillRect/>
          </a:stretch>
        </p:blipFill>
        <p:spPr>
          <a:xfrm>
            <a:off x="838200" y="1574305"/>
            <a:ext cx="7848600" cy="4875568"/>
          </a:xfrm>
          <a:prstGeom prst="rect">
            <a:avLst/>
          </a:prstGeom>
        </p:spPr>
      </p:pic>
    </p:spTree>
    <p:extLst>
      <p:ext uri="{BB962C8B-B14F-4D97-AF65-F5344CB8AC3E}">
        <p14:creationId xmlns:p14="http://schemas.microsoft.com/office/powerpoint/2010/main" val="1745417945"/>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62EAB1-D80C-4217-BFF0-836E2E1B9F25}" type="slidenum">
              <a:rPr lang="en-US" smtClean="0"/>
              <a:pPr/>
              <a:t>36</a:t>
            </a:fld>
            <a:endParaRPr lang="en-US" dirty="0"/>
          </a:p>
        </p:txBody>
      </p:sp>
      <p:sp>
        <p:nvSpPr>
          <p:cNvPr id="5" name="Rectangle 4"/>
          <p:cNvSpPr>
            <a:spLocks noGrp="1" noChangeArrowheads="1"/>
          </p:cNvSpPr>
          <p:nvPr>
            <p:ph type="title"/>
          </p:nvPr>
        </p:nvSpPr>
        <p:spPr>
          <a:xfrm>
            <a:off x="1447800" y="304800"/>
            <a:ext cx="7467600" cy="762000"/>
          </a:xfrm>
          <a:solidFill>
            <a:schemeClr val="accent1">
              <a:lumMod val="40000"/>
              <a:lumOff val="60000"/>
            </a:schemeClr>
          </a:solidFill>
        </p:spPr>
        <p:txBody>
          <a:bodyPr>
            <a:normAutofit/>
          </a:bodyPr>
          <a:lstStyle/>
          <a:p>
            <a:pPr algn="ctr" rtl="1"/>
            <a:r>
              <a:rPr lang="ar-IQ" sz="4000" b="1" dirty="0" smtClean="0">
                <a:solidFill>
                  <a:prstClr val="black"/>
                </a:solidFill>
                <a:latin typeface="Calibri" panose="020F0502020204030204" pitchFamily="34" charset="0"/>
                <a:cs typeface="Calibri" panose="020F0502020204030204" pitchFamily="34" charset="0"/>
              </a:rPr>
              <a:t>ملاحظات على الحل </a:t>
            </a:r>
            <a:endParaRPr lang="en-US" sz="4000" b="1" dirty="0" smtClean="0">
              <a:solidFill>
                <a:schemeClr val="tx1"/>
              </a:solidFill>
              <a:latin typeface="Calibri" panose="020F0502020204030204" pitchFamily="34" charset="0"/>
              <a:cs typeface="Calibri" panose="020F0502020204030204" pitchFamily="34" charset="0"/>
            </a:endParaRPr>
          </a:p>
        </p:txBody>
      </p:sp>
      <p:pic>
        <p:nvPicPr>
          <p:cNvPr id="532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00200"/>
            <a:ext cx="8229600" cy="4800600"/>
          </a:xfrm>
          <a:prstGeom prst="rect">
            <a:avLst/>
          </a:prstGeom>
          <a:ln w="9525">
            <a:solidFill>
              <a:srgbClr val="92D050"/>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4602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9" name="Rectangle 3"/>
          <p:cNvSpPr>
            <a:spLocks noGrp="1" noChangeArrowheads="1"/>
          </p:cNvSpPr>
          <p:nvPr>
            <p:ph type="title"/>
          </p:nvPr>
        </p:nvSpPr>
        <p:spPr>
          <a:xfrm>
            <a:off x="1447800" y="228600"/>
            <a:ext cx="7467600" cy="1219200"/>
          </a:xfrm>
          <a:solidFill>
            <a:schemeClr val="accent1">
              <a:lumMod val="40000"/>
              <a:lumOff val="60000"/>
            </a:schemeClr>
          </a:solidFill>
        </p:spPr>
        <p:txBody>
          <a:bodyPr>
            <a:normAutofit/>
          </a:bodyPr>
          <a:lstStyle/>
          <a:p>
            <a:pPr algn="ctr" rtl="1"/>
            <a:r>
              <a:rPr lang="ar-SA" sz="3200" b="1" dirty="0">
                <a:solidFill>
                  <a:prstClr val="black"/>
                </a:solidFill>
                <a:latin typeface="Calibri" panose="020F0502020204030204" pitchFamily="34" charset="0"/>
                <a:cs typeface="Calibri" panose="020F0502020204030204" pitchFamily="34" charset="0"/>
              </a:rPr>
              <a:t>تخصيص الفرق بين القيمة الضمنية والقيمة </a:t>
            </a:r>
            <a:r>
              <a:rPr lang="ar-SA" sz="3200" b="1" dirty="0" smtClean="0">
                <a:solidFill>
                  <a:prstClr val="black"/>
                </a:solidFill>
                <a:latin typeface="Calibri" panose="020F0502020204030204" pitchFamily="34" charset="0"/>
                <a:cs typeface="Calibri" panose="020F0502020204030204" pitchFamily="34" charset="0"/>
              </a:rPr>
              <a:t>الدفترية</a:t>
            </a:r>
            <a:r>
              <a:rPr lang="ar-IQ" sz="3200" b="1" dirty="0" smtClean="0">
                <a:solidFill>
                  <a:prstClr val="black"/>
                </a:solidFill>
                <a:latin typeface="Calibri" panose="020F0502020204030204" pitchFamily="34" charset="0"/>
                <a:cs typeface="Calibri" panose="020F0502020204030204" pitchFamily="34" charset="0"/>
              </a:rPr>
              <a:t> </a:t>
            </a:r>
            <a:r>
              <a:rPr lang="ar-SA" sz="3200" b="1" dirty="0" smtClean="0">
                <a:solidFill>
                  <a:prstClr val="black"/>
                </a:solidFill>
                <a:latin typeface="Calibri" panose="020F0502020204030204" pitchFamily="34" charset="0"/>
                <a:cs typeface="Calibri" panose="020F0502020204030204" pitchFamily="34" charset="0"/>
              </a:rPr>
              <a:t> </a:t>
            </a:r>
            <a:r>
              <a:rPr lang="ar-SA" sz="3200" b="1" dirty="0">
                <a:solidFill>
                  <a:prstClr val="black"/>
                </a:solidFill>
                <a:latin typeface="Calibri" panose="020F0502020204030204" pitchFamily="34" charset="0"/>
                <a:cs typeface="Calibri" panose="020F0502020204030204" pitchFamily="34" charset="0"/>
              </a:rPr>
              <a:t>في تاريخ الاكتساب</a:t>
            </a:r>
            <a:endParaRPr lang="en-US" sz="3200" dirty="0" smtClean="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fontScale="85000" lnSpcReduction="20000"/>
          </a:bodyPr>
          <a:lstStyle/>
          <a:p>
            <a:pPr marL="0" lvl="0" indent="0" algn="r" rtl="1">
              <a:buNone/>
            </a:pPr>
            <a:r>
              <a:rPr lang="ar-SA" sz="3100" b="1" dirty="0" smtClean="0">
                <a:solidFill>
                  <a:srgbClr val="FF0000"/>
                </a:solidFill>
                <a:latin typeface="Calibri" panose="020F0502020204030204" pitchFamily="34" charset="0"/>
                <a:cs typeface="Calibri" panose="020F0502020204030204" pitchFamily="34" charset="0"/>
              </a:rPr>
              <a:t>القواعد السابقة للاعتراف بمكاسب الصفقة (قبل سنة 2007) </a:t>
            </a:r>
            <a:r>
              <a:rPr lang="en-US" sz="3100" b="1" dirty="0" smtClean="0">
                <a:solidFill>
                  <a:srgbClr val="FF0000"/>
                </a:solidFill>
                <a:latin typeface="Calibri" panose="020F0502020204030204" pitchFamily="34" charset="0"/>
                <a:cs typeface="Calibri" panose="020F0502020204030204" pitchFamily="34" charset="0"/>
              </a:rPr>
              <a:t>GAAP</a:t>
            </a:r>
            <a:r>
              <a:rPr lang="ar-SA" sz="3100" b="1" dirty="0">
                <a:solidFill>
                  <a:srgbClr val="FF0000"/>
                </a:solidFill>
                <a:latin typeface="Calibri" panose="020F0502020204030204" pitchFamily="34" charset="0"/>
                <a:cs typeface="Calibri" panose="020F0502020204030204" pitchFamily="34" charset="0"/>
              </a:rPr>
              <a:t>:</a:t>
            </a:r>
            <a:endParaRPr lang="en-US" sz="3100" b="1" dirty="0">
              <a:solidFill>
                <a:srgbClr val="FF0000"/>
              </a:solidFill>
              <a:latin typeface="Calibri" panose="020F0502020204030204" pitchFamily="34" charset="0"/>
              <a:cs typeface="Calibri" panose="020F0502020204030204" pitchFamily="34" charset="0"/>
            </a:endParaRPr>
          </a:p>
          <a:p>
            <a:pPr marL="514350" lvl="0" indent="-514350" algn="just" rtl="1">
              <a:buFont typeface="+mj-lt"/>
              <a:buAutoNum type="arabicParenR"/>
            </a:pPr>
            <a:r>
              <a:rPr lang="ar-SA" sz="2600" dirty="0" smtClean="0">
                <a:latin typeface="Calibri" panose="020F0502020204030204" pitchFamily="34" charset="0"/>
                <a:cs typeface="Calibri" panose="020F0502020204030204" pitchFamily="34" charset="0"/>
              </a:rPr>
              <a:t>يتم اثبات الأصول المتداولة </a:t>
            </a:r>
            <a:r>
              <a:rPr lang="ar-IQ" sz="2600" dirty="0" smtClean="0">
                <a:latin typeface="Calibri" panose="020F0502020204030204" pitchFamily="34" charset="0"/>
                <a:cs typeface="Calibri" panose="020F0502020204030204" pitchFamily="34" charset="0"/>
              </a:rPr>
              <a:t>و</a:t>
            </a:r>
            <a:r>
              <a:rPr lang="ar-SA" sz="2600" dirty="0" smtClean="0">
                <a:latin typeface="Calibri" panose="020F0502020204030204" pitchFamily="34" charset="0"/>
                <a:cs typeface="Calibri" panose="020F0502020204030204" pitchFamily="34" charset="0"/>
              </a:rPr>
              <a:t>الاستثمارات طويلة الاجل في الأوراق المالية القابلة للتداول (عدا تلك التي يتم المحاسبة عنها بطريقة الملكية) </a:t>
            </a:r>
            <a:r>
              <a:rPr lang="ar-IQ" sz="2600" dirty="0" smtClean="0">
                <a:latin typeface="Calibri" panose="020F0502020204030204" pitchFamily="34" charset="0"/>
                <a:cs typeface="Calibri" panose="020F0502020204030204" pitchFamily="34" charset="0"/>
              </a:rPr>
              <a:t>و</a:t>
            </a:r>
            <a:r>
              <a:rPr lang="ar-SA" sz="2600" dirty="0" smtClean="0">
                <a:latin typeface="Calibri" panose="020F0502020204030204" pitchFamily="34" charset="0"/>
                <a:cs typeface="Calibri" panose="020F0502020204030204" pitchFamily="34" charset="0"/>
              </a:rPr>
              <a:t>الأصول التي يتم الاستغناء عنها بالبيع واصول الضريبة المؤجلة والالتزامات بالقيمة السوقية العادلة.</a:t>
            </a:r>
            <a:endParaRPr lang="ar-IQ" sz="2600" dirty="0" smtClean="0">
              <a:latin typeface="Calibri" panose="020F0502020204030204" pitchFamily="34" charset="0"/>
              <a:cs typeface="Calibri" panose="020F0502020204030204" pitchFamily="34" charset="0"/>
            </a:endParaRPr>
          </a:p>
          <a:p>
            <a:pPr marL="514350" lvl="0" indent="-514350" algn="just" rtl="1">
              <a:buFont typeface="+mj-lt"/>
              <a:buAutoNum type="arabicParenR"/>
            </a:pPr>
            <a:endParaRPr lang="en-US" sz="2600" dirty="0">
              <a:latin typeface="Calibri" panose="020F0502020204030204" pitchFamily="34" charset="0"/>
              <a:cs typeface="Calibri" panose="020F0502020204030204" pitchFamily="34" charset="0"/>
            </a:endParaRPr>
          </a:p>
          <a:p>
            <a:pPr marL="514350" lvl="0" indent="-514350" algn="just" rtl="1">
              <a:buFont typeface="+mj-lt"/>
              <a:buAutoNum type="arabicParenR"/>
            </a:pPr>
            <a:r>
              <a:rPr lang="ar-SA" sz="2600" dirty="0" smtClean="0">
                <a:latin typeface="Calibri" panose="020F0502020204030204" pitchFamily="34" charset="0"/>
                <a:cs typeface="Calibri" panose="020F0502020204030204" pitchFamily="34" charset="0"/>
              </a:rPr>
              <a:t>حذف </a:t>
            </a:r>
            <a:r>
              <a:rPr lang="ar-IQ" sz="2600" dirty="0" smtClean="0">
                <a:latin typeface="Calibri" panose="020F0502020204030204" pitchFamily="34" charset="0"/>
                <a:cs typeface="Calibri" panose="020F0502020204030204" pitchFamily="34" charset="0"/>
              </a:rPr>
              <a:t>أي</a:t>
            </a:r>
            <a:r>
              <a:rPr lang="ar-SA" sz="2600" dirty="0" smtClean="0">
                <a:latin typeface="Calibri" panose="020F0502020204030204" pitchFamily="34" charset="0"/>
                <a:cs typeface="Calibri" panose="020F0502020204030204" pitchFamily="34" charset="0"/>
              </a:rPr>
              <a:t> شهرة محل مثبتة سابقا</a:t>
            </a:r>
            <a:r>
              <a:rPr lang="ar-IQ" sz="2600" dirty="0" smtClean="0">
                <a:latin typeface="Calibri" panose="020F0502020204030204" pitchFamily="34" charset="0"/>
                <a:cs typeface="Calibri" panose="020F0502020204030204" pitchFamily="34" charset="0"/>
              </a:rPr>
              <a:t>ً</a:t>
            </a:r>
            <a:r>
              <a:rPr lang="ar-SA" sz="2600" dirty="0" smtClean="0">
                <a:latin typeface="Calibri" panose="020F0502020204030204" pitchFamily="34" charset="0"/>
                <a:cs typeface="Calibri" panose="020F0502020204030204" pitchFamily="34" charset="0"/>
              </a:rPr>
              <a:t> في سجلات البائع (ولا يتم اثبات </a:t>
            </a:r>
            <a:r>
              <a:rPr lang="ar-IQ" sz="2600" dirty="0" smtClean="0">
                <a:latin typeface="Calibri" panose="020F0502020204030204" pitchFamily="34" charset="0"/>
                <a:cs typeface="Calibri" panose="020F0502020204030204" pitchFamily="34" charset="0"/>
              </a:rPr>
              <a:t>أي</a:t>
            </a:r>
            <a:r>
              <a:rPr lang="ar-SA" sz="2600" dirty="0" smtClean="0">
                <a:latin typeface="Calibri" panose="020F0502020204030204" pitchFamily="34" charset="0"/>
                <a:cs typeface="Calibri" panose="020F0502020204030204" pitchFamily="34" charset="0"/>
              </a:rPr>
              <a:t> شهرة محل جديدة).</a:t>
            </a:r>
            <a:endParaRPr lang="ar-IQ" sz="2600" dirty="0" smtClean="0">
              <a:latin typeface="Calibri" panose="020F0502020204030204" pitchFamily="34" charset="0"/>
              <a:cs typeface="Calibri" panose="020F0502020204030204" pitchFamily="34" charset="0"/>
            </a:endParaRPr>
          </a:p>
          <a:p>
            <a:pPr marL="514350" lvl="0" indent="-514350" algn="just" rtl="1">
              <a:buFont typeface="+mj-lt"/>
              <a:buAutoNum type="arabicParenR"/>
            </a:pPr>
            <a:endParaRPr lang="ar-IQ" sz="2600" dirty="0" smtClean="0">
              <a:latin typeface="Calibri" panose="020F0502020204030204" pitchFamily="34" charset="0"/>
              <a:cs typeface="Calibri" panose="020F0502020204030204" pitchFamily="34" charset="0"/>
            </a:endParaRPr>
          </a:p>
          <a:p>
            <a:pPr marL="514350" lvl="0" indent="-514350" algn="just" rtl="1">
              <a:buFont typeface="+mj-lt"/>
              <a:buAutoNum type="arabicParenR"/>
            </a:pPr>
            <a:r>
              <a:rPr lang="ar-SA" sz="2600" dirty="0" smtClean="0">
                <a:latin typeface="Calibri" panose="020F0502020204030204" pitchFamily="34" charset="0"/>
                <a:cs typeface="Calibri" panose="020F0502020204030204" pitchFamily="34" charset="0"/>
              </a:rPr>
              <a:t>الأصول طويلة الاجل (بما فيها البحث والتطوير قيد الإنجاز ومستبعد منها الأصول في الفقرة 1 أعلاه) يتم اثباتها بالقيمة السوقية العادلة مطروحا منها تعديلات المكاسب.</a:t>
            </a:r>
            <a:endParaRPr lang="ar-IQ" sz="2600" dirty="0" smtClean="0">
              <a:latin typeface="Calibri" panose="020F0502020204030204" pitchFamily="34" charset="0"/>
              <a:cs typeface="Calibri" panose="020F0502020204030204" pitchFamily="34" charset="0"/>
            </a:endParaRPr>
          </a:p>
          <a:p>
            <a:pPr marL="514350" lvl="0" indent="-514350" algn="just" rtl="1">
              <a:buFont typeface="+mj-lt"/>
              <a:buAutoNum type="arabicParenR"/>
            </a:pPr>
            <a:endParaRPr lang="en-US" sz="2600" dirty="0">
              <a:latin typeface="Calibri" panose="020F0502020204030204" pitchFamily="34" charset="0"/>
              <a:cs typeface="Calibri" panose="020F0502020204030204" pitchFamily="34" charset="0"/>
            </a:endParaRPr>
          </a:p>
          <a:p>
            <a:pPr marL="514350" lvl="0" indent="-514350" algn="just" rtl="1">
              <a:buFont typeface="+mj-lt"/>
              <a:buAutoNum type="arabicParenR"/>
            </a:pPr>
            <a:r>
              <a:rPr lang="ar-SA" sz="2600" dirty="0" smtClean="0">
                <a:latin typeface="Calibri" panose="020F0502020204030204" pitchFamily="34" charset="0"/>
                <a:cs typeface="Calibri" panose="020F0502020204030204" pitchFamily="34" charset="0"/>
              </a:rPr>
              <a:t>اثبات المكاسب الاستثنائية فقط في حال ان كل الأصول طويلة الاجل (عدا تلك المحددة في الفقرة 1 أعلاه) قد تم إيصال رصيدها الى صفر او الى ما يعادل الحصة غير الخاضعة للسيطرة اذا كانت الشركة مملوكة جزئيا.</a:t>
            </a:r>
            <a:endParaRPr lang="en-US" sz="2600" dirty="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4</a:t>
            </a:fld>
            <a:endParaRPr lang="en-US" dirty="0"/>
          </a:p>
        </p:txBody>
      </p:sp>
    </p:spTree>
    <p:extLst>
      <p:ext uri="{BB962C8B-B14F-4D97-AF65-F5344CB8AC3E}">
        <p14:creationId xmlns:p14="http://schemas.microsoft.com/office/powerpoint/2010/main" val="2992915648"/>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62EAB1-D80C-4217-BFF0-836E2E1B9F25}" type="slidenum">
              <a:rPr lang="en-US" smtClean="0"/>
              <a:pPr/>
              <a:t>5</a:t>
            </a:fld>
            <a:endParaRPr lang="en-US" dirty="0"/>
          </a:p>
        </p:txBody>
      </p:sp>
      <p:sp>
        <p:nvSpPr>
          <p:cNvPr id="5" name="Rectangle 3"/>
          <p:cNvSpPr>
            <a:spLocks noGrp="1" noChangeArrowheads="1"/>
          </p:cNvSpPr>
          <p:nvPr>
            <p:ph type="title"/>
          </p:nvPr>
        </p:nvSpPr>
        <p:spPr>
          <a:xfrm>
            <a:off x="1447800" y="228600"/>
            <a:ext cx="7467600" cy="1219200"/>
          </a:xfrm>
          <a:solidFill>
            <a:schemeClr val="accent1">
              <a:lumMod val="40000"/>
              <a:lumOff val="60000"/>
            </a:schemeClr>
          </a:solidFill>
        </p:spPr>
        <p:txBody>
          <a:bodyPr>
            <a:normAutofit/>
          </a:bodyPr>
          <a:lstStyle/>
          <a:p>
            <a:pPr algn="ctr" rtl="1"/>
            <a:r>
              <a:rPr lang="ar-SA" sz="3200" b="1" dirty="0">
                <a:solidFill>
                  <a:prstClr val="black"/>
                </a:solidFill>
                <a:latin typeface="Calibri" panose="020F0502020204030204" pitchFamily="34" charset="0"/>
                <a:cs typeface="Calibri" panose="020F0502020204030204" pitchFamily="34" charset="0"/>
              </a:rPr>
              <a:t>تخصيص الفرق بين القيمة الضمنية والقيمة </a:t>
            </a:r>
            <a:r>
              <a:rPr lang="ar-SA" sz="3200" b="1" dirty="0" smtClean="0">
                <a:solidFill>
                  <a:prstClr val="black"/>
                </a:solidFill>
                <a:latin typeface="Calibri" panose="020F0502020204030204" pitchFamily="34" charset="0"/>
                <a:cs typeface="Calibri" panose="020F0502020204030204" pitchFamily="34" charset="0"/>
              </a:rPr>
              <a:t>الدفترية</a:t>
            </a:r>
            <a:r>
              <a:rPr lang="ar-IQ" sz="3200" b="1" dirty="0" smtClean="0">
                <a:solidFill>
                  <a:prstClr val="black"/>
                </a:solidFill>
                <a:latin typeface="Calibri" panose="020F0502020204030204" pitchFamily="34" charset="0"/>
                <a:cs typeface="Calibri" panose="020F0502020204030204" pitchFamily="34" charset="0"/>
              </a:rPr>
              <a:t> </a:t>
            </a:r>
            <a:r>
              <a:rPr lang="ar-SA" sz="3200" b="1" dirty="0" smtClean="0">
                <a:solidFill>
                  <a:prstClr val="black"/>
                </a:solidFill>
                <a:latin typeface="Calibri" panose="020F0502020204030204" pitchFamily="34" charset="0"/>
                <a:cs typeface="Calibri" panose="020F0502020204030204" pitchFamily="34" charset="0"/>
              </a:rPr>
              <a:t> </a:t>
            </a:r>
            <a:r>
              <a:rPr lang="ar-SA" sz="3200" b="1" dirty="0">
                <a:solidFill>
                  <a:prstClr val="black"/>
                </a:solidFill>
                <a:latin typeface="Calibri" panose="020F0502020204030204" pitchFamily="34" charset="0"/>
                <a:cs typeface="Calibri" panose="020F0502020204030204" pitchFamily="34" charset="0"/>
              </a:rPr>
              <a:t>في تاريخ الاكتساب</a:t>
            </a:r>
            <a:endParaRPr lang="en-US" sz="3200" dirty="0" smtClean="0">
              <a:latin typeface="Calibri" panose="020F0502020204030204" pitchFamily="34" charset="0"/>
              <a:cs typeface="Calibri" panose="020F0502020204030204" pitchFamily="34" charset="0"/>
            </a:endParaRPr>
          </a:p>
        </p:txBody>
      </p:sp>
      <p:sp>
        <p:nvSpPr>
          <p:cNvPr id="6" name="Content Placeholder 2"/>
          <p:cNvSpPr>
            <a:spLocks noGrp="1"/>
          </p:cNvSpPr>
          <p:nvPr>
            <p:ph idx="1"/>
          </p:nvPr>
        </p:nvSpPr>
        <p:spPr>
          <a:xfrm>
            <a:off x="304800" y="1600200"/>
            <a:ext cx="8534400" cy="4525963"/>
          </a:xfrm>
        </p:spPr>
        <p:txBody>
          <a:bodyPr>
            <a:normAutofit/>
          </a:bodyPr>
          <a:lstStyle/>
          <a:p>
            <a:pPr lvl="0" algn="just" rtl="1"/>
            <a:r>
              <a:rPr lang="ar-IQ" sz="1800" dirty="0" smtClean="0">
                <a:latin typeface="Calibri" panose="020F0502020204030204" pitchFamily="34" charset="0"/>
                <a:cs typeface="Calibri" panose="020F0502020204030204" pitchFamily="34" charset="0"/>
              </a:rPr>
              <a:t>عندما تكون الضمنية أقل من مجموع القيمة العادلة لصافي أصول الشركة التابعة القابلة للتحديد فأن الفرق (السالب) يعد مكاسب شراء </a:t>
            </a:r>
            <a:r>
              <a:rPr lang="en-US" sz="1800" dirty="0" smtClean="0">
                <a:latin typeface="Calibri" panose="020F0502020204030204" pitchFamily="34" charset="0"/>
                <a:cs typeface="Calibri" panose="020F0502020204030204" pitchFamily="34" charset="0"/>
              </a:rPr>
              <a:t> A bargain</a:t>
            </a:r>
            <a:r>
              <a:rPr lang="ar-IQ" sz="1800" dirty="0" smtClean="0">
                <a:latin typeface="Calibri" panose="020F0502020204030204" pitchFamily="34" charset="0"/>
                <a:cs typeface="Calibri" panose="020F0502020204030204" pitchFamily="34" charset="0"/>
              </a:rPr>
              <a:t>وتصنف المكاسب وفقاً لرأي </a:t>
            </a:r>
            <a:r>
              <a:rPr lang="en-US" sz="1800" dirty="0" smtClean="0">
                <a:latin typeface="Calibri" panose="020F0502020204030204" pitchFamily="34" charset="0"/>
                <a:cs typeface="Calibri" panose="020F0502020204030204" pitchFamily="34" charset="0"/>
              </a:rPr>
              <a:t>FASB</a:t>
            </a:r>
            <a:r>
              <a:rPr lang="ar-IQ" sz="1800" dirty="0" smtClean="0">
                <a:latin typeface="Calibri" panose="020F0502020204030204" pitchFamily="34" charset="0"/>
                <a:cs typeface="Calibri" panose="020F0502020204030204" pitchFamily="34" charset="0"/>
              </a:rPr>
              <a:t> على أساس أنها مكاسب عادية </a:t>
            </a:r>
            <a:r>
              <a:rPr lang="en-US" sz="1800" dirty="0" smtClean="0">
                <a:latin typeface="Calibri" panose="020F0502020204030204" pitchFamily="34" charset="0"/>
                <a:cs typeface="Calibri" panose="020F0502020204030204" pitchFamily="34" charset="0"/>
              </a:rPr>
              <a:t>Ordinary gain </a:t>
            </a:r>
            <a:r>
              <a:rPr lang="ar-IQ" sz="1800" dirty="0" smtClean="0">
                <a:latin typeface="Calibri" panose="020F0502020204030204" pitchFamily="34" charset="0"/>
                <a:cs typeface="Calibri" panose="020F0502020204030204" pitchFamily="34" charset="0"/>
              </a:rPr>
              <a:t> , والتي كانت تعامل على أنها شهرة محل سالبة يتم توزيعها على الأصول طويلة الأجل عدا حساب الاستثمارات في الأسهم وفق المعايير المحاسبية السابقة .</a:t>
            </a:r>
            <a:endParaRPr lang="en-US" sz="1800" dirty="0" smtClean="0">
              <a:latin typeface="Calibri" panose="020F0502020204030204" pitchFamily="34" charset="0"/>
              <a:cs typeface="Calibri" panose="020F0502020204030204" pitchFamily="34" charset="0"/>
            </a:endParaRPr>
          </a:p>
          <a:p>
            <a:pPr algn="just" rtl="1"/>
            <a:r>
              <a:rPr lang="ar-IQ" sz="1800" dirty="0" smtClean="0">
                <a:latin typeface="Calibri" panose="020F0502020204030204" pitchFamily="34" charset="0"/>
                <a:cs typeface="Calibri" panose="020F0502020204030204" pitchFamily="34" charset="0"/>
              </a:rPr>
              <a:t>ويوضح </a:t>
            </a:r>
            <a:r>
              <a:rPr lang="ar-IQ" sz="1800" dirty="0">
                <a:latin typeface="Calibri" panose="020F0502020204030204" pitchFamily="34" charset="0"/>
                <a:cs typeface="Calibri" panose="020F0502020204030204" pitchFamily="34" charset="0"/>
              </a:rPr>
              <a:t>المخطط الآتي ما سبق ذكره :</a:t>
            </a:r>
            <a:endParaRPr lang="en-US" sz="1800" dirty="0">
              <a:latin typeface="Calibri" panose="020F0502020204030204" pitchFamily="34" charset="0"/>
              <a:cs typeface="Calibri" panose="020F0502020204030204" pitchFamily="34" charset="0"/>
            </a:endParaRPr>
          </a:p>
          <a:p>
            <a:pPr marL="0" lvl="0" indent="0" algn="r" rtl="1">
              <a:buNone/>
            </a:pPr>
            <a:endParaRPr lang="en-US" sz="2600" dirty="0">
              <a:latin typeface="Calibri" panose="020F0502020204030204" pitchFamily="34" charset="0"/>
              <a:cs typeface="Calibri" panose="020F0502020204030204" pitchFamily="34" charset="0"/>
            </a:endParaRPr>
          </a:p>
        </p:txBody>
      </p:sp>
      <p:graphicFrame>
        <p:nvGraphicFramePr>
          <p:cNvPr id="7" name="جدول 6"/>
          <p:cNvGraphicFramePr>
            <a:graphicFrameLocks noGrp="1"/>
          </p:cNvGraphicFramePr>
          <p:nvPr>
            <p:extLst>
              <p:ext uri="{D42A27DB-BD31-4B8C-83A1-F6EECF244321}">
                <p14:modId xmlns:p14="http://schemas.microsoft.com/office/powerpoint/2010/main" val="3000085776"/>
              </p:ext>
            </p:extLst>
          </p:nvPr>
        </p:nvGraphicFramePr>
        <p:xfrm>
          <a:off x="533400" y="3418171"/>
          <a:ext cx="7772400" cy="2144429"/>
        </p:xfrm>
        <a:graphic>
          <a:graphicData uri="http://schemas.openxmlformats.org/drawingml/2006/table">
            <a:tbl>
              <a:tblPr rtl="1" firstRow="1" firstCol="1" bandRow="1">
                <a:tableStyleId>{5DA37D80-6434-44D0-A028-1B22A696006F}</a:tableStyleId>
              </a:tblPr>
              <a:tblGrid>
                <a:gridCol w="3886200"/>
                <a:gridCol w="3886200"/>
              </a:tblGrid>
              <a:tr h="2144429">
                <a:tc>
                  <a:txBody>
                    <a:bodyPr/>
                    <a:lstStyle/>
                    <a:p>
                      <a:pPr marL="0" marR="0" algn="ctr" rtl="1">
                        <a:lnSpc>
                          <a:spcPct val="115000"/>
                        </a:lnSpc>
                        <a:spcBef>
                          <a:spcPts val="0"/>
                        </a:spcBef>
                        <a:spcAft>
                          <a:spcPts val="0"/>
                        </a:spcAft>
                      </a:pPr>
                      <a:r>
                        <a:rPr lang="ar-IQ" sz="1800" dirty="0">
                          <a:effectLst/>
                        </a:rPr>
                        <a:t>عند ما تزيد القيمة الضمنية على مجموع القيمة العادلة للأصول القابلة للتحديد مطروحاً منها الالتزامات فأن المبلغ المتبقي سيكون </a:t>
                      </a:r>
                      <a:r>
                        <a:rPr lang="ar-IQ" sz="1800" dirty="0">
                          <a:effectLst/>
                          <a:highlight>
                            <a:srgbClr val="FFFF00"/>
                          </a:highlight>
                        </a:rPr>
                        <a:t>(موجباً)</a:t>
                      </a:r>
                      <a:r>
                        <a:rPr lang="ar-IQ" sz="1800" dirty="0">
                          <a:effectLst/>
                        </a:rPr>
                        <a:t> وهو مؤشر لأصل غير ملموس وغير محدد ويتم اثباته على انه شهرة محل .</a:t>
                      </a:r>
                      <a:endParaRPr lang="en-US" sz="180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marL="0" marR="0" algn="ctr" rtl="1">
                        <a:lnSpc>
                          <a:spcPct val="115000"/>
                        </a:lnSpc>
                        <a:spcBef>
                          <a:spcPts val="0"/>
                        </a:spcBef>
                        <a:spcAft>
                          <a:spcPts val="0"/>
                        </a:spcAft>
                      </a:pPr>
                      <a:r>
                        <a:rPr lang="ar-IQ" sz="1800" dirty="0">
                          <a:effectLst/>
                        </a:rPr>
                        <a:t>عندما تكون القيمة الضمنية اقل من مجموع القيمة العادلة للأصول القابلة للتحديد مطروحا منها الالتزامات فان المبلغ المتبقي سيكون </a:t>
                      </a:r>
                      <a:r>
                        <a:rPr lang="ar-IQ" sz="1800" dirty="0">
                          <a:effectLst/>
                          <a:highlight>
                            <a:srgbClr val="FFFF00"/>
                          </a:highlight>
                        </a:rPr>
                        <a:t>(سالباً)</a:t>
                      </a:r>
                      <a:r>
                        <a:rPr lang="ar-IQ" sz="1800" dirty="0">
                          <a:effectLst/>
                        </a:rPr>
                        <a:t> وهو يعزى الى تحقيق مكاسب لصفقة الشراء(الفرق بين  كلفة الاكتساب والقيمة العادلة لصافي الأصول بحسب نسبة الملكية) .</a:t>
                      </a:r>
                      <a:endParaRPr lang="en-US" sz="1800" dirty="0">
                        <a:effectLst/>
                        <a:latin typeface="Calibri" panose="020F0502020204030204" pitchFamily="34" charset="0"/>
                        <a:ea typeface="Calibri"/>
                        <a:cs typeface="Calibri" panose="020F0502020204030204" pitchFamily="34" charset="0"/>
                      </a:endParaRPr>
                    </a:p>
                  </a:txBody>
                  <a:tcPr marL="68580" marR="68580" marT="0" marB="0"/>
                </a:tc>
              </a:tr>
            </a:tbl>
          </a:graphicData>
        </a:graphic>
      </p:graphicFrame>
      <p:sp>
        <p:nvSpPr>
          <p:cNvPr id="9" name="قوس كبير أيسر 8"/>
          <p:cNvSpPr/>
          <p:nvPr/>
        </p:nvSpPr>
        <p:spPr>
          <a:xfrm rot="5400000">
            <a:off x="3859615" y="1902231"/>
            <a:ext cx="510368" cy="2438400"/>
          </a:xfrm>
          <a:prstGeom prst="leftBrace">
            <a:avLst>
              <a:gd name="adj1" fmla="val 54965"/>
              <a:gd name="adj2" fmla="val 50000"/>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8088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62EAB1-D80C-4217-BFF0-836E2E1B9F25}" type="slidenum">
              <a:rPr lang="en-US" smtClean="0"/>
              <a:pPr/>
              <a:t>6</a:t>
            </a:fld>
            <a:endParaRPr lang="en-US" dirty="0"/>
          </a:p>
        </p:txBody>
      </p:sp>
      <p:sp>
        <p:nvSpPr>
          <p:cNvPr id="9" name="Rectangle 3"/>
          <p:cNvSpPr>
            <a:spLocks noGrp="1" noChangeArrowheads="1"/>
          </p:cNvSpPr>
          <p:nvPr>
            <p:ph type="title"/>
          </p:nvPr>
        </p:nvSpPr>
        <p:spPr>
          <a:xfrm>
            <a:off x="1447800" y="304800"/>
            <a:ext cx="7467600" cy="1143000"/>
          </a:xfrm>
          <a:solidFill>
            <a:schemeClr val="accent1">
              <a:lumMod val="40000"/>
              <a:lumOff val="60000"/>
            </a:schemeClr>
          </a:solidFill>
        </p:spPr>
        <p:txBody>
          <a:bodyPr>
            <a:normAutofit/>
          </a:bodyPr>
          <a:lstStyle/>
          <a:p>
            <a:pPr algn="ctr" rtl="1"/>
            <a:r>
              <a:rPr lang="ar-SA" sz="3200" b="1" dirty="0">
                <a:solidFill>
                  <a:prstClr val="black"/>
                </a:solidFill>
                <a:latin typeface="Calibri" panose="020F0502020204030204" pitchFamily="34" charset="0"/>
                <a:cs typeface="Calibri" panose="020F0502020204030204" pitchFamily="34" charset="0"/>
              </a:rPr>
              <a:t>تخصيص الفرق بين القيمة الضمنية والقيمة </a:t>
            </a:r>
            <a:r>
              <a:rPr lang="ar-SA" sz="3200" b="1" dirty="0" smtClean="0">
                <a:solidFill>
                  <a:prstClr val="black"/>
                </a:solidFill>
                <a:latin typeface="Calibri" panose="020F0502020204030204" pitchFamily="34" charset="0"/>
                <a:cs typeface="Calibri" panose="020F0502020204030204" pitchFamily="34" charset="0"/>
              </a:rPr>
              <a:t>الدفترية</a:t>
            </a:r>
            <a:r>
              <a:rPr lang="ar-IQ" sz="3200" b="1" dirty="0" smtClean="0">
                <a:solidFill>
                  <a:prstClr val="black"/>
                </a:solidFill>
                <a:latin typeface="Calibri" panose="020F0502020204030204" pitchFamily="34" charset="0"/>
                <a:cs typeface="Calibri" panose="020F0502020204030204" pitchFamily="34" charset="0"/>
              </a:rPr>
              <a:t> </a:t>
            </a:r>
            <a:r>
              <a:rPr lang="ar-SA" sz="3200" b="1" dirty="0" smtClean="0">
                <a:solidFill>
                  <a:prstClr val="black"/>
                </a:solidFill>
                <a:latin typeface="Calibri" panose="020F0502020204030204" pitchFamily="34" charset="0"/>
                <a:cs typeface="Calibri" panose="020F0502020204030204" pitchFamily="34" charset="0"/>
              </a:rPr>
              <a:t> </a:t>
            </a:r>
            <a:r>
              <a:rPr lang="ar-SA" sz="3200" b="1" dirty="0">
                <a:solidFill>
                  <a:prstClr val="black"/>
                </a:solidFill>
                <a:latin typeface="Calibri" panose="020F0502020204030204" pitchFamily="34" charset="0"/>
                <a:cs typeface="Calibri" panose="020F0502020204030204" pitchFamily="34" charset="0"/>
              </a:rPr>
              <a:t>في تاريخ </a:t>
            </a:r>
            <a:r>
              <a:rPr lang="ar-SA" sz="3200" b="1" dirty="0" smtClean="0">
                <a:solidFill>
                  <a:prstClr val="black"/>
                </a:solidFill>
                <a:latin typeface="Calibri" panose="020F0502020204030204" pitchFamily="34" charset="0"/>
                <a:cs typeface="Calibri" panose="020F0502020204030204" pitchFamily="34" charset="0"/>
              </a:rPr>
              <a:t>الاكتساب</a:t>
            </a:r>
            <a:r>
              <a:rPr lang="ar-IQ" sz="3200" b="1" dirty="0" smtClean="0">
                <a:solidFill>
                  <a:prstClr val="black"/>
                </a:solidFill>
                <a:latin typeface="Calibri" panose="020F0502020204030204" pitchFamily="34" charset="0"/>
                <a:cs typeface="Calibri" panose="020F0502020204030204" pitchFamily="34" charset="0"/>
              </a:rPr>
              <a:t> – مكاسب الصفقة</a:t>
            </a:r>
            <a:endParaRPr lang="en-US" sz="3200" dirty="0" smtClean="0">
              <a:latin typeface="Calibri" panose="020F0502020204030204" pitchFamily="34" charset="0"/>
              <a:cs typeface="Calibri" panose="020F0502020204030204" pitchFamily="34" charset="0"/>
            </a:endParaRPr>
          </a:p>
        </p:txBody>
      </p:sp>
      <p:pic>
        <p:nvPicPr>
          <p:cNvPr id="54278" name="Picture 6"/>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752600"/>
            <a:ext cx="8305800" cy="4343400"/>
          </a:xfrm>
          <a:prstGeom prst="rect">
            <a:avLst/>
          </a:prstGeom>
          <a:ln w="9525">
            <a:solidFill>
              <a:srgbClr val="C00000"/>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6426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9427" name="Rectangle 3"/>
          <p:cNvSpPr>
            <a:spLocks noGrp="1" noChangeArrowheads="1"/>
          </p:cNvSpPr>
          <p:nvPr>
            <p:ph type="title"/>
          </p:nvPr>
        </p:nvSpPr>
        <p:spPr>
          <a:xfrm>
            <a:off x="1371600" y="304800"/>
            <a:ext cx="7620000" cy="533400"/>
          </a:xfrm>
          <a:solidFill>
            <a:schemeClr val="accent1">
              <a:lumMod val="40000"/>
              <a:lumOff val="60000"/>
            </a:schemeClr>
          </a:solidFill>
        </p:spPr>
        <p:txBody>
          <a:bodyPr>
            <a:normAutofit/>
          </a:bodyPr>
          <a:lstStyle/>
          <a:p>
            <a:pPr lvl="0" algn="ctr" rtl="1">
              <a:spcBef>
                <a:spcPct val="20000"/>
              </a:spcBef>
            </a:pPr>
            <a:r>
              <a:rPr lang="ar-SA" sz="2400" b="1" dirty="0" smtClean="0">
                <a:solidFill>
                  <a:prstClr val="black"/>
                </a:solidFill>
                <a:latin typeface="Calibri" panose="020F0502020204030204" pitchFamily="34" charset="0"/>
                <a:ea typeface="+mn-ea"/>
                <a:cs typeface="Calibri" panose="020F0502020204030204" pitchFamily="34" charset="0"/>
              </a:rPr>
              <a:t>موقف </a:t>
            </a:r>
            <a:r>
              <a:rPr lang="en-US" sz="2400" b="1" dirty="0">
                <a:solidFill>
                  <a:prstClr val="black"/>
                </a:solidFill>
                <a:latin typeface="Calibri" panose="020F0502020204030204" pitchFamily="34" charset="0"/>
                <a:ea typeface="+mn-ea"/>
                <a:cs typeface="Calibri" panose="020F0502020204030204" pitchFamily="34" charset="0"/>
              </a:rPr>
              <a:t>FASB</a:t>
            </a:r>
            <a:r>
              <a:rPr lang="ar-SA" sz="2400" b="1" dirty="0">
                <a:solidFill>
                  <a:prstClr val="black"/>
                </a:solidFill>
                <a:latin typeface="Calibri" panose="020F0502020204030204" pitchFamily="34" charset="0"/>
                <a:ea typeface="+mn-ea"/>
                <a:cs typeface="Calibri" panose="020F0502020204030204" pitchFamily="34" charset="0"/>
              </a:rPr>
              <a:t> من المحاسبة عن مكاسب صفقة </a:t>
            </a:r>
            <a:r>
              <a:rPr lang="ar-SA" sz="2400" b="1" dirty="0" smtClean="0">
                <a:solidFill>
                  <a:prstClr val="black"/>
                </a:solidFill>
                <a:latin typeface="Calibri" panose="020F0502020204030204" pitchFamily="34" charset="0"/>
                <a:ea typeface="+mn-ea"/>
                <a:cs typeface="Calibri" panose="020F0502020204030204" pitchFamily="34" charset="0"/>
              </a:rPr>
              <a:t>الاندماج</a:t>
            </a:r>
            <a:r>
              <a:rPr lang="ar-IQ" sz="2400" b="1" dirty="0" smtClean="0">
                <a:solidFill>
                  <a:prstClr val="black"/>
                </a:solidFill>
                <a:latin typeface="Calibri" panose="020F0502020204030204" pitchFamily="34" charset="0"/>
                <a:ea typeface="+mn-ea"/>
                <a:cs typeface="Calibri" panose="020F0502020204030204" pitchFamily="34" charset="0"/>
              </a:rPr>
              <a:t> على وفق </a:t>
            </a:r>
            <a:r>
              <a:rPr lang="en-US" sz="2400" b="1" dirty="0" smtClean="0">
                <a:solidFill>
                  <a:prstClr val="black"/>
                </a:solidFill>
                <a:latin typeface="Calibri" panose="020F0502020204030204" pitchFamily="34" charset="0"/>
                <a:ea typeface="+mn-ea"/>
                <a:cs typeface="Calibri" panose="020F0502020204030204" pitchFamily="34" charset="0"/>
              </a:rPr>
              <a:t>141 R</a:t>
            </a:r>
            <a:r>
              <a:rPr lang="en-US" sz="2400" b="1" dirty="0" smtClean="0">
                <a:solidFill>
                  <a:prstClr val="black"/>
                </a:solidFill>
                <a:ea typeface="+mn-ea"/>
                <a:cs typeface="+mn-cs"/>
              </a:rPr>
              <a:t> </a:t>
            </a:r>
            <a:endParaRPr lang="ar-SA" sz="2400" b="1" dirty="0">
              <a:solidFill>
                <a:prstClr val="black"/>
              </a:solidFill>
              <a:ea typeface="+mn-ea"/>
              <a:cs typeface="+mn-cs"/>
            </a:endParaRPr>
          </a:p>
        </p:txBody>
      </p:sp>
      <p:sp>
        <p:nvSpPr>
          <p:cNvPr id="3" name="Content Placeholder 2"/>
          <p:cNvSpPr>
            <a:spLocks noGrp="1"/>
          </p:cNvSpPr>
          <p:nvPr>
            <p:ph idx="1"/>
          </p:nvPr>
        </p:nvSpPr>
        <p:spPr>
          <a:xfrm>
            <a:off x="312106" y="1143000"/>
            <a:ext cx="8534400" cy="5334000"/>
          </a:xfrm>
        </p:spPr>
        <p:txBody>
          <a:bodyPr>
            <a:normAutofit/>
          </a:bodyPr>
          <a:lstStyle/>
          <a:p>
            <a:pPr lvl="0" algn="justLow" rtl="1"/>
            <a:r>
              <a:rPr lang="ar-SA" sz="1800" dirty="0" smtClean="0">
                <a:latin typeface="Calibri" panose="020F0502020204030204" pitchFamily="34" charset="0"/>
                <a:cs typeface="Calibri" panose="020F0502020204030204" pitchFamily="34" charset="0"/>
              </a:rPr>
              <a:t>عندما تحصل مكاسب الاندماج فان</a:t>
            </a:r>
            <a:r>
              <a:rPr lang="ar-IQ" sz="1800" dirty="0" smtClean="0">
                <a:latin typeface="Calibri" panose="020F0502020204030204" pitchFamily="34" charset="0"/>
                <a:cs typeface="Calibri" panose="020F0502020204030204" pitchFamily="34" charset="0"/>
              </a:rPr>
              <a:t>ه</a:t>
            </a:r>
            <a:r>
              <a:rPr lang="ar-SA" sz="1800" dirty="0" smtClean="0">
                <a:latin typeface="Calibri" panose="020F0502020204030204" pitchFamily="34" charset="0"/>
                <a:cs typeface="Calibri" panose="020F0502020204030204" pitchFamily="34" charset="0"/>
              </a:rPr>
              <a:t> </a:t>
            </a:r>
            <a:r>
              <a:rPr lang="ar-IQ" sz="1800" dirty="0" smtClean="0">
                <a:latin typeface="Calibri" panose="020F0502020204030204" pitchFamily="34" charset="0"/>
                <a:cs typeface="Calibri" panose="020F0502020204030204" pitchFamily="34" charset="0"/>
              </a:rPr>
              <a:t>أن لا يتم</a:t>
            </a:r>
            <a:r>
              <a:rPr lang="ar-SA" sz="1800" dirty="0" smtClean="0">
                <a:latin typeface="Calibri" panose="020F0502020204030204" pitchFamily="34" charset="0"/>
                <a:cs typeface="Calibri" panose="020F0502020204030204" pitchFamily="34" charset="0"/>
              </a:rPr>
              <a:t> </a:t>
            </a:r>
            <a:r>
              <a:rPr lang="ar-IQ" sz="1800" dirty="0" smtClean="0">
                <a:latin typeface="Calibri" panose="020F0502020204030204" pitchFamily="34" charset="0"/>
                <a:cs typeface="Calibri" panose="020F0502020204030204" pitchFamily="34" charset="0"/>
              </a:rPr>
              <a:t>تخفيض القيمة العادلة ل</a:t>
            </a:r>
            <a:r>
              <a:rPr lang="ar-SA" sz="1800" dirty="0" smtClean="0">
                <a:latin typeface="Calibri" panose="020F0502020204030204" pitchFamily="34" charset="0"/>
                <a:cs typeface="Calibri" panose="020F0502020204030204" pitchFamily="34" charset="0"/>
              </a:rPr>
              <a:t>لأصول المكتسبة وبالتالي</a:t>
            </a:r>
            <a:r>
              <a:rPr lang="ar-IQ" sz="1800" dirty="0" smtClean="0">
                <a:latin typeface="Calibri" panose="020F0502020204030204" pitchFamily="34" charset="0"/>
                <a:cs typeface="Calibri" panose="020F0502020204030204" pitchFamily="34" charset="0"/>
              </a:rPr>
              <a:t> :</a:t>
            </a:r>
            <a:endParaRPr lang="en-US" sz="1800" dirty="0" smtClean="0">
              <a:latin typeface="Calibri" panose="020F0502020204030204" pitchFamily="34" charset="0"/>
              <a:cs typeface="Calibri" panose="020F0502020204030204" pitchFamily="34" charset="0"/>
            </a:endParaRPr>
          </a:p>
          <a:p>
            <a:pPr lvl="0" algn="justLow" rtl="1"/>
            <a:r>
              <a:rPr lang="ar-SA" sz="1800" dirty="0" smtClean="0">
                <a:latin typeface="Calibri" panose="020F0502020204030204" pitchFamily="34" charset="0"/>
                <a:cs typeface="Calibri" panose="020F0502020204030204" pitchFamily="34" charset="0"/>
              </a:rPr>
              <a:t> فان الرصيد السالب </a:t>
            </a:r>
            <a:r>
              <a:rPr lang="ar-IQ" sz="1800" dirty="0" smtClean="0">
                <a:latin typeface="Calibri" panose="020F0502020204030204" pitchFamily="34" charset="0"/>
                <a:cs typeface="Calibri" panose="020F0502020204030204" pitchFamily="34" charset="0"/>
              </a:rPr>
              <a:t>أ</a:t>
            </a:r>
            <a:r>
              <a:rPr lang="ar-SA" sz="1800" dirty="0" smtClean="0">
                <a:latin typeface="Calibri" panose="020F0502020204030204" pitchFamily="34" charset="0"/>
                <a:cs typeface="Calibri" panose="020F0502020204030204" pitchFamily="34" charset="0"/>
              </a:rPr>
              <a:t>و </a:t>
            </a:r>
            <a:r>
              <a:rPr lang="ar-IQ" sz="1800" dirty="0" smtClean="0">
                <a:latin typeface="Calibri" panose="020F0502020204030204" pitchFamily="34" charset="0"/>
                <a:cs typeface="Calibri" panose="020F0502020204030204" pitchFamily="34" charset="0"/>
              </a:rPr>
              <a:t>, </a:t>
            </a:r>
            <a:r>
              <a:rPr lang="ar-SA" sz="1800" dirty="0" smtClean="0">
                <a:latin typeface="Calibri" panose="020F0502020204030204" pitchFamily="34" charset="0"/>
                <a:cs typeface="Calibri" panose="020F0502020204030204" pitchFamily="34" charset="0"/>
              </a:rPr>
              <a:t>الدائن يجب الاعتراف به على انه مك</a:t>
            </a:r>
            <a:r>
              <a:rPr lang="ar-IQ" sz="1800" dirty="0" smtClean="0">
                <a:latin typeface="Calibri" panose="020F0502020204030204" pitchFamily="34" charset="0"/>
                <a:cs typeface="Calibri" panose="020F0502020204030204" pitchFamily="34" charset="0"/>
              </a:rPr>
              <a:t>ا</a:t>
            </a:r>
            <a:r>
              <a:rPr lang="ar-SA" sz="1800" dirty="0" smtClean="0">
                <a:latin typeface="Calibri" panose="020F0502020204030204" pitchFamily="34" charset="0"/>
                <a:cs typeface="Calibri" panose="020F0502020204030204" pitchFamily="34" charset="0"/>
              </a:rPr>
              <a:t>سب عادي</a:t>
            </a:r>
            <a:r>
              <a:rPr lang="ar-IQ" sz="1800" dirty="0" smtClean="0">
                <a:latin typeface="Calibri" panose="020F0502020204030204" pitchFamily="34" charset="0"/>
                <a:cs typeface="Calibri" panose="020F0502020204030204" pitchFamily="34" charset="0"/>
              </a:rPr>
              <a:t>ة</a:t>
            </a:r>
            <a:r>
              <a:rPr lang="ar-SA" sz="1800" dirty="0" smtClean="0">
                <a:latin typeface="Calibri" panose="020F0502020204030204" pitchFamily="34" charset="0"/>
                <a:cs typeface="Calibri" panose="020F0502020204030204" pitchFamily="34" charset="0"/>
              </a:rPr>
              <a:t> في تاريخ الاكتساب و</a:t>
            </a:r>
            <a:r>
              <a:rPr lang="ar-IQ" sz="1800" dirty="0" smtClean="0">
                <a:latin typeface="Calibri" panose="020F0502020204030204" pitchFamily="34" charset="0"/>
                <a:cs typeface="Calibri" panose="020F0502020204030204" pitchFamily="34" charset="0"/>
              </a:rPr>
              <a:t>عليه </a:t>
            </a:r>
            <a:r>
              <a:rPr lang="ar-SA" sz="1800" dirty="0" smtClean="0">
                <a:latin typeface="Calibri" panose="020F0502020204030204" pitchFamily="34" charset="0"/>
                <a:cs typeface="Calibri" panose="020F0502020204030204" pitchFamily="34" charset="0"/>
              </a:rPr>
              <a:t>في ظل هذا </a:t>
            </a:r>
            <a:r>
              <a:rPr lang="en-US" sz="1800" dirty="0" smtClean="0">
                <a:latin typeface="Calibri" panose="020F0502020204030204" pitchFamily="34" charset="0"/>
                <a:cs typeface="Calibri" panose="020F0502020204030204" pitchFamily="34" charset="0"/>
              </a:rPr>
              <a:t>141 R</a:t>
            </a:r>
            <a:r>
              <a:rPr lang="ar-SA" sz="1800" dirty="0" smtClean="0">
                <a:latin typeface="Calibri" panose="020F0502020204030204" pitchFamily="34" charset="0"/>
                <a:cs typeface="Calibri" panose="020F0502020204030204" pitchFamily="34" charset="0"/>
              </a:rPr>
              <a:t> لن يتم اثبات أي من الأصول بقيمة اقل من قيمتها العادلة وسيكون هناك احتمالين:</a:t>
            </a:r>
          </a:p>
          <a:p>
            <a:pPr marL="0" lvl="0" indent="0" algn="justLow" rtl="1">
              <a:buNone/>
            </a:pPr>
            <a:endParaRPr lang="ar-SA" dirty="0" smtClean="0">
              <a:latin typeface="Calibri" panose="020F0502020204030204" pitchFamily="34" charset="0"/>
              <a:cs typeface="Calibri" panose="020F0502020204030204" pitchFamily="34" charset="0"/>
            </a:endParaRPr>
          </a:p>
          <a:p>
            <a:pPr marL="0" lvl="0" indent="0" algn="ctr" rtl="1">
              <a:buNone/>
            </a:pPr>
            <a:r>
              <a:rPr lang="en-US" sz="1800" dirty="0" smtClean="0">
                <a:latin typeface="Calibri" panose="020F0502020204030204" pitchFamily="34" charset="0"/>
                <a:cs typeface="Calibri" panose="020F0502020204030204" pitchFamily="34" charset="0"/>
              </a:rPr>
              <a:t>                                    </a:t>
            </a:r>
          </a:p>
          <a:p>
            <a:pPr marL="0" lvl="0" indent="0" algn="ctr" rtl="1">
              <a:buNone/>
            </a:pP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a:t>
            </a:r>
            <a:r>
              <a:rPr lang="en-US" sz="1800" u="sng" dirty="0" smtClean="0">
                <a:latin typeface="Calibri" panose="020F0502020204030204" pitchFamily="34" charset="0"/>
                <a:cs typeface="Calibri" panose="020F0502020204030204" pitchFamily="34" charset="0"/>
              </a:rPr>
              <a:t>  Case 1</a:t>
            </a:r>
            <a:r>
              <a:rPr lang="en-US" sz="1800" dirty="0" smtClean="0">
                <a:latin typeface="Calibri" panose="020F0502020204030204" pitchFamily="34" charset="0"/>
                <a:cs typeface="Calibri" panose="020F0502020204030204" pitchFamily="34" charset="0"/>
              </a:rPr>
              <a:t>                                   </a:t>
            </a:r>
            <a:r>
              <a:rPr lang="en-US" sz="1800" u="sng" dirty="0" smtClean="0">
                <a:latin typeface="Calibri" panose="020F0502020204030204" pitchFamily="34" charset="0"/>
                <a:cs typeface="Calibri" panose="020F0502020204030204" pitchFamily="34" charset="0"/>
              </a:rPr>
              <a:t>Case 2 </a:t>
            </a:r>
          </a:p>
          <a:p>
            <a:pPr marL="0" lvl="0" indent="0" algn="ctr">
              <a:buNone/>
            </a:pPr>
            <a:r>
              <a:rPr lang="en-US" sz="1800" b="1" dirty="0" smtClean="0">
                <a:solidFill>
                  <a:srgbClr val="F79646">
                    <a:lumMod val="50000"/>
                  </a:srgbClr>
                </a:solidFill>
                <a:latin typeface="Calibri" panose="020F0502020204030204" pitchFamily="34" charset="0"/>
                <a:cs typeface="Calibri" panose="020F0502020204030204" pitchFamily="34" charset="0"/>
              </a:rPr>
              <a:t>                                        FV </a:t>
            </a:r>
            <a:r>
              <a:rPr lang="en-US" sz="1800" b="1" dirty="0">
                <a:solidFill>
                  <a:srgbClr val="F79646">
                    <a:lumMod val="50000"/>
                  </a:srgbClr>
                </a:solidFill>
                <a:latin typeface="Calibri" panose="020F0502020204030204" pitchFamily="34" charset="0"/>
                <a:cs typeface="Calibri" panose="020F0502020204030204" pitchFamily="34" charset="0"/>
              </a:rPr>
              <a:t>&gt; IV &gt; BV  </a:t>
            </a:r>
            <a:r>
              <a:rPr lang="en-US" sz="1800" b="1" dirty="0" smtClean="0">
                <a:solidFill>
                  <a:srgbClr val="F79646">
                    <a:lumMod val="50000"/>
                  </a:srgbClr>
                </a:solidFill>
                <a:latin typeface="Calibri" panose="020F0502020204030204" pitchFamily="34" charset="0"/>
                <a:cs typeface="Calibri" panose="020F0502020204030204" pitchFamily="34" charset="0"/>
              </a:rPr>
              <a:t>                         </a:t>
            </a:r>
            <a:r>
              <a:rPr lang="en-US" sz="1800" b="1" dirty="0" err="1">
                <a:solidFill>
                  <a:srgbClr val="F79646">
                    <a:lumMod val="50000"/>
                  </a:srgbClr>
                </a:solidFill>
                <a:latin typeface="Calibri" panose="020F0502020204030204" pitchFamily="34" charset="0"/>
                <a:cs typeface="Calibri" panose="020F0502020204030204" pitchFamily="34" charset="0"/>
              </a:rPr>
              <a:t>BV</a:t>
            </a:r>
            <a:r>
              <a:rPr lang="en-US" sz="1800" b="1" dirty="0">
                <a:solidFill>
                  <a:srgbClr val="F79646">
                    <a:lumMod val="50000"/>
                  </a:srgbClr>
                </a:solidFill>
                <a:latin typeface="Calibri" panose="020F0502020204030204" pitchFamily="34" charset="0"/>
                <a:cs typeface="Calibri" panose="020F0502020204030204" pitchFamily="34" charset="0"/>
              </a:rPr>
              <a:t> &gt; FV &gt; IV </a:t>
            </a:r>
            <a:r>
              <a:rPr lang="en-US" sz="1800" dirty="0" smtClean="0">
                <a:latin typeface="Calibri" panose="020F0502020204030204" pitchFamily="34" charset="0"/>
                <a:cs typeface="Calibri" panose="020F0502020204030204" pitchFamily="34" charset="0"/>
              </a:rPr>
              <a:t>             </a:t>
            </a:r>
          </a:p>
          <a:p>
            <a:pPr marL="0" lvl="0" indent="0" algn="ctr">
              <a:buNone/>
            </a:pPr>
            <a:r>
              <a:rPr lang="en-US" sz="1800" dirty="0" smtClean="0">
                <a:latin typeface="Calibri" panose="020F0502020204030204" pitchFamily="34" charset="0"/>
                <a:cs typeface="Calibri" panose="020F0502020204030204" pitchFamily="34" charset="0"/>
              </a:rPr>
              <a:t>Implied Value             $ 1,000,000                          </a:t>
            </a:r>
            <a:r>
              <a:rPr lang="en-US" sz="1800" dirty="0" smtClean="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800,000</a:t>
            </a:r>
          </a:p>
          <a:p>
            <a:pPr marL="0" lvl="0" indent="0" algn="ctr">
              <a:buNone/>
            </a:pPr>
            <a:r>
              <a:rPr lang="en-US" sz="1800" dirty="0" smtClean="0">
                <a:latin typeface="Calibri" panose="020F0502020204030204" pitchFamily="34" charset="0"/>
                <a:cs typeface="Calibri" panose="020F0502020204030204" pitchFamily="34" charset="0"/>
              </a:rPr>
              <a:t>Book Value                   </a:t>
            </a:r>
            <a:r>
              <a:rPr lang="ar-IQ" sz="1800" u="sng" dirty="0" smtClean="0">
                <a:latin typeface="Calibri" panose="020F0502020204030204" pitchFamily="34" charset="0"/>
                <a:cs typeface="Calibri" panose="020F0502020204030204" pitchFamily="34" charset="0"/>
              </a:rPr>
              <a:t>)</a:t>
            </a:r>
            <a:r>
              <a:rPr lang="en-US" sz="1800" u="sng" dirty="0" smtClean="0">
                <a:latin typeface="Calibri" panose="020F0502020204030204" pitchFamily="34" charset="0"/>
                <a:cs typeface="Calibri" panose="020F0502020204030204" pitchFamily="34" charset="0"/>
              </a:rPr>
              <a:t> 900,000</a:t>
            </a:r>
            <a:r>
              <a:rPr lang="ar-IQ" sz="1800" u="sng" dirty="0" smtClean="0">
                <a:latin typeface="Calibri" panose="020F0502020204030204" pitchFamily="34" charset="0"/>
                <a:cs typeface="Calibri" panose="020F0502020204030204" pitchFamily="34" charset="0"/>
              </a:rPr>
              <a:t>(</a:t>
            </a:r>
            <a:r>
              <a:rPr lang="en-US" sz="1800" dirty="0" smtClean="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a:t>
            </a:r>
            <a:r>
              <a:rPr lang="ar-IQ" sz="1800" u="sng" dirty="0" smtClean="0">
                <a:latin typeface="Calibri" panose="020F0502020204030204" pitchFamily="34" charset="0"/>
                <a:cs typeface="Calibri" panose="020F0502020204030204" pitchFamily="34" charset="0"/>
              </a:rPr>
              <a:t>)</a:t>
            </a:r>
            <a:r>
              <a:rPr lang="en-US" sz="1800" u="sng" dirty="0" smtClean="0">
                <a:latin typeface="Calibri" panose="020F0502020204030204" pitchFamily="34" charset="0"/>
                <a:cs typeface="Calibri" panose="020F0502020204030204" pitchFamily="34" charset="0"/>
              </a:rPr>
              <a:t> 900,000</a:t>
            </a:r>
            <a:r>
              <a:rPr lang="ar-IQ" sz="1800" dirty="0" smtClean="0">
                <a:latin typeface="Calibri" panose="020F0502020204030204" pitchFamily="34" charset="0"/>
                <a:cs typeface="Calibri" panose="020F0502020204030204" pitchFamily="34" charset="0"/>
              </a:rPr>
              <a:t>(</a:t>
            </a:r>
          </a:p>
          <a:p>
            <a:pPr marL="0" lvl="0" indent="0">
              <a:buNone/>
            </a:pPr>
            <a:r>
              <a:rPr lang="en-US" sz="1800" dirty="0" smtClean="0">
                <a:latin typeface="Calibri" panose="020F0502020204030204" pitchFamily="34" charset="0"/>
                <a:cs typeface="Calibri" panose="020F0502020204030204" pitchFamily="34" charset="0"/>
              </a:rPr>
              <a:t>                            Diff.                              $  100,000                              $  (100,000)   </a:t>
            </a:r>
          </a:p>
          <a:p>
            <a:pPr marL="0" lvl="0" indent="0" algn="ctr">
              <a:buNone/>
            </a:pPr>
            <a:r>
              <a:rPr lang="en-US" sz="1800" dirty="0" smtClean="0">
                <a:latin typeface="Calibri" panose="020F0502020204030204" pitchFamily="34" charset="0"/>
                <a:cs typeface="Calibri" panose="020F0502020204030204" pitchFamily="34" charset="0"/>
              </a:rPr>
              <a:t> Changes in Fair Value   </a:t>
            </a:r>
            <a:r>
              <a:rPr lang="en-US" sz="1800" u="sng" dirty="0" smtClean="0">
                <a:latin typeface="Calibri" panose="020F0502020204030204" pitchFamily="34" charset="0"/>
                <a:cs typeface="Calibri" panose="020F0502020204030204" pitchFamily="34" charset="0"/>
              </a:rPr>
              <a:t>(200,000</a:t>
            </a:r>
            <a:r>
              <a:rPr lang="en-US" sz="1800" dirty="0" smtClean="0">
                <a:latin typeface="Calibri" panose="020F0502020204030204" pitchFamily="34" charset="0"/>
                <a:cs typeface="Calibri" panose="020F0502020204030204" pitchFamily="34" charset="0"/>
              </a:rPr>
              <a:t>)                                   </a:t>
            </a:r>
            <a:r>
              <a:rPr lang="en-US" sz="1800" u="sng" dirty="0" smtClean="0">
                <a:latin typeface="Calibri" panose="020F0502020204030204" pitchFamily="34" charset="0"/>
                <a:cs typeface="Calibri" panose="020F0502020204030204" pitchFamily="34" charset="0"/>
              </a:rPr>
              <a:t>50,000</a:t>
            </a:r>
            <a:endParaRPr lang="en-US" sz="1800" dirty="0" smtClean="0">
              <a:latin typeface="Calibri" panose="020F0502020204030204" pitchFamily="34" charset="0"/>
              <a:cs typeface="Calibri" panose="020F0502020204030204" pitchFamily="34" charset="0"/>
            </a:endParaRPr>
          </a:p>
          <a:p>
            <a:pPr marL="0" lvl="0" indent="0">
              <a:buNone/>
            </a:pP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Goodwill (Bargain)      </a:t>
            </a:r>
            <a:r>
              <a:rPr lang="en-US" sz="1800" u="sng" dirty="0" smtClean="0">
                <a:latin typeface="Calibri" panose="020F0502020204030204" pitchFamily="34" charset="0"/>
                <a:cs typeface="Calibri" panose="020F0502020204030204" pitchFamily="34" charset="0"/>
              </a:rPr>
              <a:t>$ (100,000</a:t>
            </a:r>
            <a:r>
              <a:rPr lang="en-US" sz="1800" dirty="0" smtClean="0">
                <a:latin typeface="Calibri" panose="020F0502020204030204" pitchFamily="34" charset="0"/>
                <a:cs typeface="Calibri" panose="020F0502020204030204" pitchFamily="34" charset="0"/>
              </a:rPr>
              <a:t>)                            </a:t>
            </a:r>
            <a:r>
              <a:rPr lang="en-US" sz="1800" u="sng" dirty="0" smtClean="0">
                <a:latin typeface="Calibri" panose="020F0502020204030204" pitchFamily="34" charset="0"/>
                <a:cs typeface="Calibri" panose="020F0502020204030204" pitchFamily="34" charset="0"/>
              </a:rPr>
              <a:t>$   (50,000)</a:t>
            </a:r>
          </a:p>
          <a:p>
            <a:pPr marL="0" lvl="0" indent="0" algn="ctr">
              <a:buNone/>
            </a:pPr>
            <a:endParaRPr lang="en-US" sz="1800" dirty="0" smtClean="0">
              <a:latin typeface="Calibri" panose="020F0502020204030204" pitchFamily="34" charset="0"/>
              <a:cs typeface="Calibri" panose="020F0502020204030204" pitchFamily="34" charset="0"/>
            </a:endParaRPr>
          </a:p>
          <a:p>
            <a:pPr marL="0" lvl="0" indent="0">
              <a:buNone/>
            </a:pPr>
            <a:r>
              <a:rPr lang="en-US" sz="1800" dirty="0">
                <a:latin typeface="Calibri" panose="020F0502020204030204" pitchFamily="34" charset="0"/>
                <a:cs typeface="Calibri" panose="020F0502020204030204" pitchFamily="34" charset="0"/>
              </a:rPr>
              <a:t> </a:t>
            </a:r>
            <a:r>
              <a:rPr lang="en-US" sz="1800" dirty="0" smtClean="0">
                <a:latin typeface="Calibri" panose="020F0502020204030204" pitchFamily="34" charset="0"/>
                <a:cs typeface="Calibri" panose="020F0502020204030204" pitchFamily="34" charset="0"/>
              </a:rPr>
              <a:t>                        </a:t>
            </a:r>
            <a:endParaRPr lang="ar-IQ" sz="1800" dirty="0" smtClean="0">
              <a:latin typeface="Calibri" panose="020F0502020204030204" pitchFamily="34" charset="0"/>
              <a:cs typeface="Calibri" panose="020F0502020204030204" pitchFamily="34" charset="0"/>
            </a:endParaRPr>
          </a:p>
          <a:p>
            <a:pPr marL="0" lvl="0" indent="0" algn="ctr">
              <a:buNone/>
            </a:pPr>
            <a:endParaRPr lang="en-US" sz="1800" dirty="0" smtClean="0">
              <a:latin typeface="Calibri" panose="020F0502020204030204" pitchFamily="34" charset="0"/>
              <a:cs typeface="Calibri" panose="020F0502020204030204" pitchFamily="34" charset="0"/>
            </a:endParaRPr>
          </a:p>
          <a:p>
            <a:pPr marL="0" lvl="0" indent="0" algn="ctr">
              <a:buNone/>
            </a:pPr>
            <a:endParaRPr lang="en-US" sz="1800" dirty="0" smtClean="0">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fld id="{0B62EAB1-D80C-4217-BFF0-836E2E1B9F25}" type="slidenum">
              <a:rPr lang="en-US" smtClean="0"/>
              <a:pPr/>
              <a:t>7</a:t>
            </a:fld>
            <a:endParaRPr lang="en-US" dirty="0"/>
          </a:p>
        </p:txBody>
      </p:sp>
      <p:sp>
        <p:nvSpPr>
          <p:cNvPr id="6" name="مستطيل مستدير الزوايا 5"/>
          <p:cNvSpPr/>
          <p:nvPr/>
        </p:nvSpPr>
        <p:spPr>
          <a:xfrm>
            <a:off x="624213" y="2209800"/>
            <a:ext cx="79248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285750" indent="-285750" algn="ctr" rtl="1">
              <a:buFont typeface="Wingdings" panose="05000000000000000000" pitchFamily="2" charset="2"/>
              <a:buChar char="ü"/>
            </a:pPr>
            <a:r>
              <a:rPr lang="ar-SA" dirty="0" smtClean="0">
                <a:solidFill>
                  <a:schemeClr val="tx1"/>
                </a:solidFill>
                <a:latin typeface="Calibri" panose="020F0502020204030204" pitchFamily="34" charset="0"/>
                <a:cs typeface="Calibri" panose="020F0502020204030204" pitchFamily="34" charset="0"/>
              </a:rPr>
              <a:t>اذا كانت (العادلة &gt; الضمنية &gt; الدفترية) فانه </a:t>
            </a:r>
            <a:r>
              <a:rPr lang="ar-IQ" dirty="0" smtClean="0">
                <a:solidFill>
                  <a:schemeClr val="tx1"/>
                </a:solidFill>
                <a:latin typeface="Calibri" panose="020F0502020204030204" pitchFamily="34" charset="0"/>
                <a:cs typeface="Calibri" panose="020F0502020204030204" pitchFamily="34" charset="0"/>
              </a:rPr>
              <a:t>الأ</a:t>
            </a:r>
            <a:r>
              <a:rPr lang="ar-SA" dirty="0" smtClean="0">
                <a:solidFill>
                  <a:schemeClr val="tx1"/>
                </a:solidFill>
                <a:latin typeface="Calibri" panose="020F0502020204030204" pitchFamily="34" charset="0"/>
                <a:cs typeface="Calibri" panose="020F0502020204030204" pitchFamily="34" charset="0"/>
              </a:rPr>
              <a:t>قل احتمال</a:t>
            </a:r>
            <a:r>
              <a:rPr lang="ar-IQ" dirty="0" smtClean="0">
                <a:solidFill>
                  <a:schemeClr val="tx1"/>
                </a:solidFill>
                <a:latin typeface="Calibri" panose="020F0502020204030204" pitchFamily="34" charset="0"/>
                <a:cs typeface="Calibri" panose="020F0502020204030204" pitchFamily="34" charset="0"/>
              </a:rPr>
              <a:t>اً</a:t>
            </a:r>
            <a:r>
              <a:rPr lang="ar-SA" dirty="0" smtClean="0">
                <a:solidFill>
                  <a:schemeClr val="tx1"/>
                </a:solidFill>
                <a:latin typeface="Calibri" panose="020F0502020204030204" pitchFamily="34" charset="0"/>
                <a:cs typeface="Calibri" panose="020F0502020204030204" pitchFamily="34" charset="0"/>
              </a:rPr>
              <a:t> </a:t>
            </a:r>
            <a:r>
              <a:rPr lang="ar-IQ" dirty="0" smtClean="0">
                <a:solidFill>
                  <a:schemeClr val="tx1"/>
                </a:solidFill>
                <a:latin typeface="Calibri" panose="020F0502020204030204" pitchFamily="34" charset="0"/>
                <a:cs typeface="Calibri" panose="020F0502020204030204" pitchFamily="34" charset="0"/>
              </a:rPr>
              <a:t>من </a:t>
            </a:r>
            <a:r>
              <a:rPr lang="ar-SA" dirty="0" smtClean="0">
                <a:solidFill>
                  <a:schemeClr val="tx1"/>
                </a:solidFill>
                <a:latin typeface="Calibri" panose="020F0502020204030204" pitchFamily="34" charset="0"/>
                <a:cs typeface="Calibri" panose="020F0502020204030204" pitchFamily="34" charset="0"/>
              </a:rPr>
              <a:t>ان </a:t>
            </a:r>
            <a:r>
              <a:rPr lang="ar-SA" dirty="0">
                <a:solidFill>
                  <a:schemeClr val="tx1"/>
                </a:solidFill>
                <a:latin typeface="Calibri" panose="020F0502020204030204" pitchFamily="34" charset="0"/>
                <a:cs typeface="Calibri" panose="020F0502020204030204" pitchFamily="34" charset="0"/>
              </a:rPr>
              <a:t>يمثل </a:t>
            </a:r>
            <a:r>
              <a:rPr lang="ar-IQ" dirty="0" smtClean="0">
                <a:solidFill>
                  <a:schemeClr val="tx1"/>
                </a:solidFill>
                <a:latin typeface="Calibri" panose="020F0502020204030204" pitchFamily="34" charset="0"/>
                <a:cs typeface="Calibri" panose="020F0502020204030204" pitchFamily="34" charset="0"/>
              </a:rPr>
              <a:t>الفرق </a:t>
            </a:r>
            <a:r>
              <a:rPr lang="ar-SA" dirty="0" smtClean="0">
                <a:solidFill>
                  <a:schemeClr val="tx1"/>
                </a:solidFill>
                <a:latin typeface="Calibri" panose="020F0502020204030204" pitchFamily="34" charset="0"/>
                <a:cs typeface="Calibri" panose="020F0502020204030204" pitchFamily="34" charset="0"/>
              </a:rPr>
              <a:t>مك</a:t>
            </a:r>
            <a:r>
              <a:rPr lang="ar-IQ" dirty="0" smtClean="0">
                <a:solidFill>
                  <a:schemeClr val="tx1"/>
                </a:solidFill>
                <a:latin typeface="Calibri" panose="020F0502020204030204" pitchFamily="34" charset="0"/>
                <a:cs typeface="Calibri" panose="020F0502020204030204" pitchFamily="34" charset="0"/>
              </a:rPr>
              <a:t>ا</a:t>
            </a:r>
            <a:r>
              <a:rPr lang="ar-SA" dirty="0" smtClean="0">
                <a:solidFill>
                  <a:schemeClr val="tx1"/>
                </a:solidFill>
                <a:latin typeface="Calibri" panose="020F0502020204030204" pitchFamily="34" charset="0"/>
                <a:cs typeface="Calibri" panose="020F0502020204030204" pitchFamily="34" charset="0"/>
              </a:rPr>
              <a:t>سب </a:t>
            </a:r>
          </a:p>
          <a:p>
            <a:pPr marL="285750" indent="-285750" algn="ctr" rtl="1">
              <a:buFont typeface="Wingdings" panose="05000000000000000000" pitchFamily="2" charset="2"/>
              <a:buChar char="ü"/>
            </a:pPr>
            <a:r>
              <a:rPr lang="ar-SA" dirty="0" smtClean="0">
                <a:solidFill>
                  <a:schemeClr val="tx1"/>
                </a:solidFill>
                <a:latin typeface="Calibri" panose="020F0502020204030204" pitchFamily="34" charset="0"/>
                <a:cs typeface="Calibri" panose="020F0502020204030204" pitchFamily="34" charset="0"/>
              </a:rPr>
              <a:t>اذا كانت (الدفترية &gt; العادلة &gt; الضمنية) فانه </a:t>
            </a:r>
            <a:r>
              <a:rPr lang="ar-IQ" dirty="0" smtClean="0">
                <a:solidFill>
                  <a:schemeClr val="tx1"/>
                </a:solidFill>
                <a:latin typeface="Calibri" panose="020F0502020204030204" pitchFamily="34" charset="0"/>
                <a:cs typeface="Calibri" panose="020F0502020204030204" pitchFamily="34" charset="0"/>
              </a:rPr>
              <a:t>الأ</a:t>
            </a:r>
            <a:r>
              <a:rPr lang="ar-SA" dirty="0" smtClean="0">
                <a:solidFill>
                  <a:schemeClr val="tx1"/>
                </a:solidFill>
                <a:latin typeface="Calibri" panose="020F0502020204030204" pitchFamily="34" charset="0"/>
                <a:cs typeface="Calibri" panose="020F0502020204030204" pitchFamily="34" charset="0"/>
              </a:rPr>
              <a:t>كثر احتمال</a:t>
            </a:r>
            <a:r>
              <a:rPr lang="ar-IQ" dirty="0" smtClean="0">
                <a:solidFill>
                  <a:schemeClr val="tx1"/>
                </a:solidFill>
                <a:latin typeface="Calibri" panose="020F0502020204030204" pitchFamily="34" charset="0"/>
                <a:cs typeface="Calibri" panose="020F0502020204030204" pitchFamily="34" charset="0"/>
              </a:rPr>
              <a:t>اً</a:t>
            </a:r>
            <a:r>
              <a:rPr lang="ar-SA" dirty="0" smtClean="0">
                <a:solidFill>
                  <a:schemeClr val="tx1"/>
                </a:solidFill>
                <a:latin typeface="Calibri" panose="020F0502020204030204" pitchFamily="34" charset="0"/>
                <a:cs typeface="Calibri" panose="020F0502020204030204" pitchFamily="34" charset="0"/>
              </a:rPr>
              <a:t> </a:t>
            </a:r>
            <a:r>
              <a:rPr lang="ar-IQ" dirty="0" smtClean="0">
                <a:solidFill>
                  <a:schemeClr val="tx1"/>
                </a:solidFill>
                <a:latin typeface="Calibri" panose="020F0502020204030204" pitchFamily="34" charset="0"/>
                <a:cs typeface="Calibri" panose="020F0502020204030204" pitchFamily="34" charset="0"/>
              </a:rPr>
              <a:t>من </a:t>
            </a:r>
            <a:r>
              <a:rPr lang="ar-SA" dirty="0" smtClean="0">
                <a:solidFill>
                  <a:schemeClr val="tx1"/>
                </a:solidFill>
                <a:latin typeface="Calibri" panose="020F0502020204030204" pitchFamily="34" charset="0"/>
                <a:cs typeface="Calibri" panose="020F0502020204030204" pitchFamily="34" charset="0"/>
              </a:rPr>
              <a:t>ان </a:t>
            </a:r>
            <a:r>
              <a:rPr lang="ar-SA" dirty="0">
                <a:solidFill>
                  <a:schemeClr val="tx1"/>
                </a:solidFill>
                <a:latin typeface="Calibri" panose="020F0502020204030204" pitchFamily="34" charset="0"/>
                <a:cs typeface="Calibri" panose="020F0502020204030204" pitchFamily="34" charset="0"/>
              </a:rPr>
              <a:t>يمثل </a:t>
            </a:r>
            <a:r>
              <a:rPr lang="ar-SA" dirty="0" smtClean="0">
                <a:solidFill>
                  <a:schemeClr val="tx1"/>
                </a:solidFill>
                <a:latin typeface="Calibri" panose="020F0502020204030204" pitchFamily="34" charset="0"/>
                <a:cs typeface="Calibri" panose="020F0502020204030204" pitchFamily="34" charset="0"/>
              </a:rPr>
              <a:t>مك</a:t>
            </a:r>
            <a:r>
              <a:rPr lang="ar-IQ" dirty="0" smtClean="0">
                <a:solidFill>
                  <a:schemeClr val="tx1"/>
                </a:solidFill>
                <a:latin typeface="Calibri" panose="020F0502020204030204" pitchFamily="34" charset="0"/>
                <a:cs typeface="Calibri" panose="020F0502020204030204" pitchFamily="34" charset="0"/>
              </a:rPr>
              <a:t>ا</a:t>
            </a:r>
            <a:r>
              <a:rPr lang="ar-SA" dirty="0" smtClean="0">
                <a:solidFill>
                  <a:schemeClr val="tx1"/>
                </a:solidFill>
                <a:latin typeface="Calibri" panose="020F0502020204030204" pitchFamily="34" charset="0"/>
                <a:cs typeface="Calibri" panose="020F0502020204030204" pitchFamily="34" charset="0"/>
              </a:rPr>
              <a:t>سب</a:t>
            </a:r>
            <a:r>
              <a:rPr lang="ar-SA" sz="2000" dirty="0" smtClean="0">
                <a:solidFill>
                  <a:schemeClr val="tx1"/>
                </a:solidFill>
                <a:latin typeface="Calibri" panose="020F0502020204030204" pitchFamily="34" charset="0"/>
                <a:cs typeface="Calibri" panose="020F0502020204030204" pitchFamily="34" charset="0"/>
              </a:rPr>
              <a:t> </a:t>
            </a:r>
            <a:endParaRPr lang="en-US" sz="2000" dirty="0">
              <a:solidFill>
                <a:schemeClr val="tx1"/>
              </a:solidFill>
              <a:latin typeface="Calibri" panose="020F0502020204030204" pitchFamily="34" charset="0"/>
              <a:cs typeface="Calibri" panose="020F0502020204030204" pitchFamily="34" charset="0"/>
            </a:endParaRPr>
          </a:p>
        </p:txBody>
      </p:sp>
      <p:sp>
        <p:nvSpPr>
          <p:cNvPr id="8" name="مستطيل مستدير الزوايا 7"/>
          <p:cNvSpPr/>
          <p:nvPr/>
        </p:nvSpPr>
        <p:spPr>
          <a:xfrm>
            <a:off x="591854" y="5486400"/>
            <a:ext cx="7924800" cy="685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r"/>
            <a:r>
              <a:rPr lang="ar-IQ" sz="2000" b="1" dirty="0" smtClean="0">
                <a:solidFill>
                  <a:srgbClr val="0070C0"/>
                </a:solidFill>
              </a:rPr>
              <a:t>ومع ذلك : </a:t>
            </a:r>
          </a:p>
          <a:p>
            <a:pPr algn="r"/>
            <a:r>
              <a:rPr lang="ar-SA" sz="2000" b="1" dirty="0" smtClean="0">
                <a:solidFill>
                  <a:srgbClr val="0070C0"/>
                </a:solidFill>
              </a:rPr>
              <a:t>ان من يحدد مكاسب الصفقة هو المقارنة بين القيمة العادلة والضمنية (العادلة &gt; الضمنية) </a:t>
            </a:r>
          </a:p>
        </p:txBody>
      </p:sp>
    </p:spTree>
    <p:extLst>
      <p:ext uri="{BB962C8B-B14F-4D97-AF65-F5344CB8AC3E}">
        <p14:creationId xmlns:p14="http://schemas.microsoft.com/office/powerpoint/2010/main" val="1916040036"/>
      </p:ext>
    </p:extLst>
  </p:cSld>
  <p:clrMapOvr>
    <a:masterClrMapping/>
  </p:clrMapOvr>
  <mc:AlternateContent xmlns:mc="http://schemas.openxmlformats.org/markup-compatibility/2006" xmlns:p14="http://schemas.microsoft.com/office/powerpoint/2010/main">
    <mc:Choice Requires="p14">
      <p:transition spd="slow" p14:dur="2000"/>
    </mc:Choice>
    <mc:Fallback xmlns="" xmlns:mv="urn:schemas-microsoft-com:mac:vml">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62EAB1-D80C-4217-BFF0-836E2E1B9F25}" type="slidenum">
              <a:rPr lang="en-US" smtClean="0"/>
              <a:pPr/>
              <a:t>8</a:t>
            </a:fld>
            <a:endParaRPr lang="en-US" dirty="0"/>
          </a:p>
        </p:txBody>
      </p:sp>
      <p:sp>
        <p:nvSpPr>
          <p:cNvPr id="5" name="Rectangle 3"/>
          <p:cNvSpPr>
            <a:spLocks noGrp="1" noChangeArrowheads="1"/>
          </p:cNvSpPr>
          <p:nvPr>
            <p:ph type="title"/>
          </p:nvPr>
        </p:nvSpPr>
        <p:spPr>
          <a:xfrm>
            <a:off x="1447800" y="304800"/>
            <a:ext cx="7467600" cy="1143000"/>
          </a:xfrm>
          <a:solidFill>
            <a:schemeClr val="accent1">
              <a:lumMod val="40000"/>
              <a:lumOff val="60000"/>
            </a:schemeClr>
          </a:solidFill>
        </p:spPr>
        <p:txBody>
          <a:bodyPr>
            <a:normAutofit/>
          </a:bodyPr>
          <a:lstStyle/>
          <a:p>
            <a:pPr lvl="0" algn="ctr" rtl="1">
              <a:spcBef>
                <a:spcPct val="20000"/>
              </a:spcBef>
            </a:pPr>
            <a:r>
              <a:rPr lang="ar-SA" sz="3200" b="1" dirty="0">
                <a:solidFill>
                  <a:prstClr val="black"/>
                </a:solidFill>
                <a:latin typeface="Calibri" panose="020F0502020204030204" pitchFamily="34" charset="0"/>
                <a:ea typeface="+mn-ea"/>
                <a:cs typeface="Calibri" panose="020F0502020204030204" pitchFamily="34" charset="0"/>
              </a:rPr>
              <a:t>وصف موقف </a:t>
            </a:r>
            <a:r>
              <a:rPr lang="en-US" sz="3200" b="1" dirty="0">
                <a:solidFill>
                  <a:prstClr val="black"/>
                </a:solidFill>
                <a:latin typeface="Calibri" panose="020F0502020204030204" pitchFamily="34" charset="0"/>
                <a:ea typeface="+mn-ea"/>
                <a:cs typeface="Calibri" panose="020F0502020204030204" pitchFamily="34" charset="0"/>
              </a:rPr>
              <a:t>FASB</a:t>
            </a:r>
            <a:r>
              <a:rPr lang="ar-SA" sz="3200" b="1" dirty="0">
                <a:solidFill>
                  <a:prstClr val="black"/>
                </a:solidFill>
                <a:latin typeface="Calibri" panose="020F0502020204030204" pitchFamily="34" charset="0"/>
                <a:ea typeface="+mn-ea"/>
                <a:cs typeface="Calibri" panose="020F0502020204030204" pitchFamily="34" charset="0"/>
              </a:rPr>
              <a:t> من المحاسبة عن مكاسب صفقة </a:t>
            </a:r>
            <a:r>
              <a:rPr lang="ar-SA" sz="3200" b="1" dirty="0" smtClean="0">
                <a:solidFill>
                  <a:prstClr val="black"/>
                </a:solidFill>
                <a:latin typeface="Calibri" panose="020F0502020204030204" pitchFamily="34" charset="0"/>
                <a:ea typeface="+mn-ea"/>
                <a:cs typeface="Calibri" panose="020F0502020204030204" pitchFamily="34" charset="0"/>
              </a:rPr>
              <a:t>الاندماج</a:t>
            </a:r>
            <a:r>
              <a:rPr lang="ar-IQ" sz="3200" b="1" dirty="0" smtClean="0">
                <a:solidFill>
                  <a:prstClr val="black"/>
                </a:solidFill>
                <a:latin typeface="Calibri" panose="020F0502020204030204" pitchFamily="34" charset="0"/>
                <a:ea typeface="+mn-ea"/>
                <a:cs typeface="Calibri" panose="020F0502020204030204" pitchFamily="34" charset="0"/>
              </a:rPr>
              <a:t> على وفق </a:t>
            </a:r>
            <a:r>
              <a:rPr lang="en-US" sz="3200" b="1" dirty="0" smtClean="0">
                <a:solidFill>
                  <a:prstClr val="black"/>
                </a:solidFill>
                <a:latin typeface="Calibri" panose="020F0502020204030204" pitchFamily="34" charset="0"/>
                <a:ea typeface="+mn-ea"/>
                <a:cs typeface="Calibri" panose="020F0502020204030204" pitchFamily="34" charset="0"/>
              </a:rPr>
              <a:t>141 R</a:t>
            </a:r>
            <a:r>
              <a:rPr lang="en-US" sz="3200" b="1" dirty="0" smtClean="0">
                <a:solidFill>
                  <a:prstClr val="black"/>
                </a:solidFill>
                <a:ea typeface="+mn-ea"/>
                <a:cs typeface="+mn-cs"/>
              </a:rPr>
              <a:t> </a:t>
            </a:r>
            <a:endParaRPr lang="ar-SA" sz="3200" b="1" dirty="0">
              <a:solidFill>
                <a:prstClr val="black"/>
              </a:solidFill>
              <a:ea typeface="+mn-ea"/>
              <a:cs typeface="+mn-cs"/>
            </a:endParaRPr>
          </a:p>
        </p:txBody>
      </p:sp>
      <p:pic>
        <p:nvPicPr>
          <p:cNvPr id="55301" name="Picture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1920021"/>
            <a:ext cx="7924800" cy="388632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6461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828801"/>
            <a:ext cx="8077200" cy="3810000"/>
          </a:xfrm>
        </p:spPr>
        <p:txBody>
          <a:bodyPr>
            <a:normAutofit/>
          </a:bodyPr>
          <a:lstStyle/>
          <a:p>
            <a:pPr algn="just" rtl="1"/>
            <a:r>
              <a:rPr lang="en-US" dirty="0"/>
              <a:t> </a:t>
            </a:r>
            <a:r>
              <a:rPr lang="ar-IQ" sz="2200" dirty="0">
                <a:latin typeface="Calibri" panose="020F0502020204030204" pitchFamily="34" charset="0"/>
                <a:cs typeface="Calibri" panose="020F0502020204030204" pitchFamily="34" charset="0"/>
              </a:rPr>
              <a:t>ان حالات الاكتساب التي قادت الى اثبات شهرة محل تعد الأكثر شيوعاً في السنوات </a:t>
            </a:r>
            <a:r>
              <a:rPr lang="ar-IQ" sz="2200" dirty="0" smtClean="0">
                <a:latin typeface="Calibri" panose="020F0502020204030204" pitchFamily="34" charset="0"/>
                <a:cs typeface="Calibri" panose="020F0502020204030204" pitchFamily="34" charset="0"/>
              </a:rPr>
              <a:t>الأخيرة </a:t>
            </a:r>
            <a:r>
              <a:rPr lang="ar-IQ" sz="2200" dirty="0">
                <a:latin typeface="Calibri" panose="020F0502020204030204" pitchFamily="34" charset="0"/>
                <a:cs typeface="Calibri" panose="020F0502020204030204" pitchFamily="34" charset="0"/>
              </a:rPr>
              <a:t>من تلك التي قادت الى تحقيق مكاسب ، ولقد احتل تأثير الشهرة  على الارباح المستقبلية  اهتماما كبيرا مع التوجه الى تخفيف العبء عليها من خلال عدم  المطالبة بأثبات استنزاف سنوي للشهرة ، مقارنةً ببقية الاصول غير الملموسة مثل براءة الاختراع ، وعقود الامتياز ذات الاعمار المحدودة والتي يجب ان يتم استنزافها على اساس عدد السنوات المقدرة لعمرها , وسوف يتم التركيز في هذا الفصل على الاصول القابلة للاندثار وشهرة المحل فقط طالما ان بقية الاصول غير الملموسة ذات الاعمار المحدودة يتم المحاسبة عنها بأسلوب مشابه للأصول الملموسة القابلة للاندثار باستخدام مصطلح مصروف الاستنزاف  </a:t>
            </a:r>
            <a:r>
              <a:rPr lang="en-US" sz="2200" dirty="0">
                <a:latin typeface="Calibri" panose="020F0502020204030204" pitchFamily="34" charset="0"/>
                <a:cs typeface="Calibri" panose="020F0502020204030204" pitchFamily="34" charset="0"/>
              </a:rPr>
              <a:t>Amortization"</a:t>
            </a:r>
            <a:r>
              <a:rPr lang="ar-IQ" sz="2200" dirty="0">
                <a:latin typeface="Calibri" panose="020F0502020204030204" pitchFamily="34" charset="0"/>
                <a:cs typeface="Calibri" panose="020F0502020204030204" pitchFamily="34" charset="0"/>
              </a:rPr>
              <a:t>" بدلاً من مصروف الاندثار </a:t>
            </a:r>
            <a:r>
              <a:rPr lang="en-US" sz="2400" dirty="0">
                <a:latin typeface="Calibri" panose="020F0502020204030204" pitchFamily="34" charset="0"/>
                <a:cs typeface="Calibri" panose="020F0502020204030204" pitchFamily="34" charset="0"/>
              </a:rPr>
              <a:t>Depreciation</a:t>
            </a:r>
            <a:r>
              <a:rPr lang="en-US" dirty="0"/>
              <a:t> </a:t>
            </a:r>
            <a:r>
              <a:rPr lang="ar-IQ" dirty="0"/>
              <a:t> . </a:t>
            </a:r>
            <a:endParaRPr lang="en-US" dirty="0"/>
          </a:p>
          <a:p>
            <a:endParaRPr lang="en-US" dirty="0"/>
          </a:p>
        </p:txBody>
      </p:sp>
      <p:sp>
        <p:nvSpPr>
          <p:cNvPr id="4" name="عنصر نائب لرقم الشريحة 3"/>
          <p:cNvSpPr>
            <a:spLocks noGrp="1"/>
          </p:cNvSpPr>
          <p:nvPr>
            <p:ph type="sldNum" sz="quarter" idx="12"/>
          </p:nvPr>
        </p:nvSpPr>
        <p:spPr/>
        <p:txBody>
          <a:bodyPr/>
          <a:lstStyle/>
          <a:p>
            <a:fld id="{0B62EAB1-D80C-4217-BFF0-836E2E1B9F25}" type="slidenum">
              <a:rPr lang="en-US" smtClean="0"/>
              <a:pPr/>
              <a:t>9</a:t>
            </a:fld>
            <a:endParaRPr lang="en-US" dirty="0"/>
          </a:p>
        </p:txBody>
      </p:sp>
      <p:sp>
        <p:nvSpPr>
          <p:cNvPr id="5" name="Rectangle 3"/>
          <p:cNvSpPr>
            <a:spLocks noGrp="1" noChangeArrowheads="1"/>
          </p:cNvSpPr>
          <p:nvPr>
            <p:ph type="title"/>
          </p:nvPr>
        </p:nvSpPr>
        <p:spPr>
          <a:xfrm>
            <a:off x="1447800" y="304800"/>
            <a:ext cx="7467600" cy="1143000"/>
          </a:xfrm>
          <a:solidFill>
            <a:schemeClr val="accent1">
              <a:lumMod val="40000"/>
              <a:lumOff val="60000"/>
            </a:schemeClr>
          </a:solidFill>
        </p:spPr>
        <p:txBody>
          <a:bodyPr>
            <a:normAutofit/>
          </a:bodyPr>
          <a:lstStyle/>
          <a:p>
            <a:pPr lvl="0" algn="ctr" rtl="1">
              <a:spcBef>
                <a:spcPct val="20000"/>
              </a:spcBef>
            </a:pPr>
            <a:r>
              <a:rPr lang="ar-SA" sz="3200" b="1" dirty="0">
                <a:solidFill>
                  <a:prstClr val="black"/>
                </a:solidFill>
                <a:latin typeface="Calibri" panose="020F0502020204030204" pitchFamily="34" charset="0"/>
                <a:ea typeface="+mn-ea"/>
                <a:cs typeface="Calibri" panose="020F0502020204030204" pitchFamily="34" charset="0"/>
              </a:rPr>
              <a:t>وصف موقف </a:t>
            </a:r>
            <a:r>
              <a:rPr lang="en-US" sz="3200" b="1" dirty="0">
                <a:solidFill>
                  <a:prstClr val="black"/>
                </a:solidFill>
                <a:latin typeface="Calibri" panose="020F0502020204030204" pitchFamily="34" charset="0"/>
                <a:ea typeface="+mn-ea"/>
                <a:cs typeface="Calibri" panose="020F0502020204030204" pitchFamily="34" charset="0"/>
              </a:rPr>
              <a:t>FASB</a:t>
            </a:r>
            <a:r>
              <a:rPr lang="ar-SA" sz="3200" b="1" dirty="0">
                <a:solidFill>
                  <a:prstClr val="black"/>
                </a:solidFill>
                <a:latin typeface="Calibri" panose="020F0502020204030204" pitchFamily="34" charset="0"/>
                <a:ea typeface="+mn-ea"/>
                <a:cs typeface="Calibri" panose="020F0502020204030204" pitchFamily="34" charset="0"/>
              </a:rPr>
              <a:t> من المحاسبة عن مكاسب صفقة </a:t>
            </a:r>
            <a:r>
              <a:rPr lang="ar-SA" sz="3200" b="1" dirty="0" smtClean="0">
                <a:solidFill>
                  <a:prstClr val="black"/>
                </a:solidFill>
                <a:latin typeface="Calibri" panose="020F0502020204030204" pitchFamily="34" charset="0"/>
                <a:ea typeface="+mn-ea"/>
                <a:cs typeface="Calibri" panose="020F0502020204030204" pitchFamily="34" charset="0"/>
              </a:rPr>
              <a:t>الاندماج</a:t>
            </a:r>
            <a:r>
              <a:rPr lang="ar-IQ" sz="3200" b="1" dirty="0" smtClean="0">
                <a:solidFill>
                  <a:prstClr val="black"/>
                </a:solidFill>
                <a:latin typeface="Calibri" panose="020F0502020204030204" pitchFamily="34" charset="0"/>
                <a:ea typeface="+mn-ea"/>
                <a:cs typeface="Calibri" panose="020F0502020204030204" pitchFamily="34" charset="0"/>
              </a:rPr>
              <a:t> على وفق </a:t>
            </a:r>
            <a:r>
              <a:rPr lang="en-US" sz="3200" b="1" dirty="0" smtClean="0">
                <a:solidFill>
                  <a:prstClr val="black"/>
                </a:solidFill>
                <a:latin typeface="Calibri" panose="020F0502020204030204" pitchFamily="34" charset="0"/>
                <a:ea typeface="+mn-ea"/>
                <a:cs typeface="Calibri" panose="020F0502020204030204" pitchFamily="34" charset="0"/>
              </a:rPr>
              <a:t>141 R</a:t>
            </a:r>
            <a:r>
              <a:rPr lang="en-US" sz="3200" b="1" dirty="0" smtClean="0">
                <a:solidFill>
                  <a:prstClr val="black"/>
                </a:solidFill>
                <a:ea typeface="+mn-ea"/>
                <a:cs typeface="+mn-cs"/>
              </a:rPr>
              <a:t> </a:t>
            </a:r>
            <a:endParaRPr lang="ar-SA" sz="3200" b="1" dirty="0">
              <a:solidFill>
                <a:prstClr val="black"/>
              </a:solidFill>
              <a:ea typeface="+mn-ea"/>
              <a:cs typeface="+mn-cs"/>
            </a:endParaRPr>
          </a:p>
        </p:txBody>
      </p:sp>
    </p:spTree>
    <p:extLst>
      <p:ext uri="{BB962C8B-B14F-4D97-AF65-F5344CB8AC3E}">
        <p14:creationId xmlns:p14="http://schemas.microsoft.com/office/powerpoint/2010/main" val="2847196894"/>
      </p:ext>
    </p:extLst>
  </p:cSld>
  <p:clrMapOvr>
    <a:masterClrMapping/>
  </p:clrMapOvr>
</p:sld>
</file>

<file path=ppt/theme/theme1.xml><?xml version="1.0" encoding="utf-8"?>
<a:theme xmlns:a="http://schemas.openxmlformats.org/drawingml/2006/main" name="jeter6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jeter6e.thmx</Template>
  <TotalTime>5054</TotalTime>
  <Words>3175</Words>
  <Application>Microsoft Office PowerPoint</Application>
  <PresentationFormat>عرض على الشاشة (3:4)‏</PresentationFormat>
  <Paragraphs>312</Paragraphs>
  <Slides>36</Slides>
  <Notes>29</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36</vt:i4>
      </vt:variant>
    </vt:vector>
  </HeadingPairs>
  <TitlesOfParts>
    <vt:vector size="38" baseType="lpstr">
      <vt:lpstr>jeter6e</vt:lpstr>
      <vt:lpstr>Worksheet</vt:lpstr>
      <vt:lpstr>عرض تقديمي في PowerPoint</vt:lpstr>
      <vt:lpstr>الأهداف التعليمية</vt:lpstr>
      <vt:lpstr>تخصيص الفرق بين القيمة الضمنية والقيمة الدفترية   في تاريخ الاكتساب</vt:lpstr>
      <vt:lpstr>تخصيص الفرق بين القيمة الضمنية والقيمة الدفترية  في تاريخ الاكتساب</vt:lpstr>
      <vt:lpstr>تخصيص الفرق بين القيمة الضمنية والقيمة الدفترية  في تاريخ الاكتساب</vt:lpstr>
      <vt:lpstr>تخصيص الفرق بين القيمة الضمنية والقيمة الدفترية  في تاريخ الاكتساب – مكاسب الصفقة</vt:lpstr>
      <vt:lpstr>موقف FASB من المحاسبة عن مكاسب صفقة الاندماج على وفق 141 R </vt:lpstr>
      <vt:lpstr>وصف موقف FASB من المحاسبة عن مكاسب صفقة الاندماج على وفق 141 R </vt:lpstr>
      <vt:lpstr>وصف موقف FASB من المحاسبة عن مكاسب صفقة الاندماج على وفق 141 R </vt:lpstr>
      <vt:lpstr>تخصيص الفرق الى أصول والتزامات  الشركة التابعة</vt:lpstr>
      <vt:lpstr>تخصيص الفرق الى أصول والتزامات  الشركة التابعة</vt:lpstr>
      <vt:lpstr>تخصيص الفرق الى أصول والتزامات  الشركة التابعة</vt:lpstr>
      <vt:lpstr>تخصيص الفرق الى أصول والتزامات  الشركة التابعة</vt:lpstr>
      <vt:lpstr>تخصيص الفرق الى أصول والتزامات الشركة التابعة</vt:lpstr>
      <vt:lpstr>تخصيص الفرق الى أصول والتزامات الشركة التابعة</vt:lpstr>
      <vt:lpstr>تأثير تخصيص واندثار الفرق بين القيمة الضمنية والدفترية على صافي الدخل الموحد في سنة الاكتساب</vt:lpstr>
      <vt:lpstr>تأثير تخصيص واندثار الفرق بين القيمة الضمنية والدفترية على صافي الدخل الموحد في سنة الاكتساب</vt:lpstr>
      <vt:lpstr>القوائم المالية الموحدة (طريقة الكلفة)</vt:lpstr>
      <vt:lpstr>القوائم المالية الموحدة (طريقة الكلفة)</vt:lpstr>
      <vt:lpstr>القوائم المالية الموحدة (طريقة الكلفة)</vt:lpstr>
      <vt:lpstr>القوائم المالية الموحدة (طريقة الكلفة)</vt:lpstr>
      <vt:lpstr>القوائم المالية الموحدة (طريقة الكلفة)</vt:lpstr>
      <vt:lpstr>القوائم المالية الموحدة  (طريقة الملكية الكلية والجزئية)</vt:lpstr>
      <vt:lpstr>القوائم المالية الموحدة (الملكية الجزئية)</vt:lpstr>
      <vt:lpstr>القوائم المالية الموحدة (الملكية الجزئية)</vt:lpstr>
      <vt:lpstr>القوائم المالية الموحدة (الملكية الجزئية)</vt:lpstr>
      <vt:lpstr>القوائم المالية الموحدة (الملكية الجزئية)</vt:lpstr>
      <vt:lpstr>القوائم المالية الموحدة (الملكية الجزئية)</vt:lpstr>
      <vt:lpstr>القوائم المالية الموحدة (الملكية الكلية)</vt:lpstr>
      <vt:lpstr>القوائم المالية الموحدة (الملكية الكلية)</vt:lpstr>
      <vt:lpstr>القوائم المالية الموحدة (الملكية الكلية)</vt:lpstr>
      <vt:lpstr>القوائم المالية الموحدة (الملكية الكلية)</vt:lpstr>
      <vt:lpstr>القوائم المالية الموحدة (الملكية الكلية)</vt:lpstr>
      <vt:lpstr>القوائم المالية الموحدة (الملكية الكلية)</vt:lpstr>
      <vt:lpstr>القوائم المالية الموحدة (الملكية الكلية)</vt:lpstr>
      <vt:lpstr>ملاحظات على الحل </vt:lpstr>
    </vt:vector>
  </TitlesOfParts>
  <Company>John Wiley and Sons,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Volpe, Christina - Hoboken</dc:creator>
  <cp:lastModifiedBy>Maher</cp:lastModifiedBy>
  <cp:revision>210</cp:revision>
  <dcterms:created xsi:type="dcterms:W3CDTF">2014-09-12T16:51:23Z</dcterms:created>
  <dcterms:modified xsi:type="dcterms:W3CDTF">2021-05-23T09:30:36Z</dcterms:modified>
</cp:coreProperties>
</file>