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73" r:id="rId2"/>
    <p:sldId id="274" r:id="rId3"/>
    <p:sldId id="275" r:id="rId4"/>
    <p:sldId id="277" r:id="rId5"/>
    <p:sldId id="278" r:id="rId6"/>
    <p:sldId id="280" r:id="rId7"/>
    <p:sldId id="281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296" r:id="rId21"/>
    <p:sldId id="299" r:id="rId22"/>
    <p:sldId id="298" r:id="rId23"/>
    <p:sldId id="300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pe, Christina - Hoboken" initials="C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B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48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02EEA-221F-4A83-9053-CDEAFB80D3B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7B73A-3885-40F6-934D-CD7391DD0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2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2163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58" y="4797007"/>
            <a:ext cx="4529513" cy="34157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629400"/>
            <a:ext cx="9144000" cy="228599"/>
          </a:xfrm>
          <a:prstGeom prst="rect">
            <a:avLst/>
          </a:prstGeom>
          <a:solidFill>
            <a:srgbClr val="76B7D7"/>
          </a:solidFill>
          <a:ln>
            <a:solidFill>
              <a:srgbClr val="76B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95400"/>
            <a:ext cx="9067800" cy="304800"/>
          </a:xfrm>
          <a:prstGeom prst="rect">
            <a:avLst/>
          </a:prstGeom>
          <a:solidFill>
            <a:srgbClr val="76B7D7"/>
          </a:solidFill>
          <a:ln>
            <a:solidFill>
              <a:srgbClr val="76B7D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276600"/>
            <a:ext cx="9067800" cy="304800"/>
          </a:xfrm>
          <a:prstGeom prst="rect">
            <a:avLst/>
          </a:prstGeom>
          <a:solidFill>
            <a:srgbClr val="76B7D7"/>
          </a:solidFill>
          <a:ln>
            <a:solidFill>
              <a:srgbClr val="76B7D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3429000" cy="1752600"/>
          </a:xfrm>
          <a:gradFill flip="none" rotWithShape="1">
            <a:gsLst>
              <a:gs pos="0">
                <a:srgbClr val="90C7E0">
                  <a:tint val="66000"/>
                  <a:satMod val="160000"/>
                </a:srgbClr>
              </a:gs>
              <a:gs pos="50000">
                <a:srgbClr val="90C7E0">
                  <a:tint val="44500"/>
                  <a:satMod val="160000"/>
                </a:srgbClr>
              </a:gs>
              <a:gs pos="100000">
                <a:srgbClr val="90C7E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anchor="ctr"/>
          <a:lstStyle>
            <a:lvl1pPr marL="0" indent="0" algn="ctr">
              <a:buNone/>
              <a:defRPr b="0">
                <a:solidFill>
                  <a:srgbClr val="0082B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0" y="316992"/>
            <a:ext cx="5344391" cy="61451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2428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Jeter ● Chaney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581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en-US" sz="1400" b="1" baseline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14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Sheila </a:t>
            </a:r>
            <a:r>
              <a:rPr lang="en-US" sz="1400" b="1" kern="12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Ammons</a:t>
            </a:r>
            <a:r>
              <a:rPr lang="en-US" sz="14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, Austin Community College</a:t>
            </a:r>
            <a:r>
              <a:rPr lang="en-US" sz="1400" b="1" baseline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611273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Accounting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2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E764-AC68-4F40-8FC8-D6D34725AF89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3716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23" y="76200"/>
            <a:ext cx="1192877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453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AFB-5873-4EB8-B201-4C27DC3A509C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6427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3716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07-0F9F-4D43-8736-DB9FDDC9624E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23" y="76200"/>
            <a:ext cx="1192877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1045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23D7-6151-4000-8C9A-19C9E31BD10C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7421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22437"/>
            <a:ext cx="41910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22437"/>
            <a:ext cx="41910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09A-4C84-47E2-80F2-E232F106F133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3716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23" y="76200"/>
            <a:ext cx="1192877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853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774" y="1676400"/>
            <a:ext cx="4187826" cy="63976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76400"/>
            <a:ext cx="4191000" cy="63976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230A-2E1E-46C7-918F-6B448A1EFC9D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3716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23" y="76200"/>
            <a:ext cx="1192877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228600" y="2438400"/>
            <a:ext cx="4191000" cy="381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438400"/>
            <a:ext cx="4191000" cy="381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3495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5950-E8EE-41DD-805A-CF4DDDF04F42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3716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23" y="76200"/>
            <a:ext cx="1192877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731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DD5A-4CBF-463C-A08A-3D3861B8BB34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6215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A695-5C12-458A-86D6-CEAA4DF3B780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4203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B0E3-F571-4A01-9765-71ADF9F822F8}" type="datetime1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1706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4582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5710-0F6B-4BF2-B917-0EFDE90B06FE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EAB1-D80C-4217-BFF0-836E2E1B9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Excel_97-2003_Worksheet11.xls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39000" cy="106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Accounting for stock acquisition - Part 1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Use of Workpaper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7145" y="1676400"/>
            <a:ext cx="8395855" cy="41910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Comparison between implied value &amp; book value lead to the following possible cases: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1.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implied value (IV) of the subsidiary is 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equal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to the book value of the subsidiary’s equity (IV = BV), and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a. The parent company acquires 100% of the subsidiary’s stock; or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b. The parent company acquires less than 100% of the subsidiary’s 	stock.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2.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implied value of the subsidiary 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exceeds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book value of the subsidiary’s equity (IV &gt; BV), and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a. The parent company acquires 100% of the subsidiary’s stock; or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b. The parent company acquires less than 100% of the subsidiary’s stock.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3.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implied value of the subsidiary is 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than the book value of the subsidiary’s equity (IV &lt; BV), and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a. The parent company acquires 100% of the subsidiary’s stock; or</a:t>
            </a:r>
          </a:p>
          <a:p>
            <a:pPr marL="0" indent="0">
              <a:buNone/>
            </a:pPr>
            <a:r>
              <a:rPr lang="en-US" altLang="en-US" dirty="0" smtClean="0"/>
              <a:t>	b. The parent company acquires less than 100% of the subsidiary’s stock.</a:t>
            </a:r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1256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15748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1(b):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workpaper entry to eliminate S Company’s stockholders’ equity against the investment account is: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5151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10</a:t>
            </a:fld>
            <a:endParaRPr lang="en-US" dirty="0">
              <a:latin typeface="+mj-lt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Common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Stock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  	100,000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838200" y="29718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Other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Contributed Capital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	20,000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38200" y="34464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Retained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Earnings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  	40,000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838200" y="39036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		144,000</a:t>
            </a: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838200" y="4360863"/>
            <a:ext cx="7848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Noncontrolling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Equity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	16,000</a:t>
            </a:r>
            <a:b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(establish the NCI)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047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3400" y="14986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+mj-lt"/>
              </a:rPr>
              <a:t>Case 2(b):</a:t>
            </a:r>
            <a:r>
              <a:rPr lang="en-US" altLang="en-US" sz="2200" b="1" dirty="0">
                <a:latin typeface="+mj-lt"/>
              </a:rPr>
              <a:t> Implied Value Exceeds Book Value of Subsidiary Company’s Equity (IV&gt;BV</a:t>
            </a:r>
            <a:r>
              <a:rPr lang="en-US" altLang="en-US" sz="2200" b="1" dirty="0" smtClean="0">
                <a:latin typeface="+mj-lt"/>
              </a:rPr>
              <a:t>) - Partial </a:t>
            </a:r>
            <a:r>
              <a:rPr lang="en-US" altLang="en-US" sz="2200" b="1" dirty="0">
                <a:latin typeface="+mj-lt"/>
              </a:rPr>
              <a:t>Ownership.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438900" cy="106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11</a:t>
            </a:fld>
            <a:endParaRPr lang="en-US" dirty="0">
              <a:latin typeface="+mj-lt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3400" y="2465118"/>
            <a:ext cx="8229600" cy="164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n-US" altLang="en-US" sz="2200" b="1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: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that on January 1,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Company acquired 80% (8,000 shares) of the stock of S Company for $148,000.  What journal entry would P Company make to record the shares of S Company acquired?</a:t>
            </a:r>
          </a:p>
        </p:txBody>
      </p:sp>
      <p:sp>
        <p:nvSpPr>
          <p:cNvPr id="841734" name="Text Box 6"/>
          <p:cNvSpPr txBox="1">
            <a:spLocks noChangeArrowheads="1"/>
          </p:cNvSpPr>
          <p:nvPr/>
        </p:nvSpPr>
        <p:spPr bwMode="auto">
          <a:xfrm>
            <a:off x="838200" y="4383737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	$148,000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838200" y="4783066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Cash  		$148,000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0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4" grpId="0" autoUpdateAnimBg="0"/>
      <p:bldP spid="8417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515100" cy="99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12</a:t>
            </a:fld>
            <a:endParaRPr lang="en-US" dirty="0">
              <a:latin typeface="+mj-lt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981400"/>
              </p:ext>
            </p:extLst>
          </p:nvPr>
        </p:nvGraphicFramePr>
        <p:xfrm>
          <a:off x="498475" y="2271713"/>
          <a:ext cx="7465274" cy="374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Worksheet" r:id="rId5" imgW="10845800" imgH="5295900" progId="Excel.Sheet.8">
                  <p:embed/>
                </p:oleObj>
              </mc:Choice>
              <mc:Fallback>
                <p:oleObj name="Worksheet" r:id="rId5" imgW="10845800" imgH="52959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271713"/>
                        <a:ext cx="7465274" cy="374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14986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2(b):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balance sheets of both companies immediately after the acquisition of shares is as follows: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AutoShape 6"/>
          <p:cNvSpPr>
            <a:spLocks/>
          </p:cNvSpPr>
          <p:nvPr/>
        </p:nvSpPr>
        <p:spPr bwMode="auto">
          <a:xfrm>
            <a:off x="4762500" y="4800600"/>
            <a:ext cx="228600" cy="685800"/>
          </a:xfrm>
          <a:prstGeom prst="rightBrace">
            <a:avLst>
              <a:gd name="adj1" fmla="val 25000"/>
              <a:gd name="adj2" fmla="val 46065"/>
            </a:avLst>
          </a:prstGeom>
          <a:noFill/>
          <a:ln w="28575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endParaRPr lang="en-US" altLang="en-US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638800" y="3454400"/>
            <a:ext cx="3124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Price paid 	$148,000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% acquired	80%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Implied value 	185,000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Book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Difference	$25,000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467600" y="4343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467600" y="53340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467600" y="57912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467600" y="5867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791200" y="2514600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Implied value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more than 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Book value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715000" y="3352800"/>
            <a:ext cx="2895600" cy="0"/>
          </a:xfrm>
          <a:prstGeom prst="line">
            <a:avLst/>
          </a:prstGeom>
          <a:noFill/>
          <a:ln w="38100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51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827" y="355600"/>
            <a:ext cx="65532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13</a:t>
            </a:fld>
            <a:endParaRPr lang="en-US" dirty="0">
              <a:latin typeface="+mj-lt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050130"/>
              </p:ext>
            </p:extLst>
          </p:nvPr>
        </p:nvGraphicFramePr>
        <p:xfrm>
          <a:off x="304800" y="1717061"/>
          <a:ext cx="8458200" cy="3845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Worksheet" r:id="rId5" imgW="10477500" imgH="4559300" progId="Excel.Sheet.8">
                  <p:embed/>
                </p:oleObj>
              </mc:Choice>
              <mc:Fallback>
                <p:oleObj name="Worksheet" r:id="rId5" imgW="10477500" imgH="45593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17061"/>
                        <a:ext cx="8458200" cy="3845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13462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2(b):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Computation and Allocation of Difference between Implied and Book Values: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381000" y="5626433"/>
            <a:ext cx="8305800" cy="307777"/>
          </a:xfrm>
          <a:prstGeom prst="rect">
            <a:avLst/>
          </a:prstGeom>
          <a:solidFill>
            <a:srgbClr val="FFFF99"/>
          </a:solidFill>
          <a:ln w="28575" cap="sq">
            <a:solidFill>
              <a:srgbClr val="80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assume the entire difference is attributable to land with a current value higher than historical cost.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23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5532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654531"/>
              </p:ext>
            </p:extLst>
          </p:nvPr>
        </p:nvGraphicFramePr>
        <p:xfrm>
          <a:off x="685800" y="2133600"/>
          <a:ext cx="8112125" cy="407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Worksheet" r:id="rId5" imgW="10845800" imgH="5295900" progId="Excel.Sheet.8">
                  <p:embed/>
                </p:oleObj>
              </mc:Choice>
              <mc:Fallback>
                <p:oleObj name="Worksheet" r:id="rId5" imgW="10845800" imgH="52959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8112125" cy="4072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1516063"/>
            <a:ext cx="84582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2(b): 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workpaper to consolidate the balance sheets for P and S on Jan. 1, </a:t>
            </a:r>
            <a:r>
              <a:rPr lang="en-US" alt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date of acquisition, is presented below: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820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3400" y="1503363"/>
            <a:ext cx="84582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2(b):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workpaper (elimination) entries are as follows: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1341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15</a:t>
            </a:fld>
            <a:endParaRPr lang="en-US" dirty="0">
              <a:latin typeface="+mj-lt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Common </a:t>
            </a:r>
            <a:r>
              <a:rPr lang="en-US" altLang="en-US" sz="2200" dirty="0" smtClean="0">
                <a:latin typeface="+mj-lt"/>
              </a:rPr>
              <a:t>Stock </a:t>
            </a:r>
            <a:r>
              <a:rPr lang="en-US" altLang="en-US" sz="2200" dirty="0">
                <a:latin typeface="+mj-lt"/>
              </a:rPr>
              <a:t>(S)  	100,000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066800" y="24384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Other </a:t>
            </a:r>
            <a:r>
              <a:rPr lang="en-US" altLang="en-US" sz="2200" dirty="0" smtClean="0">
                <a:latin typeface="+mj-lt"/>
              </a:rPr>
              <a:t>Contributed Capital </a:t>
            </a:r>
            <a:r>
              <a:rPr lang="en-US" altLang="en-US" sz="2200" dirty="0">
                <a:latin typeface="+mj-lt"/>
              </a:rPr>
              <a:t>(S)	20,000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066800" y="29130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Retained </a:t>
            </a:r>
            <a:r>
              <a:rPr lang="en-US" altLang="en-US" sz="2200" dirty="0" smtClean="0">
                <a:latin typeface="+mj-lt"/>
              </a:rPr>
              <a:t>Earnings </a:t>
            </a:r>
            <a:r>
              <a:rPr lang="en-US" altLang="en-US" sz="2200" dirty="0">
                <a:latin typeface="+mj-lt"/>
              </a:rPr>
              <a:t>(S)  	40,000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66800" y="33702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Difference between IV and BV  	25,000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066800" y="38274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Investment in S Company 		148,000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66800" y="42846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Noncontrolling </a:t>
            </a:r>
            <a:r>
              <a:rPr lang="en-US" altLang="en-US" sz="2200" dirty="0" smtClean="0">
                <a:latin typeface="+mj-lt"/>
              </a:rPr>
              <a:t>Interest </a:t>
            </a:r>
            <a:r>
              <a:rPr lang="en-US" altLang="en-US" sz="2200" dirty="0">
                <a:latin typeface="+mj-lt"/>
              </a:rPr>
              <a:t>in </a:t>
            </a:r>
            <a:r>
              <a:rPr lang="en-US" altLang="en-US" sz="2200" dirty="0" smtClean="0">
                <a:latin typeface="+mj-lt"/>
              </a:rPr>
              <a:t>Equity  </a:t>
            </a:r>
            <a:r>
              <a:rPr lang="en-US" altLang="en-US" sz="2200" dirty="0">
                <a:latin typeface="+mj-lt"/>
              </a:rPr>
              <a:t>		37,000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28600" y="1981200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dirty="0">
                <a:solidFill>
                  <a:srgbClr val="800000"/>
                </a:solidFill>
                <a:latin typeface="+mj-lt"/>
              </a:rPr>
              <a:t>#1</a:t>
            </a:r>
          </a:p>
        </p:txBody>
      </p:sp>
      <p:sp>
        <p:nvSpPr>
          <p:cNvPr id="849932" name="Text Box 12"/>
          <p:cNvSpPr txBox="1">
            <a:spLocks noChangeArrowheads="1"/>
          </p:cNvSpPr>
          <p:nvPr/>
        </p:nvSpPr>
        <p:spPr bwMode="auto">
          <a:xfrm>
            <a:off x="1066800" y="51355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Land  	25,000</a:t>
            </a:r>
          </a:p>
        </p:txBody>
      </p:sp>
      <p:sp>
        <p:nvSpPr>
          <p:cNvPr id="849933" name="Text Box 13"/>
          <p:cNvSpPr txBox="1">
            <a:spLocks noChangeArrowheads="1"/>
          </p:cNvSpPr>
          <p:nvPr/>
        </p:nvSpPr>
        <p:spPr bwMode="auto">
          <a:xfrm>
            <a:off x="1066800" y="55927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 Difference between IV and BV 		25,000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28600" y="5135563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dirty="0">
                <a:solidFill>
                  <a:srgbClr val="800000"/>
                </a:solidFill>
                <a:latin typeface="+mj-lt"/>
              </a:rPr>
              <a:t>#2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295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32" grpId="0" autoUpdateAnimBg="0"/>
      <p:bldP spid="8499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33400" y="14986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3(b):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Implied Value of Subsidiary is Less Than Book Value (IV&lt;BV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- Partial 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Ownership.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6438900" cy="99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16</a:t>
            </a:fld>
            <a:endParaRPr lang="en-US" dirty="0">
              <a:latin typeface="+mj-lt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2376055"/>
            <a:ext cx="8229600" cy="164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35000"/>
              </a:spcBef>
            </a:pPr>
            <a:r>
              <a:rPr lang="en-US" altLang="en-US" sz="2200" b="1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Exam: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that on January 1,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Company acquired 80% (8,000 shares) of the stock of S Company for $120,000.  What journal entry would P Company make to record the shares of S Company acquired?</a:t>
            </a:r>
          </a:p>
        </p:txBody>
      </p:sp>
      <p:sp>
        <p:nvSpPr>
          <p:cNvPr id="854022" name="Text Box 6"/>
          <p:cNvSpPr txBox="1">
            <a:spLocks noChangeArrowheads="1"/>
          </p:cNvSpPr>
          <p:nvPr/>
        </p:nvSpPr>
        <p:spPr bwMode="auto">
          <a:xfrm>
            <a:off x="838200" y="4358481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$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120,000</a:t>
            </a:r>
          </a:p>
        </p:txBody>
      </p:sp>
      <p:sp>
        <p:nvSpPr>
          <p:cNvPr id="854023" name="Text Box 7"/>
          <p:cNvSpPr txBox="1">
            <a:spLocks noChangeArrowheads="1"/>
          </p:cNvSpPr>
          <p:nvPr/>
        </p:nvSpPr>
        <p:spPr bwMode="auto">
          <a:xfrm>
            <a:off x="838200" y="4799374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 smtClean="0">
                <a:latin typeface="+mj-lt"/>
              </a:rPr>
              <a:t>             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Cash                                       $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120,000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2123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2" grpId="0" autoUpdateAnimBg="0"/>
      <p:bldP spid="8540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210300" cy="1066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17</a:t>
            </a:fld>
            <a:endParaRPr lang="en-US" dirty="0">
              <a:latin typeface="+mj-lt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765441"/>
              </p:ext>
            </p:extLst>
          </p:nvPr>
        </p:nvGraphicFramePr>
        <p:xfrm>
          <a:off x="498475" y="2271713"/>
          <a:ext cx="7617046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Worksheet" r:id="rId5" imgW="10845800" imgH="5295900" progId="Excel.Sheet.8">
                  <p:embed/>
                </p:oleObj>
              </mc:Choice>
              <mc:Fallback>
                <p:oleObj name="Worksheet" r:id="rId5" imgW="10845800" imgH="52959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271713"/>
                        <a:ext cx="7617046" cy="382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14986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3(b):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balance sheets of both companies immediately after the acquisition of shares is as follows: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70" name="AutoShape 6"/>
          <p:cNvSpPr>
            <a:spLocks/>
          </p:cNvSpPr>
          <p:nvPr/>
        </p:nvSpPr>
        <p:spPr bwMode="auto">
          <a:xfrm>
            <a:off x="4876800" y="4819650"/>
            <a:ext cx="228600" cy="685800"/>
          </a:xfrm>
          <a:prstGeom prst="rightBrace">
            <a:avLst>
              <a:gd name="adj1" fmla="val 25000"/>
              <a:gd name="adj2" fmla="val 46065"/>
            </a:avLst>
          </a:prstGeom>
          <a:noFill/>
          <a:ln w="28575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endParaRPr lang="en-US" altLang="en-US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38800" y="3454400"/>
            <a:ext cx="3124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Price paid 	$120,000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% acquired	80%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Implied value 	150,000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Book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Difference	$10,000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467600" y="4343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467600" y="53340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467600" y="57912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467600" y="5867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91200" y="2514600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Implied value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less than 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Book value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715000" y="3352800"/>
            <a:ext cx="2895600" cy="0"/>
          </a:xfrm>
          <a:prstGeom prst="line">
            <a:avLst/>
          </a:prstGeom>
          <a:noFill/>
          <a:ln w="38100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89489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172200" cy="106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18</a:t>
            </a:fld>
            <a:endParaRPr lang="en-US" dirty="0">
              <a:latin typeface="+mj-lt"/>
            </a:endParaRPr>
          </a:p>
        </p:txBody>
      </p:sp>
      <p:graphicFrame>
        <p:nvGraphicFramePr>
          <p:cNvPr id="12290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987639"/>
              </p:ext>
            </p:extLst>
          </p:nvPr>
        </p:nvGraphicFramePr>
        <p:xfrm>
          <a:off x="430213" y="1828800"/>
          <a:ext cx="8332787" cy="3790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Worksheet" r:id="rId5" imgW="10477500" imgH="4559300" progId="Excel.Sheet.8">
                  <p:embed/>
                </p:oleObj>
              </mc:Choice>
              <mc:Fallback>
                <p:oleObj name="Worksheet" r:id="rId5" imgW="10477500" imgH="45593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828800"/>
                        <a:ext cx="8332787" cy="3790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1029"/>
          <p:cNvSpPr txBox="1">
            <a:spLocks noChangeArrowheads="1"/>
          </p:cNvSpPr>
          <p:nvPr/>
        </p:nvSpPr>
        <p:spPr bwMode="auto">
          <a:xfrm>
            <a:off x="457200" y="14224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3(b):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Computation and Allocation of Difference between Implied and Book Values: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533400" y="5638800"/>
            <a:ext cx="8153400" cy="307777"/>
          </a:xfrm>
          <a:prstGeom prst="rect">
            <a:avLst/>
          </a:prstGeom>
          <a:solidFill>
            <a:srgbClr val="FFFF99"/>
          </a:solidFill>
          <a:ln w="28575" cap="sq">
            <a:solidFill>
              <a:srgbClr val="80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the difference is attributable to plant and equipment, in this case an overvaluation of $10,000.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3089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228601"/>
            <a:ext cx="6819900" cy="1066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19</a:t>
            </a:fld>
            <a:endParaRPr lang="en-US">
              <a:latin typeface="+mj-lt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00275"/>
              </p:ext>
            </p:extLst>
          </p:nvPr>
        </p:nvGraphicFramePr>
        <p:xfrm>
          <a:off x="574675" y="2133600"/>
          <a:ext cx="83296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Worksheet" r:id="rId5" imgW="8124782" imgH="3962337" progId="Excel.Sheet.8">
                  <p:embed/>
                </p:oleObj>
              </mc:Choice>
              <mc:Fallback>
                <p:oleObj name="Worksheet" r:id="rId5" imgW="8124782" imgH="3962337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133600"/>
                        <a:ext cx="83296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439863"/>
            <a:ext cx="84582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3(b): 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workpaper to consolidate the balance sheets for P and S on Jan. 1, </a:t>
            </a:r>
            <a:r>
              <a:rPr lang="en-US" alt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date of acquisition, is presented below: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04800" y="628066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2808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3400" y="1602787"/>
            <a:ext cx="8610600" cy="8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1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1(a):</a:t>
            </a:r>
            <a:r>
              <a:rPr lang="en-US" alt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Implied Value of Subsidiary Is Equal to Book Value of Subsidiary Company’s Equity (IV </a:t>
            </a:r>
            <a:r>
              <a:rPr lang="en-US" altLang="en-US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altLang="en-US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- 100</a:t>
            </a:r>
            <a:r>
              <a:rPr lang="en-US" alt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% of Stock Acquired.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59817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33400" y="2697163"/>
            <a:ext cx="8229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35000"/>
              </a:spcBef>
            </a:pPr>
            <a:r>
              <a:rPr lang="en-US" altLang="en-US" sz="2200" b="1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: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that on January 1,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Company acquired all the outstanding stock (10,000 shares) of S Company for cash of $160,000.  What journal entry would P Company make to record the shares of S Company acquired?</a:t>
            </a:r>
          </a:p>
        </p:txBody>
      </p:sp>
      <p:sp>
        <p:nvSpPr>
          <p:cNvPr id="815111" name="Text Box 7"/>
          <p:cNvSpPr txBox="1">
            <a:spLocks noChangeArrowheads="1"/>
          </p:cNvSpPr>
          <p:nvPr/>
        </p:nvSpPr>
        <p:spPr bwMode="auto">
          <a:xfrm>
            <a:off x="838200" y="45259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$160,000</a:t>
            </a: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5112" name="Text Box 8"/>
          <p:cNvSpPr txBox="1">
            <a:spLocks noChangeArrowheads="1"/>
          </p:cNvSpPr>
          <p:nvPr/>
        </p:nvSpPr>
        <p:spPr bwMode="auto">
          <a:xfrm>
            <a:off x="838200" y="49831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 smtClean="0">
                <a:latin typeface="+mj-lt"/>
              </a:rPr>
              <a:t>    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Cash                                              $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160,000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438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1" grpId="0" autoUpdateAnimBg="0"/>
      <p:bldP spid="8151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1454492"/>
            <a:ext cx="8458200" cy="48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3(b):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workpaper (elimination) entries are as follows: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6286500" cy="990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20</a:t>
            </a:fld>
            <a:endParaRPr lang="en-US">
              <a:latin typeface="+mj-lt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Common </a:t>
            </a:r>
            <a:r>
              <a:rPr lang="en-US" altLang="en-US" sz="2200" dirty="0" smtClean="0">
                <a:latin typeface="+mj-lt"/>
              </a:rPr>
              <a:t>Stock </a:t>
            </a:r>
            <a:r>
              <a:rPr lang="en-US" altLang="en-US" sz="2200" dirty="0">
                <a:latin typeface="+mj-lt"/>
              </a:rPr>
              <a:t>(S)  	100,000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66800" y="24384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Other </a:t>
            </a:r>
            <a:r>
              <a:rPr lang="en-US" altLang="en-US" sz="2200" dirty="0" smtClean="0">
                <a:latin typeface="+mj-lt"/>
              </a:rPr>
              <a:t>Contributed Capital </a:t>
            </a:r>
            <a:r>
              <a:rPr lang="en-US" altLang="en-US" sz="2200" dirty="0">
                <a:latin typeface="+mj-lt"/>
              </a:rPr>
              <a:t>(S)	20,000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066800" y="29130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Retained </a:t>
            </a:r>
            <a:r>
              <a:rPr lang="en-US" altLang="en-US" sz="2200" dirty="0" smtClean="0">
                <a:latin typeface="+mj-lt"/>
              </a:rPr>
              <a:t>Earnings </a:t>
            </a:r>
            <a:r>
              <a:rPr lang="en-US" altLang="en-US" sz="2200" dirty="0">
                <a:latin typeface="+mj-lt"/>
              </a:rPr>
              <a:t>(S)  	40,000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066800" y="33702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>
                <a:latin typeface="+mj-lt"/>
              </a:rPr>
              <a:t>	Difference between IV and BV  		10,000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066800" y="38274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>
                <a:latin typeface="+mj-lt"/>
              </a:rPr>
              <a:t>	Investment in S Company 		120,000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066800" y="42846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Noncontrolling </a:t>
            </a:r>
            <a:r>
              <a:rPr lang="en-US" altLang="en-US" sz="2200" dirty="0" smtClean="0">
                <a:latin typeface="+mj-lt"/>
              </a:rPr>
              <a:t>Interest </a:t>
            </a:r>
            <a:r>
              <a:rPr lang="en-US" altLang="en-US" sz="2200" dirty="0">
                <a:latin typeface="+mj-lt"/>
              </a:rPr>
              <a:t>in </a:t>
            </a:r>
            <a:r>
              <a:rPr lang="en-US" altLang="en-US" sz="2200" dirty="0" smtClean="0">
                <a:latin typeface="+mj-lt"/>
              </a:rPr>
              <a:t>Equity  </a:t>
            </a:r>
            <a:r>
              <a:rPr lang="en-US" altLang="en-US" sz="2200" dirty="0">
                <a:latin typeface="+mj-lt"/>
              </a:rPr>
              <a:t>		30,000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28600" y="1981200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>
                <a:solidFill>
                  <a:srgbClr val="800000"/>
                </a:solidFill>
                <a:latin typeface="+mj-lt"/>
              </a:rPr>
              <a:t>#1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066800" y="51355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>
                <a:latin typeface="+mj-lt"/>
              </a:rPr>
              <a:t>Difference between IV and BV 	10,000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066800" y="55927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 Plant and </a:t>
            </a:r>
            <a:r>
              <a:rPr lang="en-US" altLang="en-US" sz="2200" dirty="0" smtClean="0">
                <a:latin typeface="+mj-lt"/>
              </a:rPr>
              <a:t>Equipment </a:t>
            </a:r>
            <a:r>
              <a:rPr lang="en-US" altLang="en-US" sz="2200" dirty="0">
                <a:latin typeface="+mj-lt"/>
              </a:rPr>
              <a:t>		10,000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28600" y="5135563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>
                <a:solidFill>
                  <a:srgbClr val="800000"/>
                </a:solidFill>
                <a:latin typeface="+mj-lt"/>
              </a:rPr>
              <a:t>#2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684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6515100" cy="1066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21</a:t>
            </a:fld>
            <a:endParaRPr lang="en-US" dirty="0">
              <a:latin typeface="+mj-lt"/>
            </a:endParaRPr>
          </a:p>
        </p:txBody>
      </p:sp>
      <p:sp>
        <p:nvSpPr>
          <p:cNvPr id="30724" name="Rectangle 31"/>
          <p:cNvSpPr>
            <a:spLocks noChangeArrowheads="1"/>
          </p:cNvSpPr>
          <p:nvPr/>
        </p:nvSpPr>
        <p:spPr bwMode="auto">
          <a:xfrm>
            <a:off x="388938" y="2819400"/>
            <a:ext cx="3733800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Intercompany receivable (payable)</a:t>
            </a:r>
          </a:p>
        </p:txBody>
      </p: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5113338" y="2819400"/>
            <a:ext cx="3649662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Intercompany payable (receivable)</a:t>
            </a:r>
          </a:p>
        </p:txBody>
      </p:sp>
      <p:sp>
        <p:nvSpPr>
          <p:cNvPr id="30726" name="Rectangle 33"/>
          <p:cNvSpPr>
            <a:spLocks noChangeArrowheads="1"/>
          </p:cNvSpPr>
          <p:nvPr/>
        </p:nvSpPr>
        <p:spPr bwMode="auto">
          <a:xfrm>
            <a:off x="4122738" y="2819400"/>
            <a:ext cx="9906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27" name="Rectangle 34"/>
          <p:cNvSpPr>
            <a:spLocks noChangeArrowheads="1"/>
          </p:cNvSpPr>
          <p:nvPr/>
        </p:nvSpPr>
        <p:spPr bwMode="auto">
          <a:xfrm>
            <a:off x="388938" y="3276600"/>
            <a:ext cx="3733800" cy="6096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Advances to subsidiary (from subsidiary)</a:t>
            </a:r>
          </a:p>
        </p:txBody>
      </p:sp>
      <p:sp>
        <p:nvSpPr>
          <p:cNvPr id="30728" name="Rectangle 35"/>
          <p:cNvSpPr>
            <a:spLocks noChangeArrowheads="1"/>
          </p:cNvSpPr>
          <p:nvPr/>
        </p:nvSpPr>
        <p:spPr bwMode="auto">
          <a:xfrm>
            <a:off x="5113338" y="3276600"/>
            <a:ext cx="3649662" cy="6096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Advances from parent (to parent)</a:t>
            </a:r>
          </a:p>
        </p:txBody>
      </p:sp>
      <p:sp>
        <p:nvSpPr>
          <p:cNvPr id="30729" name="Rectangle 36"/>
          <p:cNvSpPr>
            <a:spLocks noChangeArrowheads="1"/>
          </p:cNvSpPr>
          <p:nvPr/>
        </p:nvSpPr>
        <p:spPr bwMode="auto">
          <a:xfrm>
            <a:off x="4122738" y="3276600"/>
            <a:ext cx="9906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30" name="Rectangle 37"/>
          <p:cNvSpPr>
            <a:spLocks noChangeArrowheads="1"/>
          </p:cNvSpPr>
          <p:nvPr/>
        </p:nvSpPr>
        <p:spPr bwMode="auto">
          <a:xfrm>
            <a:off x="388938" y="3886200"/>
            <a:ext cx="3733800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Interest revenue (interest expense)</a:t>
            </a:r>
          </a:p>
        </p:txBody>
      </p:sp>
      <p:sp>
        <p:nvSpPr>
          <p:cNvPr id="30731" name="Rectangle 38"/>
          <p:cNvSpPr>
            <a:spLocks noChangeArrowheads="1"/>
          </p:cNvSpPr>
          <p:nvPr/>
        </p:nvSpPr>
        <p:spPr bwMode="auto">
          <a:xfrm>
            <a:off x="5113338" y="3886200"/>
            <a:ext cx="3649662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Interest expense (interest revenue)</a:t>
            </a:r>
          </a:p>
        </p:txBody>
      </p:sp>
      <p:sp>
        <p:nvSpPr>
          <p:cNvPr id="30732" name="Rectangle 39"/>
          <p:cNvSpPr>
            <a:spLocks noChangeArrowheads="1"/>
          </p:cNvSpPr>
          <p:nvPr/>
        </p:nvSpPr>
        <p:spPr bwMode="auto">
          <a:xfrm>
            <a:off x="4122738" y="3886200"/>
            <a:ext cx="9906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33" name="Rectangle 40"/>
          <p:cNvSpPr>
            <a:spLocks noChangeArrowheads="1"/>
          </p:cNvSpPr>
          <p:nvPr/>
        </p:nvSpPr>
        <p:spPr bwMode="auto">
          <a:xfrm>
            <a:off x="388938" y="4343400"/>
            <a:ext cx="3733800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Dividend revenue (dividends declared)</a:t>
            </a:r>
          </a:p>
        </p:txBody>
      </p:sp>
      <p:sp>
        <p:nvSpPr>
          <p:cNvPr id="30734" name="Rectangle 41"/>
          <p:cNvSpPr>
            <a:spLocks noChangeArrowheads="1"/>
          </p:cNvSpPr>
          <p:nvPr/>
        </p:nvSpPr>
        <p:spPr bwMode="auto">
          <a:xfrm>
            <a:off x="5113338" y="4343400"/>
            <a:ext cx="3649662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Dividends declared (dividend revenue)</a:t>
            </a:r>
          </a:p>
        </p:txBody>
      </p:sp>
      <p:sp>
        <p:nvSpPr>
          <p:cNvPr id="30735" name="Rectangle 42"/>
          <p:cNvSpPr>
            <a:spLocks noChangeArrowheads="1"/>
          </p:cNvSpPr>
          <p:nvPr/>
        </p:nvSpPr>
        <p:spPr bwMode="auto">
          <a:xfrm>
            <a:off x="4122738" y="4343400"/>
            <a:ext cx="9906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36" name="Rectangle 43"/>
          <p:cNvSpPr>
            <a:spLocks noChangeArrowheads="1"/>
          </p:cNvSpPr>
          <p:nvPr/>
        </p:nvSpPr>
        <p:spPr bwMode="auto">
          <a:xfrm>
            <a:off x="388938" y="4800600"/>
            <a:ext cx="3733800" cy="6096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Management fee received from subsidiary</a:t>
            </a:r>
          </a:p>
        </p:txBody>
      </p:sp>
      <p:sp>
        <p:nvSpPr>
          <p:cNvPr id="30737" name="Rectangle 44"/>
          <p:cNvSpPr>
            <a:spLocks noChangeArrowheads="1"/>
          </p:cNvSpPr>
          <p:nvPr/>
        </p:nvSpPr>
        <p:spPr bwMode="auto">
          <a:xfrm>
            <a:off x="5113338" y="4800600"/>
            <a:ext cx="3649662" cy="6096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Management fee paid to parent</a:t>
            </a:r>
          </a:p>
        </p:txBody>
      </p:sp>
      <p:sp>
        <p:nvSpPr>
          <p:cNvPr id="30738" name="Rectangle 45"/>
          <p:cNvSpPr>
            <a:spLocks noChangeArrowheads="1"/>
          </p:cNvSpPr>
          <p:nvPr/>
        </p:nvSpPr>
        <p:spPr bwMode="auto">
          <a:xfrm>
            <a:off x="4122738" y="4800600"/>
            <a:ext cx="9906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39" name="Rectangle 46"/>
          <p:cNvSpPr>
            <a:spLocks noChangeArrowheads="1"/>
          </p:cNvSpPr>
          <p:nvPr/>
        </p:nvSpPr>
        <p:spPr bwMode="auto">
          <a:xfrm>
            <a:off x="388938" y="5410200"/>
            <a:ext cx="3733800" cy="6096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Sales to subsidiary (purchases of inventory from subsidiary)</a:t>
            </a:r>
          </a:p>
        </p:txBody>
      </p:sp>
      <p:sp>
        <p:nvSpPr>
          <p:cNvPr id="30740" name="Rectangle 47"/>
          <p:cNvSpPr>
            <a:spLocks noChangeArrowheads="1"/>
          </p:cNvSpPr>
          <p:nvPr/>
        </p:nvSpPr>
        <p:spPr bwMode="auto">
          <a:xfrm>
            <a:off x="5113338" y="5410200"/>
            <a:ext cx="3649662" cy="6096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Purchases of inventory from parent (sales to parent)</a:t>
            </a:r>
          </a:p>
        </p:txBody>
      </p:sp>
      <p:sp>
        <p:nvSpPr>
          <p:cNvPr id="30741" name="Rectangle 48"/>
          <p:cNvSpPr>
            <a:spLocks noChangeArrowheads="1"/>
          </p:cNvSpPr>
          <p:nvPr/>
        </p:nvSpPr>
        <p:spPr bwMode="auto">
          <a:xfrm>
            <a:off x="4122738" y="5410200"/>
            <a:ext cx="9906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42" name="Rectangle 49"/>
          <p:cNvSpPr>
            <a:spLocks noChangeArrowheads="1"/>
          </p:cNvSpPr>
          <p:nvPr/>
        </p:nvSpPr>
        <p:spPr bwMode="auto">
          <a:xfrm>
            <a:off x="609600" y="1828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100" b="1" i="1" dirty="0">
                <a:solidFill>
                  <a:srgbClr val="231F20"/>
                </a:solidFill>
                <a:latin typeface="+mj-lt"/>
              </a:rPr>
              <a:t>Parent’s Accounts</a:t>
            </a:r>
            <a:endParaRPr lang="en-US" altLang="en-US" sz="2100" b="1" dirty="0">
              <a:latin typeface="+mj-lt"/>
            </a:endParaRPr>
          </a:p>
        </p:txBody>
      </p:sp>
      <p:sp>
        <p:nvSpPr>
          <p:cNvPr id="30743" name="Rectangle 50"/>
          <p:cNvSpPr>
            <a:spLocks noChangeArrowheads="1"/>
          </p:cNvSpPr>
          <p:nvPr/>
        </p:nvSpPr>
        <p:spPr bwMode="auto">
          <a:xfrm>
            <a:off x="5410200" y="1828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100" b="1" i="1" dirty="0">
                <a:solidFill>
                  <a:srgbClr val="231F20"/>
                </a:solidFill>
                <a:latin typeface="+mj-lt"/>
              </a:rPr>
              <a:t>Subsidiary’s Accounts</a:t>
            </a:r>
            <a:endParaRPr lang="en-US" altLang="en-US" sz="2100" b="1" dirty="0">
              <a:solidFill>
                <a:srgbClr val="231F20"/>
              </a:solidFill>
              <a:latin typeface="+mj-lt"/>
            </a:endParaRPr>
          </a:p>
        </p:txBody>
      </p:sp>
      <p:sp>
        <p:nvSpPr>
          <p:cNvPr id="30744" name="Rectangle 52"/>
          <p:cNvSpPr>
            <a:spLocks noChangeArrowheads="1"/>
          </p:cNvSpPr>
          <p:nvPr/>
        </p:nvSpPr>
        <p:spPr bwMode="auto">
          <a:xfrm>
            <a:off x="388938" y="2362200"/>
            <a:ext cx="3733800" cy="4572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Investment in subsidiary</a:t>
            </a:r>
            <a:endParaRPr lang="en-US" altLang="en-US" sz="1500" dirty="0">
              <a:latin typeface="+mj-lt"/>
            </a:endParaRPr>
          </a:p>
        </p:txBody>
      </p:sp>
      <p:sp>
        <p:nvSpPr>
          <p:cNvPr id="30745" name="Rectangle 53"/>
          <p:cNvSpPr>
            <a:spLocks noChangeArrowheads="1"/>
          </p:cNvSpPr>
          <p:nvPr/>
        </p:nvSpPr>
        <p:spPr bwMode="auto">
          <a:xfrm>
            <a:off x="5113338" y="2362200"/>
            <a:ext cx="3649662" cy="457200"/>
          </a:xfrm>
          <a:prstGeom prst="rect">
            <a:avLst/>
          </a:prstGeom>
          <a:solidFill>
            <a:srgbClr val="FFFF99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marL="55563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altLang="en-US" sz="1500" dirty="0">
                <a:solidFill>
                  <a:srgbClr val="231F20"/>
                </a:solidFill>
                <a:latin typeface="+mj-lt"/>
              </a:rPr>
              <a:t>Equity accounts</a:t>
            </a:r>
          </a:p>
        </p:txBody>
      </p:sp>
      <p:sp>
        <p:nvSpPr>
          <p:cNvPr id="30746" name="Rectangle 54"/>
          <p:cNvSpPr>
            <a:spLocks noChangeArrowheads="1"/>
          </p:cNvSpPr>
          <p:nvPr/>
        </p:nvSpPr>
        <p:spPr bwMode="auto">
          <a:xfrm>
            <a:off x="4122738" y="2362200"/>
            <a:ext cx="9906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231F20"/>
                </a:solidFill>
                <a:latin typeface="+mj-lt"/>
              </a:rPr>
              <a:t>Against</a:t>
            </a:r>
          </a:p>
        </p:txBody>
      </p:sp>
      <p:sp>
        <p:nvSpPr>
          <p:cNvPr id="30747" name="Rectangle 55"/>
          <p:cNvSpPr>
            <a:spLocks noChangeArrowheads="1"/>
          </p:cNvSpPr>
          <p:nvPr/>
        </p:nvSpPr>
        <p:spPr bwMode="auto">
          <a:xfrm>
            <a:off x="2079077" y="1474113"/>
            <a:ext cx="51493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200" b="1" dirty="0">
                <a:solidFill>
                  <a:srgbClr val="231F20"/>
                </a:solidFill>
                <a:latin typeface="+mj-lt"/>
              </a:rPr>
              <a:t>Intercompany Accounts to Be Eliminated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973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62865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0082B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Subsidiary Treasury Stock Holdings</a:t>
            </a:r>
          </a:p>
          <a:p>
            <a:pPr algn="just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subsidiary may hold some of its own shares as treasury stock at the time the parent company acquires its interest.</a:t>
            </a:r>
          </a:p>
          <a:p>
            <a:pPr algn="just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Because the treasury stock account represents a contra stockholders’ equity account, it must be eliminated by a credit when the investment account and subsidiary company’s equity accounts are eliminated on the workpaper.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مربع نص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710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628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Consolidated Balance Sheets: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</a:t>
            </a:r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Workpaper – Treasury Stock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9247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137272"/>
            <a:ext cx="3024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0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705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Consolidated Balance Sheets: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</a:t>
            </a:r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Workpaper – Treasury Stock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86400"/>
            <a:ext cx="3024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939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705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Consolidated Balance Sheets: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</a:t>
            </a:r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Workpaper – Treasury Stock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543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48201"/>
            <a:ext cx="639603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343" y="1491239"/>
            <a:ext cx="3024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517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705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Consolidated Balance Sheets: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</a:t>
            </a:r>
            <a:r>
              <a:rPr lang="en-US" sz="3200" b="1" dirty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Workpaper – Treasury Stock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696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77145"/>
            <a:ext cx="6477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3024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820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185906"/>
              </p:ext>
            </p:extLst>
          </p:nvPr>
        </p:nvGraphicFramePr>
        <p:xfrm>
          <a:off x="304800" y="2547216"/>
          <a:ext cx="7848600" cy="305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Worksheet" r:id="rId5" imgW="10845800" imgH="4660900" progId="Excel.Sheet.8">
                  <p:embed/>
                </p:oleObj>
              </mc:Choice>
              <mc:Fallback>
                <p:oleObj name="Worksheet" r:id="rId5" imgW="10845800" imgH="46609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47216"/>
                        <a:ext cx="7848600" cy="3058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533400" y="1609725"/>
            <a:ext cx="84582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1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1(a): 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balance sheets of both companies immediately after the acquisition of shares is as follows:</a:t>
            </a:r>
            <a:endParaRPr lang="en-US" altLang="en-U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553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4762500" y="4686300"/>
            <a:ext cx="228600" cy="533400"/>
          </a:xfrm>
          <a:prstGeom prst="rightBrace">
            <a:avLst>
              <a:gd name="adj1" fmla="val 25000"/>
              <a:gd name="adj2" fmla="val 46065"/>
            </a:avLst>
          </a:prstGeom>
          <a:noFill/>
          <a:ln w="28575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endParaRPr lang="en-US" altLang="en-US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34000" y="3098800"/>
            <a:ext cx="3124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Price paid 	$160,000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% acquired	100%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Implied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Book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Difference	$0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91400" y="3962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391400" y="49530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391400" y="54102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391400" y="54864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086350" y="2139373"/>
            <a:ext cx="3619500" cy="446276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Implied value = Book value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5638800" y="2971800"/>
            <a:ext cx="2895600" cy="0"/>
          </a:xfrm>
          <a:prstGeom prst="line">
            <a:avLst/>
          </a:prstGeom>
          <a:noFill/>
          <a:ln w="38100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30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990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4</a:t>
            </a:fld>
            <a:endParaRPr lang="en-US" dirty="0">
              <a:latin typeface="+mj-lt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012986"/>
              </p:ext>
            </p:extLst>
          </p:nvPr>
        </p:nvGraphicFramePr>
        <p:xfrm>
          <a:off x="381000" y="2190750"/>
          <a:ext cx="80772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Worksheet" r:id="rId5" imgW="10845800" imgH="4851400" progId="Excel.Sheet.8">
                  <p:embed/>
                </p:oleObj>
              </mc:Choice>
              <mc:Fallback>
                <p:oleObj name="Worksheet" r:id="rId5" imgW="10845800" imgH="48514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0750"/>
                        <a:ext cx="8077200" cy="3981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33400" y="1457325"/>
            <a:ext cx="8305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1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1(a): 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workpaper to consolidate the balance sheets for P and S on Jan. 1, </a:t>
            </a:r>
            <a:r>
              <a:rPr lang="en-US" alt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date of acquisition, is presented below: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63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33400" y="15748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1(a):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workpaper entry to eliminate S Company’s stockholders’ equity against the investment account is: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304800"/>
            <a:ext cx="6248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825350" name="Text Box 6"/>
          <p:cNvSpPr txBox="1">
            <a:spLocks noChangeArrowheads="1"/>
          </p:cNvSpPr>
          <p:nvPr/>
        </p:nvSpPr>
        <p:spPr bwMode="auto">
          <a:xfrm>
            <a:off x="838200" y="25146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Common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Stock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  	100,000</a:t>
            </a:r>
          </a:p>
        </p:txBody>
      </p:sp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838200" y="29718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Other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Contributed Capital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	20,000</a:t>
            </a:r>
          </a:p>
        </p:txBody>
      </p:sp>
      <p:sp>
        <p:nvSpPr>
          <p:cNvPr id="825352" name="Text Box 8"/>
          <p:cNvSpPr txBox="1">
            <a:spLocks noChangeArrowheads="1"/>
          </p:cNvSpPr>
          <p:nvPr/>
        </p:nvSpPr>
        <p:spPr bwMode="auto">
          <a:xfrm>
            <a:off x="838200" y="34464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Retained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Earnings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(S)  	40,000</a:t>
            </a:r>
          </a:p>
        </p:txBody>
      </p:sp>
      <p:sp>
        <p:nvSpPr>
          <p:cNvPr id="825353" name="Text Box 9"/>
          <p:cNvSpPr txBox="1">
            <a:spLocks noChangeArrowheads="1"/>
          </p:cNvSpPr>
          <p:nvPr/>
        </p:nvSpPr>
        <p:spPr bwMode="auto">
          <a:xfrm>
            <a:off x="838200" y="3903663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		160,000</a:t>
            </a:r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2362200" y="4841327"/>
            <a:ext cx="5410200" cy="40011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workpaper-only entry</a:t>
            </a:r>
            <a:r>
              <a:rPr lang="en-US" altLang="en-US" sz="20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4869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50" grpId="0" autoUpdateAnimBg="0"/>
      <p:bldP spid="825351" grpId="0" autoUpdateAnimBg="0"/>
      <p:bldP spid="825352" grpId="0" autoUpdateAnimBg="0"/>
      <p:bldP spid="8253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400" y="1568450"/>
            <a:ext cx="8458200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1(b):</a:t>
            </a:r>
            <a:r>
              <a:rPr lang="en-US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Parent’s Cost of Investment Is Equal to Book Value of Subsidiary’s Stock Acquired (IV=BV) - Partial Ownership.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228600"/>
            <a:ext cx="6362700" cy="1219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6</a:t>
            </a:fld>
            <a:endParaRPr lang="en-US" dirty="0">
              <a:latin typeface="+mj-lt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3400" y="2590800"/>
            <a:ext cx="8229600" cy="164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35000"/>
              </a:spcBef>
            </a:pPr>
            <a:r>
              <a:rPr lang="en-US" altLang="en-US" sz="2200" b="1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: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that on January 1, </a:t>
            </a:r>
            <a:r>
              <a:rPr lang="en-US" altLang="en-US" sz="2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Company acquired 90% (9,000 shares) of the stock of S Company for $144,000.  What journal entry would P Company make to record the shares of S Company acquired?</a:t>
            </a:r>
          </a:p>
        </p:txBody>
      </p:sp>
      <p:sp>
        <p:nvSpPr>
          <p:cNvPr id="829446" name="Text Box 6"/>
          <p:cNvSpPr txBox="1">
            <a:spLocks noChangeArrowheads="1"/>
          </p:cNvSpPr>
          <p:nvPr/>
        </p:nvSpPr>
        <p:spPr bwMode="auto">
          <a:xfrm>
            <a:off x="838200" y="4328319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Investment in S Company  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$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144,000</a:t>
            </a:r>
          </a:p>
        </p:txBody>
      </p:sp>
      <p:sp>
        <p:nvSpPr>
          <p:cNvPr id="829447" name="Text Box 7"/>
          <p:cNvSpPr txBox="1">
            <a:spLocks noChangeArrowheads="1"/>
          </p:cNvSpPr>
          <p:nvPr/>
        </p:nvSpPr>
        <p:spPr bwMode="auto">
          <a:xfrm>
            <a:off x="838200" y="4783066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605713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+mj-lt"/>
              </a:rPr>
              <a:t>	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Cash  	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144,000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4435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6" grpId="0" autoUpdateAnimBg="0"/>
      <p:bldP spid="8294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59973" y="304800"/>
            <a:ext cx="65151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  <p:graphicFrame>
        <p:nvGraphicFramePr>
          <p:cNvPr id="409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88425"/>
              </p:ext>
            </p:extLst>
          </p:nvPr>
        </p:nvGraphicFramePr>
        <p:xfrm>
          <a:off x="504825" y="2271713"/>
          <a:ext cx="7556896" cy="374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Worksheet" r:id="rId5" imgW="10845800" imgH="5156200" progId="Excel.Sheet.8">
                  <p:embed/>
                </p:oleObj>
              </mc:Choice>
              <mc:Fallback>
                <p:oleObj name="Worksheet" r:id="rId5" imgW="10845800" imgH="51562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71713"/>
                        <a:ext cx="7556896" cy="374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1030"/>
          <p:cNvSpPr txBox="1">
            <a:spLocks noChangeArrowheads="1"/>
          </p:cNvSpPr>
          <p:nvPr/>
        </p:nvSpPr>
        <p:spPr bwMode="auto">
          <a:xfrm>
            <a:off x="533400" y="14986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+mj-lt"/>
              </a:rPr>
              <a:t>Case 1(b):  </a:t>
            </a:r>
            <a:r>
              <a:rPr lang="en-US" altLang="en-US" sz="2200" dirty="0">
                <a:latin typeface="+mj-lt"/>
              </a:rPr>
              <a:t>The balance sheets of both companies immediately after the acquisition of shares is as follows:</a:t>
            </a:r>
            <a:endParaRPr lang="en-US" altLang="en-US" sz="2200" b="1" dirty="0">
              <a:latin typeface="+mj-lt"/>
            </a:endParaRPr>
          </a:p>
        </p:txBody>
      </p:sp>
      <p:sp>
        <p:nvSpPr>
          <p:cNvPr id="4102" name="AutoShape 1031"/>
          <p:cNvSpPr>
            <a:spLocks/>
          </p:cNvSpPr>
          <p:nvPr/>
        </p:nvSpPr>
        <p:spPr bwMode="auto">
          <a:xfrm>
            <a:off x="4800600" y="4638675"/>
            <a:ext cx="228600" cy="685800"/>
          </a:xfrm>
          <a:prstGeom prst="rightBrace">
            <a:avLst>
              <a:gd name="adj1" fmla="val 25000"/>
              <a:gd name="adj2" fmla="val 46065"/>
            </a:avLst>
          </a:prstGeom>
          <a:noFill/>
          <a:ln w="28575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endParaRPr lang="en-US" altLang="en-US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103" name="Text Box 1032"/>
          <p:cNvSpPr txBox="1">
            <a:spLocks noChangeArrowheads="1"/>
          </p:cNvSpPr>
          <p:nvPr/>
        </p:nvSpPr>
        <p:spPr bwMode="auto">
          <a:xfrm>
            <a:off x="5638800" y="3302000"/>
            <a:ext cx="3124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9888" algn="r"/>
              </a:tabLs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Price paid 	$144,000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% acquired	90%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Implied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Book value 	160,000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+mj-lt"/>
              </a:rPr>
              <a:t>Difference	$0</a:t>
            </a:r>
          </a:p>
        </p:txBody>
      </p:sp>
      <p:sp>
        <p:nvSpPr>
          <p:cNvPr id="4104" name="Line 1033"/>
          <p:cNvSpPr>
            <a:spLocks noChangeShapeType="1"/>
          </p:cNvSpPr>
          <p:nvPr/>
        </p:nvSpPr>
        <p:spPr bwMode="auto">
          <a:xfrm>
            <a:off x="7467600" y="41910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105" name="Line 1034"/>
          <p:cNvSpPr>
            <a:spLocks noChangeShapeType="1"/>
          </p:cNvSpPr>
          <p:nvPr/>
        </p:nvSpPr>
        <p:spPr bwMode="auto">
          <a:xfrm>
            <a:off x="7467600" y="51816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106" name="Line 1035"/>
          <p:cNvSpPr>
            <a:spLocks noChangeShapeType="1"/>
          </p:cNvSpPr>
          <p:nvPr/>
        </p:nvSpPr>
        <p:spPr bwMode="auto">
          <a:xfrm>
            <a:off x="7467600" y="56388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107" name="Line 1036"/>
          <p:cNvSpPr>
            <a:spLocks noChangeShapeType="1"/>
          </p:cNvSpPr>
          <p:nvPr/>
        </p:nvSpPr>
        <p:spPr bwMode="auto">
          <a:xfrm>
            <a:off x="7467600" y="5715000"/>
            <a:ext cx="121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108" name="Text Box 1037"/>
          <p:cNvSpPr txBox="1">
            <a:spLocks noChangeArrowheads="1"/>
          </p:cNvSpPr>
          <p:nvPr/>
        </p:nvSpPr>
        <p:spPr bwMode="auto">
          <a:xfrm>
            <a:off x="5223164" y="2362200"/>
            <a:ext cx="3733800" cy="446276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 dirty="0">
                <a:latin typeface="+mj-lt"/>
              </a:rPr>
              <a:t>Implied value = Book value</a:t>
            </a:r>
          </a:p>
        </p:txBody>
      </p:sp>
      <p:sp>
        <p:nvSpPr>
          <p:cNvPr id="4109" name="Line 1038"/>
          <p:cNvSpPr>
            <a:spLocks noChangeShapeType="1"/>
          </p:cNvSpPr>
          <p:nvPr/>
        </p:nvSpPr>
        <p:spPr bwMode="auto">
          <a:xfrm>
            <a:off x="5715000" y="3200400"/>
            <a:ext cx="2895600" cy="0"/>
          </a:xfrm>
          <a:prstGeom prst="line">
            <a:avLst/>
          </a:prstGeom>
          <a:noFill/>
          <a:ln w="38100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66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4770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 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8</a:t>
            </a:fld>
            <a:endParaRPr lang="en-US" dirty="0">
              <a:latin typeface="+mj-lt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38018"/>
              </p:ext>
            </p:extLst>
          </p:nvPr>
        </p:nvGraphicFramePr>
        <p:xfrm>
          <a:off x="304800" y="2008188"/>
          <a:ext cx="8534400" cy="3184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Worksheet" r:id="rId5" imgW="10477500" imgH="3924300" progId="Excel.Sheet.8">
                  <p:embed/>
                </p:oleObj>
              </mc:Choice>
              <mc:Fallback>
                <p:oleObj name="Worksheet" r:id="rId5" imgW="10477500" imgH="39243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08188"/>
                        <a:ext cx="8534400" cy="3184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1498600"/>
            <a:ext cx="8458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200" b="1" dirty="0">
                <a:solidFill>
                  <a:srgbClr val="800000"/>
                </a:solidFill>
                <a:latin typeface="+mj-lt"/>
              </a:rPr>
              <a:t>Case 1(b):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Computation and Allocation of Difference between Implied and Book Values: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53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3045" y="228600"/>
            <a:ext cx="67437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Balance Sheets: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 of Workpaper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EAB1-D80C-4217-BFF0-836E2E1B9F25}" type="slidenum">
              <a:rPr lang="en-US" smtClean="0">
                <a:latin typeface="+mj-lt"/>
              </a:rPr>
              <a:pPr/>
              <a:t>9</a:t>
            </a:fld>
            <a:endParaRPr lang="en-US" dirty="0">
              <a:latin typeface="+mj-lt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405027"/>
              </p:ext>
            </p:extLst>
          </p:nvPr>
        </p:nvGraphicFramePr>
        <p:xfrm>
          <a:off x="504825" y="2057400"/>
          <a:ext cx="8105775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Worksheet" r:id="rId5" imgW="10845800" imgH="5168900" progId="Excel.Sheet.8">
                  <p:embed/>
                </p:oleObj>
              </mc:Choice>
              <mc:Fallback>
                <p:oleObj name="Worksheet" r:id="rId5" imgW="10845800" imgH="51689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057400"/>
                        <a:ext cx="8105775" cy="403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1487294"/>
            <a:ext cx="84582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40000"/>
              </a:spcBef>
              <a:spcAft>
                <a:spcPct val="35000"/>
              </a:spcAft>
              <a:buSzPct val="80000"/>
            </a:pPr>
            <a:r>
              <a:rPr lang="en-US" altLang="en-US" sz="2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1(b):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workpaper to consolidate the balance sheets for P and S on Jan. 1,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date of acquisition, is presented below: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632523"/>
                </a:solidFill>
                <a:latin typeface="Agency FB"/>
                <a:ea typeface="Calibri"/>
                <a:cs typeface="Arial"/>
              </a:rPr>
              <a:t>Prof. Dr. Bushra Al-Mashhadani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28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er6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jeter6e.thmx</Template>
  <TotalTime>1014</TotalTime>
  <Words>1214</Words>
  <Application>Microsoft Office PowerPoint</Application>
  <PresentationFormat>عرض على الشاشة (3:4)‏</PresentationFormat>
  <Paragraphs>197</Paragraphs>
  <Slides>26</Slides>
  <Notes>22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8" baseType="lpstr">
      <vt:lpstr>jeter6e</vt:lpstr>
      <vt:lpstr>Worksheet</vt:lpstr>
      <vt:lpstr>Accounting for stock acquisition - Part 1 Consolidated Balance Sheets: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</vt:lpstr>
      <vt:lpstr>Consolidated Balance Sheets:  Use of Workpaper – Treasury Stock</vt:lpstr>
      <vt:lpstr>Consolidated Balance Sheets:  Use of Workpaper – Treasury Stock</vt:lpstr>
      <vt:lpstr>Consolidated Balance Sheets:  Use of Workpaper – Treasury Stock</vt:lpstr>
      <vt:lpstr>Consolidated Balance Sheets:  Use of Workpaper – Treasury Stock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Volpe, Christina - Hoboken</dc:creator>
  <cp:lastModifiedBy>Maher</cp:lastModifiedBy>
  <cp:revision>76</cp:revision>
  <dcterms:created xsi:type="dcterms:W3CDTF">2014-10-07T18:51:07Z</dcterms:created>
  <dcterms:modified xsi:type="dcterms:W3CDTF">2021-06-01T16:12:37Z</dcterms:modified>
</cp:coreProperties>
</file>