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4"/>
  </p:notesMasterIdLst>
  <p:handoutMasterIdLst>
    <p:handoutMasterId r:id="rId55"/>
  </p:handoutMasterIdLst>
  <p:sldIdLst>
    <p:sldId id="308"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309"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olpe, Christina - Hoboken" initials="CV" lastIdx="2" clrIdx="0"/>
  <p:cmAuthor id="1" name="Sheila" initials="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8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48" autoAdjust="0"/>
  </p:normalViewPr>
  <p:slideViewPr>
    <p:cSldViewPr>
      <p:cViewPr varScale="1">
        <p:scale>
          <a:sx n="69" d="100"/>
          <a:sy n="69" d="100"/>
        </p:scale>
        <p:origin x="-1416"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318906-30A2-4DED-BDEA-5BBBF8E087CC}" type="datetimeFigureOut">
              <a:rPr lang="en-US" smtClean="0"/>
              <a:pPr/>
              <a:t>10/18/2021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A36F0E-E55C-4118-9ED8-741514DB6E74}" type="slidenum">
              <a:rPr lang="en-US" smtClean="0"/>
              <a:pPr/>
              <a:t>‹#›</a:t>
            </a:fld>
            <a:endParaRPr lang="en-US" dirty="0"/>
          </a:p>
        </p:txBody>
      </p:sp>
    </p:spTree>
    <p:extLst>
      <p:ext uri="{BB962C8B-B14F-4D97-AF65-F5344CB8AC3E}">
        <p14:creationId xmlns:p14="http://schemas.microsoft.com/office/powerpoint/2010/main" val="2359852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702EEA-221F-4A83-9053-CDEAFB80D3B3}" type="datetimeFigureOut">
              <a:rPr lang="en-US" smtClean="0"/>
              <a:pPr/>
              <a:t>10/18/2021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7B73A-3885-40F6-934D-CD7391DD0EDF}" type="slidenum">
              <a:rPr lang="en-US" smtClean="0"/>
              <a:pPr/>
              <a:t>‹#›</a:t>
            </a:fld>
            <a:endParaRPr lang="en-US" dirty="0"/>
          </a:p>
        </p:txBody>
      </p:sp>
    </p:spTree>
    <p:extLst>
      <p:ext uri="{BB962C8B-B14F-4D97-AF65-F5344CB8AC3E}">
        <p14:creationId xmlns:p14="http://schemas.microsoft.com/office/powerpoint/2010/main" val="279232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buFontTx/>
              <a:buChar char="•"/>
            </a:pPr>
            <a:endParaRPr lang="en-US" altLang="en-US" sz="10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47" y="4872009"/>
            <a:ext cx="4531068" cy="341571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pic>
        <p:nvPicPr>
          <p:cNvPr id="655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58" y="4722005"/>
            <a:ext cx="4531068" cy="341571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456993" y="4343869"/>
            <a:ext cx="5867850" cy="4114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2">
        <a:schemeClr val="bg1"/>
      </p:bgRef>
    </p:bg>
    <p:spTree>
      <p:nvGrpSpPr>
        <p:cNvPr id="1" name=""/>
        <p:cNvGrpSpPr/>
        <p:nvPr/>
      </p:nvGrpSpPr>
      <p:grpSpPr>
        <a:xfrm>
          <a:off x="0" y="0"/>
          <a:ext cx="0" cy="0"/>
          <a:chOff x="0" y="0"/>
          <a:chExt cx="0" cy="0"/>
        </a:xfrm>
      </p:grpSpPr>
      <p:sp>
        <p:nvSpPr>
          <p:cNvPr id="14" name="Rectangle 13"/>
          <p:cNvSpPr/>
          <p:nvPr/>
        </p:nvSpPr>
        <p:spPr>
          <a:xfrm>
            <a:off x="0" y="6629400"/>
            <a:ext cx="9144000" cy="228599"/>
          </a:xfrm>
          <a:prstGeom prst="rect">
            <a:avLst/>
          </a:prstGeom>
          <a:solidFill>
            <a:srgbClr val="76B7D7"/>
          </a:solidFill>
          <a:ln>
            <a:solidFill>
              <a:srgbClr val="76B7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0" y="1295400"/>
            <a:ext cx="9067800" cy="304800"/>
          </a:xfrm>
          <a:prstGeom prst="rect">
            <a:avLst/>
          </a:prstGeom>
          <a:solidFill>
            <a:srgbClr val="76B7D7"/>
          </a:solidFill>
          <a:ln>
            <a:solidFill>
              <a:srgbClr val="76B7D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Rectangle 9"/>
          <p:cNvSpPr/>
          <p:nvPr/>
        </p:nvSpPr>
        <p:spPr>
          <a:xfrm>
            <a:off x="0" y="3276600"/>
            <a:ext cx="9067800" cy="304800"/>
          </a:xfrm>
          <a:prstGeom prst="rect">
            <a:avLst/>
          </a:prstGeom>
          <a:solidFill>
            <a:srgbClr val="76B7D7"/>
          </a:solidFill>
          <a:ln>
            <a:solidFill>
              <a:srgbClr val="76B7D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6200" y="3962400"/>
            <a:ext cx="3429000" cy="1752600"/>
          </a:xfrm>
          <a:gradFill flip="none" rotWithShape="1">
            <a:gsLst>
              <a:gs pos="0">
                <a:srgbClr val="90C7E0">
                  <a:tint val="66000"/>
                  <a:satMod val="160000"/>
                </a:srgbClr>
              </a:gs>
              <a:gs pos="50000">
                <a:srgbClr val="90C7E0">
                  <a:tint val="44500"/>
                  <a:satMod val="160000"/>
                </a:srgbClr>
              </a:gs>
              <a:gs pos="100000">
                <a:srgbClr val="90C7E0">
                  <a:tint val="23500"/>
                  <a:satMod val="160000"/>
                </a:srgbClr>
              </a:gs>
            </a:gsLst>
            <a:lin ang="8100000" scaled="1"/>
            <a:tileRect/>
          </a:gradFill>
        </p:spPr>
        <p:txBody>
          <a:bodyPr anchor="ctr"/>
          <a:lstStyle>
            <a:lvl1pPr marL="0" indent="0" algn="ctr">
              <a:buNone/>
              <a:defRPr b="0">
                <a:solidFill>
                  <a:srgbClr val="0082B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7600" y="316992"/>
            <a:ext cx="5344391" cy="61451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TextBox 10"/>
          <p:cNvSpPr txBox="1"/>
          <p:nvPr/>
        </p:nvSpPr>
        <p:spPr>
          <a:xfrm>
            <a:off x="228600" y="3242846"/>
            <a:ext cx="3276600" cy="338554"/>
          </a:xfrm>
          <a:prstGeom prst="rect">
            <a:avLst/>
          </a:prstGeom>
          <a:noFill/>
        </p:spPr>
        <p:txBody>
          <a:bodyPr wrap="square" rtlCol="0">
            <a:spAutoFit/>
          </a:bodyPr>
          <a:lstStyle/>
          <a:p>
            <a:pPr algn="ctr"/>
            <a:r>
              <a:rPr lang="en-US" sz="1600" b="1" dirty="0" smtClean="0">
                <a:solidFill>
                  <a:schemeClr val="bg1"/>
                </a:solidFill>
                <a:latin typeface="Times New Roman" panose="02020603050405020304" pitchFamily="18" charset="0"/>
                <a:cs typeface="Times New Roman" panose="02020603050405020304" pitchFamily="18" charset="0"/>
              </a:rPr>
              <a:t>Jeter ● Chaney</a:t>
            </a:r>
            <a:endParaRPr lang="en-US" sz="1600" b="1" dirty="0">
              <a:solidFill>
                <a:schemeClr val="bg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0" y="6581001"/>
            <a:ext cx="9144000" cy="307777"/>
          </a:xfrm>
          <a:prstGeom prst="rect">
            <a:avLst/>
          </a:prstGeom>
          <a:noFill/>
        </p:spPr>
        <p:txBody>
          <a:bodyPr wrap="square" rtlCol="0">
            <a:spAutoFit/>
          </a:bodyPr>
          <a:lstStyle/>
          <a:p>
            <a:pPr algn="ctr"/>
            <a:r>
              <a:rPr lang="en-US" sz="1400" b="1" dirty="0" smtClean="0">
                <a:solidFill>
                  <a:schemeClr val="tx2"/>
                </a:solidFill>
                <a:latin typeface="Times New Roman" panose="02020603050405020304" pitchFamily="18" charset="0"/>
                <a:cs typeface="Times New Roman" panose="02020603050405020304" pitchFamily="18" charset="0"/>
              </a:rPr>
              <a:t>Prepared</a:t>
            </a:r>
            <a:r>
              <a:rPr lang="en-US" sz="1400" b="1" baseline="0" dirty="0" smtClean="0">
                <a:solidFill>
                  <a:schemeClr val="tx2"/>
                </a:solidFill>
                <a:latin typeface="Times New Roman" panose="02020603050405020304" pitchFamily="18" charset="0"/>
                <a:cs typeface="Times New Roman" panose="02020603050405020304" pitchFamily="18" charset="0"/>
              </a:rPr>
              <a:t> by </a:t>
            </a:r>
            <a:r>
              <a:rPr lang="en-US" sz="1400" b="1" kern="1200" dirty="0" smtClean="0">
                <a:solidFill>
                  <a:schemeClr val="tx2"/>
                </a:solidFill>
                <a:effectLst/>
                <a:latin typeface="+mn-lt"/>
                <a:ea typeface="+mn-ea"/>
                <a:cs typeface="+mn-cs"/>
              </a:rPr>
              <a:t>Sheila </a:t>
            </a:r>
            <a:r>
              <a:rPr lang="en-US" sz="1400" b="1" kern="1200" dirty="0" err="1" smtClean="0">
                <a:solidFill>
                  <a:schemeClr val="tx2"/>
                </a:solidFill>
                <a:effectLst/>
                <a:latin typeface="+mn-lt"/>
                <a:ea typeface="+mn-ea"/>
                <a:cs typeface="+mn-cs"/>
              </a:rPr>
              <a:t>Ammons</a:t>
            </a:r>
            <a:r>
              <a:rPr lang="en-US" sz="1400" b="1" kern="1200" dirty="0" smtClean="0">
                <a:solidFill>
                  <a:schemeClr val="tx2"/>
                </a:solidFill>
                <a:effectLst/>
                <a:latin typeface="+mn-lt"/>
                <a:ea typeface="+mn-ea"/>
                <a:cs typeface="+mn-cs"/>
              </a:rPr>
              <a:t>, Austin Community College</a:t>
            </a:r>
            <a:r>
              <a:rPr lang="en-US" sz="1400" b="1" baseline="0" dirty="0" smtClean="0">
                <a:solidFill>
                  <a:schemeClr val="tx2"/>
                </a:solidFill>
                <a:latin typeface="Times New Roman" panose="02020603050405020304" pitchFamily="18" charset="0"/>
                <a:cs typeface="Times New Roman" panose="02020603050405020304" pitchFamily="18" charset="0"/>
              </a:rPr>
              <a:t> </a:t>
            </a:r>
            <a:endParaRPr lang="en-US" sz="1400" b="1" dirty="0">
              <a:solidFill>
                <a:schemeClr val="tx2"/>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0" y="1611273"/>
            <a:ext cx="3581400" cy="1569660"/>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Advanced Accounting</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252490"/>
      </p:ext>
    </p:extLst>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7A11C-D957-4234-8DB8-FC78EE8A7D9F}" type="datetime1">
              <a:rPr lang="en-US" smtClean="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2EAB1-D80C-4217-BFF0-836E2E1B9F25}" type="slidenum">
              <a:rPr lang="en-US" smtClean="0"/>
              <a:pPr/>
              <a:t>‹#›</a:t>
            </a:fld>
            <a:endParaRPr lang="en-US" dirty="0"/>
          </a:p>
        </p:txBody>
      </p:sp>
      <p:sp>
        <p:nvSpPr>
          <p:cNvPr id="7" name="Title 1"/>
          <p:cNvSpPr>
            <a:spLocks noGrp="1"/>
          </p:cNvSpPr>
          <p:nvPr>
            <p:ph type="title"/>
          </p:nvPr>
        </p:nvSpPr>
        <p:spPr>
          <a:xfrm>
            <a:off x="1447800" y="76200"/>
            <a:ext cx="7467600" cy="1371600"/>
          </a:xfrm>
          <a:solidFill>
            <a:schemeClr val="bg1">
              <a:lumMod val="50000"/>
            </a:schemeClr>
          </a:solidFill>
          <a:ln>
            <a:noFill/>
          </a:ln>
        </p:spPr>
        <p:txBody>
          <a:bodyPr anchor="b"/>
          <a:lstStyle>
            <a:lvl1pPr algn="l">
              <a:defRPr>
                <a:solidFill>
                  <a:schemeClr val="bg1"/>
                </a:solidFill>
              </a:defRPr>
            </a:lvl1pPr>
          </a:lstStyle>
          <a:p>
            <a:r>
              <a:rPr lang="en-US" smtClean="0"/>
              <a:t>Click to edit Master title style</a:t>
            </a: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23" y="76200"/>
            <a:ext cx="1192877"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p:cNvSpPr txBox="1"/>
          <p:nvPr/>
        </p:nvSpPr>
        <p:spPr>
          <a:xfrm>
            <a:off x="0" y="6629400"/>
            <a:ext cx="9144000" cy="261610"/>
          </a:xfrm>
          <a:prstGeom prst="rect">
            <a:avLst/>
          </a:prstGeom>
          <a:noFill/>
        </p:spPr>
        <p:txBody>
          <a:bodyPr wrap="square" rtlCol="0">
            <a:spAutoFit/>
          </a:bodyPr>
          <a:lstStyle/>
          <a:p>
            <a:pPr algn="ctr"/>
            <a:r>
              <a:rPr lang="en-US" sz="1050" dirty="0" smtClean="0"/>
              <a:t>Copyright © 2015. John Wiley &amp; Sons, Inc. All rights reserved.</a:t>
            </a:r>
            <a:endParaRPr lang="en-US" sz="1050" dirty="0"/>
          </a:p>
        </p:txBody>
      </p:sp>
    </p:spTree>
    <p:extLst>
      <p:ext uri="{BB962C8B-B14F-4D97-AF65-F5344CB8AC3E}">
        <p14:creationId xmlns:p14="http://schemas.microsoft.com/office/powerpoint/2010/main" val="364534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C77AA1-7B7F-43EB-96CA-0E250643B619}" type="datetime1">
              <a:rPr lang="en-US" smtClean="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2EAB1-D80C-4217-BFF0-836E2E1B9F25}" type="slidenum">
              <a:rPr lang="en-US" smtClean="0"/>
              <a:pPr/>
              <a:t>‹#›</a:t>
            </a:fld>
            <a:endParaRPr lang="en-US" dirty="0"/>
          </a:p>
        </p:txBody>
      </p:sp>
      <p:sp>
        <p:nvSpPr>
          <p:cNvPr id="7" name="TextBox 6"/>
          <p:cNvSpPr txBox="1"/>
          <p:nvPr/>
        </p:nvSpPr>
        <p:spPr>
          <a:xfrm>
            <a:off x="0" y="6629400"/>
            <a:ext cx="9144000" cy="261610"/>
          </a:xfrm>
          <a:prstGeom prst="rect">
            <a:avLst/>
          </a:prstGeom>
          <a:noFill/>
        </p:spPr>
        <p:txBody>
          <a:bodyPr wrap="square" rtlCol="0">
            <a:spAutoFit/>
          </a:bodyPr>
          <a:lstStyle/>
          <a:p>
            <a:pPr algn="ctr"/>
            <a:r>
              <a:rPr lang="en-US" sz="1050" dirty="0" smtClean="0"/>
              <a:t>Copyright © 2015. John Wiley &amp; Sons, Inc. All rights reserved.</a:t>
            </a:r>
            <a:endParaRPr lang="en-US" sz="1050" dirty="0"/>
          </a:p>
        </p:txBody>
      </p:sp>
    </p:spTree>
    <p:extLst>
      <p:ext uri="{BB962C8B-B14F-4D97-AF65-F5344CB8AC3E}">
        <p14:creationId xmlns:p14="http://schemas.microsoft.com/office/powerpoint/2010/main" val="346427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467600" cy="1371600"/>
          </a:xfrm>
          <a:solidFill>
            <a:schemeClr val="bg1">
              <a:lumMod val="50000"/>
            </a:schemeClr>
          </a:solidFill>
          <a:ln>
            <a:noFill/>
          </a:ln>
        </p:spPr>
        <p:txBody>
          <a:bodyPr anchor="b"/>
          <a:lstStyle>
            <a:lvl1pPr algn="l">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00200"/>
            <a:ext cx="8534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CC1CF7-40B7-4312-8236-E40B3D94A6AF}" type="datetime1">
              <a:rPr lang="en-US" smtClean="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2EAB1-D80C-4217-BFF0-836E2E1B9F25}" type="slidenum">
              <a:rPr lang="en-US" smtClean="0"/>
              <a:pPr/>
              <a:t>‹#›</a:t>
            </a:fld>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23" y="76200"/>
            <a:ext cx="1192877"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0" y="6629400"/>
            <a:ext cx="9144000" cy="261610"/>
          </a:xfrm>
          <a:prstGeom prst="rect">
            <a:avLst/>
          </a:prstGeom>
          <a:noFill/>
        </p:spPr>
        <p:txBody>
          <a:bodyPr wrap="square" rtlCol="0">
            <a:spAutoFit/>
          </a:bodyPr>
          <a:lstStyle/>
          <a:p>
            <a:pPr algn="ctr"/>
            <a:r>
              <a:rPr lang="en-US" sz="1050" dirty="0" smtClean="0"/>
              <a:t>Copyright © 2015. John Wiley &amp; Sons, Inc. All rights reserved.</a:t>
            </a:r>
            <a:endParaRPr lang="en-US" sz="1050" dirty="0"/>
          </a:p>
        </p:txBody>
      </p:sp>
    </p:spTree>
    <p:extLst>
      <p:ext uri="{BB962C8B-B14F-4D97-AF65-F5344CB8AC3E}">
        <p14:creationId xmlns:p14="http://schemas.microsoft.com/office/powerpoint/2010/main" val="91045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B17276-98AB-44F7-A2E8-959C32B3FEE8}" type="datetime1">
              <a:rPr lang="en-US" smtClean="0"/>
              <a:pPr/>
              <a:t>10/18/2021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62EAB1-D80C-4217-BFF0-836E2E1B9F25}" type="slidenum">
              <a:rPr lang="en-US" smtClean="0"/>
              <a:pPr/>
              <a:t>‹#›</a:t>
            </a:fld>
            <a:endParaRPr lang="en-US" dirty="0"/>
          </a:p>
        </p:txBody>
      </p:sp>
      <p:sp>
        <p:nvSpPr>
          <p:cNvPr id="7" name="TextBox 6"/>
          <p:cNvSpPr txBox="1"/>
          <p:nvPr/>
        </p:nvSpPr>
        <p:spPr>
          <a:xfrm>
            <a:off x="0" y="6629400"/>
            <a:ext cx="9144000" cy="261610"/>
          </a:xfrm>
          <a:prstGeom prst="rect">
            <a:avLst/>
          </a:prstGeom>
          <a:noFill/>
        </p:spPr>
        <p:txBody>
          <a:bodyPr wrap="square" rtlCol="0">
            <a:spAutoFit/>
          </a:bodyPr>
          <a:lstStyle/>
          <a:p>
            <a:pPr algn="ctr"/>
            <a:r>
              <a:rPr lang="en-US" sz="1050" dirty="0" smtClean="0"/>
              <a:t>Copyright © 2015. John Wiley &amp; Sons, Inc. All rights reserved.</a:t>
            </a:r>
            <a:endParaRPr lang="en-US" sz="1050" dirty="0"/>
          </a:p>
        </p:txBody>
      </p:sp>
    </p:spTree>
    <p:extLst>
      <p:ext uri="{BB962C8B-B14F-4D97-AF65-F5344CB8AC3E}">
        <p14:creationId xmlns:p14="http://schemas.microsoft.com/office/powerpoint/2010/main" val="117421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722437"/>
            <a:ext cx="41910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722437"/>
            <a:ext cx="4191000" cy="4525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4646E2-A6AB-4B63-818A-942B067CB651}" type="datetime1">
              <a:rPr lang="en-US" smtClean="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62EAB1-D80C-4217-BFF0-836E2E1B9F25}" type="slidenum">
              <a:rPr lang="en-US" smtClean="0"/>
              <a:pPr/>
              <a:t>‹#›</a:t>
            </a:fld>
            <a:endParaRPr lang="en-US" dirty="0"/>
          </a:p>
        </p:txBody>
      </p:sp>
      <p:sp>
        <p:nvSpPr>
          <p:cNvPr id="8" name="Title 1"/>
          <p:cNvSpPr>
            <a:spLocks noGrp="1"/>
          </p:cNvSpPr>
          <p:nvPr>
            <p:ph type="title"/>
          </p:nvPr>
        </p:nvSpPr>
        <p:spPr>
          <a:xfrm>
            <a:off x="1447800" y="76200"/>
            <a:ext cx="7467600" cy="1371600"/>
          </a:xfrm>
          <a:solidFill>
            <a:schemeClr val="bg1">
              <a:lumMod val="50000"/>
            </a:schemeClr>
          </a:solidFill>
          <a:ln>
            <a:noFill/>
          </a:ln>
        </p:spPr>
        <p:txBody>
          <a:bodyPr anchor="b"/>
          <a:lstStyle>
            <a:lvl1pPr algn="l">
              <a:defRPr>
                <a:solidFill>
                  <a:schemeClr val="bg1"/>
                </a:solidFill>
              </a:defRPr>
            </a:lvl1pPr>
          </a:lstStyle>
          <a:p>
            <a:r>
              <a:rPr lang="en-US" smtClean="0"/>
              <a:t>Click to edit Master title style</a:t>
            </a:r>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23" y="76200"/>
            <a:ext cx="1192877"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Box 9"/>
          <p:cNvSpPr txBox="1"/>
          <p:nvPr/>
        </p:nvSpPr>
        <p:spPr>
          <a:xfrm>
            <a:off x="0" y="6629400"/>
            <a:ext cx="9144000" cy="261610"/>
          </a:xfrm>
          <a:prstGeom prst="rect">
            <a:avLst/>
          </a:prstGeom>
          <a:noFill/>
        </p:spPr>
        <p:txBody>
          <a:bodyPr wrap="square" rtlCol="0">
            <a:spAutoFit/>
          </a:bodyPr>
          <a:lstStyle/>
          <a:p>
            <a:pPr algn="ctr"/>
            <a:r>
              <a:rPr lang="en-US" sz="1050" dirty="0" smtClean="0"/>
              <a:t>Copyright © 2015. John Wiley &amp; Sons, Inc. All rights reserved.</a:t>
            </a:r>
            <a:endParaRPr lang="en-US" sz="1050" dirty="0"/>
          </a:p>
        </p:txBody>
      </p:sp>
    </p:spTree>
    <p:extLst>
      <p:ext uri="{BB962C8B-B14F-4D97-AF65-F5344CB8AC3E}">
        <p14:creationId xmlns:p14="http://schemas.microsoft.com/office/powerpoint/2010/main" val="1285365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1774" y="1676400"/>
            <a:ext cx="4187826"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572000" y="1676400"/>
            <a:ext cx="4191000" cy="639762"/>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6246E3F-2010-4D16-8E78-5741E72586EF}" type="datetime1">
              <a:rPr lang="en-US" smtClean="0"/>
              <a:pPr/>
              <a:t>10/18/2021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62EAB1-D80C-4217-BFF0-836E2E1B9F25}" type="slidenum">
              <a:rPr lang="en-US" smtClean="0"/>
              <a:pPr/>
              <a:t>‹#›</a:t>
            </a:fld>
            <a:endParaRPr lang="en-US" dirty="0"/>
          </a:p>
        </p:txBody>
      </p:sp>
      <p:sp>
        <p:nvSpPr>
          <p:cNvPr id="10" name="Title 1"/>
          <p:cNvSpPr>
            <a:spLocks noGrp="1"/>
          </p:cNvSpPr>
          <p:nvPr>
            <p:ph type="title"/>
          </p:nvPr>
        </p:nvSpPr>
        <p:spPr>
          <a:xfrm>
            <a:off x="1447800" y="76200"/>
            <a:ext cx="7467600" cy="1371600"/>
          </a:xfrm>
          <a:solidFill>
            <a:schemeClr val="bg1">
              <a:lumMod val="50000"/>
            </a:schemeClr>
          </a:solidFill>
          <a:ln>
            <a:noFill/>
          </a:ln>
        </p:spPr>
        <p:txBody>
          <a:bodyPr anchor="b"/>
          <a:lstStyle>
            <a:lvl1pPr algn="l">
              <a:defRPr>
                <a:solidFill>
                  <a:schemeClr val="bg1"/>
                </a:solidFill>
              </a:defRPr>
            </a:lvl1pPr>
          </a:lstStyle>
          <a:p>
            <a:r>
              <a:rPr lang="en-US" smtClean="0"/>
              <a:t>Click to edit Master title style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23" y="76200"/>
            <a:ext cx="1192877"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Content Placeholder 2"/>
          <p:cNvSpPr>
            <a:spLocks noGrp="1"/>
          </p:cNvSpPr>
          <p:nvPr>
            <p:ph sz="half" idx="13"/>
          </p:nvPr>
        </p:nvSpPr>
        <p:spPr>
          <a:xfrm>
            <a:off x="228600" y="2438400"/>
            <a:ext cx="4191000" cy="3810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3"/>
          <p:cNvSpPr>
            <a:spLocks noGrp="1"/>
          </p:cNvSpPr>
          <p:nvPr>
            <p:ph sz="half" idx="2"/>
          </p:nvPr>
        </p:nvSpPr>
        <p:spPr>
          <a:xfrm>
            <a:off x="4572000" y="2438400"/>
            <a:ext cx="4191000" cy="3810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Box 13"/>
          <p:cNvSpPr txBox="1"/>
          <p:nvPr/>
        </p:nvSpPr>
        <p:spPr>
          <a:xfrm>
            <a:off x="0" y="6629400"/>
            <a:ext cx="9144000" cy="261610"/>
          </a:xfrm>
          <a:prstGeom prst="rect">
            <a:avLst/>
          </a:prstGeom>
          <a:noFill/>
        </p:spPr>
        <p:txBody>
          <a:bodyPr wrap="square" rtlCol="0">
            <a:spAutoFit/>
          </a:bodyPr>
          <a:lstStyle/>
          <a:p>
            <a:pPr algn="ctr"/>
            <a:r>
              <a:rPr lang="en-US" sz="1050" dirty="0" smtClean="0"/>
              <a:t>Copyright © 2015. John Wiley &amp; Sons, Inc. All rights reserved.</a:t>
            </a:r>
            <a:endParaRPr lang="en-US" sz="1050" dirty="0"/>
          </a:p>
        </p:txBody>
      </p:sp>
    </p:spTree>
    <p:extLst>
      <p:ext uri="{BB962C8B-B14F-4D97-AF65-F5344CB8AC3E}">
        <p14:creationId xmlns:p14="http://schemas.microsoft.com/office/powerpoint/2010/main" val="293495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BDF15B-EE1C-4ED8-A168-1C2D30AED133}" type="datetime1">
              <a:rPr lang="en-US" smtClean="0"/>
              <a:pPr/>
              <a:t>10/18/2021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62EAB1-D80C-4217-BFF0-836E2E1B9F25}" type="slidenum">
              <a:rPr lang="en-US" smtClean="0"/>
              <a:pPr/>
              <a:t>‹#›</a:t>
            </a:fld>
            <a:endParaRPr lang="en-US" dirty="0"/>
          </a:p>
        </p:txBody>
      </p:sp>
      <p:sp>
        <p:nvSpPr>
          <p:cNvPr id="6" name="Title 1"/>
          <p:cNvSpPr>
            <a:spLocks noGrp="1"/>
          </p:cNvSpPr>
          <p:nvPr>
            <p:ph type="title"/>
          </p:nvPr>
        </p:nvSpPr>
        <p:spPr>
          <a:xfrm>
            <a:off x="1447800" y="76200"/>
            <a:ext cx="7467600" cy="1371600"/>
          </a:xfrm>
          <a:solidFill>
            <a:schemeClr val="bg1">
              <a:lumMod val="50000"/>
            </a:schemeClr>
          </a:solidFill>
          <a:ln>
            <a:noFill/>
          </a:ln>
        </p:spPr>
        <p:txBody>
          <a:bodyPr anchor="b"/>
          <a:lstStyle>
            <a:lvl1pPr algn="l">
              <a:defRPr>
                <a:solidFill>
                  <a:schemeClr val="bg1"/>
                </a:solidFill>
              </a:defRPr>
            </a:lvl1pPr>
          </a:lstStyle>
          <a:p>
            <a:r>
              <a:rPr lang="en-US" smtClean="0"/>
              <a:t>Click to edit Master title style</a:t>
            </a:r>
            <a:endParaRPr lang="en-US"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523" y="76200"/>
            <a:ext cx="1192877" cy="1371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p:cNvSpPr txBox="1"/>
          <p:nvPr/>
        </p:nvSpPr>
        <p:spPr>
          <a:xfrm>
            <a:off x="0" y="6629400"/>
            <a:ext cx="9144000" cy="261610"/>
          </a:xfrm>
          <a:prstGeom prst="rect">
            <a:avLst/>
          </a:prstGeom>
          <a:noFill/>
        </p:spPr>
        <p:txBody>
          <a:bodyPr wrap="square" rtlCol="0">
            <a:spAutoFit/>
          </a:bodyPr>
          <a:lstStyle/>
          <a:p>
            <a:pPr algn="ctr"/>
            <a:r>
              <a:rPr lang="en-US" sz="1050" dirty="0" smtClean="0"/>
              <a:t>Copyright © 2015. John Wiley &amp; Sons, Inc. All rights reserved.</a:t>
            </a:r>
            <a:endParaRPr lang="en-US" sz="1050" dirty="0"/>
          </a:p>
        </p:txBody>
      </p:sp>
    </p:spTree>
    <p:extLst>
      <p:ext uri="{BB962C8B-B14F-4D97-AF65-F5344CB8AC3E}">
        <p14:creationId xmlns:p14="http://schemas.microsoft.com/office/powerpoint/2010/main" val="25731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406C9-DA15-410C-A919-17F6533B10B2}" type="datetime1">
              <a:rPr lang="en-US" smtClean="0"/>
              <a:pPr/>
              <a:t>10/18/2021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62EAB1-D80C-4217-BFF0-836E2E1B9F25}" type="slidenum">
              <a:rPr lang="en-US" smtClean="0"/>
              <a:pPr/>
              <a:t>‹#›</a:t>
            </a:fld>
            <a:endParaRPr lang="en-US" dirty="0"/>
          </a:p>
        </p:txBody>
      </p:sp>
      <p:sp>
        <p:nvSpPr>
          <p:cNvPr id="5" name="TextBox 4"/>
          <p:cNvSpPr txBox="1"/>
          <p:nvPr/>
        </p:nvSpPr>
        <p:spPr>
          <a:xfrm>
            <a:off x="0" y="6629400"/>
            <a:ext cx="9144000" cy="261610"/>
          </a:xfrm>
          <a:prstGeom prst="rect">
            <a:avLst/>
          </a:prstGeom>
          <a:noFill/>
        </p:spPr>
        <p:txBody>
          <a:bodyPr wrap="square" rtlCol="0">
            <a:spAutoFit/>
          </a:bodyPr>
          <a:lstStyle/>
          <a:p>
            <a:pPr algn="ctr"/>
            <a:r>
              <a:rPr lang="en-US" sz="1050" dirty="0" smtClean="0"/>
              <a:t>Copyright © 2015. John Wiley &amp; Sons, Inc. All rights reserved.</a:t>
            </a:r>
            <a:endParaRPr lang="en-US" sz="1050" dirty="0"/>
          </a:p>
        </p:txBody>
      </p:sp>
    </p:spTree>
    <p:extLst>
      <p:ext uri="{BB962C8B-B14F-4D97-AF65-F5344CB8AC3E}">
        <p14:creationId xmlns:p14="http://schemas.microsoft.com/office/powerpoint/2010/main" val="426215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FE4C0-DB97-497E-9B60-B0DC0BAFB130}" type="datetime1">
              <a:rPr lang="en-US" smtClean="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62EAB1-D80C-4217-BFF0-836E2E1B9F25}" type="slidenum">
              <a:rPr lang="en-US" smtClean="0"/>
              <a:pPr/>
              <a:t>‹#›</a:t>
            </a:fld>
            <a:endParaRPr lang="en-US" dirty="0"/>
          </a:p>
        </p:txBody>
      </p:sp>
      <p:sp>
        <p:nvSpPr>
          <p:cNvPr id="8" name="TextBox 7"/>
          <p:cNvSpPr txBox="1"/>
          <p:nvPr/>
        </p:nvSpPr>
        <p:spPr>
          <a:xfrm>
            <a:off x="0" y="6629400"/>
            <a:ext cx="9144000" cy="261610"/>
          </a:xfrm>
          <a:prstGeom prst="rect">
            <a:avLst/>
          </a:prstGeom>
          <a:noFill/>
        </p:spPr>
        <p:txBody>
          <a:bodyPr wrap="square" rtlCol="0">
            <a:spAutoFit/>
          </a:bodyPr>
          <a:lstStyle/>
          <a:p>
            <a:pPr algn="ctr"/>
            <a:r>
              <a:rPr lang="en-US" sz="1050" dirty="0" smtClean="0"/>
              <a:t>Copyright © 2015. John Wiley &amp; Sons, Inc. All rights reserved.</a:t>
            </a:r>
            <a:endParaRPr lang="en-US" sz="1050" dirty="0"/>
          </a:p>
        </p:txBody>
      </p:sp>
    </p:spTree>
    <p:extLst>
      <p:ext uri="{BB962C8B-B14F-4D97-AF65-F5344CB8AC3E}">
        <p14:creationId xmlns:p14="http://schemas.microsoft.com/office/powerpoint/2010/main" val="74203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0BE61B-35BE-4AB4-AC53-E74FB385C82E}" type="datetime1">
              <a:rPr lang="en-US" smtClean="0"/>
              <a:pPr/>
              <a:t>10/18/2021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62EAB1-D80C-4217-BFF0-836E2E1B9F25}" type="slidenum">
              <a:rPr lang="en-US" smtClean="0"/>
              <a:pPr/>
              <a:t>‹#›</a:t>
            </a:fld>
            <a:endParaRPr lang="en-US" dirty="0"/>
          </a:p>
        </p:txBody>
      </p:sp>
      <p:sp>
        <p:nvSpPr>
          <p:cNvPr id="8" name="TextBox 7"/>
          <p:cNvSpPr txBox="1"/>
          <p:nvPr/>
        </p:nvSpPr>
        <p:spPr>
          <a:xfrm>
            <a:off x="0" y="6629400"/>
            <a:ext cx="9144000" cy="261610"/>
          </a:xfrm>
          <a:prstGeom prst="rect">
            <a:avLst/>
          </a:prstGeom>
          <a:noFill/>
        </p:spPr>
        <p:txBody>
          <a:bodyPr wrap="square" rtlCol="0">
            <a:spAutoFit/>
          </a:bodyPr>
          <a:lstStyle/>
          <a:p>
            <a:pPr algn="ctr"/>
            <a:r>
              <a:rPr lang="en-US" sz="1050" dirty="0" smtClean="0"/>
              <a:t>Copyright © 2015. John Wiley &amp; Sons, Inc. All rights reserved.</a:t>
            </a:r>
            <a:endParaRPr lang="en-US" sz="1050" dirty="0"/>
          </a:p>
        </p:txBody>
      </p:sp>
    </p:spTree>
    <p:extLst>
      <p:ext uri="{BB962C8B-B14F-4D97-AF65-F5344CB8AC3E}">
        <p14:creationId xmlns:p14="http://schemas.microsoft.com/office/powerpoint/2010/main" val="3917062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752600"/>
            <a:ext cx="84582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55710-0F6B-4BF2-B917-0EFDE90B06FE}" type="datetimeFigureOut">
              <a:rPr lang="en-US" smtClean="0"/>
              <a:pPr/>
              <a:t>10/18/2021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62EAB1-D80C-4217-BFF0-836E2E1B9F25}" type="slidenum">
              <a:rPr lang="en-US" smtClean="0"/>
              <a:pPr/>
              <a:t>‹#›</a:t>
            </a:fld>
            <a:endParaRPr lang="en-US" dirty="0"/>
          </a:p>
        </p:txBody>
      </p:sp>
    </p:spTree>
    <p:extLst>
      <p:ext uri="{BB962C8B-B14F-4D97-AF65-F5344CB8AC3E}">
        <p14:creationId xmlns:p14="http://schemas.microsoft.com/office/powerpoint/2010/main" val="30852513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p:txBody>
          <a:bodyPr>
            <a:normAutofit/>
          </a:bodyPr>
          <a:lstStyle/>
          <a:p>
            <a:r>
              <a:rPr lang="en-US" altLang="en-US" dirty="0" smtClean="0"/>
              <a:t>Changes in Ownership Interest</a:t>
            </a:r>
            <a:endParaRPr lang="en-US" altLang="en-US" dirty="0"/>
          </a:p>
        </p:txBody>
      </p:sp>
      <p:sp>
        <p:nvSpPr>
          <p:cNvPr id="3" name="Slide Number Placeholder 2"/>
          <p:cNvSpPr>
            <a:spLocks noGrp="1"/>
          </p:cNvSpPr>
          <p:nvPr>
            <p:ph type="sldNum" sz="quarter" idx="4294967295"/>
          </p:nvPr>
        </p:nvSpPr>
        <p:spPr>
          <a:xfrm>
            <a:off x="0" y="6400800"/>
            <a:ext cx="2133600" cy="365125"/>
          </a:xfrm>
        </p:spPr>
        <p:txBody>
          <a:bodyPr/>
          <a:lstStyle/>
          <a:p>
            <a:fld id="{0B62EAB1-D80C-4217-BFF0-836E2E1B9F25}" type="slidenum">
              <a:rPr lang="en-US" smtClean="0"/>
              <a:pPr/>
              <a:t>1</a:t>
            </a:fld>
            <a:endParaRPr lang="en-US" dirty="0"/>
          </a:p>
        </p:txBody>
      </p:sp>
    </p:spTree>
    <p:extLst>
      <p:ext uri="{BB962C8B-B14F-4D97-AF65-F5344CB8AC3E}">
        <p14:creationId xmlns:p14="http://schemas.microsoft.com/office/powerpoint/2010/main" val="6531717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5" name="Rectangle 3"/>
          <p:cNvSpPr>
            <a:spLocks noGrp="1" noChangeArrowheads="1"/>
          </p:cNvSpPr>
          <p:nvPr>
            <p:ph type="title"/>
          </p:nvPr>
        </p:nvSpPr>
        <p:spPr/>
        <p:txBody>
          <a:bodyPr/>
          <a:lstStyle/>
          <a:p>
            <a:r>
              <a:rPr lang="en-US" sz="3200" dirty="0" smtClean="0"/>
              <a:t>Several Open-Market Purchases—Cost Method</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10</a:t>
            </a:fld>
            <a:endParaRPr lang="en-US" dirty="0">
              <a:latin typeface="+mj-lt"/>
            </a:endParaRPr>
          </a:p>
        </p:txBody>
      </p:sp>
      <p:sp>
        <p:nvSpPr>
          <p:cNvPr id="13315" name="Rectangle 4"/>
          <p:cNvSpPr>
            <a:spLocks noChangeArrowheads="1"/>
          </p:cNvSpPr>
          <p:nvPr/>
        </p:nvSpPr>
        <p:spPr bwMode="auto">
          <a:xfrm>
            <a:off x="609600" y="1628775"/>
            <a:ext cx="7924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l">
              <a:lnSpc>
                <a:spcPct val="115000"/>
              </a:lnSpc>
            </a:pPr>
            <a:r>
              <a:rPr lang="en-US" altLang="en-US" sz="2000" dirty="0">
                <a:latin typeface="+mj-lt"/>
              </a:rPr>
              <a:t>Because P Company has owned a percentage of S Company (15%) since January 1, </a:t>
            </a:r>
            <a:r>
              <a:rPr lang="en-US" altLang="en-US" sz="2000" dirty="0" smtClean="0">
                <a:latin typeface="+mj-lt"/>
              </a:rPr>
              <a:t>2013, </a:t>
            </a:r>
            <a:r>
              <a:rPr lang="en-US" altLang="en-US" sz="2000" dirty="0">
                <a:latin typeface="+mj-lt"/>
              </a:rPr>
              <a:t>an entry is needed on P’s books to revalue the 1,500 shares purchased in </a:t>
            </a:r>
            <a:r>
              <a:rPr lang="en-US" altLang="en-US" sz="2000" dirty="0" smtClean="0">
                <a:latin typeface="+mj-lt"/>
              </a:rPr>
              <a:t>2013 </a:t>
            </a:r>
            <a:r>
              <a:rPr lang="en-US" altLang="en-US" sz="2000" dirty="0">
                <a:latin typeface="+mj-lt"/>
              </a:rPr>
              <a:t>to their fair value as of the date of control ( January 1, </a:t>
            </a:r>
            <a:r>
              <a:rPr lang="en-US" altLang="en-US" sz="2000" dirty="0" smtClean="0">
                <a:latin typeface="+mj-lt"/>
              </a:rPr>
              <a:t>2015).</a:t>
            </a:r>
            <a:endParaRPr lang="en-US" altLang="en-US" sz="2000" dirty="0">
              <a:latin typeface="+mj-lt"/>
            </a:endParaRPr>
          </a:p>
        </p:txBody>
      </p:sp>
      <p:sp>
        <p:nvSpPr>
          <p:cNvPr id="13316" name="Rectangle 6"/>
          <p:cNvSpPr>
            <a:spLocks noChangeArrowheads="1"/>
          </p:cNvSpPr>
          <p:nvPr/>
        </p:nvSpPr>
        <p:spPr bwMode="auto">
          <a:xfrm>
            <a:off x="609600" y="3074988"/>
            <a:ext cx="830580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2900" indent="-342900" algn="ctr" eaLnBrk="0" hangingPunct="0">
              <a:tabLst>
                <a:tab pos="7829550" algn="r"/>
              </a:tabLst>
              <a:defRPr sz="2300">
                <a:solidFill>
                  <a:schemeClr val="tx1"/>
                </a:solidFill>
                <a:latin typeface="Comic Sans MS" pitchFamily="66" charset="0"/>
              </a:defRPr>
            </a:lvl1pPr>
            <a:lvl2pPr marL="742950" indent="-285750" algn="ctr" eaLnBrk="0" hangingPunct="0">
              <a:tabLst>
                <a:tab pos="7829550" algn="r"/>
              </a:tabLst>
              <a:defRPr sz="2300">
                <a:solidFill>
                  <a:schemeClr val="tx1"/>
                </a:solidFill>
                <a:latin typeface="Comic Sans MS" pitchFamily="66" charset="0"/>
              </a:defRPr>
            </a:lvl2pPr>
            <a:lvl3pPr marL="1143000" indent="-228600" algn="ctr" eaLnBrk="0" hangingPunct="0">
              <a:tabLst>
                <a:tab pos="7829550" algn="r"/>
              </a:tabLst>
              <a:defRPr sz="2300">
                <a:solidFill>
                  <a:schemeClr val="tx1"/>
                </a:solidFill>
                <a:latin typeface="Comic Sans MS" pitchFamily="66" charset="0"/>
              </a:defRPr>
            </a:lvl3pPr>
            <a:lvl4pPr marL="1600200" indent="-228600" algn="ctr" eaLnBrk="0" hangingPunct="0">
              <a:tabLst>
                <a:tab pos="7829550" algn="r"/>
              </a:tabLst>
              <a:defRPr sz="2300">
                <a:solidFill>
                  <a:schemeClr val="tx1"/>
                </a:solidFill>
                <a:latin typeface="Comic Sans MS" pitchFamily="66" charset="0"/>
              </a:defRPr>
            </a:lvl4pPr>
            <a:lvl5pPr marL="2057400" indent="-228600" algn="ctr" eaLnBrk="0" hangingPunct="0">
              <a:tabLst>
                <a:tab pos="782955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782955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782955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782955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7829550" algn="r"/>
              </a:tabLst>
              <a:defRPr sz="2300">
                <a:solidFill>
                  <a:schemeClr val="tx1"/>
                </a:solidFill>
                <a:latin typeface="Comic Sans MS" pitchFamily="66" charset="0"/>
              </a:defRPr>
            </a:lvl9pPr>
          </a:lstStyle>
          <a:p>
            <a:pPr algn="l">
              <a:lnSpc>
                <a:spcPct val="125000"/>
              </a:lnSpc>
            </a:pPr>
            <a:r>
              <a:rPr lang="en-US" altLang="en-US" sz="1800" dirty="0">
                <a:latin typeface="+mj-lt"/>
              </a:rPr>
              <a:t>Initial purchase price (1,500 shares at $16/share) 	$24,000</a:t>
            </a:r>
          </a:p>
          <a:p>
            <a:pPr algn="l">
              <a:lnSpc>
                <a:spcPct val="125000"/>
              </a:lnSpc>
            </a:pPr>
            <a:r>
              <a:rPr lang="en-US" altLang="en-US" sz="1800" dirty="0">
                <a:latin typeface="+mj-lt"/>
              </a:rPr>
              <a:t>Change in retained earnings of S since acquisition  15%:</a:t>
            </a:r>
          </a:p>
          <a:p>
            <a:pPr algn="l">
              <a:lnSpc>
                <a:spcPct val="125000"/>
              </a:lnSpc>
            </a:pPr>
            <a:r>
              <a:rPr lang="en-US" altLang="en-US" sz="1800" dirty="0">
                <a:latin typeface="+mj-lt"/>
              </a:rPr>
              <a:t>	[.15 x ($120,000 - $40,000)] 	12,000</a:t>
            </a:r>
          </a:p>
          <a:p>
            <a:pPr algn="l">
              <a:lnSpc>
                <a:spcPct val="125000"/>
              </a:lnSpc>
            </a:pPr>
            <a:r>
              <a:rPr lang="en-US" altLang="en-US" sz="1800" b="1" dirty="0">
                <a:latin typeface="+mj-lt"/>
              </a:rPr>
              <a:t>Carrying value (implied) of initial investment</a:t>
            </a:r>
            <a:r>
              <a:rPr lang="en-US" altLang="en-US" sz="1800" dirty="0">
                <a:latin typeface="+mj-lt"/>
              </a:rPr>
              <a:t> 	</a:t>
            </a:r>
            <a:r>
              <a:rPr lang="en-US" altLang="en-US" sz="1800" b="1" dirty="0">
                <a:latin typeface="+mj-lt"/>
              </a:rPr>
              <a:t>$36,000</a:t>
            </a:r>
          </a:p>
          <a:p>
            <a:pPr algn="l">
              <a:lnSpc>
                <a:spcPct val="125000"/>
              </a:lnSpc>
              <a:spcBef>
                <a:spcPct val="50000"/>
              </a:spcBef>
            </a:pPr>
            <a:r>
              <a:rPr lang="en-US" altLang="en-US" sz="1800" dirty="0">
                <a:latin typeface="+mj-lt"/>
              </a:rPr>
              <a:t>Thus the gain on revaluation of the initial shares is computed as:</a:t>
            </a:r>
          </a:p>
          <a:p>
            <a:pPr algn="l">
              <a:lnSpc>
                <a:spcPct val="125000"/>
              </a:lnSpc>
            </a:pPr>
            <a:r>
              <a:rPr lang="en-US" altLang="en-US" sz="1800" dirty="0">
                <a:latin typeface="+mj-lt"/>
              </a:rPr>
              <a:t>	Implied value ($25/share  1,500) 	$37,500</a:t>
            </a:r>
          </a:p>
          <a:p>
            <a:pPr algn="l">
              <a:lnSpc>
                <a:spcPct val="125000"/>
              </a:lnSpc>
            </a:pPr>
            <a:r>
              <a:rPr lang="en-US" altLang="en-US" sz="1800" dirty="0">
                <a:latin typeface="+mj-lt"/>
              </a:rPr>
              <a:t>	Implied carrying value of initial shares 	36,000</a:t>
            </a:r>
          </a:p>
          <a:p>
            <a:pPr algn="l">
              <a:lnSpc>
                <a:spcPct val="125000"/>
              </a:lnSpc>
            </a:pPr>
            <a:r>
              <a:rPr lang="en-US" altLang="en-US" sz="1800" dirty="0">
                <a:latin typeface="+mj-lt"/>
              </a:rPr>
              <a:t>	</a:t>
            </a:r>
            <a:r>
              <a:rPr lang="en-US" altLang="en-US" sz="1800" b="1" dirty="0">
                <a:latin typeface="+mj-lt"/>
              </a:rPr>
              <a:t>Revaluation gain</a:t>
            </a:r>
            <a:r>
              <a:rPr lang="en-US" altLang="en-US" sz="1800" dirty="0">
                <a:latin typeface="+mj-lt"/>
              </a:rPr>
              <a:t> 	</a:t>
            </a:r>
            <a:r>
              <a:rPr lang="en-US" altLang="en-US" sz="1800" b="1" dirty="0">
                <a:latin typeface="+mj-lt"/>
              </a:rPr>
              <a:t>$  1,500</a:t>
            </a:r>
          </a:p>
        </p:txBody>
      </p:sp>
      <p:sp>
        <p:nvSpPr>
          <p:cNvPr id="13317" name="Line 7"/>
          <p:cNvSpPr>
            <a:spLocks noChangeShapeType="1"/>
          </p:cNvSpPr>
          <p:nvPr/>
        </p:nvSpPr>
        <p:spPr bwMode="auto">
          <a:xfrm>
            <a:off x="7543800" y="4157663"/>
            <a:ext cx="9906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13318" name="Line 8"/>
          <p:cNvSpPr>
            <a:spLocks noChangeShapeType="1"/>
          </p:cNvSpPr>
          <p:nvPr/>
        </p:nvSpPr>
        <p:spPr bwMode="auto">
          <a:xfrm>
            <a:off x="7543800" y="4495800"/>
            <a:ext cx="9906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13319" name="Line 9"/>
          <p:cNvSpPr>
            <a:spLocks noChangeShapeType="1"/>
          </p:cNvSpPr>
          <p:nvPr/>
        </p:nvSpPr>
        <p:spPr bwMode="auto">
          <a:xfrm>
            <a:off x="7543800" y="4572000"/>
            <a:ext cx="9906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13320" name="Line 10"/>
          <p:cNvSpPr>
            <a:spLocks noChangeShapeType="1"/>
          </p:cNvSpPr>
          <p:nvPr/>
        </p:nvSpPr>
        <p:spPr bwMode="auto">
          <a:xfrm>
            <a:off x="7543800" y="5638800"/>
            <a:ext cx="9906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13321" name="Line 11"/>
          <p:cNvSpPr>
            <a:spLocks noChangeShapeType="1"/>
          </p:cNvSpPr>
          <p:nvPr/>
        </p:nvSpPr>
        <p:spPr bwMode="auto">
          <a:xfrm>
            <a:off x="7543800" y="6019800"/>
            <a:ext cx="9906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13322" name="Line 12"/>
          <p:cNvSpPr>
            <a:spLocks noChangeShapeType="1"/>
          </p:cNvSpPr>
          <p:nvPr/>
        </p:nvSpPr>
        <p:spPr bwMode="auto">
          <a:xfrm>
            <a:off x="7543800" y="6096000"/>
            <a:ext cx="9906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13" name="Rectangle 12"/>
          <p:cNvSpPr/>
          <p:nvPr/>
        </p:nvSpPr>
        <p:spPr>
          <a:xfrm>
            <a:off x="4343400" y="6324600"/>
            <a:ext cx="45720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r"/>
            <a:r>
              <a:rPr lang="en-US" altLang="en-US" sz="1600" b="1" i="1" dirty="0">
                <a:latin typeface="+mj-lt"/>
              </a:rPr>
              <a:t>LO </a:t>
            </a:r>
            <a:r>
              <a:rPr lang="en-US" altLang="en-US" sz="1600" b="1" i="1" dirty="0" smtClean="0">
                <a:latin typeface="+mj-lt"/>
              </a:rPr>
              <a:t>2 Multiple open market purchases.</a:t>
            </a:r>
            <a:endParaRPr lang="en-US" altLang="en-US" sz="1600" dirty="0">
              <a:latin typeface="+mj-lt"/>
            </a:endParaRPr>
          </a:p>
        </p:txBody>
      </p:sp>
    </p:spTree>
    <p:extLst>
      <p:ext uri="{BB962C8B-B14F-4D97-AF65-F5344CB8AC3E}">
        <p14:creationId xmlns:p14="http://schemas.microsoft.com/office/powerpoint/2010/main" val="8683052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09600" y="1563329"/>
            <a:ext cx="8458200" cy="41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l">
              <a:lnSpc>
                <a:spcPct val="115000"/>
              </a:lnSpc>
            </a:pPr>
            <a:r>
              <a:rPr lang="en-US" altLang="en-US" sz="2000" dirty="0">
                <a:latin typeface="+mj-lt"/>
              </a:rPr>
              <a:t>The following entry is made on P company books.</a:t>
            </a:r>
            <a:endParaRPr lang="en-US" altLang="en-US" sz="2000" dirty="0">
              <a:latin typeface="+mj-lt"/>
              <a:cs typeface="Times New Roman" pitchFamily="18" charset="0"/>
            </a:endParaRPr>
          </a:p>
        </p:txBody>
      </p:sp>
      <p:sp>
        <p:nvSpPr>
          <p:cNvPr id="1380356" name="Rectangle 4"/>
          <p:cNvSpPr>
            <a:spLocks noGrp="1" noChangeArrowheads="1"/>
          </p:cNvSpPr>
          <p:nvPr>
            <p:ph type="title"/>
          </p:nvPr>
        </p:nvSpPr>
        <p:spPr/>
        <p:txBody>
          <a:bodyPr/>
          <a:lstStyle/>
          <a:p>
            <a:r>
              <a:rPr lang="en-US" sz="3200" dirty="0" smtClean="0"/>
              <a:t>Several Open-Market Purchases—Cost Method</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11</a:t>
            </a:fld>
            <a:endParaRPr lang="en-US" dirty="0">
              <a:latin typeface="+mj-lt"/>
            </a:endParaRPr>
          </a:p>
        </p:txBody>
      </p:sp>
      <p:sp>
        <p:nvSpPr>
          <p:cNvPr id="14340" name="Rectangle 9"/>
          <p:cNvSpPr>
            <a:spLocks noChangeArrowheads="1"/>
          </p:cNvSpPr>
          <p:nvPr/>
        </p:nvSpPr>
        <p:spPr bwMode="auto">
          <a:xfrm>
            <a:off x="838200" y="2057400"/>
            <a:ext cx="72390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342900" indent="-342900" algn="ctr" eaLnBrk="0" hangingPunct="0">
              <a:tabLst>
                <a:tab pos="5772150" algn="r"/>
                <a:tab pos="7029450" algn="r"/>
              </a:tabLst>
              <a:defRPr sz="2300">
                <a:solidFill>
                  <a:schemeClr val="tx1"/>
                </a:solidFill>
                <a:latin typeface="Comic Sans MS" pitchFamily="66" charset="0"/>
              </a:defRPr>
            </a:lvl1pPr>
            <a:lvl2pPr marL="742950" indent="-285750" algn="ctr" eaLnBrk="0" hangingPunct="0">
              <a:tabLst>
                <a:tab pos="5772150" algn="r"/>
                <a:tab pos="7029450" algn="r"/>
              </a:tabLst>
              <a:defRPr sz="2300">
                <a:solidFill>
                  <a:schemeClr val="tx1"/>
                </a:solidFill>
                <a:latin typeface="Comic Sans MS" pitchFamily="66" charset="0"/>
              </a:defRPr>
            </a:lvl2pPr>
            <a:lvl3pPr marL="1143000" indent="-228600" algn="ctr" eaLnBrk="0" hangingPunct="0">
              <a:tabLst>
                <a:tab pos="5772150" algn="r"/>
                <a:tab pos="7029450" algn="r"/>
              </a:tabLst>
              <a:defRPr sz="2300">
                <a:solidFill>
                  <a:schemeClr val="tx1"/>
                </a:solidFill>
                <a:latin typeface="Comic Sans MS" pitchFamily="66" charset="0"/>
              </a:defRPr>
            </a:lvl3pPr>
            <a:lvl4pPr marL="1600200" indent="-228600" algn="ctr" eaLnBrk="0" hangingPunct="0">
              <a:tabLst>
                <a:tab pos="5772150" algn="r"/>
                <a:tab pos="7029450" algn="r"/>
              </a:tabLst>
              <a:defRPr sz="2300">
                <a:solidFill>
                  <a:schemeClr val="tx1"/>
                </a:solidFill>
                <a:latin typeface="Comic Sans MS" pitchFamily="66" charset="0"/>
              </a:defRPr>
            </a:lvl4pPr>
            <a:lvl5pPr marL="2057400" indent="-228600" algn="ctr" eaLnBrk="0" hangingPunct="0">
              <a:tabLst>
                <a:tab pos="5772150" algn="r"/>
                <a:tab pos="702945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5772150" algn="r"/>
                <a:tab pos="702945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5772150" algn="r"/>
                <a:tab pos="702945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5772150" algn="r"/>
                <a:tab pos="702945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5772150" algn="r"/>
                <a:tab pos="7029450" algn="r"/>
              </a:tabLst>
              <a:defRPr sz="2300">
                <a:solidFill>
                  <a:schemeClr val="tx1"/>
                </a:solidFill>
                <a:latin typeface="Comic Sans MS" pitchFamily="66" charset="0"/>
              </a:defRPr>
            </a:lvl9pPr>
          </a:lstStyle>
          <a:p>
            <a:pPr algn="l">
              <a:lnSpc>
                <a:spcPct val="120000"/>
              </a:lnSpc>
              <a:spcBef>
                <a:spcPct val="40000"/>
              </a:spcBef>
            </a:pPr>
            <a:r>
              <a:rPr lang="en-US" altLang="en-US" sz="2000" dirty="0">
                <a:latin typeface="+mj-lt"/>
              </a:rPr>
              <a:t>Investment in S Company 	1,500</a:t>
            </a:r>
          </a:p>
          <a:p>
            <a:pPr algn="l">
              <a:lnSpc>
                <a:spcPct val="120000"/>
              </a:lnSpc>
              <a:spcBef>
                <a:spcPct val="40000"/>
              </a:spcBef>
            </a:pPr>
            <a:r>
              <a:rPr lang="en-US" altLang="en-US" sz="2000" dirty="0">
                <a:latin typeface="+mj-lt"/>
              </a:rPr>
              <a:t>	Gain on revaluation 		1,500</a:t>
            </a:r>
          </a:p>
        </p:txBody>
      </p:sp>
      <p:sp>
        <p:nvSpPr>
          <p:cNvPr id="14341" name="Rectangle 10"/>
          <p:cNvSpPr>
            <a:spLocks noChangeArrowheads="1"/>
          </p:cNvSpPr>
          <p:nvPr/>
        </p:nvSpPr>
        <p:spPr bwMode="auto">
          <a:xfrm>
            <a:off x="609600" y="3243263"/>
            <a:ext cx="8153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l">
              <a:lnSpc>
                <a:spcPct val="125000"/>
              </a:lnSpc>
            </a:pPr>
            <a:r>
              <a:rPr lang="en-US" altLang="en-US" sz="2000" dirty="0">
                <a:latin typeface="+mj-lt"/>
              </a:rPr>
              <a:t>A workpaper entry is needed on December 31, </a:t>
            </a:r>
            <a:r>
              <a:rPr lang="en-US" altLang="en-US" sz="2000" dirty="0" smtClean="0">
                <a:latin typeface="+mj-lt"/>
              </a:rPr>
              <a:t>2015, </a:t>
            </a:r>
            <a:r>
              <a:rPr lang="en-US" altLang="en-US" sz="2000" dirty="0">
                <a:latin typeface="+mj-lt"/>
              </a:rPr>
              <a:t>to convert to equity (establish reciprocity) from </a:t>
            </a:r>
            <a:r>
              <a:rPr lang="en-US" altLang="en-US" sz="2000" dirty="0" smtClean="0">
                <a:latin typeface="+mj-lt"/>
              </a:rPr>
              <a:t>2013 </a:t>
            </a:r>
            <a:r>
              <a:rPr lang="en-US" altLang="en-US" sz="2000" dirty="0">
                <a:latin typeface="+mj-lt"/>
              </a:rPr>
              <a:t>to </a:t>
            </a:r>
            <a:r>
              <a:rPr lang="en-US" altLang="en-US" sz="2000" dirty="0" smtClean="0">
                <a:latin typeface="+mj-lt"/>
              </a:rPr>
              <a:t>1/1/15.</a:t>
            </a:r>
            <a:endParaRPr lang="en-US" altLang="en-US" sz="2000" dirty="0">
              <a:latin typeface="+mj-lt"/>
            </a:endParaRPr>
          </a:p>
        </p:txBody>
      </p:sp>
      <p:sp>
        <p:nvSpPr>
          <p:cNvPr id="14342" name="Rectangle 11"/>
          <p:cNvSpPr>
            <a:spLocks noChangeArrowheads="1"/>
          </p:cNvSpPr>
          <p:nvPr/>
        </p:nvSpPr>
        <p:spPr bwMode="auto">
          <a:xfrm>
            <a:off x="838200" y="4343400"/>
            <a:ext cx="7239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342900" indent="-342900" algn="ctr" eaLnBrk="0" hangingPunct="0">
              <a:tabLst>
                <a:tab pos="5772150" algn="r"/>
                <a:tab pos="7029450" algn="r"/>
              </a:tabLst>
              <a:defRPr sz="2300">
                <a:solidFill>
                  <a:schemeClr val="tx1"/>
                </a:solidFill>
                <a:latin typeface="Comic Sans MS" pitchFamily="66" charset="0"/>
              </a:defRPr>
            </a:lvl1pPr>
            <a:lvl2pPr marL="742950" indent="-285750" algn="ctr" eaLnBrk="0" hangingPunct="0">
              <a:tabLst>
                <a:tab pos="5772150" algn="r"/>
                <a:tab pos="7029450" algn="r"/>
              </a:tabLst>
              <a:defRPr sz="2300">
                <a:solidFill>
                  <a:schemeClr val="tx1"/>
                </a:solidFill>
                <a:latin typeface="Comic Sans MS" pitchFamily="66" charset="0"/>
              </a:defRPr>
            </a:lvl2pPr>
            <a:lvl3pPr marL="1143000" indent="-228600" algn="ctr" eaLnBrk="0" hangingPunct="0">
              <a:tabLst>
                <a:tab pos="5772150" algn="r"/>
                <a:tab pos="7029450" algn="r"/>
              </a:tabLst>
              <a:defRPr sz="2300">
                <a:solidFill>
                  <a:schemeClr val="tx1"/>
                </a:solidFill>
                <a:latin typeface="Comic Sans MS" pitchFamily="66" charset="0"/>
              </a:defRPr>
            </a:lvl3pPr>
            <a:lvl4pPr marL="1600200" indent="-228600" algn="ctr" eaLnBrk="0" hangingPunct="0">
              <a:tabLst>
                <a:tab pos="5772150" algn="r"/>
                <a:tab pos="7029450" algn="r"/>
              </a:tabLst>
              <a:defRPr sz="2300">
                <a:solidFill>
                  <a:schemeClr val="tx1"/>
                </a:solidFill>
                <a:latin typeface="Comic Sans MS" pitchFamily="66" charset="0"/>
              </a:defRPr>
            </a:lvl4pPr>
            <a:lvl5pPr marL="2057400" indent="-228600" algn="ctr" eaLnBrk="0" hangingPunct="0">
              <a:tabLst>
                <a:tab pos="5772150" algn="r"/>
                <a:tab pos="702945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5772150" algn="r"/>
                <a:tab pos="702945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5772150" algn="r"/>
                <a:tab pos="702945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5772150" algn="r"/>
                <a:tab pos="702945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5772150" algn="r"/>
                <a:tab pos="7029450" algn="r"/>
              </a:tabLst>
              <a:defRPr sz="2300">
                <a:solidFill>
                  <a:schemeClr val="tx1"/>
                </a:solidFill>
                <a:latin typeface="Comic Sans MS" pitchFamily="66" charset="0"/>
              </a:defRPr>
            </a:lvl9pPr>
          </a:lstStyle>
          <a:p>
            <a:pPr algn="l">
              <a:lnSpc>
                <a:spcPct val="120000"/>
              </a:lnSpc>
              <a:spcBef>
                <a:spcPct val="40000"/>
              </a:spcBef>
            </a:pPr>
            <a:r>
              <a:rPr lang="en-US" altLang="en-US" sz="2000" dirty="0">
                <a:latin typeface="+mj-lt"/>
              </a:rPr>
              <a:t>Investment in S Company 	12,000</a:t>
            </a:r>
          </a:p>
          <a:p>
            <a:pPr algn="l">
              <a:lnSpc>
                <a:spcPct val="120000"/>
              </a:lnSpc>
              <a:spcBef>
                <a:spcPct val="40000"/>
              </a:spcBef>
            </a:pPr>
            <a:r>
              <a:rPr lang="en-US" altLang="en-US" sz="2000" dirty="0">
                <a:latin typeface="+mj-lt"/>
              </a:rPr>
              <a:t>	1/1 Retained Earnings—P Company 		12,000</a:t>
            </a:r>
          </a:p>
          <a:p>
            <a:pPr algn="l">
              <a:lnSpc>
                <a:spcPct val="120000"/>
              </a:lnSpc>
              <a:spcBef>
                <a:spcPct val="40000"/>
              </a:spcBef>
            </a:pPr>
            <a:r>
              <a:rPr lang="en-US" altLang="en-US" sz="2000" dirty="0">
                <a:latin typeface="+mj-lt"/>
              </a:rPr>
              <a:t>[.15 x ($120,000 - $40,000) change in retained earnings from </a:t>
            </a:r>
            <a:r>
              <a:rPr lang="en-US" altLang="en-US" sz="2000" dirty="0" smtClean="0">
                <a:latin typeface="+mj-lt"/>
              </a:rPr>
              <a:t>1/1/13 </a:t>
            </a:r>
            <a:r>
              <a:rPr lang="en-US" altLang="en-US" sz="2000" dirty="0">
                <a:latin typeface="+mj-lt"/>
              </a:rPr>
              <a:t>to </a:t>
            </a:r>
            <a:r>
              <a:rPr lang="en-US" altLang="en-US" sz="2000" dirty="0" smtClean="0">
                <a:latin typeface="+mj-lt"/>
              </a:rPr>
              <a:t>1/1/15]</a:t>
            </a:r>
            <a:endParaRPr lang="en-US" altLang="en-US" sz="2000" dirty="0">
              <a:latin typeface="+mj-lt"/>
            </a:endParaRPr>
          </a:p>
        </p:txBody>
      </p:sp>
      <p:sp>
        <p:nvSpPr>
          <p:cNvPr id="9" name="Rectangle 8"/>
          <p:cNvSpPr/>
          <p:nvPr/>
        </p:nvSpPr>
        <p:spPr>
          <a:xfrm>
            <a:off x="4343400" y="6248400"/>
            <a:ext cx="45720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r"/>
            <a:r>
              <a:rPr lang="en-US" altLang="en-US" sz="1600" b="1" i="1" dirty="0">
                <a:latin typeface="+mj-lt"/>
              </a:rPr>
              <a:t>LO </a:t>
            </a:r>
            <a:r>
              <a:rPr lang="en-US" altLang="en-US" sz="1600" b="1" i="1" dirty="0" smtClean="0">
                <a:latin typeface="+mj-lt"/>
              </a:rPr>
              <a:t>2 Multiple open market purchases.</a:t>
            </a:r>
            <a:endParaRPr lang="en-US" altLang="en-US" sz="1600" dirty="0">
              <a:latin typeface="+mj-lt"/>
            </a:endParaRPr>
          </a:p>
        </p:txBody>
      </p:sp>
    </p:spTree>
    <p:extLst>
      <p:ext uri="{BB962C8B-B14F-4D97-AF65-F5344CB8AC3E}">
        <p14:creationId xmlns:p14="http://schemas.microsoft.com/office/powerpoint/2010/main" val="273958889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09600" y="1563329"/>
            <a:ext cx="8458200" cy="41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l">
              <a:lnSpc>
                <a:spcPct val="115000"/>
              </a:lnSpc>
            </a:pPr>
            <a:r>
              <a:rPr lang="en-US" altLang="en-US" sz="2000" dirty="0">
                <a:latin typeface="+mj-lt"/>
              </a:rPr>
              <a:t>On the workpaper, the investment is eliminated by the following entry:</a:t>
            </a:r>
            <a:endParaRPr lang="en-US" altLang="en-US" sz="2000" dirty="0">
              <a:latin typeface="+mj-lt"/>
              <a:cs typeface="Times New Roman" pitchFamily="18" charset="0"/>
            </a:endParaRPr>
          </a:p>
        </p:txBody>
      </p:sp>
      <p:sp>
        <p:nvSpPr>
          <p:cNvPr id="1464324" name="Rectangle 4"/>
          <p:cNvSpPr>
            <a:spLocks noGrp="1" noChangeArrowheads="1"/>
          </p:cNvSpPr>
          <p:nvPr>
            <p:ph type="title"/>
          </p:nvPr>
        </p:nvSpPr>
        <p:spPr/>
        <p:txBody>
          <a:bodyPr/>
          <a:lstStyle/>
          <a:p>
            <a:r>
              <a:rPr lang="en-US" sz="3200" dirty="0" smtClean="0"/>
              <a:t>Several Open-Market Purchases—Cost Method</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12</a:t>
            </a:fld>
            <a:endParaRPr lang="en-US" dirty="0">
              <a:latin typeface="+mj-lt"/>
            </a:endParaRPr>
          </a:p>
        </p:txBody>
      </p:sp>
      <p:sp>
        <p:nvSpPr>
          <p:cNvPr id="15364" name="Rectangle 5"/>
          <p:cNvSpPr>
            <a:spLocks noChangeArrowheads="1"/>
          </p:cNvSpPr>
          <p:nvPr/>
        </p:nvSpPr>
        <p:spPr bwMode="auto">
          <a:xfrm>
            <a:off x="762000" y="2408238"/>
            <a:ext cx="8077200"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342900" indent="-342900" algn="ctr" eaLnBrk="0" hangingPunct="0">
              <a:tabLst>
                <a:tab pos="6629400" algn="r"/>
                <a:tab pos="7829550" algn="r"/>
              </a:tabLst>
              <a:defRPr sz="2300">
                <a:solidFill>
                  <a:schemeClr val="tx1"/>
                </a:solidFill>
                <a:latin typeface="Comic Sans MS" pitchFamily="66" charset="0"/>
              </a:defRPr>
            </a:lvl1pPr>
            <a:lvl2pPr marL="742950" indent="-285750" algn="ctr" eaLnBrk="0" hangingPunct="0">
              <a:tabLst>
                <a:tab pos="6629400" algn="r"/>
                <a:tab pos="7829550" algn="r"/>
              </a:tabLst>
              <a:defRPr sz="2300">
                <a:solidFill>
                  <a:schemeClr val="tx1"/>
                </a:solidFill>
                <a:latin typeface="Comic Sans MS" pitchFamily="66" charset="0"/>
              </a:defRPr>
            </a:lvl2pPr>
            <a:lvl3pPr marL="1143000" indent="-228600" algn="ctr" eaLnBrk="0" hangingPunct="0">
              <a:tabLst>
                <a:tab pos="6629400" algn="r"/>
                <a:tab pos="7829550" algn="r"/>
              </a:tabLst>
              <a:defRPr sz="2300">
                <a:solidFill>
                  <a:schemeClr val="tx1"/>
                </a:solidFill>
                <a:latin typeface="Comic Sans MS" pitchFamily="66" charset="0"/>
              </a:defRPr>
            </a:lvl3pPr>
            <a:lvl4pPr marL="1600200" indent="-228600" algn="ctr" eaLnBrk="0" hangingPunct="0">
              <a:tabLst>
                <a:tab pos="6629400" algn="r"/>
                <a:tab pos="7829550" algn="r"/>
              </a:tabLst>
              <a:defRPr sz="2300">
                <a:solidFill>
                  <a:schemeClr val="tx1"/>
                </a:solidFill>
                <a:latin typeface="Comic Sans MS" pitchFamily="66" charset="0"/>
              </a:defRPr>
            </a:lvl4pPr>
            <a:lvl5pPr marL="2057400" indent="-228600" algn="ctr" eaLnBrk="0" hangingPunct="0">
              <a:tabLst>
                <a:tab pos="6629400" algn="r"/>
                <a:tab pos="782955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6629400" algn="r"/>
                <a:tab pos="782955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6629400" algn="r"/>
                <a:tab pos="782955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6629400" algn="r"/>
                <a:tab pos="782955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6629400" algn="r"/>
                <a:tab pos="7829550" algn="r"/>
              </a:tabLst>
              <a:defRPr sz="2300">
                <a:solidFill>
                  <a:schemeClr val="tx1"/>
                </a:solidFill>
                <a:latin typeface="Comic Sans MS" pitchFamily="66" charset="0"/>
              </a:defRPr>
            </a:lvl9pPr>
          </a:lstStyle>
          <a:p>
            <a:pPr algn="l">
              <a:lnSpc>
                <a:spcPct val="120000"/>
              </a:lnSpc>
              <a:spcBef>
                <a:spcPct val="40000"/>
              </a:spcBef>
            </a:pPr>
            <a:r>
              <a:rPr lang="en-US" altLang="en-US" sz="2000" dirty="0">
                <a:latin typeface="+mj-lt"/>
              </a:rPr>
              <a:t>Common Stock—S Company 	100,000</a:t>
            </a:r>
          </a:p>
          <a:p>
            <a:pPr algn="l">
              <a:lnSpc>
                <a:spcPct val="120000"/>
              </a:lnSpc>
              <a:spcBef>
                <a:spcPct val="40000"/>
              </a:spcBef>
            </a:pPr>
            <a:r>
              <a:rPr lang="en-US" altLang="en-US" sz="2000" dirty="0">
                <a:latin typeface="+mj-lt"/>
              </a:rPr>
              <a:t>1/1 Retained Earnings—S Company 	120,000</a:t>
            </a:r>
          </a:p>
          <a:p>
            <a:pPr algn="l">
              <a:lnSpc>
                <a:spcPct val="120000"/>
              </a:lnSpc>
              <a:spcBef>
                <a:spcPct val="40000"/>
              </a:spcBef>
            </a:pPr>
            <a:r>
              <a:rPr lang="en-US" altLang="en-US" sz="2000" dirty="0">
                <a:latin typeface="+mj-lt"/>
              </a:rPr>
              <a:t>Difference between Implied and Book Value 	30,000</a:t>
            </a:r>
          </a:p>
          <a:p>
            <a:pPr algn="l">
              <a:lnSpc>
                <a:spcPct val="120000"/>
              </a:lnSpc>
              <a:spcBef>
                <a:spcPct val="40000"/>
              </a:spcBef>
            </a:pPr>
            <a:r>
              <a:rPr lang="en-US" altLang="en-US" sz="2000" dirty="0">
                <a:latin typeface="+mj-lt"/>
              </a:rPr>
              <a:t>	Investment in S Company </a:t>
            </a:r>
            <a:r>
              <a:rPr lang="en-US" altLang="en-US" sz="1800" dirty="0">
                <a:latin typeface="+mj-lt"/>
              </a:rPr>
              <a:t>($187,500 + $37,500)</a:t>
            </a:r>
            <a:r>
              <a:rPr lang="en-US" altLang="en-US" sz="2000" dirty="0">
                <a:latin typeface="+mj-lt"/>
              </a:rPr>
              <a:t> 		225,000</a:t>
            </a:r>
          </a:p>
          <a:p>
            <a:pPr algn="l">
              <a:lnSpc>
                <a:spcPct val="120000"/>
              </a:lnSpc>
              <a:spcBef>
                <a:spcPct val="40000"/>
              </a:spcBef>
            </a:pPr>
            <a:r>
              <a:rPr lang="en-US" altLang="en-US" sz="2000" dirty="0">
                <a:latin typeface="+mj-lt"/>
              </a:rPr>
              <a:t>	Noncontrolling Interest in Equity 		25,000</a:t>
            </a:r>
          </a:p>
          <a:p>
            <a:pPr algn="l">
              <a:lnSpc>
                <a:spcPct val="120000"/>
              </a:lnSpc>
              <a:spcBef>
                <a:spcPct val="40000"/>
              </a:spcBef>
            </a:pPr>
            <a:endParaRPr lang="en-US" altLang="en-US" sz="2000" dirty="0">
              <a:latin typeface="+mj-lt"/>
            </a:endParaRPr>
          </a:p>
        </p:txBody>
      </p:sp>
      <p:sp>
        <p:nvSpPr>
          <p:cNvPr id="7" name="Rectangle 6"/>
          <p:cNvSpPr/>
          <p:nvPr/>
        </p:nvSpPr>
        <p:spPr>
          <a:xfrm>
            <a:off x="4343400" y="6248400"/>
            <a:ext cx="45720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r"/>
            <a:r>
              <a:rPr lang="en-US" altLang="en-US" sz="1600" b="1" i="1" dirty="0">
                <a:latin typeface="+mj-lt"/>
              </a:rPr>
              <a:t>LO </a:t>
            </a:r>
            <a:r>
              <a:rPr lang="en-US" altLang="en-US" sz="1600" b="1" i="1" dirty="0" smtClean="0">
                <a:latin typeface="+mj-lt"/>
              </a:rPr>
              <a:t>2 Multiple open market purchases.</a:t>
            </a:r>
            <a:endParaRPr lang="en-US" altLang="en-US" sz="1600" dirty="0">
              <a:latin typeface="+mj-lt"/>
            </a:endParaRPr>
          </a:p>
        </p:txBody>
      </p:sp>
    </p:spTree>
    <p:extLst>
      <p:ext uri="{BB962C8B-B14F-4D97-AF65-F5344CB8AC3E}">
        <p14:creationId xmlns:p14="http://schemas.microsoft.com/office/powerpoint/2010/main" val="68077307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485900"/>
            <a:ext cx="19240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66377" name="Rectangle 9"/>
          <p:cNvSpPr>
            <a:spLocks noGrp="1" noChangeArrowheads="1"/>
          </p:cNvSpPr>
          <p:nvPr>
            <p:ph type="title"/>
          </p:nvPr>
        </p:nvSpPr>
        <p:spPr/>
        <p:txBody>
          <a:bodyPr/>
          <a:lstStyle/>
          <a:p>
            <a:r>
              <a:rPr lang="en-US" sz="3200" dirty="0" smtClean="0"/>
              <a:t>Several Open-Market Purchases—Cost Method</a:t>
            </a:r>
            <a:endParaRPr lang="en-US" sz="3200" dirty="0"/>
          </a:p>
        </p:txBody>
      </p:sp>
      <p:sp>
        <p:nvSpPr>
          <p:cNvPr id="9" name="Content Placeholder 8"/>
          <p:cNvSpPr>
            <a:spLocks noGrp="1"/>
          </p:cNvSpPr>
          <p:nvPr>
            <p:ph idx="1"/>
          </p:nvPr>
        </p:nvSpPr>
        <p:spPr>
          <a:xfrm>
            <a:off x="457200" y="1798637"/>
            <a:ext cx="8229600" cy="4525963"/>
          </a:xfrm>
        </p:spPr>
        <p:txBody>
          <a:bodyPr/>
          <a:lstStyle/>
          <a:p>
            <a:pPr algn="ctr" rtl="1">
              <a:lnSpc>
                <a:spcPct val="115000"/>
              </a:lnSpc>
              <a:spcAft>
                <a:spcPts val="1000"/>
              </a:spcAft>
            </a:pPr>
            <a:r>
              <a:rPr lang="ar-SA" b="1" dirty="0">
                <a:latin typeface="Calibri"/>
                <a:ea typeface="Calibri"/>
                <a:cs typeface="Arial"/>
              </a:rPr>
              <a:t>مقارنة مع </a:t>
            </a:r>
            <a:r>
              <a:rPr lang="en-US" b="1" dirty="0">
                <a:latin typeface="Calibri"/>
                <a:ea typeface="Calibri"/>
                <a:cs typeface="Arial"/>
              </a:rPr>
              <a:t>IFRS </a:t>
            </a:r>
          </a:p>
          <a:p>
            <a:pPr algn="r" rtl="1">
              <a:lnSpc>
                <a:spcPct val="115000"/>
              </a:lnSpc>
              <a:spcAft>
                <a:spcPts val="1000"/>
              </a:spcAft>
            </a:pPr>
            <a:r>
              <a:rPr lang="ar-IQ" dirty="0">
                <a:latin typeface="Calibri"/>
                <a:ea typeface="Calibri"/>
                <a:cs typeface="Arial"/>
              </a:rPr>
              <a:t>معيار </a:t>
            </a:r>
            <a:r>
              <a:rPr lang="en-US" dirty="0">
                <a:latin typeface="Calibri"/>
                <a:ea typeface="Calibri"/>
                <a:cs typeface="Arial"/>
              </a:rPr>
              <a:t>IFRS3 </a:t>
            </a:r>
            <a:r>
              <a:rPr lang="ar-IQ" dirty="0">
                <a:latin typeface="Calibri"/>
                <a:ea typeface="Calibri"/>
                <a:cs typeface="Arial"/>
              </a:rPr>
              <a:t> اندماجات الاعمال ، يقدم توجيهات لخطوات الاكتساب بموجب المعايير الدولية .</a:t>
            </a:r>
            <a:endParaRPr lang="en-US" dirty="0">
              <a:latin typeface="Calibri"/>
              <a:ea typeface="Calibri"/>
              <a:cs typeface="Arial"/>
            </a:endParaRPr>
          </a:p>
          <a:p>
            <a:pPr algn="r" rtl="1">
              <a:lnSpc>
                <a:spcPct val="115000"/>
              </a:lnSpc>
              <a:spcAft>
                <a:spcPts val="1000"/>
              </a:spcAft>
            </a:pPr>
            <a:r>
              <a:rPr lang="ar-IQ" dirty="0">
                <a:latin typeface="Calibri"/>
                <a:ea typeface="Calibri"/>
                <a:cs typeface="Arial"/>
              </a:rPr>
              <a:t>بموجب معيار </a:t>
            </a:r>
            <a:r>
              <a:rPr lang="en-US" dirty="0">
                <a:latin typeface="Calibri"/>
                <a:ea typeface="Calibri"/>
                <a:cs typeface="Arial"/>
              </a:rPr>
              <a:t>IFRS3 </a:t>
            </a:r>
            <a:r>
              <a:rPr lang="ar-IQ" dirty="0">
                <a:latin typeface="Calibri"/>
                <a:ea typeface="Calibri"/>
                <a:cs typeface="Arial"/>
              </a:rPr>
              <a:t> ، يتم تعديل جميع حقوق الملكية السابقة بالقيمة العادلة مع الاعتراف بأي مكسب او خسارة في الدخل ، وهذا مشابه للقواعد الصادرة من قبل </a:t>
            </a:r>
            <a:r>
              <a:rPr lang="en-US" dirty="0">
                <a:latin typeface="Calibri"/>
                <a:ea typeface="Calibri"/>
                <a:cs typeface="Arial"/>
              </a:rPr>
              <a:t>FASB </a:t>
            </a:r>
            <a:r>
              <a:rPr lang="ar-IQ" dirty="0">
                <a:latin typeface="Calibri"/>
                <a:ea typeface="Calibri"/>
                <a:cs typeface="Arial"/>
              </a:rPr>
              <a:t> . </a:t>
            </a:r>
            <a:endParaRPr lang="en-US" dirty="0">
              <a:latin typeface="Calibri"/>
              <a:ea typeface="Calibri"/>
              <a:cs typeface="Arial"/>
            </a:endParaRPr>
          </a:p>
          <a:p>
            <a:pPr algn="r"/>
            <a:endParaRPr lang="en-US" dirty="0">
              <a:latin typeface="+mj-lt"/>
            </a:endParaRPr>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13</a:t>
            </a:fld>
            <a:endParaRPr lang="en-US" dirty="0">
              <a:latin typeface="+mj-lt"/>
            </a:endParaRPr>
          </a:p>
        </p:txBody>
      </p:sp>
      <p:sp>
        <p:nvSpPr>
          <p:cNvPr id="7" name="Rectangle 6"/>
          <p:cNvSpPr/>
          <p:nvPr/>
        </p:nvSpPr>
        <p:spPr>
          <a:xfrm>
            <a:off x="4343400" y="6248400"/>
            <a:ext cx="45720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r"/>
            <a:r>
              <a:rPr lang="en-US" altLang="en-US" sz="1600" b="1" i="1" dirty="0">
                <a:latin typeface="+mj-lt"/>
              </a:rPr>
              <a:t>LO </a:t>
            </a:r>
            <a:r>
              <a:rPr lang="en-US" altLang="en-US" sz="1600" b="1" i="1" dirty="0" smtClean="0">
                <a:latin typeface="+mj-lt"/>
              </a:rPr>
              <a:t>2 Multiple open market purchases.</a:t>
            </a:r>
            <a:endParaRPr lang="en-US" altLang="en-US" sz="1600" dirty="0">
              <a:latin typeface="+mj-lt"/>
            </a:endParaRPr>
          </a:p>
        </p:txBody>
      </p:sp>
    </p:spTree>
    <p:extLst>
      <p:ext uri="{BB962C8B-B14F-4D97-AF65-F5344CB8AC3E}">
        <p14:creationId xmlns:p14="http://schemas.microsoft.com/office/powerpoint/2010/main" val="157171028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8419" name="Rectangle 3"/>
          <p:cNvSpPr>
            <a:spLocks noGrp="1" noChangeArrowheads="1"/>
          </p:cNvSpPr>
          <p:nvPr>
            <p:ph type="title"/>
          </p:nvPr>
        </p:nvSpPr>
        <p:spPr/>
        <p:txBody>
          <a:bodyPr/>
          <a:lstStyle/>
          <a:p>
            <a:r>
              <a:rPr lang="en-US" sz="3200" dirty="0" smtClean="0"/>
              <a:t>Sell Investment on Open-Market—Cost Method</a:t>
            </a:r>
            <a:endParaRPr lang="en-US" sz="3200" dirty="0"/>
          </a:p>
        </p:txBody>
      </p:sp>
      <p:sp>
        <p:nvSpPr>
          <p:cNvPr id="6" name="Content Placeholder 5"/>
          <p:cNvSpPr>
            <a:spLocks noGrp="1"/>
          </p:cNvSpPr>
          <p:nvPr>
            <p:ph idx="1"/>
          </p:nvPr>
        </p:nvSpPr>
        <p:spPr/>
        <p:txBody>
          <a:bodyPr>
            <a:normAutofit/>
          </a:bodyPr>
          <a:lstStyle/>
          <a:p>
            <a:pPr algn="r" rtl="1">
              <a:lnSpc>
                <a:spcPct val="115000"/>
              </a:lnSpc>
              <a:spcAft>
                <a:spcPts val="1000"/>
              </a:spcAft>
            </a:pPr>
            <a:r>
              <a:rPr lang="ar-IQ" sz="2400" dirty="0">
                <a:latin typeface="Calibri"/>
                <a:ea typeface="Calibri"/>
                <a:cs typeface="Arial"/>
              </a:rPr>
              <a:t> </a:t>
            </a:r>
            <a:r>
              <a:rPr lang="ar-IQ" sz="2400" b="1" dirty="0">
                <a:latin typeface="Calibri"/>
                <a:ea typeface="Calibri"/>
                <a:cs typeface="Arial"/>
              </a:rPr>
              <a:t>الاحتفاظ بالسيطرة </a:t>
            </a:r>
            <a:endParaRPr lang="en-US" sz="2400" b="1" dirty="0">
              <a:latin typeface="Calibri"/>
              <a:ea typeface="Calibri"/>
              <a:cs typeface="Arial"/>
            </a:endParaRPr>
          </a:p>
          <a:p>
            <a:pPr lvl="0" algn="r" rtl="1">
              <a:buFont typeface="Arial"/>
              <a:buChar char="-"/>
            </a:pPr>
            <a:r>
              <a:rPr lang="ar-IQ" dirty="0">
                <a:ea typeface="Calibri"/>
              </a:rPr>
              <a:t>تعتمد المعالجات على اذ تم بيع جزء من استثمارات القابضة في التابعة على اذا كان البيع يؤدي الى فقدان السيطرة الفعالة على الشركة التابعة او عدم فقدانها </a:t>
            </a:r>
            <a:endParaRPr lang="en-US" dirty="0">
              <a:ea typeface="Calibri"/>
            </a:endParaRPr>
          </a:p>
          <a:p>
            <a:pPr lvl="0" algn="r" rtl="1">
              <a:buFont typeface="Symbol"/>
              <a:buChar char=""/>
            </a:pPr>
            <a:r>
              <a:rPr lang="ar-IQ" dirty="0">
                <a:ea typeface="Calibri"/>
                <a:cs typeface="Arial"/>
              </a:rPr>
              <a:t>اذا تم الاحتفاظ بالسيطرة ، لا يتم الاعتراف بأي مكسب او خسارة في صافي الدخل ، ويتم اجراء تعديلات  على حساب علاوة رأس المال </a:t>
            </a:r>
            <a:r>
              <a:rPr lang="en-US" dirty="0">
                <a:ea typeface="Calibri"/>
                <a:cs typeface="Arial"/>
              </a:rPr>
              <a:t>additional contributed capital</a:t>
            </a:r>
            <a:r>
              <a:rPr lang="ar-IQ" dirty="0">
                <a:ea typeface="Calibri"/>
                <a:cs typeface="Arial"/>
              </a:rPr>
              <a:t> للحقوق المسيطرة .</a:t>
            </a:r>
            <a:endParaRPr lang="en-US" dirty="0">
              <a:ea typeface="Calibri"/>
              <a:cs typeface="Arial"/>
            </a:endParaRPr>
          </a:p>
          <a:p>
            <a:pPr lvl="0" algn="r" rtl="1">
              <a:buFont typeface="Symbol"/>
              <a:buChar char=""/>
            </a:pPr>
            <a:r>
              <a:rPr lang="ar-IQ" dirty="0">
                <a:ea typeface="Calibri"/>
                <a:cs typeface="Arial"/>
              </a:rPr>
              <a:t>فقدان السيطرة يتم تعديل الحقوق بأكملها بالقيمة العادلة ، وتسجيل المكاسب والخسائر في الدخل على جميع الاسهم المكتسبة قبل البيع . </a:t>
            </a:r>
            <a:endParaRPr lang="en-US" dirty="0">
              <a:ea typeface="Calibri"/>
              <a:cs typeface="Arial"/>
            </a:endParaRPr>
          </a:p>
          <a:p>
            <a:pPr algn="r"/>
            <a:endParaRPr lang="en-US" dirty="0">
              <a:latin typeface="+mj-lt"/>
            </a:endParaRPr>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14</a:t>
            </a:fld>
            <a:endParaRPr lang="en-US" dirty="0">
              <a:latin typeface="+mj-lt"/>
            </a:endParaRPr>
          </a:p>
        </p:txBody>
      </p:sp>
      <p:sp>
        <p:nvSpPr>
          <p:cNvPr id="5" name="Rectangle 4"/>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Tree>
    <p:extLst>
      <p:ext uri="{BB962C8B-B14F-4D97-AF65-F5344CB8AC3E}">
        <p14:creationId xmlns:p14="http://schemas.microsoft.com/office/powerpoint/2010/main" val="165503161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7" name="Rectangle 3"/>
          <p:cNvSpPr>
            <a:spLocks noGrp="1" noChangeArrowheads="1"/>
          </p:cNvSpPr>
          <p:nvPr>
            <p:ph type="title"/>
          </p:nvPr>
        </p:nvSpPr>
        <p:spPr/>
        <p:txBody>
          <a:bodyPr/>
          <a:lstStyle/>
          <a:p>
            <a:r>
              <a:rPr lang="en-US" sz="3200" dirty="0" smtClean="0"/>
              <a:t>Sell Investment on Open-Market—Cost Method</a:t>
            </a:r>
            <a:endParaRPr lang="en-US" sz="3200" dirty="0"/>
          </a:p>
        </p:txBody>
      </p:sp>
      <p:sp>
        <p:nvSpPr>
          <p:cNvPr id="6" name="Content Placeholder 5"/>
          <p:cNvSpPr>
            <a:spLocks noGrp="1"/>
          </p:cNvSpPr>
          <p:nvPr>
            <p:ph idx="1"/>
          </p:nvPr>
        </p:nvSpPr>
        <p:spPr/>
        <p:txBody>
          <a:bodyPr/>
          <a:lstStyle/>
          <a:p>
            <a:r>
              <a:rPr lang="en-US" altLang="en-US" b="1" dirty="0" smtClean="0">
                <a:solidFill>
                  <a:srgbClr val="800000"/>
                </a:solidFill>
              </a:rPr>
              <a:t>Illustration:  </a:t>
            </a:r>
            <a:r>
              <a:rPr lang="en-US" altLang="en-US" dirty="0" smtClean="0"/>
              <a:t>P Company owns 9,000 shares of S Company that were revalued to $25 a share on the date of acquisition, or $225,000. Assume that P Company sold 1,800 shares of the 9,000 shares of S Company stock on July 1, 2015, for $84,600 ($47/share). The cost of the 1,800 shares sold equals $45,000 (or 20% of $225,000).  After the sale, P Company retains control with a 72% ((9,000 x 80%)/10,000) interest. Note that the 1,800 shares sold represent 18% of total S Company shares. </a:t>
            </a:r>
          </a:p>
          <a:p>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pPr/>
              <a:t>15</a:t>
            </a:fld>
            <a:endParaRPr lang="en-US" dirty="0"/>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Tree>
    <p:extLst>
      <p:ext uri="{BB962C8B-B14F-4D97-AF65-F5344CB8AC3E}">
        <p14:creationId xmlns:p14="http://schemas.microsoft.com/office/powerpoint/2010/main" val="386710593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14" name="Rectangle 2"/>
          <p:cNvSpPr>
            <a:spLocks noGrp="1" noChangeArrowheads="1"/>
          </p:cNvSpPr>
          <p:nvPr>
            <p:ph type="title"/>
          </p:nvPr>
        </p:nvSpPr>
        <p:spPr/>
        <p:txBody>
          <a:bodyPr/>
          <a:lstStyle/>
          <a:p>
            <a:r>
              <a:rPr lang="en-US" sz="3200" dirty="0" smtClean="0"/>
              <a:t>Sell Investment on Open-Market—Cost Method</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16</a:t>
            </a:fld>
            <a:endParaRPr lang="en-US" dirty="0">
              <a:latin typeface="+mj-lt"/>
            </a:endParaRPr>
          </a:p>
        </p:txBody>
      </p:sp>
      <p:sp>
        <p:nvSpPr>
          <p:cNvPr id="19459" name="Rectangle 3"/>
          <p:cNvSpPr>
            <a:spLocks noChangeArrowheads="1"/>
          </p:cNvSpPr>
          <p:nvPr/>
        </p:nvSpPr>
        <p:spPr bwMode="auto">
          <a:xfrm>
            <a:off x="685800" y="1476375"/>
            <a:ext cx="7620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l">
              <a:lnSpc>
                <a:spcPct val="130000"/>
              </a:lnSpc>
              <a:spcBef>
                <a:spcPct val="70000"/>
              </a:spcBef>
            </a:pPr>
            <a:r>
              <a:rPr lang="en-US" altLang="en-US" sz="2000" b="1" dirty="0">
                <a:solidFill>
                  <a:srgbClr val="800000"/>
                </a:solidFill>
                <a:latin typeface="+mj-lt"/>
              </a:rPr>
              <a:t>Illustration:</a:t>
            </a:r>
            <a:r>
              <a:rPr lang="en-US" altLang="en-US" sz="2000" dirty="0">
                <a:latin typeface="+mj-lt"/>
              </a:rPr>
              <a:t>  To record the sale of the shares, P Company makes the following entry in its books on July 1, </a:t>
            </a:r>
            <a:r>
              <a:rPr lang="en-US" altLang="en-US" sz="2000" dirty="0" smtClean="0">
                <a:latin typeface="+mj-lt"/>
              </a:rPr>
              <a:t>2015.</a:t>
            </a:r>
            <a:endParaRPr lang="en-US" altLang="en-US" sz="2000" dirty="0">
              <a:latin typeface="+mj-lt"/>
            </a:endParaRPr>
          </a:p>
        </p:txBody>
      </p:sp>
      <p:sp>
        <p:nvSpPr>
          <p:cNvPr id="19460" name="Rectangle 4"/>
          <p:cNvSpPr>
            <a:spLocks noChangeArrowheads="1"/>
          </p:cNvSpPr>
          <p:nvPr/>
        </p:nvSpPr>
        <p:spPr bwMode="auto">
          <a:xfrm>
            <a:off x="685800" y="2362200"/>
            <a:ext cx="807720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342900" indent="-342900" algn="ctr" eaLnBrk="0" hangingPunct="0">
              <a:tabLst>
                <a:tab pos="6629400" algn="r"/>
                <a:tab pos="7829550" algn="r"/>
              </a:tabLst>
              <a:defRPr sz="2300">
                <a:solidFill>
                  <a:schemeClr val="tx1"/>
                </a:solidFill>
                <a:latin typeface="Comic Sans MS" pitchFamily="66" charset="0"/>
              </a:defRPr>
            </a:lvl1pPr>
            <a:lvl2pPr marL="742950" indent="-285750" algn="ctr" eaLnBrk="0" hangingPunct="0">
              <a:tabLst>
                <a:tab pos="6629400" algn="r"/>
                <a:tab pos="7829550" algn="r"/>
              </a:tabLst>
              <a:defRPr sz="2300">
                <a:solidFill>
                  <a:schemeClr val="tx1"/>
                </a:solidFill>
                <a:latin typeface="Comic Sans MS" pitchFamily="66" charset="0"/>
              </a:defRPr>
            </a:lvl2pPr>
            <a:lvl3pPr marL="1143000" indent="-228600" algn="ctr" eaLnBrk="0" hangingPunct="0">
              <a:tabLst>
                <a:tab pos="6629400" algn="r"/>
                <a:tab pos="7829550" algn="r"/>
              </a:tabLst>
              <a:defRPr sz="2300">
                <a:solidFill>
                  <a:schemeClr val="tx1"/>
                </a:solidFill>
                <a:latin typeface="Comic Sans MS" pitchFamily="66" charset="0"/>
              </a:defRPr>
            </a:lvl3pPr>
            <a:lvl4pPr marL="1600200" indent="-228600" algn="ctr" eaLnBrk="0" hangingPunct="0">
              <a:tabLst>
                <a:tab pos="6629400" algn="r"/>
                <a:tab pos="7829550" algn="r"/>
              </a:tabLst>
              <a:defRPr sz="2300">
                <a:solidFill>
                  <a:schemeClr val="tx1"/>
                </a:solidFill>
                <a:latin typeface="Comic Sans MS" pitchFamily="66" charset="0"/>
              </a:defRPr>
            </a:lvl4pPr>
            <a:lvl5pPr marL="2057400" indent="-228600" algn="ctr" eaLnBrk="0" hangingPunct="0">
              <a:tabLst>
                <a:tab pos="6629400" algn="r"/>
                <a:tab pos="782955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6629400" algn="r"/>
                <a:tab pos="782955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6629400" algn="r"/>
                <a:tab pos="782955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6629400" algn="r"/>
                <a:tab pos="782955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6629400" algn="r"/>
                <a:tab pos="7829550" algn="r"/>
              </a:tabLst>
              <a:defRPr sz="2300">
                <a:solidFill>
                  <a:schemeClr val="tx1"/>
                </a:solidFill>
                <a:latin typeface="Comic Sans MS" pitchFamily="66" charset="0"/>
              </a:defRPr>
            </a:lvl9pPr>
          </a:lstStyle>
          <a:p>
            <a:pPr algn="l">
              <a:lnSpc>
                <a:spcPct val="120000"/>
              </a:lnSpc>
              <a:spcBef>
                <a:spcPct val="40000"/>
              </a:spcBef>
            </a:pPr>
            <a:r>
              <a:rPr lang="en-US" altLang="en-US" sz="2000" dirty="0">
                <a:latin typeface="+mj-lt"/>
              </a:rPr>
              <a:t>Cash 	84,600</a:t>
            </a:r>
          </a:p>
          <a:p>
            <a:pPr algn="l">
              <a:lnSpc>
                <a:spcPct val="120000"/>
              </a:lnSpc>
              <a:spcBef>
                <a:spcPct val="40000"/>
              </a:spcBef>
            </a:pPr>
            <a:r>
              <a:rPr lang="en-US" altLang="en-US" sz="2000" dirty="0">
                <a:latin typeface="+mj-lt"/>
              </a:rPr>
              <a:t>	Investment in S Company </a:t>
            </a:r>
            <a:r>
              <a:rPr lang="en-US" altLang="en-US" sz="1800" dirty="0">
                <a:latin typeface="+mj-lt"/>
              </a:rPr>
              <a:t>(20% x $225,000)</a:t>
            </a:r>
            <a:r>
              <a:rPr lang="en-US" altLang="en-US" sz="2000" dirty="0">
                <a:latin typeface="+mj-lt"/>
              </a:rPr>
              <a:t> 		45,000</a:t>
            </a:r>
          </a:p>
          <a:p>
            <a:pPr algn="l">
              <a:lnSpc>
                <a:spcPct val="120000"/>
              </a:lnSpc>
              <a:spcBef>
                <a:spcPct val="40000"/>
              </a:spcBef>
            </a:pPr>
            <a:r>
              <a:rPr lang="en-US" altLang="en-US" sz="2000" dirty="0">
                <a:latin typeface="+mj-lt"/>
              </a:rPr>
              <a:t>	Additional Contributed Capital—P Company 		39,600</a:t>
            </a:r>
          </a:p>
          <a:p>
            <a:pPr algn="l">
              <a:lnSpc>
                <a:spcPct val="120000"/>
              </a:lnSpc>
              <a:spcBef>
                <a:spcPct val="40000"/>
              </a:spcBef>
            </a:pPr>
            <a:endParaRPr lang="en-US" altLang="en-US" sz="2000" dirty="0">
              <a:latin typeface="+mj-lt"/>
            </a:endParaRPr>
          </a:p>
        </p:txBody>
      </p:sp>
      <p:sp>
        <p:nvSpPr>
          <p:cNvPr id="19461" name="Rectangle 5"/>
          <p:cNvSpPr>
            <a:spLocks noChangeArrowheads="1"/>
          </p:cNvSpPr>
          <p:nvPr/>
        </p:nvSpPr>
        <p:spPr bwMode="auto">
          <a:xfrm>
            <a:off x="685800" y="4356100"/>
            <a:ext cx="79248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l">
              <a:lnSpc>
                <a:spcPct val="130000"/>
              </a:lnSpc>
              <a:spcBef>
                <a:spcPct val="70000"/>
              </a:spcBef>
            </a:pPr>
            <a:r>
              <a:rPr lang="en-US" altLang="en-US" sz="2000" dirty="0">
                <a:latin typeface="+mj-lt"/>
              </a:rPr>
              <a:t>After this entry, the balance in the investment in S Company account on P Company books will be $168,000 </a:t>
            </a:r>
            <a:r>
              <a:rPr lang="en-US" altLang="en-US" sz="2000" dirty="0" smtClean="0">
                <a:latin typeface="+mj-lt"/>
              </a:rPr>
              <a:t/>
            </a:r>
            <a:br>
              <a:rPr lang="en-US" altLang="en-US" sz="2000" dirty="0" smtClean="0">
                <a:latin typeface="+mj-lt"/>
              </a:rPr>
            </a:br>
            <a:r>
              <a:rPr lang="en-US" altLang="en-US" sz="2000" dirty="0" smtClean="0">
                <a:latin typeface="+mj-lt"/>
              </a:rPr>
              <a:t>($</a:t>
            </a:r>
            <a:r>
              <a:rPr lang="en-US" altLang="en-US" sz="2000" dirty="0">
                <a:latin typeface="+mj-lt"/>
              </a:rPr>
              <a:t>24,000  </a:t>
            </a:r>
            <a:r>
              <a:rPr lang="en-US" altLang="en-US" sz="2000" dirty="0" smtClean="0">
                <a:latin typeface="+mj-lt"/>
              </a:rPr>
              <a:t>+ $</a:t>
            </a:r>
            <a:r>
              <a:rPr lang="en-US" altLang="en-US" sz="2000" dirty="0">
                <a:latin typeface="+mj-lt"/>
              </a:rPr>
              <a:t>187,500 </a:t>
            </a:r>
            <a:r>
              <a:rPr lang="en-US" altLang="en-US" sz="2000" dirty="0" smtClean="0">
                <a:latin typeface="+mj-lt"/>
              </a:rPr>
              <a:t>+ </a:t>
            </a:r>
            <a:r>
              <a:rPr lang="en-US" altLang="en-US" sz="2000" dirty="0">
                <a:latin typeface="+mj-lt"/>
              </a:rPr>
              <a:t>$</a:t>
            </a:r>
            <a:r>
              <a:rPr lang="en-US" altLang="en-US" sz="2000" dirty="0" smtClean="0">
                <a:latin typeface="+mj-lt"/>
              </a:rPr>
              <a:t>1,500 -$</a:t>
            </a:r>
            <a:r>
              <a:rPr lang="en-US" altLang="en-US" sz="2000" dirty="0">
                <a:latin typeface="+mj-lt"/>
              </a:rPr>
              <a:t>45,000).</a:t>
            </a:r>
          </a:p>
        </p:txBody>
      </p:sp>
      <p:sp>
        <p:nvSpPr>
          <p:cNvPr id="8" name="Rectangle 7"/>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Tree>
    <p:extLst>
      <p:ext uri="{BB962C8B-B14F-4D97-AF65-F5344CB8AC3E}">
        <p14:creationId xmlns:p14="http://schemas.microsoft.com/office/powerpoint/2010/main" val="65490814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2" name="Rectangle 2"/>
          <p:cNvSpPr>
            <a:spLocks noGrp="1" noChangeArrowheads="1"/>
          </p:cNvSpPr>
          <p:nvPr>
            <p:ph type="title"/>
          </p:nvPr>
        </p:nvSpPr>
        <p:spPr/>
        <p:txBody>
          <a:bodyPr/>
          <a:lstStyle/>
          <a:p>
            <a:r>
              <a:rPr lang="en-US" sz="3200" dirty="0" smtClean="0"/>
              <a:t>Sell Investment on Open-Market—Cost Method</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17</a:t>
            </a:fld>
            <a:endParaRPr lang="en-US" dirty="0">
              <a:latin typeface="+mj-lt"/>
            </a:endParaRPr>
          </a:p>
        </p:txBody>
      </p:sp>
      <p:sp>
        <p:nvSpPr>
          <p:cNvPr id="20483" name="Rectangle 3"/>
          <p:cNvSpPr>
            <a:spLocks noChangeArrowheads="1"/>
          </p:cNvSpPr>
          <p:nvPr/>
        </p:nvSpPr>
        <p:spPr bwMode="auto">
          <a:xfrm>
            <a:off x="685800" y="1447800"/>
            <a:ext cx="76200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l">
              <a:lnSpc>
                <a:spcPct val="130000"/>
              </a:lnSpc>
              <a:spcBef>
                <a:spcPct val="70000"/>
              </a:spcBef>
            </a:pPr>
            <a:r>
              <a:rPr lang="en-US" altLang="en-US" sz="2000" dirty="0">
                <a:latin typeface="+mj-lt"/>
              </a:rPr>
              <a:t>From a consolidated standpoint, the cost of the shares sold ($45,000) needs to be adjusted for 18% of the undistributed earnings since the date of acquisition. </a:t>
            </a:r>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pic>
        <p:nvPicPr>
          <p:cNvPr id="8" name="Picture 7"/>
          <p:cNvPicPr>
            <a:picLocks noChangeAspect="1"/>
          </p:cNvPicPr>
          <p:nvPr/>
        </p:nvPicPr>
        <p:blipFill>
          <a:blip r:embed="rId3"/>
          <a:stretch>
            <a:fillRect/>
          </a:stretch>
        </p:blipFill>
        <p:spPr>
          <a:xfrm>
            <a:off x="381000" y="2743200"/>
            <a:ext cx="8305800" cy="3251200"/>
          </a:xfrm>
          <a:prstGeom prst="rect">
            <a:avLst/>
          </a:prstGeom>
        </p:spPr>
      </p:pic>
    </p:spTree>
    <p:extLst>
      <p:ext uri="{BB962C8B-B14F-4D97-AF65-F5344CB8AC3E}">
        <p14:creationId xmlns:p14="http://schemas.microsoft.com/office/powerpoint/2010/main" val="203821807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0" name="Rectangle 2"/>
          <p:cNvSpPr>
            <a:spLocks noGrp="1" noChangeArrowheads="1"/>
          </p:cNvSpPr>
          <p:nvPr>
            <p:ph type="title"/>
          </p:nvPr>
        </p:nvSpPr>
        <p:spPr/>
        <p:txBody>
          <a:bodyPr/>
          <a:lstStyle/>
          <a:p>
            <a:r>
              <a:rPr lang="en-US" sz="3200" dirty="0" smtClean="0"/>
              <a:t>Sell Investment on Open-Market—Cost Method</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18</a:t>
            </a:fld>
            <a:endParaRPr lang="en-US" dirty="0">
              <a:latin typeface="+mj-lt"/>
            </a:endParaRPr>
          </a:p>
        </p:txBody>
      </p:sp>
      <p:sp>
        <p:nvSpPr>
          <p:cNvPr id="21507" name="Rectangle 3"/>
          <p:cNvSpPr>
            <a:spLocks noChangeArrowheads="1"/>
          </p:cNvSpPr>
          <p:nvPr/>
        </p:nvSpPr>
        <p:spPr bwMode="auto">
          <a:xfrm>
            <a:off x="685800" y="1604904"/>
            <a:ext cx="7620000" cy="45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l">
              <a:lnSpc>
                <a:spcPct val="130000"/>
              </a:lnSpc>
              <a:spcBef>
                <a:spcPct val="70000"/>
              </a:spcBef>
            </a:pPr>
            <a:r>
              <a:rPr lang="en-US" altLang="en-US" sz="2000" dirty="0">
                <a:latin typeface="+mj-lt"/>
              </a:rPr>
              <a:t>The correct consolidated amount of additional contributed capital on is:</a:t>
            </a:r>
          </a:p>
        </p:txBody>
      </p:sp>
      <p:sp>
        <p:nvSpPr>
          <p:cNvPr id="21509" name="Rectangle 6"/>
          <p:cNvSpPr>
            <a:spLocks noChangeArrowheads="1"/>
          </p:cNvSpPr>
          <p:nvPr/>
        </p:nvSpPr>
        <p:spPr bwMode="auto">
          <a:xfrm>
            <a:off x="685800" y="3605213"/>
            <a:ext cx="7620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l">
              <a:lnSpc>
                <a:spcPct val="130000"/>
              </a:lnSpc>
              <a:spcBef>
                <a:spcPct val="70000"/>
              </a:spcBef>
            </a:pPr>
            <a:r>
              <a:rPr lang="en-US" altLang="en-US" sz="2000" dirty="0">
                <a:latin typeface="+mj-lt"/>
              </a:rPr>
              <a:t>An adjustment is needed on the workpapers to reduce additional contributed capital:</a:t>
            </a:r>
          </a:p>
        </p:txBody>
      </p:sp>
      <p:sp>
        <p:nvSpPr>
          <p:cNvPr id="9" name="Rectangle 8"/>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pic>
        <p:nvPicPr>
          <p:cNvPr id="10" name="Picture 9"/>
          <p:cNvPicPr>
            <a:picLocks noChangeAspect="1"/>
          </p:cNvPicPr>
          <p:nvPr/>
        </p:nvPicPr>
        <p:blipFill>
          <a:blip r:embed="rId3"/>
          <a:stretch>
            <a:fillRect/>
          </a:stretch>
        </p:blipFill>
        <p:spPr>
          <a:xfrm>
            <a:off x="990600" y="2438400"/>
            <a:ext cx="7560609" cy="990600"/>
          </a:xfrm>
          <a:prstGeom prst="rect">
            <a:avLst/>
          </a:prstGeom>
        </p:spPr>
      </p:pic>
      <p:pic>
        <p:nvPicPr>
          <p:cNvPr id="11" name="Picture 10"/>
          <p:cNvPicPr>
            <a:picLocks noChangeAspect="1"/>
          </p:cNvPicPr>
          <p:nvPr/>
        </p:nvPicPr>
        <p:blipFill>
          <a:blip r:embed="rId4"/>
          <a:stretch>
            <a:fillRect/>
          </a:stretch>
        </p:blipFill>
        <p:spPr>
          <a:xfrm>
            <a:off x="203200" y="4507957"/>
            <a:ext cx="8864600" cy="1588043"/>
          </a:xfrm>
          <a:prstGeom prst="rect">
            <a:avLst/>
          </a:prstGeom>
        </p:spPr>
      </p:pic>
    </p:spTree>
    <p:extLst>
      <p:ext uri="{BB962C8B-B14F-4D97-AF65-F5344CB8AC3E}">
        <p14:creationId xmlns:p14="http://schemas.microsoft.com/office/powerpoint/2010/main" val="167003108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62EAB1-D80C-4217-BFF0-836E2E1B9F25}" type="slidenum">
              <a:rPr lang="en-US" smtClean="0"/>
              <a:pPr/>
              <a:t>19</a:t>
            </a:fld>
            <a:endParaRPr lang="en-US" dirty="0"/>
          </a:p>
        </p:txBody>
      </p:sp>
      <p:pic>
        <p:nvPicPr>
          <p:cNvPr id="4" name="Picture 3"/>
          <p:cNvPicPr>
            <a:picLocks noChangeAspect="1"/>
          </p:cNvPicPr>
          <p:nvPr/>
        </p:nvPicPr>
        <p:blipFill>
          <a:blip r:embed="rId3"/>
          <a:stretch>
            <a:fillRect/>
          </a:stretch>
        </p:blipFill>
        <p:spPr>
          <a:xfrm>
            <a:off x="184150" y="609600"/>
            <a:ext cx="8807450" cy="943249"/>
          </a:xfrm>
          <a:prstGeom prst="rect">
            <a:avLst/>
          </a:prstGeom>
        </p:spPr>
      </p:pic>
      <p:pic>
        <p:nvPicPr>
          <p:cNvPr id="5" name="Picture 4"/>
          <p:cNvPicPr>
            <a:picLocks noChangeAspect="1"/>
          </p:cNvPicPr>
          <p:nvPr/>
        </p:nvPicPr>
        <p:blipFill>
          <a:blip r:embed="rId4"/>
          <a:stretch>
            <a:fillRect/>
          </a:stretch>
        </p:blipFill>
        <p:spPr>
          <a:xfrm>
            <a:off x="76200" y="1524000"/>
            <a:ext cx="8851937" cy="3962400"/>
          </a:xfrm>
          <a:prstGeom prst="rect">
            <a:avLst/>
          </a:prstGeom>
        </p:spPr>
      </p:pic>
    </p:spTree>
    <p:extLst>
      <p:ext uri="{BB962C8B-B14F-4D97-AF65-F5344CB8AC3E}">
        <p14:creationId xmlns:p14="http://schemas.microsoft.com/office/powerpoint/2010/main" val="327846557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7" name="Rectangle 3"/>
          <p:cNvSpPr>
            <a:spLocks noGrp="1" noChangeArrowheads="1"/>
          </p:cNvSpPr>
          <p:nvPr>
            <p:ph type="title"/>
          </p:nvPr>
        </p:nvSpPr>
        <p:spPr/>
        <p:txBody>
          <a:bodyPr/>
          <a:lstStyle/>
          <a:p>
            <a:r>
              <a:rPr lang="en-US" dirty="0" smtClean="0"/>
              <a:t>Learning Objectives</a:t>
            </a:r>
            <a:endParaRPr lang="en-US" dirty="0"/>
          </a:p>
        </p:txBody>
      </p:sp>
      <p:sp>
        <p:nvSpPr>
          <p:cNvPr id="5122" name="Rectangle 2"/>
          <p:cNvSpPr>
            <a:spLocks noGrp="1" noChangeArrowheads="1"/>
          </p:cNvSpPr>
          <p:nvPr>
            <p:ph idx="1"/>
          </p:nvPr>
        </p:nvSpPr>
        <p:spPr/>
        <p:txBody>
          <a:bodyPr>
            <a:normAutofit fontScale="70000" lnSpcReduction="20000"/>
          </a:bodyPr>
          <a:lstStyle/>
          <a:p>
            <a:pPr algn="just" rtl="1">
              <a:lnSpc>
                <a:spcPct val="115000"/>
              </a:lnSpc>
              <a:spcAft>
                <a:spcPts val="1000"/>
              </a:spcAft>
            </a:pPr>
            <a:r>
              <a:rPr lang="ar-IQ" b="1" dirty="0">
                <a:latin typeface="Calibri"/>
                <a:ea typeface="Calibri"/>
                <a:cs typeface="Simplified Arabic"/>
              </a:rPr>
              <a:t>أهداف الفصل التعليمية </a:t>
            </a:r>
            <a:endParaRPr lang="en-US" sz="2000" dirty="0">
              <a:latin typeface="Calibri"/>
              <a:ea typeface="Calibri"/>
              <a:cs typeface="Arial"/>
            </a:endParaRPr>
          </a:p>
          <a:p>
            <a:pPr lvl="0" algn="just" rtl="1">
              <a:lnSpc>
                <a:spcPct val="115000"/>
              </a:lnSpc>
              <a:buFont typeface="+mj-lt"/>
              <a:buAutoNum type="arabicPeriod"/>
            </a:pPr>
            <a:r>
              <a:rPr lang="ar-IQ" dirty="0">
                <a:latin typeface="Calibri"/>
                <a:ea typeface="Calibri"/>
                <a:cs typeface="Simplified Arabic"/>
              </a:rPr>
              <a:t>تحديد أنواع المعالجات  في تغير حقوق ملكية الشركة القابضة في التابعة .</a:t>
            </a:r>
            <a:endParaRPr lang="en-US" sz="2000" dirty="0">
              <a:latin typeface="Calibri"/>
              <a:ea typeface="Calibri"/>
              <a:cs typeface="Arial"/>
            </a:endParaRPr>
          </a:p>
          <a:p>
            <a:pPr lvl="0" algn="just" rtl="1">
              <a:lnSpc>
                <a:spcPct val="115000"/>
              </a:lnSpc>
              <a:buFont typeface="+mj-lt"/>
              <a:buAutoNum type="arabicPeriod"/>
            </a:pPr>
            <a:r>
              <a:rPr lang="ar-IQ" dirty="0">
                <a:latin typeface="Calibri"/>
                <a:ea typeface="Calibri"/>
                <a:cs typeface="Simplified Arabic"/>
              </a:rPr>
              <a:t>وصف المعالجات اللازمة عند اكتساب الشركة القابضة اسهم في الشركة التابعة من خلال عمليات شراء متعددة في السوق المفتوح ( خطوات الاكتساب) .</a:t>
            </a:r>
            <a:endParaRPr lang="en-US" sz="2000" dirty="0">
              <a:latin typeface="Calibri"/>
              <a:ea typeface="Calibri"/>
              <a:cs typeface="Arial"/>
            </a:endParaRPr>
          </a:p>
          <a:p>
            <a:pPr lvl="0" algn="just" rtl="1">
              <a:lnSpc>
                <a:spcPct val="115000"/>
              </a:lnSpc>
              <a:buFont typeface="+mj-lt"/>
              <a:buAutoNum type="arabicPeriod"/>
            </a:pPr>
            <a:r>
              <a:rPr lang="ar-IQ" dirty="0">
                <a:latin typeface="Calibri"/>
                <a:ea typeface="Calibri"/>
                <a:cs typeface="Simplified Arabic"/>
              </a:rPr>
              <a:t>تفسير كيفية ابلاغ الشركة القابضة عن الفرق بين سعر البيع والقيمة الدفترية للأسهم التي تم بيعها لاحقاً بعد الاكتساب </a:t>
            </a:r>
            <a:endParaRPr lang="en-US" sz="2000" dirty="0">
              <a:latin typeface="Calibri"/>
              <a:ea typeface="Calibri"/>
              <a:cs typeface="Arial"/>
            </a:endParaRPr>
          </a:p>
          <a:p>
            <a:pPr lvl="0" algn="just" rtl="1">
              <a:lnSpc>
                <a:spcPct val="115000"/>
              </a:lnSpc>
              <a:buFont typeface="+mj-lt"/>
              <a:buAutoNum type="arabicPeriod"/>
            </a:pPr>
            <a:r>
              <a:rPr lang="ar-IQ" dirty="0">
                <a:latin typeface="Calibri"/>
                <a:ea typeface="Calibri"/>
                <a:cs typeface="Simplified Arabic"/>
              </a:rPr>
              <a:t>احتساب الحقوق المسيطر عليها في صافي الدخل بعد بيع الشركة القابضة بعض اسهم الشركة التابعة.</a:t>
            </a:r>
            <a:endParaRPr lang="en-US" sz="2000" dirty="0">
              <a:latin typeface="Calibri"/>
              <a:ea typeface="Calibri"/>
              <a:cs typeface="Arial"/>
            </a:endParaRPr>
          </a:p>
          <a:p>
            <a:pPr lvl="0" algn="just" rtl="1">
              <a:lnSpc>
                <a:spcPct val="115000"/>
              </a:lnSpc>
              <a:buFont typeface="+mj-lt"/>
              <a:buAutoNum type="arabicPeriod"/>
            </a:pPr>
            <a:r>
              <a:rPr lang="ar-IQ" dirty="0">
                <a:latin typeface="Calibri"/>
                <a:ea typeface="Calibri"/>
                <a:cs typeface="Simplified Arabic"/>
              </a:rPr>
              <a:t>وصف التأثير على عمليات الاستبعاد عندما تصدر الشركة التابعة اسهم جديدة بالكامل الى الشركة القابضة .</a:t>
            </a:r>
            <a:endParaRPr lang="en-US" sz="2000" dirty="0">
              <a:latin typeface="Calibri"/>
              <a:ea typeface="Calibri"/>
              <a:cs typeface="Arial"/>
            </a:endParaRPr>
          </a:p>
          <a:p>
            <a:pPr lvl="0" algn="just" rtl="1">
              <a:lnSpc>
                <a:spcPct val="115000"/>
              </a:lnSpc>
              <a:spcAft>
                <a:spcPts val="1000"/>
              </a:spcAft>
              <a:buFont typeface="+mj-lt"/>
              <a:buAutoNum type="arabicPeriod"/>
            </a:pPr>
            <a:r>
              <a:rPr lang="ar-IQ" dirty="0">
                <a:latin typeface="Calibri"/>
                <a:ea typeface="Calibri"/>
                <a:cs typeface="Simplified Arabic"/>
              </a:rPr>
              <a:t>وصف التأثير على حساب الاستثمارات في عندما تصدر الشركة التابعة اسهم جديدة ، فأما ان يتم شراء الاسهم المقيمة الجديدة من قبل الشركة القابضة و حملة اقلية الاسهم ، او يتم شرائها بالكامل من قبل حملة اقلية الاسهم . </a:t>
            </a:r>
            <a:endParaRPr lang="en-US" sz="2000" dirty="0">
              <a:effectLst/>
              <a:latin typeface="Calibri"/>
              <a:ea typeface="Calibri"/>
              <a:cs typeface="Arial"/>
            </a:endParaRPr>
          </a:p>
        </p:txBody>
      </p:sp>
      <p:sp>
        <p:nvSpPr>
          <p:cNvPr id="4" name="Slide Number Placeholder 3"/>
          <p:cNvSpPr>
            <a:spLocks noGrp="1"/>
          </p:cNvSpPr>
          <p:nvPr>
            <p:ph type="sldNum" sz="quarter" idx="12"/>
          </p:nvPr>
        </p:nvSpPr>
        <p:spPr/>
        <p:txBody>
          <a:bodyPr/>
          <a:lstStyle/>
          <a:p>
            <a:fld id="{0B62EAB1-D80C-4217-BFF0-836E2E1B9F25}" type="slidenum">
              <a:rPr lang="en-US" smtClean="0"/>
              <a:pPr/>
              <a:t>2</a:t>
            </a:fld>
            <a:endParaRPr lang="en-US" dirty="0"/>
          </a:p>
        </p:txBody>
      </p:sp>
    </p:spTree>
    <p:extLst>
      <p:ext uri="{BB962C8B-B14F-4D97-AF65-F5344CB8AC3E}">
        <p14:creationId xmlns:p14="http://schemas.microsoft.com/office/powerpoint/2010/main" val="318350266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62EAB1-D80C-4217-BFF0-836E2E1B9F25}" type="slidenum">
              <a:rPr lang="en-US" smtClean="0"/>
              <a:pPr/>
              <a:t>20</a:t>
            </a:fld>
            <a:endParaRPr lang="en-US" dirty="0"/>
          </a:p>
        </p:txBody>
      </p:sp>
      <p:pic>
        <p:nvPicPr>
          <p:cNvPr id="4" name="Picture 3"/>
          <p:cNvPicPr>
            <a:picLocks noChangeAspect="1"/>
          </p:cNvPicPr>
          <p:nvPr/>
        </p:nvPicPr>
        <p:blipFill>
          <a:blip r:embed="rId3"/>
          <a:stretch>
            <a:fillRect/>
          </a:stretch>
        </p:blipFill>
        <p:spPr>
          <a:xfrm>
            <a:off x="76200" y="914400"/>
            <a:ext cx="8759952" cy="5447731"/>
          </a:xfrm>
          <a:prstGeom prst="rect">
            <a:avLst/>
          </a:prstGeom>
        </p:spPr>
      </p:pic>
      <p:pic>
        <p:nvPicPr>
          <p:cNvPr id="5" name="Picture 4"/>
          <p:cNvPicPr>
            <a:picLocks noChangeAspect="1"/>
          </p:cNvPicPr>
          <p:nvPr/>
        </p:nvPicPr>
        <p:blipFill>
          <a:blip r:embed="rId4"/>
          <a:stretch>
            <a:fillRect/>
          </a:stretch>
        </p:blipFill>
        <p:spPr>
          <a:xfrm>
            <a:off x="184150" y="0"/>
            <a:ext cx="8807450" cy="943249"/>
          </a:xfrm>
          <a:prstGeom prst="rect">
            <a:avLst/>
          </a:prstGeom>
        </p:spPr>
      </p:pic>
    </p:spTree>
    <p:extLst>
      <p:ext uri="{BB962C8B-B14F-4D97-AF65-F5344CB8AC3E}">
        <p14:creationId xmlns:p14="http://schemas.microsoft.com/office/powerpoint/2010/main" val="327846557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2"/>
          <p:cNvSpPr>
            <a:spLocks noGrp="1" noChangeArrowheads="1"/>
          </p:cNvSpPr>
          <p:nvPr>
            <p:ph type="title"/>
          </p:nvPr>
        </p:nvSpPr>
        <p:spPr/>
        <p:txBody>
          <a:bodyPr/>
          <a:lstStyle/>
          <a:p>
            <a:r>
              <a:rPr lang="en-US" sz="3200" dirty="0" smtClean="0"/>
              <a:t>Equity Method—Purchase and Sale of Stock</a:t>
            </a:r>
            <a:endParaRPr lang="en-US" sz="3200" dirty="0"/>
          </a:p>
        </p:txBody>
      </p:sp>
      <p:sp>
        <p:nvSpPr>
          <p:cNvPr id="6" name="Content Placeholder 5"/>
          <p:cNvSpPr>
            <a:spLocks noGrp="1"/>
          </p:cNvSpPr>
          <p:nvPr>
            <p:ph idx="1"/>
          </p:nvPr>
        </p:nvSpPr>
        <p:spPr/>
        <p:txBody>
          <a:bodyPr/>
          <a:lstStyle/>
          <a:p>
            <a:pPr algn="r" rtl="1">
              <a:lnSpc>
                <a:spcPct val="115000"/>
              </a:lnSpc>
              <a:spcAft>
                <a:spcPts val="1000"/>
              </a:spcAft>
            </a:pPr>
            <a:r>
              <a:rPr lang="ar-IQ" dirty="0">
                <a:latin typeface="Calibri"/>
                <a:ea typeface="Calibri"/>
                <a:cs typeface="Arial"/>
              </a:rPr>
              <a:t>عندما يتم اجراء اكثر من عملية شراء قبل امتلاك السيطرة ، يتم تحديد تأريخ الاكتساب على انه تأريخ تحقيق السيطرة .</a:t>
            </a:r>
            <a:endParaRPr lang="en-US" dirty="0">
              <a:latin typeface="Calibri"/>
              <a:ea typeface="Calibri"/>
              <a:cs typeface="Arial"/>
            </a:endParaRPr>
          </a:p>
          <a:p>
            <a:pPr algn="r" rtl="1">
              <a:lnSpc>
                <a:spcPct val="115000"/>
              </a:lnSpc>
              <a:spcAft>
                <a:spcPts val="1000"/>
              </a:spcAft>
            </a:pPr>
            <a:r>
              <a:rPr lang="ar-IQ" dirty="0">
                <a:latin typeface="Calibri"/>
                <a:ea typeface="Calibri"/>
                <a:cs typeface="Arial"/>
              </a:rPr>
              <a:t>يوضح المثال الاتي الاجراءات المتبعة لشراء وبيع الاسهم التابعة في السوق المفتوح بموجب طريقة الملكية : </a:t>
            </a:r>
            <a:endParaRPr lang="en-US" dirty="0">
              <a:latin typeface="Calibri"/>
              <a:ea typeface="Calibri"/>
              <a:cs typeface="Arial"/>
            </a:endParaRPr>
          </a:p>
          <a:p>
            <a:endParaRPr lang="en-US" altLang="en-US" dirty="0" smtClean="0"/>
          </a:p>
          <a:p>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pPr/>
              <a:t>21</a:t>
            </a:fld>
            <a:endParaRPr lang="en-US" dirty="0"/>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Tree>
    <p:extLst>
      <p:ext uri="{BB962C8B-B14F-4D97-AF65-F5344CB8AC3E}">
        <p14:creationId xmlns:p14="http://schemas.microsoft.com/office/powerpoint/2010/main" val="22229800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609600" y="1510317"/>
            <a:ext cx="8153400" cy="283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20000"/>
              </a:lnSpc>
              <a:spcBef>
                <a:spcPct val="50000"/>
              </a:spcBef>
            </a:pPr>
            <a:r>
              <a:rPr lang="en-US" altLang="en-US" sz="2000" b="1" dirty="0">
                <a:solidFill>
                  <a:srgbClr val="800000"/>
                </a:solidFill>
                <a:latin typeface="+mj-lt"/>
              </a:rPr>
              <a:t>Illustration:</a:t>
            </a:r>
            <a:r>
              <a:rPr lang="en-US" altLang="en-US" sz="2000" dirty="0">
                <a:latin typeface="+mj-lt"/>
              </a:rPr>
              <a:t>  S Company had 10,000 shares of $10 par value common stock outstanding during </a:t>
            </a:r>
            <a:r>
              <a:rPr lang="en-US" altLang="en-US" sz="2000" dirty="0" smtClean="0">
                <a:latin typeface="+mj-lt"/>
              </a:rPr>
              <a:t>2012–2015 </a:t>
            </a:r>
            <a:r>
              <a:rPr lang="en-US" altLang="en-US" sz="2000" dirty="0">
                <a:latin typeface="+mj-lt"/>
              </a:rPr>
              <a:t>and retained earnings as follows</a:t>
            </a:r>
            <a:r>
              <a:rPr lang="en-US" altLang="en-US" sz="2000" dirty="0" smtClean="0">
                <a:latin typeface="+mj-lt"/>
              </a:rPr>
              <a:t>:</a:t>
            </a:r>
          </a:p>
          <a:p>
            <a:pPr algn="l">
              <a:lnSpc>
                <a:spcPct val="120000"/>
              </a:lnSpc>
              <a:spcBef>
                <a:spcPct val="50000"/>
              </a:spcBef>
            </a:pPr>
            <a:endParaRPr lang="en-US" altLang="en-US" sz="2000" dirty="0">
              <a:latin typeface="+mj-lt"/>
            </a:endParaRPr>
          </a:p>
          <a:p>
            <a:pPr algn="l">
              <a:lnSpc>
                <a:spcPct val="120000"/>
              </a:lnSpc>
              <a:spcBef>
                <a:spcPct val="50000"/>
              </a:spcBef>
            </a:pPr>
            <a:r>
              <a:rPr lang="en-US" altLang="en-US" sz="2000" i="1" dirty="0">
                <a:latin typeface="+mj-lt"/>
              </a:rPr>
              <a:t>	</a:t>
            </a:r>
            <a:r>
              <a:rPr lang="en-US" altLang="en-US" sz="1800" dirty="0">
                <a:latin typeface="+mj-lt"/>
              </a:rPr>
              <a:t>January 1, </a:t>
            </a:r>
            <a:r>
              <a:rPr lang="en-US" altLang="en-US" sz="1800" dirty="0" smtClean="0">
                <a:latin typeface="+mj-lt"/>
              </a:rPr>
              <a:t>2012</a:t>
            </a:r>
            <a:r>
              <a:rPr lang="en-US" altLang="en-US" sz="1800" dirty="0">
                <a:latin typeface="+mj-lt"/>
              </a:rPr>
              <a:t>	$ 40,000</a:t>
            </a:r>
          </a:p>
          <a:p>
            <a:pPr algn="l">
              <a:lnSpc>
                <a:spcPct val="115000"/>
              </a:lnSpc>
            </a:pPr>
            <a:r>
              <a:rPr lang="en-US" altLang="en-US" sz="1800" dirty="0">
                <a:latin typeface="+mj-lt"/>
              </a:rPr>
              <a:t>	January 1, </a:t>
            </a:r>
            <a:r>
              <a:rPr lang="en-US" altLang="en-US" sz="1800" dirty="0" smtClean="0">
                <a:latin typeface="+mj-lt"/>
              </a:rPr>
              <a:t>2014 </a:t>
            </a:r>
            <a:r>
              <a:rPr lang="en-US" altLang="en-US" sz="1800" dirty="0">
                <a:latin typeface="+mj-lt"/>
              </a:rPr>
              <a:t>	    120,000</a:t>
            </a:r>
          </a:p>
          <a:p>
            <a:pPr algn="l">
              <a:lnSpc>
                <a:spcPct val="115000"/>
              </a:lnSpc>
            </a:pPr>
            <a:r>
              <a:rPr lang="en-US" altLang="en-US" sz="1800" dirty="0">
                <a:latin typeface="+mj-lt"/>
              </a:rPr>
              <a:t>	January 1, </a:t>
            </a:r>
            <a:r>
              <a:rPr lang="en-US" altLang="en-US" sz="1800" dirty="0" smtClean="0">
                <a:latin typeface="+mj-lt"/>
              </a:rPr>
              <a:t>2015 </a:t>
            </a:r>
            <a:r>
              <a:rPr lang="en-US" altLang="en-US" sz="1800" dirty="0">
                <a:latin typeface="+mj-lt"/>
              </a:rPr>
              <a:t>	  185,000</a:t>
            </a:r>
          </a:p>
          <a:p>
            <a:pPr algn="l">
              <a:lnSpc>
                <a:spcPct val="115000"/>
              </a:lnSpc>
            </a:pPr>
            <a:r>
              <a:rPr lang="en-US" altLang="en-US" sz="1800" dirty="0">
                <a:latin typeface="+mj-lt"/>
              </a:rPr>
              <a:t>	December 31, </a:t>
            </a:r>
            <a:r>
              <a:rPr lang="en-US" altLang="en-US" sz="1800" dirty="0" smtClean="0">
                <a:latin typeface="+mj-lt"/>
              </a:rPr>
              <a:t>2015    </a:t>
            </a:r>
            <a:r>
              <a:rPr lang="en-US" altLang="en-US" sz="1800" dirty="0">
                <a:latin typeface="+mj-lt"/>
              </a:rPr>
              <a:t>	  265,000</a:t>
            </a:r>
          </a:p>
        </p:txBody>
      </p:sp>
      <p:sp>
        <p:nvSpPr>
          <p:cNvPr id="24579" name="Rectangle 4"/>
          <p:cNvSpPr>
            <a:spLocks noChangeArrowheads="1"/>
          </p:cNvSpPr>
          <p:nvPr/>
        </p:nvSpPr>
        <p:spPr bwMode="auto">
          <a:xfrm>
            <a:off x="609600" y="4243388"/>
            <a:ext cx="8382000" cy="1547812"/>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346075" indent="-346075" algn="ctr" eaLnBrk="0" hangingPunct="0">
              <a:tabLst>
                <a:tab pos="692150" algn="l"/>
                <a:tab pos="5195888" algn="r"/>
                <a:tab pos="7661275" algn="r"/>
              </a:tabLst>
              <a:defRPr sz="2300">
                <a:solidFill>
                  <a:schemeClr val="tx1"/>
                </a:solidFill>
                <a:latin typeface="Comic Sans MS" pitchFamily="66" charset="0"/>
              </a:defRPr>
            </a:lvl1pPr>
            <a:lvl2pPr marL="742950" indent="-285750" algn="ctr" eaLnBrk="0" hangingPunct="0">
              <a:tabLst>
                <a:tab pos="692150" algn="l"/>
                <a:tab pos="5195888" algn="r"/>
                <a:tab pos="7661275" algn="r"/>
              </a:tabLst>
              <a:defRPr sz="2300">
                <a:solidFill>
                  <a:schemeClr val="tx1"/>
                </a:solidFill>
                <a:latin typeface="Comic Sans MS" pitchFamily="66" charset="0"/>
              </a:defRPr>
            </a:lvl2pPr>
            <a:lvl3pPr marL="1143000" indent="-228600" algn="ctr" eaLnBrk="0" hangingPunct="0">
              <a:tabLst>
                <a:tab pos="692150" algn="l"/>
                <a:tab pos="5195888" algn="r"/>
                <a:tab pos="7661275" algn="r"/>
              </a:tabLst>
              <a:defRPr sz="2300">
                <a:solidFill>
                  <a:schemeClr val="tx1"/>
                </a:solidFill>
                <a:latin typeface="Comic Sans MS" pitchFamily="66" charset="0"/>
              </a:defRPr>
            </a:lvl3pPr>
            <a:lvl4pPr marL="1600200" indent="-228600" algn="ctr" eaLnBrk="0" hangingPunct="0">
              <a:tabLst>
                <a:tab pos="692150" algn="l"/>
                <a:tab pos="5195888" algn="r"/>
                <a:tab pos="7661275" algn="r"/>
              </a:tabLst>
              <a:defRPr sz="2300">
                <a:solidFill>
                  <a:schemeClr val="tx1"/>
                </a:solidFill>
                <a:latin typeface="Comic Sans MS" pitchFamily="66" charset="0"/>
              </a:defRPr>
            </a:lvl4pPr>
            <a:lvl5pPr marL="2057400" indent="-228600" algn="ctr" eaLnBrk="0" hangingPunct="0">
              <a:tabLst>
                <a:tab pos="692150" algn="l"/>
                <a:tab pos="5195888" algn="r"/>
                <a:tab pos="7661275"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692150" algn="l"/>
                <a:tab pos="5195888" algn="r"/>
                <a:tab pos="7661275"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692150" algn="l"/>
                <a:tab pos="5195888" algn="r"/>
                <a:tab pos="7661275"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692150" algn="l"/>
                <a:tab pos="5195888" algn="r"/>
                <a:tab pos="7661275"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692150" algn="l"/>
                <a:tab pos="5195888" algn="r"/>
                <a:tab pos="7661275" algn="r"/>
              </a:tabLst>
              <a:defRPr sz="2300">
                <a:solidFill>
                  <a:schemeClr val="tx1"/>
                </a:solidFill>
                <a:latin typeface="Comic Sans MS" pitchFamily="66" charset="0"/>
              </a:defRPr>
            </a:lvl9pPr>
          </a:lstStyle>
          <a:p>
            <a:pPr algn="l">
              <a:lnSpc>
                <a:spcPct val="115000"/>
              </a:lnSpc>
              <a:spcAft>
                <a:spcPct val="25000"/>
              </a:spcAft>
            </a:pPr>
            <a:r>
              <a:rPr lang="en-US" altLang="en-US" sz="2000" dirty="0">
                <a:latin typeface="+mj-lt"/>
              </a:rPr>
              <a:t>P Co. purchased S Co. common stock on the open market for cash:</a:t>
            </a:r>
          </a:p>
          <a:p>
            <a:pPr algn="l">
              <a:lnSpc>
                <a:spcPct val="125000"/>
              </a:lnSpc>
            </a:pPr>
            <a:r>
              <a:rPr lang="en-US" altLang="en-US" sz="1800" dirty="0">
                <a:latin typeface="+mj-lt"/>
              </a:rPr>
              <a:t>	January 1, </a:t>
            </a:r>
            <a:r>
              <a:rPr lang="en-US" altLang="en-US" sz="1800" dirty="0" smtClean="0">
                <a:latin typeface="+mj-lt"/>
              </a:rPr>
              <a:t>2012</a:t>
            </a:r>
            <a:r>
              <a:rPr lang="en-US" altLang="en-US" sz="1800" dirty="0">
                <a:latin typeface="+mj-lt"/>
              </a:rPr>
              <a:t>	1,500 shares </a:t>
            </a:r>
            <a:r>
              <a:rPr lang="en-US" altLang="en-US" sz="1600" b="1" dirty="0">
                <a:latin typeface="+mj-lt"/>
              </a:rPr>
              <a:t>(15%)</a:t>
            </a:r>
            <a:r>
              <a:rPr lang="en-US" altLang="en-US" sz="1800" dirty="0">
                <a:latin typeface="+mj-lt"/>
              </a:rPr>
              <a:t> </a:t>
            </a:r>
            <a:r>
              <a:rPr lang="en-US" altLang="en-US" sz="1800" dirty="0" smtClean="0">
                <a:latin typeface="+mj-lt"/>
              </a:rPr>
              <a:t>*</a:t>
            </a:r>
            <a:r>
              <a:rPr lang="en-US" altLang="en-US" sz="1800" dirty="0">
                <a:latin typeface="+mj-lt"/>
              </a:rPr>
              <a:t>	$ 24,000</a:t>
            </a:r>
          </a:p>
          <a:p>
            <a:pPr algn="l">
              <a:lnSpc>
                <a:spcPct val="125000"/>
              </a:lnSpc>
            </a:pPr>
            <a:r>
              <a:rPr lang="en-US" altLang="en-US" sz="1800" dirty="0">
                <a:latin typeface="+mj-lt"/>
              </a:rPr>
              <a:t>	January 1, </a:t>
            </a:r>
            <a:r>
              <a:rPr lang="en-US" altLang="en-US" sz="1800" dirty="0" smtClean="0">
                <a:latin typeface="+mj-lt"/>
              </a:rPr>
              <a:t>2014 </a:t>
            </a:r>
            <a:r>
              <a:rPr lang="en-US" altLang="en-US" sz="1800" dirty="0">
                <a:latin typeface="+mj-lt"/>
              </a:rPr>
              <a:t>	7,500 shares </a:t>
            </a:r>
            <a:r>
              <a:rPr lang="en-US" altLang="en-US" sz="1600" b="1" dirty="0">
                <a:latin typeface="+mj-lt"/>
              </a:rPr>
              <a:t>(75%)</a:t>
            </a:r>
            <a:r>
              <a:rPr lang="en-US" altLang="en-US" sz="1800" dirty="0">
                <a:latin typeface="+mj-lt"/>
              </a:rPr>
              <a:t> </a:t>
            </a:r>
            <a:r>
              <a:rPr lang="en-US" altLang="en-US" sz="1800" dirty="0" smtClean="0">
                <a:latin typeface="+mj-lt"/>
              </a:rPr>
              <a:t>*</a:t>
            </a:r>
            <a:r>
              <a:rPr lang="en-US" altLang="en-US" sz="1800" dirty="0">
                <a:latin typeface="+mj-lt"/>
              </a:rPr>
              <a:t>	187,500</a:t>
            </a:r>
          </a:p>
          <a:p>
            <a:pPr algn="l">
              <a:lnSpc>
                <a:spcPct val="125000"/>
              </a:lnSpc>
            </a:pPr>
            <a:r>
              <a:rPr lang="en-US" altLang="en-US" sz="1800" dirty="0">
                <a:latin typeface="+mj-lt"/>
              </a:rPr>
              <a:t>		Total 	9,000 shares </a:t>
            </a:r>
            <a:r>
              <a:rPr lang="en-US" altLang="en-US" sz="1600" b="1" dirty="0">
                <a:latin typeface="+mj-lt"/>
              </a:rPr>
              <a:t>(90%)</a:t>
            </a:r>
            <a:r>
              <a:rPr lang="en-US" altLang="en-US" sz="1800" dirty="0">
                <a:latin typeface="+mj-lt"/>
              </a:rPr>
              <a:t> </a:t>
            </a:r>
            <a:r>
              <a:rPr lang="en-US" altLang="en-US" sz="1800" dirty="0" smtClean="0">
                <a:latin typeface="+mj-lt"/>
              </a:rPr>
              <a:t>*</a:t>
            </a:r>
            <a:r>
              <a:rPr lang="en-US" altLang="en-US" sz="1800" dirty="0">
                <a:latin typeface="+mj-lt"/>
              </a:rPr>
              <a:t>	$211,500</a:t>
            </a:r>
          </a:p>
        </p:txBody>
      </p:sp>
      <p:sp>
        <p:nvSpPr>
          <p:cNvPr id="24580" name="Line 5"/>
          <p:cNvSpPr>
            <a:spLocks noChangeShapeType="1"/>
          </p:cNvSpPr>
          <p:nvPr/>
        </p:nvSpPr>
        <p:spPr bwMode="auto">
          <a:xfrm>
            <a:off x="7086600" y="5410200"/>
            <a:ext cx="12954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24581" name="Line 6"/>
          <p:cNvSpPr>
            <a:spLocks noChangeShapeType="1"/>
          </p:cNvSpPr>
          <p:nvPr/>
        </p:nvSpPr>
        <p:spPr bwMode="auto">
          <a:xfrm>
            <a:off x="7086600" y="5867400"/>
            <a:ext cx="12954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24582" name="Line 7"/>
          <p:cNvSpPr>
            <a:spLocks noChangeShapeType="1"/>
          </p:cNvSpPr>
          <p:nvPr/>
        </p:nvSpPr>
        <p:spPr bwMode="auto">
          <a:xfrm>
            <a:off x="7086600" y="5791200"/>
            <a:ext cx="12954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24583" name="Line 8"/>
          <p:cNvSpPr>
            <a:spLocks noChangeShapeType="1"/>
          </p:cNvSpPr>
          <p:nvPr/>
        </p:nvSpPr>
        <p:spPr bwMode="auto">
          <a:xfrm>
            <a:off x="3581400" y="5410200"/>
            <a:ext cx="23622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24584" name="Line 9"/>
          <p:cNvSpPr>
            <a:spLocks noChangeShapeType="1"/>
          </p:cNvSpPr>
          <p:nvPr/>
        </p:nvSpPr>
        <p:spPr bwMode="auto">
          <a:xfrm>
            <a:off x="3581400" y="5791200"/>
            <a:ext cx="23622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24585" name="Line 10"/>
          <p:cNvSpPr>
            <a:spLocks noChangeShapeType="1"/>
          </p:cNvSpPr>
          <p:nvPr/>
        </p:nvSpPr>
        <p:spPr bwMode="auto">
          <a:xfrm>
            <a:off x="3581400" y="5867400"/>
            <a:ext cx="23622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1482764" name="Rectangle 12"/>
          <p:cNvSpPr>
            <a:spLocks noGrp="1" noChangeArrowheads="1"/>
          </p:cNvSpPr>
          <p:nvPr>
            <p:ph type="title"/>
          </p:nvPr>
        </p:nvSpPr>
        <p:spPr/>
        <p:txBody>
          <a:bodyPr/>
          <a:lstStyle/>
          <a:p>
            <a:r>
              <a:rPr lang="en-US" sz="3200" dirty="0" smtClean="0"/>
              <a:t>Equity Method—Purchase and Sale of Stock</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22</a:t>
            </a:fld>
            <a:endParaRPr lang="en-US" dirty="0">
              <a:latin typeface="+mj-lt"/>
            </a:endParaRPr>
          </a:p>
        </p:txBody>
      </p:sp>
      <p:sp>
        <p:nvSpPr>
          <p:cNvPr id="13" name="Rectangle 12"/>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
        <p:nvSpPr>
          <p:cNvPr id="15" name="TextBox 14"/>
          <p:cNvSpPr txBox="1"/>
          <p:nvPr/>
        </p:nvSpPr>
        <p:spPr>
          <a:xfrm>
            <a:off x="6019800" y="2209800"/>
            <a:ext cx="2057400" cy="646331"/>
          </a:xfrm>
          <a:prstGeom prst="rect">
            <a:avLst/>
          </a:prstGeom>
          <a:noFill/>
        </p:spPr>
        <p:txBody>
          <a:bodyPr wrap="square" rtlCol="0">
            <a:spAutoFit/>
          </a:bodyPr>
          <a:lstStyle/>
          <a:p>
            <a:pPr algn="ctr"/>
            <a:r>
              <a:rPr lang="en-US" dirty="0" smtClean="0"/>
              <a:t>S Company</a:t>
            </a:r>
            <a:br>
              <a:rPr lang="en-US" dirty="0" smtClean="0"/>
            </a:br>
            <a:r>
              <a:rPr lang="en-US" dirty="0" smtClean="0"/>
              <a:t>Retained Earnings</a:t>
            </a:r>
            <a:endParaRPr lang="en-US" dirty="0"/>
          </a:p>
        </p:txBody>
      </p:sp>
      <p:sp>
        <p:nvSpPr>
          <p:cNvPr id="16" name="TextBox 15"/>
          <p:cNvSpPr txBox="1"/>
          <p:nvPr/>
        </p:nvSpPr>
        <p:spPr>
          <a:xfrm>
            <a:off x="1219200" y="5943600"/>
            <a:ext cx="2057400" cy="369332"/>
          </a:xfrm>
          <a:prstGeom prst="rect">
            <a:avLst/>
          </a:prstGeom>
          <a:noFill/>
        </p:spPr>
        <p:txBody>
          <a:bodyPr wrap="square" rtlCol="0">
            <a:spAutoFit/>
          </a:bodyPr>
          <a:lstStyle/>
          <a:p>
            <a:r>
              <a:rPr lang="en-US" dirty="0" smtClean="0"/>
              <a:t> * of 10,000 shares</a:t>
            </a:r>
            <a:endParaRPr lang="en-US" dirty="0"/>
          </a:p>
        </p:txBody>
      </p:sp>
    </p:spTree>
    <p:extLst>
      <p:ext uri="{BB962C8B-B14F-4D97-AF65-F5344CB8AC3E}">
        <p14:creationId xmlns:p14="http://schemas.microsoft.com/office/powerpoint/2010/main" val="15072293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ChangeArrowheads="1"/>
          </p:cNvSpPr>
          <p:nvPr/>
        </p:nvSpPr>
        <p:spPr bwMode="auto">
          <a:xfrm>
            <a:off x="609600" y="1525756"/>
            <a:ext cx="8229600"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457200" indent="-457200"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25000"/>
              </a:lnSpc>
              <a:spcBef>
                <a:spcPct val="50000"/>
              </a:spcBef>
            </a:pPr>
            <a:r>
              <a:rPr lang="en-US" altLang="en-US" sz="2000" dirty="0">
                <a:latin typeface="+mj-lt"/>
              </a:rPr>
              <a:t>Assumptions:</a:t>
            </a:r>
          </a:p>
          <a:p>
            <a:pPr algn="l">
              <a:lnSpc>
                <a:spcPct val="125000"/>
              </a:lnSpc>
              <a:spcBef>
                <a:spcPct val="50000"/>
              </a:spcBef>
              <a:buFontTx/>
              <a:buAutoNum type="arabicPeriod"/>
            </a:pPr>
            <a:r>
              <a:rPr lang="en-US" altLang="en-US" sz="1800" dirty="0">
                <a:latin typeface="+mj-lt"/>
              </a:rPr>
              <a:t>Any difference between implied and book value of net assets acquired relates to goodwill.</a:t>
            </a:r>
          </a:p>
          <a:p>
            <a:pPr algn="l">
              <a:lnSpc>
                <a:spcPct val="125000"/>
              </a:lnSpc>
              <a:spcBef>
                <a:spcPct val="50000"/>
              </a:spcBef>
              <a:buFontTx/>
              <a:buAutoNum type="arabicPeriod"/>
            </a:pPr>
            <a:r>
              <a:rPr lang="en-US" altLang="en-US" sz="1800" dirty="0">
                <a:latin typeface="+mj-lt"/>
              </a:rPr>
              <a:t>S Company distributed no dividends during the periods under consideration. Since no dividends were declared, the change in retained earnings represents the net income for that year.</a:t>
            </a:r>
          </a:p>
          <a:p>
            <a:pPr algn="l">
              <a:lnSpc>
                <a:spcPct val="125000"/>
              </a:lnSpc>
              <a:spcBef>
                <a:spcPct val="50000"/>
              </a:spcBef>
              <a:buFontTx/>
              <a:buAutoNum type="arabicPeriod"/>
            </a:pPr>
            <a:r>
              <a:rPr lang="en-US" altLang="en-US" sz="1800" dirty="0">
                <a:latin typeface="+mj-lt"/>
              </a:rPr>
              <a:t>P Company sold 1,800 shares of S Company stock on July 1, </a:t>
            </a:r>
            <a:r>
              <a:rPr lang="en-US" altLang="en-US" sz="1800" dirty="0" smtClean="0">
                <a:latin typeface="+mj-lt"/>
              </a:rPr>
              <a:t>2015, </a:t>
            </a:r>
            <a:r>
              <a:rPr lang="en-US" altLang="en-US" sz="1800" dirty="0">
                <a:latin typeface="+mj-lt"/>
              </a:rPr>
              <a:t>for $84,600.</a:t>
            </a:r>
          </a:p>
        </p:txBody>
      </p:sp>
      <p:sp>
        <p:nvSpPr>
          <p:cNvPr id="1484812" name="Rectangle 12"/>
          <p:cNvSpPr>
            <a:spLocks noGrp="1" noChangeArrowheads="1"/>
          </p:cNvSpPr>
          <p:nvPr>
            <p:ph type="title"/>
          </p:nvPr>
        </p:nvSpPr>
        <p:spPr/>
        <p:txBody>
          <a:bodyPr/>
          <a:lstStyle/>
          <a:p>
            <a:r>
              <a:rPr lang="en-US" sz="3200" dirty="0" smtClean="0"/>
              <a:t>Equity Method—Purchase and Sale of Stock</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23</a:t>
            </a:fld>
            <a:endParaRPr lang="en-US" dirty="0">
              <a:latin typeface="+mj-lt"/>
            </a:endParaRPr>
          </a:p>
        </p:txBody>
      </p:sp>
      <p:sp>
        <p:nvSpPr>
          <p:cNvPr id="25605" name="TextBox 5"/>
          <p:cNvSpPr txBox="1">
            <a:spLocks noChangeArrowheads="1"/>
          </p:cNvSpPr>
          <p:nvPr/>
        </p:nvSpPr>
        <p:spPr bwMode="auto">
          <a:xfrm>
            <a:off x="1220145" y="4572000"/>
            <a:ext cx="699422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800" dirty="0">
                <a:latin typeface="+mj-lt"/>
              </a:rPr>
              <a:t>P Company’s Books:</a:t>
            </a:r>
          </a:p>
          <a:p>
            <a:r>
              <a:rPr lang="en-US" altLang="en-US" sz="1800" dirty="0" smtClean="0">
                <a:latin typeface="+mj-lt"/>
              </a:rPr>
              <a:t>1/1/12                                            1/1/14 </a:t>
            </a:r>
            <a:endParaRPr lang="en-US" altLang="en-US" sz="1800" dirty="0">
              <a:latin typeface="+mj-lt"/>
            </a:endParaRPr>
          </a:p>
          <a:p>
            <a:r>
              <a:rPr lang="en-US" altLang="en-US" sz="1800" dirty="0">
                <a:latin typeface="+mj-lt"/>
              </a:rPr>
              <a:t>Investment in S     24,000            Investment in S     187,500</a:t>
            </a:r>
          </a:p>
          <a:p>
            <a:r>
              <a:rPr lang="en-US" altLang="en-US" sz="1800" dirty="0">
                <a:latin typeface="+mj-lt"/>
              </a:rPr>
              <a:t>     </a:t>
            </a:r>
            <a:r>
              <a:rPr lang="en-US" altLang="en-US" sz="1800" dirty="0" smtClean="0">
                <a:latin typeface="+mj-lt"/>
              </a:rPr>
              <a:t>		Cash                          </a:t>
            </a:r>
            <a:r>
              <a:rPr lang="en-US" altLang="en-US" sz="1800" dirty="0">
                <a:latin typeface="+mj-lt"/>
              </a:rPr>
              <a:t>24,000       Cash                             187,500</a:t>
            </a:r>
          </a:p>
          <a:p>
            <a:endParaRPr lang="en-US" altLang="en-US" sz="1800" dirty="0">
              <a:latin typeface="+mj-lt"/>
            </a:endParaRPr>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Tree>
    <p:extLst>
      <p:ext uri="{BB962C8B-B14F-4D97-AF65-F5344CB8AC3E}">
        <p14:creationId xmlns:p14="http://schemas.microsoft.com/office/powerpoint/2010/main" val="83870308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09600" y="1586791"/>
            <a:ext cx="8153400" cy="153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20000"/>
              </a:lnSpc>
              <a:spcBef>
                <a:spcPct val="50000"/>
              </a:spcBef>
            </a:pPr>
            <a:r>
              <a:rPr lang="en-US" altLang="en-US" sz="2000" dirty="0">
                <a:latin typeface="+mj-lt"/>
              </a:rPr>
              <a:t>Since P Company now has a 90% interest in S Company and intends to apply the equity method, the investment account must be restated to recognize P Company’s share (15%) of the increase in S Company’s retained earnings from January 1, </a:t>
            </a:r>
            <a:r>
              <a:rPr lang="en-US" altLang="en-US" sz="2000" dirty="0" smtClean="0">
                <a:latin typeface="+mj-lt"/>
              </a:rPr>
              <a:t>2012, </a:t>
            </a:r>
            <a:r>
              <a:rPr lang="en-US" altLang="en-US" sz="2000" dirty="0">
                <a:latin typeface="+mj-lt"/>
              </a:rPr>
              <a:t>to January 1, </a:t>
            </a:r>
            <a:r>
              <a:rPr lang="en-US" altLang="en-US" sz="2000" dirty="0" smtClean="0">
                <a:latin typeface="+mj-lt"/>
              </a:rPr>
              <a:t>2014.</a:t>
            </a:r>
            <a:r>
              <a:rPr lang="en-US" altLang="en-US" sz="2000" i="1" dirty="0">
                <a:latin typeface="+mj-lt"/>
              </a:rPr>
              <a:t>	</a:t>
            </a:r>
          </a:p>
        </p:txBody>
      </p:sp>
      <p:sp>
        <p:nvSpPr>
          <p:cNvPr id="1486858" name="Rectangle 10"/>
          <p:cNvSpPr>
            <a:spLocks noGrp="1" noChangeArrowheads="1"/>
          </p:cNvSpPr>
          <p:nvPr>
            <p:ph type="title"/>
          </p:nvPr>
        </p:nvSpPr>
        <p:spPr/>
        <p:txBody>
          <a:bodyPr/>
          <a:lstStyle/>
          <a:p>
            <a:r>
              <a:rPr lang="en-US" sz="3200" dirty="0" smtClean="0"/>
              <a:t>Equity Method—Purchase and Sale of Stock</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24</a:t>
            </a:fld>
            <a:endParaRPr lang="en-US" dirty="0">
              <a:latin typeface="+mj-lt"/>
            </a:endParaRPr>
          </a:p>
        </p:txBody>
      </p:sp>
      <p:sp>
        <p:nvSpPr>
          <p:cNvPr id="26628" name="Rectangle 11"/>
          <p:cNvSpPr>
            <a:spLocks noChangeArrowheads="1"/>
          </p:cNvSpPr>
          <p:nvPr/>
        </p:nvSpPr>
        <p:spPr bwMode="auto">
          <a:xfrm>
            <a:off x="838200" y="3484563"/>
            <a:ext cx="8153400" cy="14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342900" indent="-342900" algn="ctr" eaLnBrk="0" hangingPunct="0">
              <a:tabLst>
                <a:tab pos="5829300" algn="r"/>
                <a:tab pos="7486650" algn="r"/>
              </a:tabLst>
              <a:defRPr sz="2300">
                <a:solidFill>
                  <a:schemeClr val="tx1"/>
                </a:solidFill>
                <a:latin typeface="Comic Sans MS" pitchFamily="66" charset="0"/>
              </a:defRPr>
            </a:lvl1pPr>
            <a:lvl2pPr marL="742950" indent="-285750" algn="ctr" eaLnBrk="0" hangingPunct="0">
              <a:tabLst>
                <a:tab pos="5829300" algn="r"/>
                <a:tab pos="7486650" algn="r"/>
              </a:tabLst>
              <a:defRPr sz="2300">
                <a:solidFill>
                  <a:schemeClr val="tx1"/>
                </a:solidFill>
                <a:latin typeface="Comic Sans MS" pitchFamily="66" charset="0"/>
              </a:defRPr>
            </a:lvl2pPr>
            <a:lvl3pPr marL="1143000" indent="-228600" algn="ctr" eaLnBrk="0" hangingPunct="0">
              <a:tabLst>
                <a:tab pos="5829300" algn="r"/>
                <a:tab pos="7486650" algn="r"/>
              </a:tabLst>
              <a:defRPr sz="2300">
                <a:solidFill>
                  <a:schemeClr val="tx1"/>
                </a:solidFill>
                <a:latin typeface="Comic Sans MS" pitchFamily="66" charset="0"/>
              </a:defRPr>
            </a:lvl3pPr>
            <a:lvl4pPr marL="1600200" indent="-228600" algn="ctr" eaLnBrk="0" hangingPunct="0">
              <a:tabLst>
                <a:tab pos="5829300" algn="r"/>
                <a:tab pos="7486650" algn="r"/>
              </a:tabLst>
              <a:defRPr sz="2300">
                <a:solidFill>
                  <a:schemeClr val="tx1"/>
                </a:solidFill>
                <a:latin typeface="Comic Sans MS" pitchFamily="66" charset="0"/>
              </a:defRPr>
            </a:lvl4pPr>
            <a:lvl5pPr marL="2057400" indent="-228600" algn="ctr" eaLnBrk="0" hangingPunct="0">
              <a:tabLst>
                <a:tab pos="5829300" algn="r"/>
                <a:tab pos="748665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5829300" algn="r"/>
                <a:tab pos="748665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5829300" algn="r"/>
                <a:tab pos="748665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5829300" algn="r"/>
                <a:tab pos="748665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5829300" algn="r"/>
                <a:tab pos="7486650" algn="r"/>
              </a:tabLst>
              <a:defRPr sz="2300">
                <a:solidFill>
                  <a:schemeClr val="tx1"/>
                </a:solidFill>
                <a:latin typeface="Comic Sans MS" pitchFamily="66" charset="0"/>
              </a:defRPr>
            </a:lvl9pPr>
          </a:lstStyle>
          <a:p>
            <a:pPr algn="l">
              <a:lnSpc>
                <a:spcPct val="120000"/>
              </a:lnSpc>
              <a:spcBef>
                <a:spcPct val="50000"/>
              </a:spcBef>
            </a:pPr>
            <a:r>
              <a:rPr lang="en-US" altLang="en-US" sz="2000" dirty="0">
                <a:latin typeface="+mj-lt"/>
              </a:rPr>
              <a:t>Investment in S Company 	12,000</a:t>
            </a:r>
          </a:p>
          <a:p>
            <a:pPr algn="l">
              <a:lnSpc>
                <a:spcPct val="120000"/>
              </a:lnSpc>
              <a:spcBef>
                <a:spcPct val="50000"/>
              </a:spcBef>
            </a:pPr>
            <a:r>
              <a:rPr lang="en-US" altLang="en-US" sz="2000" dirty="0">
                <a:latin typeface="+mj-lt"/>
              </a:rPr>
              <a:t>	1/1 Retained Earnings—P Company 		12,000</a:t>
            </a:r>
          </a:p>
          <a:p>
            <a:pPr algn="l">
              <a:lnSpc>
                <a:spcPct val="120000"/>
              </a:lnSpc>
              <a:spcBef>
                <a:spcPct val="50000"/>
              </a:spcBef>
            </a:pPr>
            <a:r>
              <a:rPr lang="en-US" altLang="en-US" sz="1800" dirty="0">
                <a:latin typeface="+mj-lt"/>
              </a:rPr>
              <a:t>[.15 x ($120,000 x $40,000) or the change in retained earnings from </a:t>
            </a:r>
            <a:r>
              <a:rPr lang="en-US" altLang="en-US" sz="1800" dirty="0" smtClean="0">
                <a:latin typeface="+mj-lt"/>
              </a:rPr>
              <a:t>1/1/12 </a:t>
            </a:r>
            <a:r>
              <a:rPr lang="en-US" altLang="en-US" sz="1800" dirty="0">
                <a:latin typeface="+mj-lt"/>
              </a:rPr>
              <a:t>to </a:t>
            </a:r>
            <a:r>
              <a:rPr lang="en-US" altLang="en-US" sz="1800" dirty="0" smtClean="0">
                <a:latin typeface="+mj-lt"/>
              </a:rPr>
              <a:t>1/1/14].</a:t>
            </a:r>
            <a:endParaRPr lang="en-US" altLang="en-US" sz="1800" dirty="0">
              <a:latin typeface="+mj-lt"/>
            </a:endParaRPr>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Tree>
    <p:extLst>
      <p:ext uri="{BB962C8B-B14F-4D97-AF65-F5344CB8AC3E}">
        <p14:creationId xmlns:p14="http://schemas.microsoft.com/office/powerpoint/2010/main" val="222200182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09600" y="1563455"/>
            <a:ext cx="8153400" cy="79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20000"/>
              </a:lnSpc>
              <a:spcBef>
                <a:spcPct val="50000"/>
              </a:spcBef>
            </a:pPr>
            <a:r>
              <a:rPr lang="en-US" altLang="en-US" sz="2000" dirty="0">
                <a:latin typeface="+mj-lt"/>
              </a:rPr>
              <a:t>To adjust the investment to fair value as of the date of acquisition, the gain on revaluation of the initial shares is computed as:</a:t>
            </a:r>
          </a:p>
        </p:txBody>
      </p:sp>
      <p:sp>
        <p:nvSpPr>
          <p:cNvPr id="1488899" name="Rectangle 3"/>
          <p:cNvSpPr>
            <a:spLocks noGrp="1" noChangeArrowheads="1"/>
          </p:cNvSpPr>
          <p:nvPr>
            <p:ph type="title"/>
          </p:nvPr>
        </p:nvSpPr>
        <p:spPr/>
        <p:txBody>
          <a:bodyPr/>
          <a:lstStyle/>
          <a:p>
            <a:r>
              <a:rPr lang="en-US" sz="3200" dirty="0" smtClean="0"/>
              <a:t>Equity Method—Purchase and Sale of Stock</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25</a:t>
            </a:fld>
            <a:endParaRPr lang="en-US" dirty="0">
              <a:latin typeface="+mj-lt"/>
            </a:endParaRPr>
          </a:p>
        </p:txBody>
      </p:sp>
      <p:sp>
        <p:nvSpPr>
          <p:cNvPr id="27652" name="Rectangle 4"/>
          <p:cNvSpPr>
            <a:spLocks noChangeArrowheads="1"/>
          </p:cNvSpPr>
          <p:nvPr/>
        </p:nvSpPr>
        <p:spPr bwMode="auto">
          <a:xfrm>
            <a:off x="609600" y="4170363"/>
            <a:ext cx="81534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342900" indent="-342900" algn="ctr" eaLnBrk="0" hangingPunct="0">
              <a:tabLst>
                <a:tab pos="5829300" algn="r"/>
                <a:tab pos="7486650" algn="r"/>
              </a:tabLst>
              <a:defRPr sz="2300">
                <a:solidFill>
                  <a:schemeClr val="tx1"/>
                </a:solidFill>
                <a:latin typeface="Comic Sans MS" pitchFamily="66" charset="0"/>
              </a:defRPr>
            </a:lvl1pPr>
            <a:lvl2pPr marL="742950" indent="-285750" algn="ctr" eaLnBrk="0" hangingPunct="0">
              <a:tabLst>
                <a:tab pos="5829300" algn="r"/>
                <a:tab pos="7486650" algn="r"/>
              </a:tabLst>
              <a:defRPr sz="2300">
                <a:solidFill>
                  <a:schemeClr val="tx1"/>
                </a:solidFill>
                <a:latin typeface="Comic Sans MS" pitchFamily="66" charset="0"/>
              </a:defRPr>
            </a:lvl2pPr>
            <a:lvl3pPr marL="1143000" indent="-228600" algn="ctr" eaLnBrk="0" hangingPunct="0">
              <a:tabLst>
                <a:tab pos="5829300" algn="r"/>
                <a:tab pos="7486650" algn="r"/>
              </a:tabLst>
              <a:defRPr sz="2300">
                <a:solidFill>
                  <a:schemeClr val="tx1"/>
                </a:solidFill>
                <a:latin typeface="Comic Sans MS" pitchFamily="66" charset="0"/>
              </a:defRPr>
            </a:lvl3pPr>
            <a:lvl4pPr marL="1600200" indent="-228600" algn="ctr" eaLnBrk="0" hangingPunct="0">
              <a:tabLst>
                <a:tab pos="5829300" algn="r"/>
                <a:tab pos="7486650" algn="r"/>
              </a:tabLst>
              <a:defRPr sz="2300">
                <a:solidFill>
                  <a:schemeClr val="tx1"/>
                </a:solidFill>
                <a:latin typeface="Comic Sans MS" pitchFamily="66" charset="0"/>
              </a:defRPr>
            </a:lvl4pPr>
            <a:lvl5pPr marL="2057400" indent="-228600" algn="ctr" eaLnBrk="0" hangingPunct="0">
              <a:tabLst>
                <a:tab pos="5829300" algn="r"/>
                <a:tab pos="748665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5829300" algn="r"/>
                <a:tab pos="748665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5829300" algn="r"/>
                <a:tab pos="748665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5829300" algn="r"/>
                <a:tab pos="748665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5829300" algn="r"/>
                <a:tab pos="7486650" algn="r"/>
              </a:tabLst>
              <a:defRPr sz="2300">
                <a:solidFill>
                  <a:schemeClr val="tx1"/>
                </a:solidFill>
                <a:latin typeface="Comic Sans MS" pitchFamily="66" charset="0"/>
              </a:defRPr>
            </a:lvl9pPr>
          </a:lstStyle>
          <a:p>
            <a:pPr algn="l">
              <a:lnSpc>
                <a:spcPct val="120000"/>
              </a:lnSpc>
              <a:spcBef>
                <a:spcPct val="50000"/>
              </a:spcBef>
            </a:pPr>
            <a:r>
              <a:rPr lang="en-US" altLang="en-US" sz="2000" dirty="0">
                <a:latin typeface="+mj-lt"/>
              </a:rPr>
              <a:t>P Company’s Books</a:t>
            </a:r>
          </a:p>
          <a:p>
            <a:pPr algn="l">
              <a:lnSpc>
                <a:spcPct val="120000"/>
              </a:lnSpc>
              <a:spcBef>
                <a:spcPct val="50000"/>
              </a:spcBef>
            </a:pPr>
            <a:r>
              <a:rPr lang="en-US" altLang="en-US" sz="2000" dirty="0">
                <a:latin typeface="+mj-lt"/>
              </a:rPr>
              <a:t>Investment in S Company 	1,500</a:t>
            </a:r>
          </a:p>
          <a:p>
            <a:pPr algn="l">
              <a:lnSpc>
                <a:spcPct val="120000"/>
              </a:lnSpc>
              <a:spcBef>
                <a:spcPct val="50000"/>
              </a:spcBef>
            </a:pPr>
            <a:r>
              <a:rPr lang="en-US" altLang="en-US" sz="2000" dirty="0">
                <a:latin typeface="+mj-lt"/>
              </a:rPr>
              <a:t>	Gain on revaluation 		1,500</a:t>
            </a:r>
          </a:p>
        </p:txBody>
      </p:sp>
      <p:pic>
        <p:nvPicPr>
          <p:cNvPr id="276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819400"/>
            <a:ext cx="74676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8" name="Rectangle 7"/>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Tree>
    <p:extLst>
      <p:ext uri="{BB962C8B-B14F-4D97-AF65-F5344CB8AC3E}">
        <p14:creationId xmlns:p14="http://schemas.microsoft.com/office/powerpoint/2010/main" val="335060289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09600" y="1608137"/>
            <a:ext cx="8153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20000"/>
              </a:lnSpc>
              <a:spcBef>
                <a:spcPct val="50000"/>
              </a:spcBef>
            </a:pPr>
            <a:r>
              <a:rPr lang="en-US" altLang="en-US" sz="2000" dirty="0">
                <a:latin typeface="+mj-lt"/>
              </a:rPr>
              <a:t>P Company will recognize its share of S Company income for </a:t>
            </a:r>
            <a:r>
              <a:rPr lang="en-US" altLang="en-US" sz="2000" dirty="0" smtClean="0">
                <a:latin typeface="+mj-lt"/>
              </a:rPr>
              <a:t>2014 </a:t>
            </a:r>
            <a:r>
              <a:rPr lang="en-US" altLang="en-US" sz="2000" dirty="0">
                <a:latin typeface="+mj-lt"/>
              </a:rPr>
              <a:t>as follows:</a:t>
            </a:r>
          </a:p>
        </p:txBody>
      </p:sp>
      <p:sp>
        <p:nvSpPr>
          <p:cNvPr id="1490947" name="Rectangle 3"/>
          <p:cNvSpPr>
            <a:spLocks noGrp="1" noChangeArrowheads="1"/>
          </p:cNvSpPr>
          <p:nvPr>
            <p:ph type="title"/>
          </p:nvPr>
        </p:nvSpPr>
        <p:spPr/>
        <p:txBody>
          <a:bodyPr/>
          <a:lstStyle/>
          <a:p>
            <a:r>
              <a:rPr lang="en-US" sz="3200" dirty="0" smtClean="0"/>
              <a:t>Equity Method—Purchase and Sale of Stock</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26</a:t>
            </a:fld>
            <a:endParaRPr lang="en-US" dirty="0">
              <a:latin typeface="+mj-lt"/>
            </a:endParaRPr>
          </a:p>
        </p:txBody>
      </p:sp>
      <p:sp>
        <p:nvSpPr>
          <p:cNvPr id="28676" name="Rectangle 4"/>
          <p:cNvSpPr>
            <a:spLocks noChangeArrowheads="1"/>
          </p:cNvSpPr>
          <p:nvPr/>
        </p:nvSpPr>
        <p:spPr bwMode="auto">
          <a:xfrm>
            <a:off x="914400" y="2366963"/>
            <a:ext cx="7391400"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342900" indent="-342900" algn="ctr" eaLnBrk="0" hangingPunct="0">
              <a:tabLst>
                <a:tab pos="5486400" algn="r"/>
                <a:tab pos="6858000" algn="r"/>
              </a:tabLst>
              <a:defRPr sz="2300">
                <a:solidFill>
                  <a:schemeClr val="tx1"/>
                </a:solidFill>
                <a:latin typeface="Comic Sans MS" pitchFamily="66" charset="0"/>
              </a:defRPr>
            </a:lvl1pPr>
            <a:lvl2pPr marL="742950" indent="-285750" algn="ctr" eaLnBrk="0" hangingPunct="0">
              <a:tabLst>
                <a:tab pos="5486400" algn="r"/>
                <a:tab pos="6858000" algn="r"/>
              </a:tabLst>
              <a:defRPr sz="2300">
                <a:solidFill>
                  <a:schemeClr val="tx1"/>
                </a:solidFill>
                <a:latin typeface="Comic Sans MS" pitchFamily="66" charset="0"/>
              </a:defRPr>
            </a:lvl2pPr>
            <a:lvl3pPr marL="1143000" indent="-228600" algn="ctr" eaLnBrk="0" hangingPunct="0">
              <a:tabLst>
                <a:tab pos="5486400" algn="r"/>
                <a:tab pos="6858000" algn="r"/>
              </a:tabLst>
              <a:defRPr sz="2300">
                <a:solidFill>
                  <a:schemeClr val="tx1"/>
                </a:solidFill>
                <a:latin typeface="Comic Sans MS" pitchFamily="66" charset="0"/>
              </a:defRPr>
            </a:lvl3pPr>
            <a:lvl4pPr marL="1600200" indent="-228600" algn="ctr" eaLnBrk="0" hangingPunct="0">
              <a:tabLst>
                <a:tab pos="5486400" algn="r"/>
                <a:tab pos="6858000" algn="r"/>
              </a:tabLst>
              <a:defRPr sz="2300">
                <a:solidFill>
                  <a:schemeClr val="tx1"/>
                </a:solidFill>
                <a:latin typeface="Comic Sans MS" pitchFamily="66" charset="0"/>
              </a:defRPr>
            </a:lvl4pPr>
            <a:lvl5pPr marL="2057400" indent="-228600" algn="ctr" eaLnBrk="0" hangingPunct="0">
              <a:tabLst>
                <a:tab pos="5486400" algn="r"/>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9pPr>
          </a:lstStyle>
          <a:p>
            <a:pPr algn="l">
              <a:lnSpc>
                <a:spcPct val="120000"/>
              </a:lnSpc>
              <a:spcBef>
                <a:spcPct val="50000"/>
              </a:spcBef>
            </a:pPr>
            <a:r>
              <a:rPr lang="en-US" altLang="en-US" sz="2000" dirty="0">
                <a:latin typeface="+mj-lt"/>
              </a:rPr>
              <a:t>Investment in S Company 	58,500</a:t>
            </a:r>
          </a:p>
          <a:p>
            <a:pPr algn="l">
              <a:lnSpc>
                <a:spcPct val="120000"/>
              </a:lnSpc>
              <a:spcBef>
                <a:spcPct val="50000"/>
              </a:spcBef>
            </a:pPr>
            <a:r>
              <a:rPr lang="en-US" altLang="en-US" sz="2000" dirty="0">
                <a:latin typeface="+mj-lt"/>
              </a:rPr>
              <a:t>	Equity in Subsidiary Income 		58,500</a:t>
            </a:r>
          </a:p>
          <a:p>
            <a:pPr algn="l">
              <a:lnSpc>
                <a:spcPct val="120000"/>
              </a:lnSpc>
              <a:spcBef>
                <a:spcPct val="50000"/>
              </a:spcBef>
            </a:pPr>
            <a:r>
              <a:rPr lang="en-US" altLang="en-US" sz="1800" dirty="0">
                <a:latin typeface="+mj-lt"/>
              </a:rPr>
              <a:t>[90% x ($185,000 - $120,000)]</a:t>
            </a:r>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Tree>
    <p:extLst>
      <p:ext uri="{BB962C8B-B14F-4D97-AF65-F5344CB8AC3E}">
        <p14:creationId xmlns:p14="http://schemas.microsoft.com/office/powerpoint/2010/main" val="159003197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33400" y="146685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20000"/>
              </a:lnSpc>
              <a:spcBef>
                <a:spcPct val="50000"/>
              </a:spcBef>
            </a:pPr>
            <a:r>
              <a:rPr lang="en-US" altLang="en-US" sz="2000" dirty="0">
                <a:latin typeface="+mj-lt"/>
              </a:rPr>
              <a:t>Assuming P Company received a six month interim income statement from S Company reporting $40,000 of net income, the following entry will be made by P Company on June 30, </a:t>
            </a:r>
            <a:r>
              <a:rPr lang="en-US" altLang="en-US" sz="2000" dirty="0" smtClean="0">
                <a:latin typeface="+mj-lt"/>
              </a:rPr>
              <a:t>2015.</a:t>
            </a:r>
            <a:endParaRPr lang="en-US" altLang="en-US" sz="2000" dirty="0">
              <a:latin typeface="+mj-lt"/>
            </a:endParaRPr>
          </a:p>
        </p:txBody>
      </p:sp>
      <p:sp>
        <p:nvSpPr>
          <p:cNvPr id="1492995" name="Rectangle 3"/>
          <p:cNvSpPr>
            <a:spLocks noGrp="1" noChangeArrowheads="1"/>
          </p:cNvSpPr>
          <p:nvPr>
            <p:ph type="title"/>
          </p:nvPr>
        </p:nvSpPr>
        <p:spPr/>
        <p:txBody>
          <a:bodyPr>
            <a:normAutofit/>
          </a:bodyPr>
          <a:lstStyle/>
          <a:p>
            <a:r>
              <a:rPr lang="en-US" sz="3600" dirty="0" smtClean="0"/>
              <a:t>Equity Method—Purchase and Sale of Stock</a:t>
            </a:r>
            <a:endParaRPr lang="en-US" sz="36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27</a:t>
            </a:fld>
            <a:endParaRPr lang="en-US" dirty="0">
              <a:latin typeface="+mj-lt"/>
            </a:endParaRPr>
          </a:p>
        </p:txBody>
      </p:sp>
      <p:sp>
        <p:nvSpPr>
          <p:cNvPr id="29700" name="Rectangle 4"/>
          <p:cNvSpPr>
            <a:spLocks noChangeArrowheads="1"/>
          </p:cNvSpPr>
          <p:nvPr/>
        </p:nvSpPr>
        <p:spPr bwMode="auto">
          <a:xfrm>
            <a:off x="914400" y="2590800"/>
            <a:ext cx="7391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342900" indent="-342900" algn="ctr" eaLnBrk="0" hangingPunct="0">
              <a:tabLst>
                <a:tab pos="5486400" algn="r"/>
                <a:tab pos="6858000" algn="r"/>
              </a:tabLst>
              <a:defRPr sz="2300">
                <a:solidFill>
                  <a:schemeClr val="tx1"/>
                </a:solidFill>
                <a:latin typeface="Comic Sans MS" pitchFamily="66" charset="0"/>
              </a:defRPr>
            </a:lvl1pPr>
            <a:lvl2pPr marL="742950" indent="-285750" algn="ctr" eaLnBrk="0" hangingPunct="0">
              <a:tabLst>
                <a:tab pos="5486400" algn="r"/>
                <a:tab pos="6858000" algn="r"/>
              </a:tabLst>
              <a:defRPr sz="2300">
                <a:solidFill>
                  <a:schemeClr val="tx1"/>
                </a:solidFill>
                <a:latin typeface="Comic Sans MS" pitchFamily="66" charset="0"/>
              </a:defRPr>
            </a:lvl2pPr>
            <a:lvl3pPr marL="1143000" indent="-228600" algn="ctr" eaLnBrk="0" hangingPunct="0">
              <a:tabLst>
                <a:tab pos="5486400" algn="r"/>
                <a:tab pos="6858000" algn="r"/>
              </a:tabLst>
              <a:defRPr sz="2300">
                <a:solidFill>
                  <a:schemeClr val="tx1"/>
                </a:solidFill>
                <a:latin typeface="Comic Sans MS" pitchFamily="66" charset="0"/>
              </a:defRPr>
            </a:lvl3pPr>
            <a:lvl4pPr marL="1600200" indent="-228600" algn="ctr" eaLnBrk="0" hangingPunct="0">
              <a:tabLst>
                <a:tab pos="5486400" algn="r"/>
                <a:tab pos="6858000" algn="r"/>
              </a:tabLst>
              <a:defRPr sz="2300">
                <a:solidFill>
                  <a:schemeClr val="tx1"/>
                </a:solidFill>
                <a:latin typeface="Comic Sans MS" pitchFamily="66" charset="0"/>
              </a:defRPr>
            </a:lvl4pPr>
            <a:lvl5pPr marL="2057400" indent="-228600" algn="ctr" eaLnBrk="0" hangingPunct="0">
              <a:tabLst>
                <a:tab pos="5486400" algn="r"/>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9pPr>
          </a:lstStyle>
          <a:p>
            <a:pPr algn="l">
              <a:lnSpc>
                <a:spcPct val="110000"/>
              </a:lnSpc>
              <a:spcBef>
                <a:spcPct val="40000"/>
              </a:spcBef>
            </a:pPr>
            <a:r>
              <a:rPr lang="en-US" altLang="en-US" sz="2000" dirty="0">
                <a:latin typeface="+mj-lt"/>
              </a:rPr>
              <a:t>Investment in S Company 	36,000</a:t>
            </a:r>
          </a:p>
          <a:p>
            <a:pPr algn="l">
              <a:lnSpc>
                <a:spcPct val="110000"/>
              </a:lnSpc>
              <a:spcBef>
                <a:spcPct val="40000"/>
              </a:spcBef>
            </a:pPr>
            <a:r>
              <a:rPr lang="en-US" altLang="en-US" sz="2000" dirty="0">
                <a:latin typeface="+mj-lt"/>
              </a:rPr>
              <a:t>	Equity in Subsidiary Income 		36,000</a:t>
            </a:r>
          </a:p>
          <a:p>
            <a:pPr algn="l">
              <a:lnSpc>
                <a:spcPct val="110000"/>
              </a:lnSpc>
              <a:spcBef>
                <a:spcPct val="40000"/>
              </a:spcBef>
            </a:pPr>
            <a:r>
              <a:rPr lang="en-US" altLang="en-US" sz="1800" dirty="0">
                <a:latin typeface="+mj-lt"/>
              </a:rPr>
              <a:t>(90% x $40,000)</a:t>
            </a:r>
          </a:p>
        </p:txBody>
      </p:sp>
      <p:sp>
        <p:nvSpPr>
          <p:cNvPr id="29701" name="Rectangle 6"/>
          <p:cNvSpPr>
            <a:spLocks noChangeArrowheads="1"/>
          </p:cNvSpPr>
          <p:nvPr/>
        </p:nvSpPr>
        <p:spPr bwMode="auto">
          <a:xfrm>
            <a:off x="2667000" y="4138613"/>
            <a:ext cx="60960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5657850" algn="r"/>
              </a:tabLst>
              <a:defRPr sz="2300">
                <a:solidFill>
                  <a:schemeClr val="tx1"/>
                </a:solidFill>
                <a:latin typeface="Comic Sans MS" pitchFamily="66" charset="0"/>
              </a:defRPr>
            </a:lvl1pPr>
            <a:lvl2pPr marL="742950" indent="-285750" algn="ctr" eaLnBrk="0" hangingPunct="0">
              <a:tabLst>
                <a:tab pos="5657850" algn="r"/>
              </a:tabLst>
              <a:defRPr sz="2300">
                <a:solidFill>
                  <a:schemeClr val="tx1"/>
                </a:solidFill>
                <a:latin typeface="Comic Sans MS" pitchFamily="66" charset="0"/>
              </a:defRPr>
            </a:lvl2pPr>
            <a:lvl3pPr marL="1143000" indent="-228600" algn="ctr" eaLnBrk="0" hangingPunct="0">
              <a:tabLst>
                <a:tab pos="5657850" algn="r"/>
              </a:tabLst>
              <a:defRPr sz="2300">
                <a:solidFill>
                  <a:schemeClr val="tx1"/>
                </a:solidFill>
                <a:latin typeface="Comic Sans MS" pitchFamily="66" charset="0"/>
              </a:defRPr>
            </a:lvl3pPr>
            <a:lvl4pPr marL="1600200" indent="-228600" algn="ctr" eaLnBrk="0" hangingPunct="0">
              <a:tabLst>
                <a:tab pos="5657850" algn="r"/>
              </a:tabLst>
              <a:defRPr sz="2300">
                <a:solidFill>
                  <a:schemeClr val="tx1"/>
                </a:solidFill>
                <a:latin typeface="Comic Sans MS" pitchFamily="66" charset="0"/>
              </a:defRPr>
            </a:lvl4pPr>
            <a:lvl5pPr marL="2057400" indent="-228600" algn="ctr" eaLnBrk="0" hangingPunct="0">
              <a:tabLst>
                <a:tab pos="565785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565785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565785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565785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5657850" algn="r"/>
              </a:tabLst>
              <a:defRPr sz="2300">
                <a:solidFill>
                  <a:schemeClr val="tx1"/>
                </a:solidFill>
                <a:latin typeface="Comic Sans MS" pitchFamily="66" charset="0"/>
              </a:defRPr>
            </a:lvl9pPr>
          </a:lstStyle>
          <a:p>
            <a:pPr algn="l">
              <a:lnSpc>
                <a:spcPct val="115000"/>
              </a:lnSpc>
            </a:pPr>
            <a:r>
              <a:rPr lang="en-US" altLang="en-US" sz="1900" dirty="0" smtClean="0">
                <a:latin typeface="+mj-lt"/>
              </a:rPr>
              <a:t>1/1/12 </a:t>
            </a:r>
            <a:r>
              <a:rPr lang="en-US" altLang="en-US" sz="1900" dirty="0">
                <a:latin typeface="+mj-lt"/>
              </a:rPr>
              <a:t>Purchase (15%) 	$ 24,000</a:t>
            </a:r>
          </a:p>
          <a:p>
            <a:pPr algn="l">
              <a:lnSpc>
                <a:spcPct val="115000"/>
              </a:lnSpc>
            </a:pPr>
            <a:r>
              <a:rPr lang="en-US" altLang="en-US" sz="1900" dirty="0" smtClean="0">
                <a:latin typeface="+mj-lt"/>
              </a:rPr>
              <a:t>1/1/14 </a:t>
            </a:r>
            <a:r>
              <a:rPr lang="en-US" altLang="en-US" sz="1900" dirty="0">
                <a:latin typeface="+mj-lt"/>
              </a:rPr>
              <a:t>Adjustment of 15% to fair value 	1,500</a:t>
            </a:r>
          </a:p>
          <a:p>
            <a:pPr algn="l">
              <a:lnSpc>
                <a:spcPct val="115000"/>
              </a:lnSpc>
            </a:pPr>
            <a:r>
              <a:rPr lang="en-US" altLang="en-US" sz="1900" dirty="0" smtClean="0">
                <a:latin typeface="+mj-lt"/>
              </a:rPr>
              <a:t>1/1/14 </a:t>
            </a:r>
            <a:r>
              <a:rPr lang="en-US" altLang="en-US" sz="1900" dirty="0">
                <a:latin typeface="+mj-lt"/>
              </a:rPr>
              <a:t>Purchase (75%) 	187,500</a:t>
            </a:r>
          </a:p>
          <a:p>
            <a:pPr algn="l">
              <a:lnSpc>
                <a:spcPct val="115000"/>
              </a:lnSpc>
            </a:pPr>
            <a:r>
              <a:rPr lang="en-US" altLang="en-US" sz="1900" dirty="0" smtClean="0">
                <a:latin typeface="+mj-lt"/>
              </a:rPr>
              <a:t>1/1/14 </a:t>
            </a:r>
            <a:r>
              <a:rPr lang="en-US" altLang="en-US" sz="1900" dirty="0">
                <a:latin typeface="+mj-lt"/>
              </a:rPr>
              <a:t>Adjustment 	12,000</a:t>
            </a:r>
          </a:p>
          <a:p>
            <a:pPr algn="l">
              <a:lnSpc>
                <a:spcPct val="115000"/>
              </a:lnSpc>
            </a:pPr>
            <a:r>
              <a:rPr lang="en-US" altLang="en-US" sz="1900" dirty="0" smtClean="0">
                <a:latin typeface="+mj-lt"/>
              </a:rPr>
              <a:t>12/31/14 </a:t>
            </a:r>
            <a:r>
              <a:rPr lang="en-US" altLang="en-US" sz="1900" dirty="0">
                <a:latin typeface="+mj-lt"/>
              </a:rPr>
              <a:t>Subsidiary Income 	58,500</a:t>
            </a:r>
          </a:p>
          <a:p>
            <a:pPr algn="l">
              <a:lnSpc>
                <a:spcPct val="115000"/>
              </a:lnSpc>
            </a:pPr>
            <a:r>
              <a:rPr lang="en-US" altLang="en-US" sz="1900" dirty="0" smtClean="0">
                <a:latin typeface="+mj-lt"/>
              </a:rPr>
              <a:t>6/30/15 </a:t>
            </a:r>
            <a:r>
              <a:rPr lang="en-US" altLang="en-US" sz="1900" dirty="0">
                <a:latin typeface="+mj-lt"/>
              </a:rPr>
              <a:t>Subsidiary Income 	36,000</a:t>
            </a:r>
          </a:p>
          <a:p>
            <a:pPr algn="l">
              <a:lnSpc>
                <a:spcPct val="115000"/>
              </a:lnSpc>
            </a:pPr>
            <a:r>
              <a:rPr lang="en-US" altLang="en-US" sz="1900" dirty="0">
                <a:latin typeface="+mj-lt"/>
              </a:rPr>
              <a:t>Balance 	$319,500</a:t>
            </a:r>
          </a:p>
        </p:txBody>
      </p:sp>
      <p:sp>
        <p:nvSpPr>
          <p:cNvPr id="29702" name="Line 7"/>
          <p:cNvSpPr>
            <a:spLocks noChangeShapeType="1"/>
          </p:cNvSpPr>
          <p:nvPr/>
        </p:nvSpPr>
        <p:spPr bwMode="auto">
          <a:xfrm>
            <a:off x="7467600" y="6172200"/>
            <a:ext cx="9906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29703" name="Line 8"/>
          <p:cNvSpPr>
            <a:spLocks noChangeShapeType="1"/>
          </p:cNvSpPr>
          <p:nvPr/>
        </p:nvSpPr>
        <p:spPr bwMode="auto">
          <a:xfrm>
            <a:off x="7467600" y="6553200"/>
            <a:ext cx="9906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29704" name="Text Box 9"/>
          <p:cNvSpPr txBox="1">
            <a:spLocks noChangeArrowheads="1"/>
          </p:cNvSpPr>
          <p:nvPr/>
        </p:nvSpPr>
        <p:spPr bwMode="auto">
          <a:xfrm>
            <a:off x="304800" y="4159250"/>
            <a:ext cx="19812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spcBef>
                <a:spcPct val="50000"/>
              </a:spcBef>
            </a:pPr>
            <a:r>
              <a:rPr lang="en-US" altLang="en-US" sz="2100" dirty="0">
                <a:latin typeface="+mj-lt"/>
              </a:rPr>
              <a:t>Investment in S Company</a:t>
            </a:r>
          </a:p>
        </p:txBody>
      </p:sp>
      <p:sp>
        <p:nvSpPr>
          <p:cNvPr id="29705" name="Line 10"/>
          <p:cNvSpPr>
            <a:spLocks noChangeShapeType="1"/>
          </p:cNvSpPr>
          <p:nvPr/>
        </p:nvSpPr>
        <p:spPr bwMode="auto">
          <a:xfrm>
            <a:off x="228600" y="4038600"/>
            <a:ext cx="8610600" cy="0"/>
          </a:xfrm>
          <a:prstGeom prst="line">
            <a:avLst/>
          </a:prstGeom>
          <a:noFill/>
          <a:ln w="1905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Tree>
    <p:extLst>
      <p:ext uri="{BB962C8B-B14F-4D97-AF65-F5344CB8AC3E}">
        <p14:creationId xmlns:p14="http://schemas.microsoft.com/office/powerpoint/2010/main" val="662913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09600" y="1715855"/>
            <a:ext cx="8153400" cy="79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20000"/>
              </a:lnSpc>
              <a:spcBef>
                <a:spcPct val="50000"/>
              </a:spcBef>
            </a:pPr>
            <a:r>
              <a:rPr lang="en-US" altLang="en-US" sz="2000" dirty="0">
                <a:latin typeface="+mj-lt"/>
              </a:rPr>
              <a:t>To record the sale of the S Company shares on July 1, </a:t>
            </a:r>
            <a:r>
              <a:rPr lang="en-US" altLang="en-US" sz="2000" dirty="0" smtClean="0">
                <a:latin typeface="+mj-lt"/>
              </a:rPr>
              <a:t>2015, </a:t>
            </a:r>
            <a:r>
              <a:rPr lang="en-US" altLang="en-US" sz="2000" dirty="0">
                <a:latin typeface="+mj-lt"/>
              </a:rPr>
              <a:t>P Company will make the following entry (recall that P Company is selling 20% of its shares):</a:t>
            </a:r>
          </a:p>
        </p:txBody>
      </p:sp>
      <p:sp>
        <p:nvSpPr>
          <p:cNvPr id="1495043" name="Rectangle 3"/>
          <p:cNvSpPr>
            <a:spLocks noGrp="1" noChangeArrowheads="1"/>
          </p:cNvSpPr>
          <p:nvPr>
            <p:ph type="title"/>
          </p:nvPr>
        </p:nvSpPr>
        <p:spPr/>
        <p:txBody>
          <a:bodyPr>
            <a:normAutofit/>
          </a:bodyPr>
          <a:lstStyle/>
          <a:p>
            <a:r>
              <a:rPr lang="en-US" sz="3600" dirty="0" smtClean="0"/>
              <a:t>Equity Method—Purchase and Sale of Stock</a:t>
            </a:r>
            <a:endParaRPr lang="en-US" sz="36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28</a:t>
            </a:fld>
            <a:endParaRPr lang="en-US" dirty="0">
              <a:latin typeface="+mj-lt"/>
            </a:endParaRPr>
          </a:p>
        </p:txBody>
      </p:sp>
      <p:sp>
        <p:nvSpPr>
          <p:cNvPr id="30724" name="Rectangle 4"/>
          <p:cNvSpPr>
            <a:spLocks noChangeArrowheads="1"/>
          </p:cNvSpPr>
          <p:nvPr/>
        </p:nvSpPr>
        <p:spPr bwMode="auto">
          <a:xfrm>
            <a:off x="914400" y="2763838"/>
            <a:ext cx="7391400" cy="180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342900" indent="-342900" algn="ctr" eaLnBrk="0" hangingPunct="0">
              <a:tabLst>
                <a:tab pos="5486400" algn="r"/>
                <a:tab pos="6858000" algn="r"/>
              </a:tabLst>
              <a:defRPr sz="2300">
                <a:solidFill>
                  <a:schemeClr val="tx1"/>
                </a:solidFill>
                <a:latin typeface="Comic Sans MS" pitchFamily="66" charset="0"/>
              </a:defRPr>
            </a:lvl1pPr>
            <a:lvl2pPr marL="742950" indent="-285750" algn="ctr" eaLnBrk="0" hangingPunct="0">
              <a:tabLst>
                <a:tab pos="5486400" algn="r"/>
                <a:tab pos="6858000" algn="r"/>
              </a:tabLst>
              <a:defRPr sz="2300">
                <a:solidFill>
                  <a:schemeClr val="tx1"/>
                </a:solidFill>
                <a:latin typeface="Comic Sans MS" pitchFamily="66" charset="0"/>
              </a:defRPr>
            </a:lvl2pPr>
            <a:lvl3pPr marL="1143000" indent="-228600" algn="ctr" eaLnBrk="0" hangingPunct="0">
              <a:tabLst>
                <a:tab pos="5486400" algn="r"/>
                <a:tab pos="6858000" algn="r"/>
              </a:tabLst>
              <a:defRPr sz="2300">
                <a:solidFill>
                  <a:schemeClr val="tx1"/>
                </a:solidFill>
                <a:latin typeface="Comic Sans MS" pitchFamily="66" charset="0"/>
              </a:defRPr>
            </a:lvl3pPr>
            <a:lvl4pPr marL="1600200" indent="-228600" algn="ctr" eaLnBrk="0" hangingPunct="0">
              <a:tabLst>
                <a:tab pos="5486400" algn="r"/>
                <a:tab pos="6858000" algn="r"/>
              </a:tabLst>
              <a:defRPr sz="2300">
                <a:solidFill>
                  <a:schemeClr val="tx1"/>
                </a:solidFill>
                <a:latin typeface="Comic Sans MS" pitchFamily="66" charset="0"/>
              </a:defRPr>
            </a:lvl4pPr>
            <a:lvl5pPr marL="2057400" indent="-228600" algn="ctr" eaLnBrk="0" hangingPunct="0">
              <a:tabLst>
                <a:tab pos="5486400" algn="r"/>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9pPr>
          </a:lstStyle>
          <a:p>
            <a:pPr algn="l">
              <a:lnSpc>
                <a:spcPct val="110000"/>
              </a:lnSpc>
              <a:spcBef>
                <a:spcPct val="40000"/>
              </a:spcBef>
            </a:pPr>
            <a:r>
              <a:rPr lang="en-US" altLang="en-US" sz="2000" dirty="0">
                <a:latin typeface="+mj-lt"/>
              </a:rPr>
              <a:t>Cash 	84,600</a:t>
            </a:r>
          </a:p>
          <a:p>
            <a:pPr algn="l">
              <a:lnSpc>
                <a:spcPct val="110000"/>
              </a:lnSpc>
              <a:spcBef>
                <a:spcPct val="40000"/>
              </a:spcBef>
            </a:pPr>
            <a:r>
              <a:rPr lang="en-US" altLang="en-US" sz="2000" dirty="0">
                <a:latin typeface="+mj-lt"/>
              </a:rPr>
              <a:t>	Investment in S Company* 		63,900</a:t>
            </a:r>
          </a:p>
          <a:p>
            <a:pPr algn="l">
              <a:lnSpc>
                <a:spcPct val="110000"/>
              </a:lnSpc>
              <a:spcBef>
                <a:spcPct val="40000"/>
              </a:spcBef>
            </a:pPr>
            <a:r>
              <a:rPr lang="en-US" altLang="en-US" sz="2000" dirty="0">
                <a:latin typeface="+mj-lt"/>
              </a:rPr>
              <a:t>	Additional contributed capital 		20,700</a:t>
            </a:r>
          </a:p>
          <a:p>
            <a:pPr algn="l">
              <a:lnSpc>
                <a:spcPct val="110000"/>
              </a:lnSpc>
              <a:spcBef>
                <a:spcPct val="60000"/>
              </a:spcBef>
            </a:pPr>
            <a:r>
              <a:rPr lang="en-US" altLang="en-US" sz="1800" dirty="0">
                <a:latin typeface="+mj-lt"/>
              </a:rPr>
              <a:t>* $63,900 = 20% of $319,500, the carrying value of the investment.</a:t>
            </a:r>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Tree>
    <p:extLst>
      <p:ext uri="{BB962C8B-B14F-4D97-AF65-F5344CB8AC3E}">
        <p14:creationId xmlns:p14="http://schemas.microsoft.com/office/powerpoint/2010/main" val="198936499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09600" y="163074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20000"/>
              </a:lnSpc>
              <a:spcBef>
                <a:spcPct val="50000"/>
              </a:spcBef>
            </a:pPr>
            <a:r>
              <a:rPr lang="en-US" altLang="en-US" sz="2000" dirty="0">
                <a:latin typeface="+mj-lt"/>
              </a:rPr>
              <a:t>After the sale of the 1,800 shares, P Company holds a 72% interest in S Company. For the second six months of </a:t>
            </a:r>
            <a:r>
              <a:rPr lang="en-US" altLang="en-US" sz="2000" dirty="0" smtClean="0">
                <a:latin typeface="+mj-lt"/>
              </a:rPr>
              <a:t>2015 </a:t>
            </a:r>
            <a:r>
              <a:rPr lang="en-US" altLang="en-US" sz="2000" dirty="0">
                <a:latin typeface="+mj-lt"/>
              </a:rPr>
              <a:t>(and for subsequent periods), P Company will recognize 72% of the reported income and dividends received from S Company. The December 31, </a:t>
            </a:r>
            <a:r>
              <a:rPr lang="en-US" altLang="en-US" sz="2000" dirty="0" smtClean="0">
                <a:latin typeface="+mj-lt"/>
              </a:rPr>
              <a:t>2015, </a:t>
            </a:r>
            <a:r>
              <a:rPr lang="en-US" altLang="en-US" sz="2000" dirty="0">
                <a:latin typeface="+mj-lt"/>
              </a:rPr>
              <a:t>book entry by P Company is:</a:t>
            </a:r>
          </a:p>
        </p:txBody>
      </p:sp>
      <p:sp>
        <p:nvSpPr>
          <p:cNvPr id="1497091" name="Rectangle 3"/>
          <p:cNvSpPr>
            <a:spLocks noGrp="1" noChangeArrowheads="1"/>
          </p:cNvSpPr>
          <p:nvPr>
            <p:ph type="title"/>
          </p:nvPr>
        </p:nvSpPr>
        <p:spPr/>
        <p:txBody>
          <a:bodyPr>
            <a:normAutofit/>
          </a:bodyPr>
          <a:lstStyle/>
          <a:p>
            <a:r>
              <a:rPr lang="en-US" sz="3600" dirty="0" smtClean="0"/>
              <a:t>Equity Method—Purchase and Sale of Stock</a:t>
            </a:r>
            <a:endParaRPr lang="en-US" sz="36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29</a:t>
            </a:fld>
            <a:endParaRPr lang="en-US" dirty="0">
              <a:latin typeface="+mj-lt"/>
            </a:endParaRPr>
          </a:p>
        </p:txBody>
      </p:sp>
      <p:sp>
        <p:nvSpPr>
          <p:cNvPr id="31748" name="Rectangle 4"/>
          <p:cNvSpPr>
            <a:spLocks noChangeArrowheads="1"/>
          </p:cNvSpPr>
          <p:nvPr/>
        </p:nvSpPr>
        <p:spPr bwMode="auto">
          <a:xfrm>
            <a:off x="914400" y="3657600"/>
            <a:ext cx="73914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342900" indent="-342900" algn="ctr" eaLnBrk="0" hangingPunct="0">
              <a:tabLst>
                <a:tab pos="5486400" algn="r"/>
                <a:tab pos="6858000" algn="r"/>
              </a:tabLst>
              <a:defRPr sz="2300">
                <a:solidFill>
                  <a:schemeClr val="tx1"/>
                </a:solidFill>
                <a:latin typeface="Comic Sans MS" pitchFamily="66" charset="0"/>
              </a:defRPr>
            </a:lvl1pPr>
            <a:lvl2pPr marL="742950" indent="-285750" algn="ctr" eaLnBrk="0" hangingPunct="0">
              <a:tabLst>
                <a:tab pos="5486400" algn="r"/>
                <a:tab pos="6858000" algn="r"/>
              </a:tabLst>
              <a:defRPr sz="2300">
                <a:solidFill>
                  <a:schemeClr val="tx1"/>
                </a:solidFill>
                <a:latin typeface="Comic Sans MS" pitchFamily="66" charset="0"/>
              </a:defRPr>
            </a:lvl2pPr>
            <a:lvl3pPr marL="1143000" indent="-228600" algn="ctr" eaLnBrk="0" hangingPunct="0">
              <a:tabLst>
                <a:tab pos="5486400" algn="r"/>
                <a:tab pos="6858000" algn="r"/>
              </a:tabLst>
              <a:defRPr sz="2300">
                <a:solidFill>
                  <a:schemeClr val="tx1"/>
                </a:solidFill>
                <a:latin typeface="Comic Sans MS" pitchFamily="66" charset="0"/>
              </a:defRPr>
            </a:lvl3pPr>
            <a:lvl4pPr marL="1600200" indent="-228600" algn="ctr" eaLnBrk="0" hangingPunct="0">
              <a:tabLst>
                <a:tab pos="5486400" algn="r"/>
                <a:tab pos="6858000" algn="r"/>
              </a:tabLst>
              <a:defRPr sz="2300">
                <a:solidFill>
                  <a:schemeClr val="tx1"/>
                </a:solidFill>
                <a:latin typeface="Comic Sans MS" pitchFamily="66" charset="0"/>
              </a:defRPr>
            </a:lvl4pPr>
            <a:lvl5pPr marL="2057400" indent="-228600" algn="ctr" eaLnBrk="0" hangingPunct="0">
              <a:tabLst>
                <a:tab pos="5486400" algn="r"/>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9pPr>
          </a:lstStyle>
          <a:p>
            <a:pPr algn="l">
              <a:lnSpc>
                <a:spcPct val="110000"/>
              </a:lnSpc>
              <a:spcBef>
                <a:spcPct val="40000"/>
              </a:spcBef>
            </a:pPr>
            <a:r>
              <a:rPr lang="en-US" altLang="en-US" sz="2000" dirty="0">
                <a:latin typeface="+mj-lt"/>
              </a:rPr>
              <a:t>Investment in S Company 	28,800</a:t>
            </a:r>
          </a:p>
          <a:p>
            <a:pPr algn="l">
              <a:lnSpc>
                <a:spcPct val="110000"/>
              </a:lnSpc>
              <a:spcBef>
                <a:spcPct val="40000"/>
              </a:spcBef>
            </a:pPr>
            <a:r>
              <a:rPr lang="en-US" altLang="en-US" sz="2000" dirty="0">
                <a:latin typeface="+mj-lt"/>
              </a:rPr>
              <a:t>	Equity in Subsidiary Income 		 28,800</a:t>
            </a:r>
          </a:p>
          <a:p>
            <a:pPr algn="l">
              <a:lnSpc>
                <a:spcPct val="110000"/>
              </a:lnSpc>
              <a:spcBef>
                <a:spcPct val="40000"/>
              </a:spcBef>
            </a:pPr>
            <a:r>
              <a:rPr lang="en-US" altLang="en-US" sz="2000" dirty="0">
                <a:latin typeface="+mj-lt"/>
              </a:rPr>
              <a:t>               </a:t>
            </a:r>
            <a:r>
              <a:rPr lang="en-US" altLang="en-US" sz="1800" dirty="0">
                <a:latin typeface="+mj-lt"/>
              </a:rPr>
              <a:t>($40,000 X 72%)</a:t>
            </a:r>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Tree>
    <p:extLst>
      <p:ext uri="{BB962C8B-B14F-4D97-AF65-F5344CB8AC3E}">
        <p14:creationId xmlns:p14="http://schemas.microsoft.com/office/powerpoint/2010/main" val="305517603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45" name="Rectangle 13"/>
          <p:cNvSpPr>
            <a:spLocks noGrp="1" noChangeArrowheads="1"/>
          </p:cNvSpPr>
          <p:nvPr>
            <p:ph type="title"/>
          </p:nvPr>
        </p:nvSpPr>
        <p:spPr/>
        <p:txBody>
          <a:bodyPr/>
          <a:lstStyle/>
          <a:p>
            <a:r>
              <a:rPr lang="en-US" dirty="0" smtClean="0"/>
              <a:t>Changes in Ownership Interest</a:t>
            </a:r>
            <a:endParaRPr lang="en-US" dirty="0"/>
          </a:p>
        </p:txBody>
      </p:sp>
      <p:sp>
        <p:nvSpPr>
          <p:cNvPr id="7" name="Content Placeholder 6"/>
          <p:cNvSpPr>
            <a:spLocks noGrp="1"/>
          </p:cNvSpPr>
          <p:nvPr>
            <p:ph idx="1"/>
          </p:nvPr>
        </p:nvSpPr>
        <p:spPr/>
        <p:txBody>
          <a:bodyPr>
            <a:normAutofit/>
          </a:bodyPr>
          <a:lstStyle/>
          <a:p>
            <a:pPr lvl="0" algn="r"/>
            <a:r>
              <a:rPr lang="ar-IQ" dirty="0" smtClean="0">
                <a:solidFill>
                  <a:prstClr val="black"/>
                </a:solidFill>
              </a:rPr>
              <a:t>1-  </a:t>
            </a:r>
            <a:r>
              <a:rPr lang="ar-IQ" dirty="0">
                <a:solidFill>
                  <a:prstClr val="black"/>
                </a:solidFill>
              </a:rPr>
              <a:t>يمكن للشركة القابضة زيادة حصة او نسبة ملكيتها بشكب فعال في </a:t>
            </a:r>
            <a:r>
              <a:rPr lang="ar-IQ" dirty="0" smtClean="0">
                <a:solidFill>
                  <a:prstClr val="black"/>
                </a:solidFill>
              </a:rPr>
              <a:t>الشركة </a:t>
            </a:r>
            <a:r>
              <a:rPr lang="ar-IQ" dirty="0">
                <a:solidFill>
                  <a:prstClr val="black"/>
                </a:solidFill>
              </a:rPr>
              <a:t>التابعة من خلال : </a:t>
            </a:r>
          </a:p>
          <a:p>
            <a:pPr marL="0" indent="0" algn="r">
              <a:buNone/>
            </a:pPr>
            <a:r>
              <a:rPr lang="ar-IQ" dirty="0" smtClean="0"/>
              <a:t>* شراء اسهم اضافية من التابعة مباشرة من طرف ثالث </a:t>
            </a:r>
          </a:p>
          <a:p>
            <a:pPr marL="0" indent="0" algn="r">
              <a:buNone/>
            </a:pPr>
            <a:r>
              <a:rPr lang="ar-IQ" dirty="0" smtClean="0"/>
              <a:t>* شراء التابعة اسهمها من طرف ثالث    </a:t>
            </a:r>
          </a:p>
          <a:p>
            <a:pPr marL="0" indent="0" algn="r">
              <a:buNone/>
            </a:pPr>
            <a:r>
              <a:rPr lang="ar-IQ" dirty="0" smtClean="0"/>
              <a:t>2- يمكن للشركة القابضة تخفيض حصة او نسبة ملكيتها بشكل فعال في الشركة التابعة من خلال : </a:t>
            </a:r>
          </a:p>
          <a:p>
            <a:pPr marL="0" indent="0" algn="r">
              <a:buNone/>
            </a:pPr>
            <a:r>
              <a:rPr lang="ar-IQ" dirty="0" smtClean="0"/>
              <a:t>* بيع بعض اسهم التابعة مباشرة لطرف ثالث </a:t>
            </a:r>
          </a:p>
          <a:p>
            <a:pPr marL="0" indent="0" algn="r">
              <a:buNone/>
            </a:pPr>
            <a:r>
              <a:rPr lang="ar-IQ" dirty="0" smtClean="0"/>
              <a:t>* بيع اسهم اضافية تمتلكها التابعة (بما في ذلك اسهم الخزانة )لطرف ثالث </a:t>
            </a:r>
            <a:endParaRPr lang="en-US" dirty="0"/>
          </a:p>
        </p:txBody>
      </p:sp>
      <p:sp>
        <p:nvSpPr>
          <p:cNvPr id="4" name="Slide Number Placeholder 3"/>
          <p:cNvSpPr>
            <a:spLocks noGrp="1"/>
          </p:cNvSpPr>
          <p:nvPr>
            <p:ph type="sldNum" sz="quarter" idx="12"/>
          </p:nvPr>
        </p:nvSpPr>
        <p:spPr/>
        <p:txBody>
          <a:bodyPr/>
          <a:lstStyle/>
          <a:p>
            <a:fld id="{0B62EAB1-D80C-4217-BFF0-836E2E1B9F25}" type="slidenum">
              <a:rPr lang="en-US" smtClean="0"/>
              <a:pPr/>
              <a:t>3</a:t>
            </a:fld>
            <a:endParaRPr lang="en-US" dirty="0"/>
          </a:p>
        </p:txBody>
      </p:sp>
      <p:sp>
        <p:nvSpPr>
          <p:cNvPr id="888848" name="Text Box 16"/>
          <p:cNvSpPr txBox="1">
            <a:spLocks noChangeArrowheads="1"/>
          </p:cNvSpPr>
          <p:nvPr/>
        </p:nvSpPr>
        <p:spPr bwMode="auto">
          <a:xfrm>
            <a:off x="4267200" y="6248400"/>
            <a:ext cx="4724400" cy="338554"/>
          </a:xfrm>
          <a:prstGeom prst="rect">
            <a:avLst/>
          </a:prstGeom>
          <a:solidFill>
            <a:schemeClr val="bg1"/>
          </a:solidFill>
          <a:ln w="19050">
            <a:noFill/>
            <a:miter lim="800000"/>
            <a:headEnd/>
            <a:tailEnd/>
          </a:ln>
          <a:effectLst/>
        </p:spPr>
        <p:txBody>
          <a:bodyPr>
            <a:spAutoFit/>
          </a:bodyPr>
          <a:lstStyle/>
          <a:p>
            <a:pPr marL="685800" indent="-685800" algn="r" eaLnBrk="0" hangingPunct="0">
              <a:spcBef>
                <a:spcPct val="50000"/>
              </a:spcBef>
              <a:defRPr/>
            </a:pPr>
            <a:r>
              <a:rPr lang="en-US" sz="1600" b="1" i="1" dirty="0">
                <a:cs typeface="+mn-cs"/>
              </a:rPr>
              <a:t>LO 1  Changes in </a:t>
            </a:r>
            <a:r>
              <a:rPr lang="en-US" sz="1600" b="1" i="1" dirty="0" smtClean="0">
                <a:cs typeface="+mn-cs"/>
              </a:rPr>
              <a:t>ownership.</a:t>
            </a:r>
            <a:endParaRPr lang="en-US" sz="1600" b="1" i="1" dirty="0">
              <a:cs typeface="+mn-cs"/>
            </a:endParaRPr>
          </a:p>
        </p:txBody>
      </p:sp>
    </p:spTree>
    <p:extLst>
      <p:ext uri="{BB962C8B-B14F-4D97-AF65-F5344CB8AC3E}">
        <p14:creationId xmlns:p14="http://schemas.microsoft.com/office/powerpoint/2010/main" val="189695238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62EAB1-D80C-4217-BFF0-836E2E1B9F25}" type="slidenum">
              <a:rPr lang="en-US" smtClean="0"/>
              <a:pPr/>
              <a:t>30</a:t>
            </a:fld>
            <a:endParaRPr lang="en-US" dirty="0"/>
          </a:p>
        </p:txBody>
      </p:sp>
      <p:pic>
        <p:nvPicPr>
          <p:cNvPr id="4" name="Picture 3"/>
          <p:cNvPicPr>
            <a:picLocks noChangeAspect="1"/>
          </p:cNvPicPr>
          <p:nvPr/>
        </p:nvPicPr>
        <p:blipFill>
          <a:blip r:embed="rId3"/>
          <a:stretch>
            <a:fillRect/>
          </a:stretch>
        </p:blipFill>
        <p:spPr>
          <a:xfrm>
            <a:off x="1374545" y="11066"/>
            <a:ext cx="5864455" cy="6694534"/>
          </a:xfrm>
          <a:prstGeom prst="rect">
            <a:avLst/>
          </a:prstGeom>
        </p:spPr>
      </p:pic>
    </p:spTree>
    <p:extLst>
      <p:ext uri="{BB962C8B-B14F-4D97-AF65-F5344CB8AC3E}">
        <p14:creationId xmlns:p14="http://schemas.microsoft.com/office/powerpoint/2010/main" val="200908890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5" name="Rectangle 3"/>
          <p:cNvSpPr>
            <a:spLocks noGrp="1" noChangeArrowheads="1"/>
          </p:cNvSpPr>
          <p:nvPr>
            <p:ph type="title"/>
          </p:nvPr>
        </p:nvSpPr>
        <p:spPr/>
        <p:txBody>
          <a:bodyPr>
            <a:normAutofit/>
          </a:bodyPr>
          <a:lstStyle/>
          <a:p>
            <a:r>
              <a:rPr lang="en-US" sz="3600" dirty="0" smtClean="0"/>
              <a:t>Sell Investment on Open-Market—Cost Method</a:t>
            </a:r>
            <a:endParaRPr lang="en-US" sz="3600" dirty="0"/>
          </a:p>
        </p:txBody>
      </p:sp>
      <p:sp>
        <p:nvSpPr>
          <p:cNvPr id="6" name="Content Placeholder 5"/>
          <p:cNvSpPr>
            <a:spLocks noGrp="1"/>
          </p:cNvSpPr>
          <p:nvPr>
            <p:ph idx="1"/>
          </p:nvPr>
        </p:nvSpPr>
        <p:spPr/>
        <p:txBody>
          <a:bodyPr>
            <a:normAutofit/>
          </a:bodyPr>
          <a:lstStyle/>
          <a:p>
            <a:pPr algn="r" rtl="1">
              <a:lnSpc>
                <a:spcPct val="115000"/>
              </a:lnSpc>
              <a:spcAft>
                <a:spcPts val="1000"/>
              </a:spcAft>
            </a:pPr>
            <a:r>
              <a:rPr lang="ar-IQ" sz="2400" b="1" dirty="0" smtClean="0">
                <a:latin typeface="Calibri"/>
                <a:ea typeface="Calibri"/>
                <a:cs typeface="Arial"/>
              </a:rPr>
              <a:t>فقدان السيطرة </a:t>
            </a:r>
            <a:endParaRPr lang="en-US" sz="2400" b="1" dirty="0">
              <a:latin typeface="Calibri"/>
              <a:ea typeface="Calibri"/>
              <a:cs typeface="Arial"/>
            </a:endParaRPr>
          </a:p>
          <a:p>
            <a:pPr lvl="0" algn="r" rtl="1">
              <a:buFont typeface="Arial"/>
              <a:buChar char="-"/>
            </a:pPr>
            <a:r>
              <a:rPr lang="ar-IQ" dirty="0">
                <a:ea typeface="Calibri"/>
              </a:rPr>
              <a:t>تعتمد المعالجات على اذ تم بيع جزء من استثمارات القابضة في التابعة على اذا كان البيع يؤدي الى فقدان السيطرة الفعالة على الشركة التابعة او عدم فقدانها </a:t>
            </a:r>
            <a:endParaRPr lang="en-US" dirty="0">
              <a:ea typeface="Calibri"/>
            </a:endParaRPr>
          </a:p>
          <a:p>
            <a:pPr lvl="0" algn="r" rtl="1">
              <a:buFont typeface="Symbol"/>
              <a:buChar char=""/>
            </a:pPr>
            <a:r>
              <a:rPr lang="ar-IQ" dirty="0">
                <a:ea typeface="Calibri"/>
                <a:cs typeface="Arial"/>
              </a:rPr>
              <a:t>اذا تم الاحتفاظ بالسيطرة ، لا يتم الاعتراف بأي مكسب او خسارة في صافي الدخل ، ويتم اجراء تعديلات  على حساب علاوة رأس المال </a:t>
            </a:r>
            <a:r>
              <a:rPr lang="en-US" dirty="0">
                <a:ea typeface="Calibri"/>
                <a:cs typeface="Arial"/>
              </a:rPr>
              <a:t>additional contributed capital</a:t>
            </a:r>
            <a:r>
              <a:rPr lang="ar-IQ" dirty="0">
                <a:ea typeface="Calibri"/>
                <a:cs typeface="Arial"/>
              </a:rPr>
              <a:t> للحقوق المسيطرة .</a:t>
            </a:r>
            <a:endParaRPr lang="en-US" dirty="0">
              <a:ea typeface="Calibri"/>
              <a:cs typeface="Arial"/>
            </a:endParaRPr>
          </a:p>
          <a:p>
            <a:pPr lvl="0" algn="r" rtl="1">
              <a:buFont typeface="Symbol"/>
              <a:buChar char=""/>
            </a:pPr>
            <a:r>
              <a:rPr lang="ar-IQ" dirty="0">
                <a:ea typeface="Calibri"/>
                <a:cs typeface="Arial"/>
              </a:rPr>
              <a:t>فقدان السيطرة يتم تعديل الحقوق بأكملها بالقيمة العادلة ، وتسجيل المكاسب والخسائر في الدخل على جميع الاسهم المكتسبة قبل البيع . </a:t>
            </a:r>
            <a:endParaRPr lang="en-US" dirty="0">
              <a:ea typeface="Calibri"/>
              <a:cs typeface="Arial"/>
            </a:endParaRPr>
          </a:p>
          <a:p>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pPr/>
              <a:t>31</a:t>
            </a:fld>
            <a:endParaRPr lang="en-US" dirty="0"/>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Tree>
    <p:extLst>
      <p:ext uri="{BB962C8B-B14F-4D97-AF65-F5344CB8AC3E}">
        <p14:creationId xmlns:p14="http://schemas.microsoft.com/office/powerpoint/2010/main" val="421997636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3" name="Rectangle 3"/>
          <p:cNvSpPr>
            <a:spLocks noGrp="1" noChangeArrowheads="1"/>
          </p:cNvSpPr>
          <p:nvPr>
            <p:ph type="title"/>
          </p:nvPr>
        </p:nvSpPr>
        <p:spPr/>
        <p:txBody>
          <a:bodyPr>
            <a:normAutofit/>
          </a:bodyPr>
          <a:lstStyle/>
          <a:p>
            <a:r>
              <a:rPr lang="en-US" sz="3600" dirty="0" smtClean="0"/>
              <a:t>Sell Investment on Open-Market—Cost Method</a:t>
            </a:r>
            <a:endParaRPr lang="en-US" sz="3600" dirty="0"/>
          </a:p>
        </p:txBody>
      </p:sp>
      <p:sp>
        <p:nvSpPr>
          <p:cNvPr id="6" name="Content Placeholder 5"/>
          <p:cNvSpPr>
            <a:spLocks noGrp="1"/>
          </p:cNvSpPr>
          <p:nvPr>
            <p:ph idx="1"/>
          </p:nvPr>
        </p:nvSpPr>
        <p:spPr/>
        <p:txBody>
          <a:bodyPr>
            <a:normAutofit/>
          </a:bodyPr>
          <a:lstStyle/>
          <a:p>
            <a:pPr algn="r" rtl="1">
              <a:lnSpc>
                <a:spcPct val="115000"/>
              </a:lnSpc>
              <a:spcAft>
                <a:spcPts val="1000"/>
              </a:spcAft>
            </a:pPr>
            <a:r>
              <a:rPr lang="ar-IQ" sz="2400" dirty="0">
                <a:latin typeface="Calibri"/>
                <a:ea typeface="Calibri"/>
                <a:cs typeface="Arial"/>
              </a:rPr>
              <a:t>الغاء توحيد حسابات الشركة القابضة من خلال الاعتراف بالمكاسب او الخسائر في صافي الدخل المتعلق بالقابضة ، وقياس الفرق بين </a:t>
            </a:r>
            <a:r>
              <a:rPr lang="en-US" sz="2400" dirty="0">
                <a:latin typeface="Calibri"/>
                <a:ea typeface="Calibri"/>
                <a:cs typeface="Arial"/>
              </a:rPr>
              <a:t>Carrying value </a:t>
            </a:r>
            <a:r>
              <a:rPr lang="ar-IQ" sz="2400" dirty="0">
                <a:latin typeface="Calibri"/>
                <a:ea typeface="Calibri"/>
                <a:cs typeface="Arial"/>
              </a:rPr>
              <a:t> للشركة التابعة ومجوع ما يأتي :</a:t>
            </a:r>
            <a:endParaRPr lang="en-US" sz="2400" dirty="0">
              <a:latin typeface="Calibri"/>
              <a:ea typeface="Calibri"/>
              <a:cs typeface="Arial"/>
            </a:endParaRPr>
          </a:p>
          <a:p>
            <a:pPr lvl="0" algn="r" rtl="1">
              <a:buFont typeface="Symbol"/>
              <a:buChar char=""/>
            </a:pPr>
            <a:r>
              <a:rPr lang="ar-IQ" dirty="0">
                <a:ea typeface="Calibri"/>
                <a:cs typeface="Arial"/>
              </a:rPr>
              <a:t>القيمة العادلة لاعتبارات التقييم </a:t>
            </a:r>
            <a:endParaRPr lang="en-US" dirty="0">
              <a:ea typeface="Calibri"/>
              <a:cs typeface="Arial"/>
            </a:endParaRPr>
          </a:p>
          <a:p>
            <a:pPr lvl="0" algn="r" rtl="1">
              <a:buFont typeface="Symbol"/>
              <a:buChar char=""/>
            </a:pPr>
            <a:r>
              <a:rPr lang="ar-IQ" dirty="0">
                <a:ea typeface="Calibri"/>
                <a:cs typeface="Arial"/>
              </a:rPr>
              <a:t>القيمة العادلة للحقوق غير المسيطر عليها المحتفظ بها ( في تأريخ الغاء التوحيد) </a:t>
            </a:r>
            <a:endParaRPr lang="en-US" dirty="0">
              <a:ea typeface="Calibri"/>
              <a:cs typeface="Arial"/>
            </a:endParaRPr>
          </a:p>
          <a:p>
            <a:pPr lvl="0" algn="r" rtl="1">
              <a:buFont typeface="Symbol"/>
              <a:buChar char=""/>
            </a:pPr>
            <a:r>
              <a:rPr lang="en-US" dirty="0">
                <a:ea typeface="Calibri"/>
                <a:cs typeface="Arial"/>
              </a:rPr>
              <a:t>Carrying value </a:t>
            </a:r>
            <a:r>
              <a:rPr lang="ar-IQ" dirty="0">
                <a:ea typeface="Calibri"/>
                <a:cs typeface="Arial"/>
              </a:rPr>
              <a:t>لحملة الاسهم السابقين ( في تأريخ الغاء التوحيد) ويشمل هذا ايضاً الدخل الشامل المتراكم المرتبط بالحقوق غير الخاضعة للسيطرة . </a:t>
            </a:r>
            <a:endParaRPr lang="en-US" dirty="0">
              <a:ea typeface="Calibri"/>
              <a:cs typeface="Arial"/>
            </a:endParaRPr>
          </a:p>
          <a:p>
            <a:pPr algn="r"/>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pPr/>
              <a:t>32</a:t>
            </a:fld>
            <a:endParaRPr lang="en-US" dirty="0"/>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Tree>
    <p:extLst>
      <p:ext uri="{BB962C8B-B14F-4D97-AF65-F5344CB8AC3E}">
        <p14:creationId xmlns:p14="http://schemas.microsoft.com/office/powerpoint/2010/main" val="154438440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609600" y="1520825"/>
            <a:ext cx="81534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30000"/>
              </a:lnSpc>
              <a:spcBef>
                <a:spcPct val="50000"/>
              </a:spcBef>
            </a:pPr>
            <a:r>
              <a:rPr lang="en-US" altLang="en-US" sz="2000" b="1" dirty="0">
                <a:solidFill>
                  <a:srgbClr val="800000"/>
                </a:solidFill>
                <a:latin typeface="+mj-lt"/>
              </a:rPr>
              <a:t>Illustration:</a:t>
            </a:r>
            <a:r>
              <a:rPr lang="en-US" altLang="en-US" sz="2000" dirty="0">
                <a:latin typeface="+mj-lt"/>
              </a:rPr>
              <a:t>  Suppose P Company owns 9,000 shares of S Company (90% of S Company) that were acquired at $25 a share (or $225,000) on January 1, </a:t>
            </a:r>
            <a:r>
              <a:rPr lang="en-US" altLang="en-US" sz="2000" dirty="0" smtClean="0">
                <a:latin typeface="+mj-lt"/>
              </a:rPr>
              <a:t>2014. </a:t>
            </a:r>
            <a:r>
              <a:rPr lang="en-US" altLang="en-US" sz="2000" dirty="0">
                <a:latin typeface="+mj-lt"/>
              </a:rPr>
              <a:t>During </a:t>
            </a:r>
            <a:r>
              <a:rPr lang="en-US" altLang="en-US" sz="2000" dirty="0" smtClean="0">
                <a:latin typeface="+mj-lt"/>
              </a:rPr>
              <a:t>2014, </a:t>
            </a:r>
            <a:r>
              <a:rPr lang="en-US" altLang="en-US" sz="2000" dirty="0">
                <a:latin typeface="+mj-lt"/>
              </a:rPr>
              <a:t>S Company reported $60,000 of income and did not pay any dividends.</a:t>
            </a:r>
          </a:p>
        </p:txBody>
      </p:sp>
      <p:sp>
        <p:nvSpPr>
          <p:cNvPr id="35843" name="Rectangle 4"/>
          <p:cNvSpPr>
            <a:spLocks noChangeArrowheads="1"/>
          </p:cNvSpPr>
          <p:nvPr/>
        </p:nvSpPr>
        <p:spPr bwMode="auto">
          <a:xfrm>
            <a:off x="914400" y="3306763"/>
            <a:ext cx="73914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342900" indent="-342900" algn="ctr" eaLnBrk="0" hangingPunct="0">
              <a:tabLst>
                <a:tab pos="5486400" algn="r"/>
                <a:tab pos="6858000" algn="r"/>
              </a:tabLst>
              <a:defRPr sz="2300">
                <a:solidFill>
                  <a:schemeClr val="tx1"/>
                </a:solidFill>
                <a:latin typeface="Comic Sans MS" pitchFamily="66" charset="0"/>
              </a:defRPr>
            </a:lvl1pPr>
            <a:lvl2pPr marL="742950" indent="-285750" algn="ctr" eaLnBrk="0" hangingPunct="0">
              <a:tabLst>
                <a:tab pos="5486400" algn="r"/>
                <a:tab pos="6858000" algn="r"/>
              </a:tabLst>
              <a:defRPr sz="2300">
                <a:solidFill>
                  <a:schemeClr val="tx1"/>
                </a:solidFill>
                <a:latin typeface="Comic Sans MS" pitchFamily="66" charset="0"/>
              </a:defRPr>
            </a:lvl2pPr>
            <a:lvl3pPr marL="1143000" indent="-228600" algn="ctr" eaLnBrk="0" hangingPunct="0">
              <a:tabLst>
                <a:tab pos="5486400" algn="r"/>
                <a:tab pos="6858000" algn="r"/>
              </a:tabLst>
              <a:defRPr sz="2300">
                <a:solidFill>
                  <a:schemeClr val="tx1"/>
                </a:solidFill>
                <a:latin typeface="Comic Sans MS" pitchFamily="66" charset="0"/>
              </a:defRPr>
            </a:lvl3pPr>
            <a:lvl4pPr marL="1600200" indent="-228600" algn="ctr" eaLnBrk="0" hangingPunct="0">
              <a:tabLst>
                <a:tab pos="5486400" algn="r"/>
                <a:tab pos="6858000" algn="r"/>
              </a:tabLst>
              <a:defRPr sz="2300">
                <a:solidFill>
                  <a:schemeClr val="tx1"/>
                </a:solidFill>
                <a:latin typeface="Comic Sans MS" pitchFamily="66" charset="0"/>
              </a:defRPr>
            </a:lvl4pPr>
            <a:lvl5pPr marL="2057400" indent="-228600" algn="ctr" eaLnBrk="0" hangingPunct="0">
              <a:tabLst>
                <a:tab pos="5486400" algn="r"/>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5486400" algn="r"/>
                <a:tab pos="6858000" algn="r"/>
              </a:tabLst>
              <a:defRPr sz="2300">
                <a:solidFill>
                  <a:schemeClr val="tx1"/>
                </a:solidFill>
                <a:latin typeface="Comic Sans MS" pitchFamily="66" charset="0"/>
              </a:defRPr>
            </a:lvl9pPr>
          </a:lstStyle>
          <a:p>
            <a:pPr algn="l">
              <a:lnSpc>
                <a:spcPct val="110000"/>
              </a:lnSpc>
              <a:spcBef>
                <a:spcPct val="40000"/>
              </a:spcBef>
            </a:pPr>
            <a:r>
              <a:rPr lang="en-US" altLang="en-US" sz="2000" dirty="0">
                <a:latin typeface="+mj-lt"/>
              </a:rPr>
              <a:t>Investment  </a:t>
            </a:r>
            <a:r>
              <a:rPr lang="en-US" altLang="en-US" sz="1800" dirty="0">
                <a:latin typeface="+mj-lt"/>
              </a:rPr>
              <a:t>(9,000 </a:t>
            </a:r>
            <a:r>
              <a:rPr lang="en-US" altLang="en-US" sz="1800" dirty="0" smtClean="0">
                <a:latin typeface="+mj-lt"/>
              </a:rPr>
              <a:t>shares x </a:t>
            </a:r>
            <a:r>
              <a:rPr lang="en-US" altLang="en-US" sz="1800" dirty="0">
                <a:latin typeface="+mj-lt"/>
              </a:rPr>
              <a:t>$25)</a:t>
            </a:r>
            <a:r>
              <a:rPr lang="en-US" altLang="en-US" sz="2000" dirty="0">
                <a:latin typeface="+mj-lt"/>
              </a:rPr>
              <a:t> 	225,000</a:t>
            </a:r>
          </a:p>
          <a:p>
            <a:pPr algn="l">
              <a:lnSpc>
                <a:spcPct val="110000"/>
              </a:lnSpc>
              <a:spcBef>
                <a:spcPct val="40000"/>
              </a:spcBef>
            </a:pPr>
            <a:r>
              <a:rPr lang="en-US" altLang="en-US" sz="2000" dirty="0">
                <a:latin typeface="+mj-lt"/>
              </a:rPr>
              <a:t>	Cash 		 225,000</a:t>
            </a:r>
            <a:endParaRPr lang="en-US" altLang="en-US" sz="1800" dirty="0">
              <a:latin typeface="+mj-lt"/>
            </a:endParaRPr>
          </a:p>
        </p:txBody>
      </p:sp>
      <p:sp>
        <p:nvSpPr>
          <p:cNvPr id="1507334" name="Rectangle 6"/>
          <p:cNvSpPr>
            <a:spLocks noGrp="1" noChangeArrowheads="1"/>
          </p:cNvSpPr>
          <p:nvPr>
            <p:ph type="title"/>
          </p:nvPr>
        </p:nvSpPr>
        <p:spPr/>
        <p:txBody>
          <a:bodyPr>
            <a:normAutofit/>
          </a:bodyPr>
          <a:lstStyle/>
          <a:p>
            <a:r>
              <a:rPr lang="en-US" sz="3600" dirty="0" smtClean="0"/>
              <a:t>Sell Investment on Open-Market—Cost Method</a:t>
            </a:r>
            <a:endParaRPr lang="en-US" sz="36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33</a:t>
            </a:fld>
            <a:endParaRPr lang="en-US" dirty="0">
              <a:latin typeface="+mj-lt"/>
            </a:endParaRPr>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Tree>
    <p:extLst>
      <p:ext uri="{BB962C8B-B14F-4D97-AF65-F5344CB8AC3E}">
        <p14:creationId xmlns:p14="http://schemas.microsoft.com/office/powerpoint/2010/main" val="67130621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09600" y="1581150"/>
            <a:ext cx="81534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30000"/>
              </a:lnSpc>
              <a:spcBef>
                <a:spcPct val="50000"/>
              </a:spcBef>
            </a:pPr>
            <a:r>
              <a:rPr lang="en-US" altLang="en-US" sz="2000" dirty="0">
                <a:latin typeface="+mj-lt"/>
              </a:rPr>
              <a:t>On January 1, </a:t>
            </a:r>
            <a:r>
              <a:rPr lang="en-US" altLang="en-US" sz="2000" dirty="0" smtClean="0">
                <a:latin typeface="+mj-lt"/>
              </a:rPr>
              <a:t>2015, </a:t>
            </a:r>
            <a:r>
              <a:rPr lang="en-US" altLang="en-US" sz="2000" dirty="0">
                <a:latin typeface="+mj-lt"/>
              </a:rPr>
              <a:t>P Company sold two-thirds of its investment (6,000 shares) of S Company stock, for $180,000 ($30/share). After the sale, P Company </a:t>
            </a:r>
            <a:r>
              <a:rPr lang="en-US" altLang="en-US" sz="2000" i="1" dirty="0">
                <a:latin typeface="+mj-lt"/>
              </a:rPr>
              <a:t>has lost control </a:t>
            </a:r>
            <a:r>
              <a:rPr lang="en-US" altLang="en-US" sz="2000" dirty="0">
                <a:latin typeface="+mj-lt"/>
              </a:rPr>
              <a:t>and now only maintains a 30% ((9,000 - 6,000)/10,000) interest. The carrying value of S company, on January 1, </a:t>
            </a:r>
            <a:r>
              <a:rPr lang="en-US" altLang="en-US" sz="2000" dirty="0" smtClean="0">
                <a:latin typeface="+mj-lt"/>
              </a:rPr>
              <a:t>2015, </a:t>
            </a:r>
            <a:r>
              <a:rPr lang="en-US" altLang="en-US" sz="2000" dirty="0">
                <a:latin typeface="+mj-lt"/>
              </a:rPr>
              <a:t>is computed as follows:</a:t>
            </a:r>
          </a:p>
        </p:txBody>
      </p:sp>
      <p:sp>
        <p:nvSpPr>
          <p:cNvPr id="1509380" name="Rectangle 4"/>
          <p:cNvSpPr>
            <a:spLocks noGrp="1" noChangeArrowheads="1"/>
          </p:cNvSpPr>
          <p:nvPr>
            <p:ph type="title"/>
          </p:nvPr>
        </p:nvSpPr>
        <p:spPr/>
        <p:txBody>
          <a:bodyPr>
            <a:normAutofit/>
          </a:bodyPr>
          <a:lstStyle/>
          <a:p>
            <a:r>
              <a:rPr lang="en-US" sz="3600" dirty="0" smtClean="0"/>
              <a:t>Sell Investment on Open-Market—Cost Method</a:t>
            </a:r>
            <a:endParaRPr lang="en-US" sz="36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34</a:t>
            </a:fld>
            <a:endParaRPr lang="en-US" dirty="0">
              <a:latin typeface="+mj-lt"/>
            </a:endParaRPr>
          </a:p>
        </p:txBody>
      </p:sp>
      <p:pic>
        <p:nvPicPr>
          <p:cNvPr id="6" name="Picture 5"/>
          <p:cNvPicPr>
            <a:picLocks noChangeAspect="1"/>
          </p:cNvPicPr>
          <p:nvPr/>
        </p:nvPicPr>
        <p:blipFill>
          <a:blip r:embed="rId3"/>
          <a:stretch>
            <a:fillRect/>
          </a:stretch>
        </p:blipFill>
        <p:spPr>
          <a:xfrm>
            <a:off x="457200" y="3678413"/>
            <a:ext cx="7880350" cy="2950987"/>
          </a:xfrm>
          <a:prstGeom prst="rect">
            <a:avLst/>
          </a:prstGeom>
        </p:spPr>
      </p:pic>
    </p:spTree>
    <p:extLst>
      <p:ext uri="{BB962C8B-B14F-4D97-AF65-F5344CB8AC3E}">
        <p14:creationId xmlns:p14="http://schemas.microsoft.com/office/powerpoint/2010/main" val="193449396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09600" y="1628775"/>
            <a:ext cx="8153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30000"/>
              </a:lnSpc>
              <a:spcBef>
                <a:spcPct val="50000"/>
              </a:spcBef>
            </a:pPr>
            <a:r>
              <a:rPr lang="en-US" altLang="en-US" sz="2000" dirty="0">
                <a:latin typeface="+mj-lt"/>
              </a:rPr>
              <a:t>The gain or loss in net income attributable to P Company is computed as follows:</a:t>
            </a:r>
          </a:p>
        </p:txBody>
      </p:sp>
      <p:sp>
        <p:nvSpPr>
          <p:cNvPr id="1511427" name="Rectangle 3"/>
          <p:cNvSpPr>
            <a:spLocks noGrp="1" noChangeArrowheads="1"/>
          </p:cNvSpPr>
          <p:nvPr>
            <p:ph type="title"/>
          </p:nvPr>
        </p:nvSpPr>
        <p:spPr/>
        <p:txBody>
          <a:bodyPr>
            <a:normAutofit/>
          </a:bodyPr>
          <a:lstStyle/>
          <a:p>
            <a:r>
              <a:rPr lang="en-US" sz="3600" dirty="0" smtClean="0"/>
              <a:t>Sell Investment on Open-Market—Cost Method</a:t>
            </a:r>
            <a:endParaRPr lang="en-US" sz="36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35</a:t>
            </a:fld>
            <a:endParaRPr lang="en-US" dirty="0">
              <a:latin typeface="+mj-lt"/>
            </a:endParaRPr>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pic>
        <p:nvPicPr>
          <p:cNvPr id="8" name="Picture 7"/>
          <p:cNvPicPr>
            <a:picLocks noChangeAspect="1"/>
          </p:cNvPicPr>
          <p:nvPr/>
        </p:nvPicPr>
        <p:blipFill>
          <a:blip r:embed="rId3"/>
          <a:stretch>
            <a:fillRect/>
          </a:stretch>
        </p:blipFill>
        <p:spPr>
          <a:xfrm>
            <a:off x="158750" y="2743200"/>
            <a:ext cx="8909050" cy="2146326"/>
          </a:xfrm>
          <a:prstGeom prst="rect">
            <a:avLst/>
          </a:prstGeom>
        </p:spPr>
      </p:pic>
    </p:spTree>
    <p:extLst>
      <p:ext uri="{BB962C8B-B14F-4D97-AF65-F5344CB8AC3E}">
        <p14:creationId xmlns:p14="http://schemas.microsoft.com/office/powerpoint/2010/main" val="173767474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09600" y="1552575"/>
            <a:ext cx="81534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30000"/>
              </a:lnSpc>
              <a:spcBef>
                <a:spcPct val="50000"/>
              </a:spcBef>
            </a:pPr>
            <a:r>
              <a:rPr lang="en-US" altLang="en-US" sz="2000" dirty="0">
                <a:latin typeface="+mn-lt"/>
              </a:rPr>
              <a:t>To record the sale of the shares, P Company makes the following entry in its books on January 1, </a:t>
            </a:r>
            <a:r>
              <a:rPr lang="en-US" altLang="en-US" sz="2000" dirty="0" smtClean="0">
                <a:latin typeface="+mn-lt"/>
              </a:rPr>
              <a:t>2014.</a:t>
            </a:r>
            <a:endParaRPr lang="en-US" altLang="en-US" sz="2000" dirty="0">
              <a:latin typeface="+mn-lt"/>
            </a:endParaRPr>
          </a:p>
        </p:txBody>
      </p:sp>
      <p:sp>
        <p:nvSpPr>
          <p:cNvPr id="1513475" name="Rectangle 3"/>
          <p:cNvSpPr>
            <a:spLocks noGrp="1" noChangeArrowheads="1"/>
          </p:cNvSpPr>
          <p:nvPr>
            <p:ph type="title"/>
          </p:nvPr>
        </p:nvSpPr>
        <p:spPr/>
        <p:txBody>
          <a:bodyPr>
            <a:normAutofit/>
          </a:bodyPr>
          <a:lstStyle/>
          <a:p>
            <a:r>
              <a:rPr lang="en-US" sz="3600" dirty="0" smtClean="0">
                <a:latin typeface="+mn-lt"/>
              </a:rPr>
              <a:t>Sell Investment on Open-Market—Cost Method</a:t>
            </a:r>
            <a:endParaRPr lang="en-US" sz="3600" dirty="0">
              <a:latin typeface="+mn-lt"/>
            </a:endParaRPr>
          </a:p>
        </p:txBody>
      </p:sp>
      <p:sp>
        <p:nvSpPr>
          <p:cNvPr id="2" name="Slide Number Placeholder 1"/>
          <p:cNvSpPr>
            <a:spLocks noGrp="1"/>
          </p:cNvSpPr>
          <p:nvPr>
            <p:ph type="sldNum" sz="quarter" idx="12"/>
          </p:nvPr>
        </p:nvSpPr>
        <p:spPr/>
        <p:txBody>
          <a:bodyPr/>
          <a:lstStyle/>
          <a:p>
            <a:fld id="{0B62EAB1-D80C-4217-BFF0-836E2E1B9F25}" type="slidenum">
              <a:rPr lang="en-US" smtClean="0"/>
              <a:pPr/>
              <a:t>36</a:t>
            </a:fld>
            <a:endParaRPr lang="en-US" dirty="0"/>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pic>
        <p:nvPicPr>
          <p:cNvPr id="8" name="Picture 7"/>
          <p:cNvPicPr>
            <a:picLocks noChangeAspect="1"/>
          </p:cNvPicPr>
          <p:nvPr/>
        </p:nvPicPr>
        <p:blipFill>
          <a:blip r:embed="rId3"/>
          <a:stretch>
            <a:fillRect/>
          </a:stretch>
        </p:blipFill>
        <p:spPr>
          <a:xfrm>
            <a:off x="120650" y="2669781"/>
            <a:ext cx="8947150" cy="2054619"/>
          </a:xfrm>
          <a:prstGeom prst="rect">
            <a:avLst/>
          </a:prstGeom>
        </p:spPr>
      </p:pic>
    </p:spTree>
    <p:extLst>
      <p:ext uri="{BB962C8B-B14F-4D97-AF65-F5344CB8AC3E}">
        <p14:creationId xmlns:p14="http://schemas.microsoft.com/office/powerpoint/2010/main" val="370058739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09600" y="1564719"/>
            <a:ext cx="81534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30000"/>
              </a:lnSpc>
              <a:spcBef>
                <a:spcPct val="50000"/>
              </a:spcBef>
            </a:pPr>
            <a:r>
              <a:rPr lang="en-US" altLang="en-US" sz="2000" dirty="0">
                <a:latin typeface="+mj-lt"/>
              </a:rPr>
              <a:t>Because P Company now holds a 30% (not controlling) interest in S Company, the investment must be carried on the books using the </a:t>
            </a:r>
            <a:r>
              <a:rPr lang="en-US" altLang="en-US" sz="2000" i="1" dirty="0">
                <a:latin typeface="+mj-lt"/>
              </a:rPr>
              <a:t>equity method. </a:t>
            </a:r>
            <a:r>
              <a:rPr lang="en-US" altLang="en-US" sz="2000" i="1" dirty="0" smtClean="0">
                <a:latin typeface="+mj-lt"/>
              </a:rPr>
              <a:t>  </a:t>
            </a:r>
            <a:r>
              <a:rPr lang="en-US" altLang="en-US" sz="2000" dirty="0" smtClean="0">
                <a:latin typeface="+mj-lt"/>
              </a:rPr>
              <a:t>Thus, </a:t>
            </a:r>
            <a:r>
              <a:rPr lang="en-US" altLang="en-US" sz="2000" dirty="0">
                <a:latin typeface="+mj-lt"/>
              </a:rPr>
              <a:t>the investment account must be adjusted for previous earnings of S Company (i.e., the reciprocity entry usually made on the consolidated workpaper).</a:t>
            </a:r>
          </a:p>
        </p:txBody>
      </p:sp>
      <p:sp>
        <p:nvSpPr>
          <p:cNvPr id="1515523" name="Rectangle 3"/>
          <p:cNvSpPr>
            <a:spLocks noGrp="1" noChangeArrowheads="1"/>
          </p:cNvSpPr>
          <p:nvPr>
            <p:ph type="title"/>
          </p:nvPr>
        </p:nvSpPr>
        <p:spPr/>
        <p:txBody>
          <a:bodyPr>
            <a:normAutofit/>
          </a:bodyPr>
          <a:lstStyle/>
          <a:p>
            <a:r>
              <a:rPr lang="en-US" sz="3600" dirty="0" smtClean="0"/>
              <a:t>Sell Investment on Open-Market—Cost Method</a:t>
            </a:r>
            <a:endParaRPr lang="en-US" sz="36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37</a:t>
            </a:fld>
            <a:endParaRPr lang="en-US" dirty="0">
              <a:latin typeface="+mj-lt"/>
            </a:endParaRPr>
          </a:p>
        </p:txBody>
      </p:sp>
      <p:sp>
        <p:nvSpPr>
          <p:cNvPr id="39940" name="Rectangle 6"/>
          <p:cNvSpPr>
            <a:spLocks noChangeArrowheads="1"/>
          </p:cNvSpPr>
          <p:nvPr/>
        </p:nvSpPr>
        <p:spPr bwMode="auto">
          <a:xfrm>
            <a:off x="914400" y="3810000"/>
            <a:ext cx="73914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342900" indent="-342900" algn="ctr" eaLnBrk="0" hangingPunct="0">
              <a:tabLst>
                <a:tab pos="6000750" algn="r"/>
                <a:tab pos="7143750" algn="r"/>
              </a:tabLst>
              <a:defRPr sz="2300">
                <a:solidFill>
                  <a:schemeClr val="tx1"/>
                </a:solidFill>
                <a:latin typeface="Comic Sans MS" pitchFamily="66" charset="0"/>
              </a:defRPr>
            </a:lvl1pPr>
            <a:lvl2pPr marL="742950" indent="-285750" algn="ctr" eaLnBrk="0" hangingPunct="0">
              <a:tabLst>
                <a:tab pos="6000750" algn="r"/>
                <a:tab pos="7143750" algn="r"/>
              </a:tabLst>
              <a:defRPr sz="2300">
                <a:solidFill>
                  <a:schemeClr val="tx1"/>
                </a:solidFill>
                <a:latin typeface="Comic Sans MS" pitchFamily="66" charset="0"/>
              </a:defRPr>
            </a:lvl2pPr>
            <a:lvl3pPr marL="1143000" indent="-228600" algn="ctr" eaLnBrk="0" hangingPunct="0">
              <a:tabLst>
                <a:tab pos="6000750" algn="r"/>
                <a:tab pos="7143750" algn="r"/>
              </a:tabLst>
              <a:defRPr sz="2300">
                <a:solidFill>
                  <a:schemeClr val="tx1"/>
                </a:solidFill>
                <a:latin typeface="Comic Sans MS" pitchFamily="66" charset="0"/>
              </a:defRPr>
            </a:lvl3pPr>
            <a:lvl4pPr marL="1600200" indent="-228600" algn="ctr" eaLnBrk="0" hangingPunct="0">
              <a:tabLst>
                <a:tab pos="6000750" algn="r"/>
                <a:tab pos="7143750" algn="r"/>
              </a:tabLst>
              <a:defRPr sz="2300">
                <a:solidFill>
                  <a:schemeClr val="tx1"/>
                </a:solidFill>
                <a:latin typeface="Comic Sans MS" pitchFamily="66" charset="0"/>
              </a:defRPr>
            </a:lvl4pPr>
            <a:lvl5pPr marL="2057400" indent="-228600" algn="ctr" eaLnBrk="0" hangingPunct="0">
              <a:tabLst>
                <a:tab pos="6000750" algn="r"/>
                <a:tab pos="714375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6000750" algn="r"/>
                <a:tab pos="714375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6000750" algn="r"/>
                <a:tab pos="714375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6000750" algn="r"/>
                <a:tab pos="714375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6000750" algn="r"/>
                <a:tab pos="7143750" algn="r"/>
              </a:tabLst>
              <a:defRPr sz="2300">
                <a:solidFill>
                  <a:schemeClr val="tx1"/>
                </a:solidFill>
                <a:latin typeface="Comic Sans MS" pitchFamily="66" charset="0"/>
              </a:defRPr>
            </a:lvl9pPr>
          </a:lstStyle>
          <a:p>
            <a:pPr algn="l">
              <a:lnSpc>
                <a:spcPct val="110000"/>
              </a:lnSpc>
              <a:spcBef>
                <a:spcPct val="40000"/>
              </a:spcBef>
            </a:pPr>
            <a:r>
              <a:rPr lang="en-US" altLang="en-US" sz="2000" dirty="0">
                <a:latin typeface="+mj-lt"/>
              </a:rPr>
              <a:t>Investment in S Company  </a:t>
            </a:r>
            <a:r>
              <a:rPr lang="en-US" altLang="en-US" sz="1800" dirty="0">
                <a:latin typeface="+mj-lt"/>
              </a:rPr>
              <a:t>(60,000 x .90)</a:t>
            </a:r>
            <a:r>
              <a:rPr lang="en-US" altLang="en-US" sz="2000" dirty="0">
                <a:latin typeface="+mj-lt"/>
              </a:rPr>
              <a:t> 	54,000</a:t>
            </a:r>
          </a:p>
          <a:p>
            <a:pPr algn="l">
              <a:lnSpc>
                <a:spcPct val="110000"/>
              </a:lnSpc>
              <a:spcBef>
                <a:spcPct val="40000"/>
              </a:spcBef>
            </a:pPr>
            <a:r>
              <a:rPr lang="en-US" altLang="en-US" sz="2000" dirty="0">
                <a:latin typeface="+mj-lt"/>
              </a:rPr>
              <a:t>	1/1 Retained Earnings-P Company 		 54,000</a:t>
            </a:r>
            <a:endParaRPr lang="en-US" altLang="en-US" sz="1800" dirty="0">
              <a:latin typeface="+mj-lt"/>
            </a:endParaRPr>
          </a:p>
        </p:txBody>
      </p:sp>
      <p:sp>
        <p:nvSpPr>
          <p:cNvPr id="7" name="Rectangle 6"/>
          <p:cNvSpPr/>
          <p:nvPr/>
        </p:nvSpPr>
        <p:spPr>
          <a:xfrm>
            <a:off x="4038600" y="6096000"/>
            <a:ext cx="4572000" cy="338554"/>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3 </a:t>
            </a:r>
            <a:r>
              <a:rPr lang="en-US" altLang="en-US" sz="1600" b="1" i="1" dirty="0" smtClean="0">
                <a:latin typeface="+mj-lt"/>
              </a:rPr>
              <a:t> Parent sells shares subsequent </a:t>
            </a:r>
            <a:r>
              <a:rPr lang="en-US" altLang="en-US" sz="1600" b="1" i="1" dirty="0">
                <a:latin typeface="+mj-lt"/>
              </a:rPr>
              <a:t>to acquisition </a:t>
            </a:r>
            <a:endParaRPr lang="en-US" altLang="en-US" sz="1600" dirty="0">
              <a:latin typeface="+mj-lt"/>
            </a:endParaRPr>
          </a:p>
        </p:txBody>
      </p:sp>
      <p:sp>
        <p:nvSpPr>
          <p:cNvPr id="8" name="TextBox 7"/>
          <p:cNvSpPr txBox="1"/>
          <p:nvPr/>
        </p:nvSpPr>
        <p:spPr>
          <a:xfrm>
            <a:off x="838200" y="4953000"/>
            <a:ext cx="7315200" cy="923330"/>
          </a:xfrm>
          <a:prstGeom prst="rect">
            <a:avLst/>
          </a:prstGeom>
          <a:noFill/>
        </p:spPr>
        <p:txBody>
          <a:bodyPr wrap="square" rtlCol="0">
            <a:spAutoFit/>
          </a:bodyPr>
          <a:lstStyle/>
          <a:p>
            <a:r>
              <a:rPr lang="en-US" i="1" dirty="0" smtClean="0"/>
              <a:t>After this entry, the balance in the Investment in S Company account on P Company books will equal its fair value of $90,000.  Consolidated financial statements will no longer be required because P Company </a:t>
            </a:r>
            <a:r>
              <a:rPr lang="en-US" b="1" i="1" dirty="0" smtClean="0"/>
              <a:t>has lost control</a:t>
            </a:r>
            <a:r>
              <a:rPr lang="en-US" i="1" dirty="0" smtClean="0"/>
              <a:t>.</a:t>
            </a:r>
            <a:endParaRPr lang="en-US" i="1" dirty="0"/>
          </a:p>
        </p:txBody>
      </p:sp>
    </p:spTree>
    <p:extLst>
      <p:ext uri="{BB962C8B-B14F-4D97-AF65-F5344CB8AC3E}">
        <p14:creationId xmlns:p14="http://schemas.microsoft.com/office/powerpoint/2010/main" val="146528529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1" name="Rectangle 3"/>
          <p:cNvSpPr>
            <a:spLocks noGrp="1" noChangeArrowheads="1"/>
          </p:cNvSpPr>
          <p:nvPr>
            <p:ph type="title"/>
          </p:nvPr>
        </p:nvSpPr>
        <p:spPr/>
        <p:txBody>
          <a:bodyPr/>
          <a:lstStyle/>
          <a:p>
            <a:r>
              <a:rPr lang="en-US" dirty="0" smtClean="0"/>
              <a:t>Subsidiary Issues Stock</a:t>
            </a:r>
            <a:endParaRPr lang="en-US" dirty="0"/>
          </a:p>
        </p:txBody>
      </p:sp>
      <p:sp>
        <p:nvSpPr>
          <p:cNvPr id="6" name="Content Placeholder 5"/>
          <p:cNvSpPr>
            <a:spLocks noGrp="1"/>
          </p:cNvSpPr>
          <p:nvPr>
            <p:ph idx="1"/>
          </p:nvPr>
        </p:nvSpPr>
        <p:spPr/>
        <p:txBody>
          <a:bodyPr/>
          <a:lstStyle/>
          <a:p>
            <a:pPr algn="r" rtl="1">
              <a:lnSpc>
                <a:spcPct val="115000"/>
              </a:lnSpc>
              <a:spcAft>
                <a:spcPts val="1000"/>
              </a:spcAft>
            </a:pPr>
            <a:r>
              <a:rPr lang="ar-IQ" sz="2400" b="1" dirty="0">
                <a:latin typeface="Calibri"/>
                <a:ea typeface="Calibri"/>
                <a:cs typeface="Arial"/>
              </a:rPr>
              <a:t>اصدار اسهم اضافية من قبل الشركة التابعة </a:t>
            </a:r>
            <a:endParaRPr lang="en-US" sz="2400" b="1" dirty="0">
              <a:latin typeface="Calibri"/>
              <a:ea typeface="Calibri"/>
              <a:cs typeface="Arial"/>
            </a:endParaRPr>
          </a:p>
          <a:p>
            <a:pPr lvl="0" algn="r" rtl="1">
              <a:buFont typeface="Symbol"/>
              <a:buChar char=""/>
            </a:pPr>
            <a:r>
              <a:rPr lang="ar-IQ" dirty="0">
                <a:ea typeface="Calibri"/>
                <a:cs typeface="Arial"/>
              </a:rPr>
              <a:t>نفترض ان الشركة القابضة تمتلك السيطرة الفعالة على الشركة التابعة </a:t>
            </a:r>
            <a:endParaRPr lang="en-US" dirty="0">
              <a:ea typeface="Calibri"/>
              <a:cs typeface="Arial"/>
            </a:endParaRPr>
          </a:p>
          <a:p>
            <a:pPr lvl="0" algn="r" rtl="1">
              <a:buFont typeface="Arial"/>
              <a:buChar char="-"/>
            </a:pPr>
            <a:r>
              <a:rPr lang="ar-IQ" dirty="0">
                <a:ea typeface="Calibri"/>
              </a:rPr>
              <a:t>يمكن شراء الاسهم المصدرة حديثاً </a:t>
            </a:r>
            <a:endParaRPr lang="en-US" dirty="0">
              <a:ea typeface="Calibri"/>
            </a:endParaRPr>
          </a:p>
          <a:p>
            <a:pPr lvl="0" algn="r" rtl="1">
              <a:buFont typeface="+mj-lt"/>
              <a:buAutoNum type="arabicPeriod"/>
            </a:pPr>
            <a:r>
              <a:rPr lang="ar-IQ" dirty="0">
                <a:ea typeface="Times New Roman"/>
              </a:rPr>
              <a:t>شراء الاسهم بالكامل من قبل الشركة القابضة </a:t>
            </a:r>
            <a:endParaRPr lang="en-US" dirty="0">
              <a:ea typeface="Times New Roman"/>
            </a:endParaRPr>
          </a:p>
          <a:p>
            <a:pPr lvl="0" algn="r" rtl="1">
              <a:buFont typeface="+mj-lt"/>
              <a:buAutoNum type="arabicPeriod"/>
            </a:pPr>
            <a:r>
              <a:rPr lang="ar-IQ" dirty="0">
                <a:ea typeface="Times New Roman"/>
              </a:rPr>
              <a:t>شراءها بشكل جزئي من قبل الشركة القابضة وحملة الاسهم غير المسيطرين </a:t>
            </a:r>
            <a:endParaRPr lang="en-US" dirty="0">
              <a:ea typeface="Times New Roman"/>
            </a:endParaRPr>
          </a:p>
          <a:p>
            <a:pPr lvl="0" algn="r" rtl="1">
              <a:buFont typeface="+mj-lt"/>
              <a:buAutoNum type="arabicPeriod"/>
            </a:pPr>
            <a:r>
              <a:rPr lang="ar-IQ" dirty="0" smtClean="0">
                <a:ea typeface="Times New Roman"/>
              </a:rPr>
              <a:t>شراءها </a:t>
            </a:r>
            <a:r>
              <a:rPr lang="ar-IQ" dirty="0">
                <a:ea typeface="Times New Roman"/>
              </a:rPr>
              <a:t>بشكل كامل من قبل حملة الاسهم غير المسيطرين </a:t>
            </a:r>
            <a:endParaRPr lang="en-US" dirty="0">
              <a:ea typeface="Times New Roman"/>
            </a:endParaRPr>
          </a:p>
          <a:p>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pPr/>
              <a:t>38</a:t>
            </a:fld>
            <a:endParaRPr lang="en-US" dirty="0"/>
          </a:p>
        </p:txBody>
      </p:sp>
      <p:sp>
        <p:nvSpPr>
          <p:cNvPr id="4" name="Rectangle 3"/>
          <p:cNvSpPr/>
          <p:nvPr/>
        </p:nvSpPr>
        <p:spPr>
          <a:xfrm>
            <a:off x="3505200" y="6096000"/>
            <a:ext cx="49530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5  Subsidiary issues new shares entirely to parent</a:t>
            </a:r>
            <a:endParaRPr lang="en-US" altLang="en-US" sz="1600" dirty="0">
              <a:latin typeface="+mj-lt"/>
            </a:endParaRPr>
          </a:p>
        </p:txBody>
      </p:sp>
    </p:spTree>
    <p:extLst>
      <p:ext uri="{BB962C8B-B14F-4D97-AF65-F5344CB8AC3E}">
        <p14:creationId xmlns:p14="http://schemas.microsoft.com/office/powerpoint/2010/main" val="203424588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9" name="Rectangle 3"/>
          <p:cNvSpPr>
            <a:spLocks noGrp="1" noChangeArrowheads="1"/>
          </p:cNvSpPr>
          <p:nvPr>
            <p:ph type="title"/>
          </p:nvPr>
        </p:nvSpPr>
        <p:spPr/>
        <p:txBody>
          <a:bodyPr/>
          <a:lstStyle/>
          <a:p>
            <a:r>
              <a:rPr lang="en-US" dirty="0" smtClean="0"/>
              <a:t>Subsidiary Issues Stock</a:t>
            </a:r>
            <a:endParaRPr lang="en-US" dirty="0"/>
          </a:p>
        </p:txBody>
      </p:sp>
      <p:sp>
        <p:nvSpPr>
          <p:cNvPr id="6" name="Content Placeholder 5"/>
          <p:cNvSpPr>
            <a:spLocks noGrp="1"/>
          </p:cNvSpPr>
          <p:nvPr>
            <p:ph idx="1"/>
          </p:nvPr>
        </p:nvSpPr>
        <p:spPr/>
        <p:txBody>
          <a:bodyPr/>
          <a:lstStyle/>
          <a:p>
            <a:pPr marL="0" indent="0">
              <a:buNone/>
            </a:pPr>
            <a:r>
              <a:rPr lang="en-US" altLang="en-US" b="1" dirty="0" smtClean="0">
                <a:solidFill>
                  <a:srgbClr val="0082B1"/>
                </a:solidFill>
              </a:rPr>
              <a:t>New Shares Issued above Existing Carrying Value per Share</a:t>
            </a:r>
          </a:p>
          <a:p>
            <a:r>
              <a:rPr lang="en-US" altLang="en-US" b="1" dirty="0" smtClean="0">
                <a:solidFill>
                  <a:srgbClr val="800000"/>
                </a:solidFill>
              </a:rPr>
              <a:t>Illustration:  </a:t>
            </a:r>
            <a:r>
              <a:rPr lang="en-US" altLang="en-US" dirty="0" smtClean="0"/>
              <a:t>P Company purchased 14,000 shares (70%) of S Company’s $10 par value common stock on January 1, 2008, for $210,000, which included a $20,000 excess of implied over book value; the excess cost was assigned to land. S Company’s retained earnings on January 1, 2008, were $50,000. </a:t>
            </a:r>
          </a:p>
          <a:p>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pPr/>
              <a:t>39</a:t>
            </a:fld>
            <a:endParaRPr lang="en-US" dirty="0"/>
          </a:p>
        </p:txBody>
      </p:sp>
      <p:sp>
        <p:nvSpPr>
          <p:cNvPr id="5" name="Rectangle 4"/>
          <p:cNvSpPr/>
          <p:nvPr/>
        </p:nvSpPr>
        <p:spPr>
          <a:xfrm>
            <a:off x="4038600" y="6096000"/>
            <a:ext cx="48006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5  </a:t>
            </a:r>
            <a:r>
              <a:rPr lang="en-US" altLang="en-US" sz="1600" b="1" i="1" dirty="0" smtClean="0">
                <a:latin typeface="+mj-lt"/>
              </a:rPr>
              <a:t>Issue of new </a:t>
            </a:r>
            <a:r>
              <a:rPr lang="en-US" altLang="en-US" sz="1600" b="1" i="1" dirty="0">
                <a:latin typeface="+mj-lt"/>
              </a:rPr>
              <a:t>shares entirely to </a:t>
            </a:r>
            <a:r>
              <a:rPr lang="en-US" altLang="en-US" sz="1600" b="1" i="1" dirty="0" smtClean="0">
                <a:latin typeface="+mj-lt"/>
              </a:rPr>
              <a:t>the parent.</a:t>
            </a:r>
            <a:endParaRPr lang="en-US" altLang="en-US" sz="1600" dirty="0">
              <a:latin typeface="+mj-lt"/>
            </a:endParaRPr>
          </a:p>
        </p:txBody>
      </p:sp>
    </p:spTree>
    <p:extLst>
      <p:ext uri="{BB962C8B-B14F-4D97-AF65-F5344CB8AC3E}">
        <p14:creationId xmlns:p14="http://schemas.microsoft.com/office/powerpoint/2010/main" val="145601690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ChangeArrowheads="1"/>
          </p:cNvSpPr>
          <p:nvPr>
            <p:ph type="title"/>
          </p:nvPr>
        </p:nvSpPr>
        <p:spPr/>
        <p:txBody>
          <a:bodyPr/>
          <a:lstStyle/>
          <a:p>
            <a:r>
              <a:rPr lang="en-US" dirty="0" smtClean="0"/>
              <a:t>Changes in Ownership Interest</a:t>
            </a:r>
            <a:endParaRPr lang="en-US" dirty="0"/>
          </a:p>
        </p:txBody>
      </p:sp>
      <p:sp>
        <p:nvSpPr>
          <p:cNvPr id="5" name="Content Placeholder 4"/>
          <p:cNvSpPr>
            <a:spLocks noGrp="1"/>
          </p:cNvSpPr>
          <p:nvPr>
            <p:ph idx="1"/>
          </p:nvPr>
        </p:nvSpPr>
        <p:spPr/>
        <p:txBody>
          <a:bodyPr/>
          <a:lstStyle/>
          <a:p>
            <a:pPr marL="0" indent="0" algn="r">
              <a:buNone/>
            </a:pPr>
            <a:r>
              <a:rPr lang="ar-IQ" altLang="en-US" b="1" dirty="0" smtClean="0"/>
              <a:t> </a:t>
            </a:r>
            <a:r>
              <a:rPr lang="en-US" altLang="en-US" b="1" dirty="0" smtClean="0"/>
              <a:t> :</a:t>
            </a:r>
            <a:r>
              <a:rPr lang="en-US" altLang="en-US" b="1" dirty="0">
                <a:solidFill>
                  <a:prstClr val="black"/>
                </a:solidFill>
              </a:rPr>
              <a:t> GAAP</a:t>
            </a:r>
            <a:r>
              <a:rPr lang="en-US" altLang="en-US" b="1" dirty="0" smtClean="0"/>
              <a:t> </a:t>
            </a:r>
            <a:r>
              <a:rPr lang="ar-IQ" altLang="en-US" b="1" dirty="0" smtClean="0"/>
              <a:t>بموجب </a:t>
            </a:r>
            <a:r>
              <a:rPr lang="en-US" altLang="en-US" b="1" dirty="0" smtClean="0"/>
              <a:t> (ASC Topics 805 and 810)</a:t>
            </a:r>
            <a:r>
              <a:rPr lang="en-US" altLang="en-US" b="1" dirty="0">
                <a:solidFill>
                  <a:prstClr val="black"/>
                </a:solidFill>
              </a:rPr>
              <a:t> </a:t>
            </a:r>
            <a:endParaRPr lang="ar-IQ" altLang="en-US" b="1" dirty="0" smtClean="0"/>
          </a:p>
          <a:p>
            <a:pPr marL="0" indent="0" algn="r">
              <a:buNone/>
            </a:pPr>
            <a:r>
              <a:rPr lang="ar-IQ" altLang="en-US" b="1" dirty="0" smtClean="0"/>
              <a:t>عمليات الاكتساب تتم وفق مراحل او بالبيع الجزئي :</a:t>
            </a:r>
          </a:p>
          <a:p>
            <a:pPr marL="0" indent="0" algn="r">
              <a:buNone/>
            </a:pPr>
            <a:r>
              <a:rPr lang="ar-IQ" altLang="en-US" b="1" dirty="0" smtClean="0"/>
              <a:t>*</a:t>
            </a:r>
            <a:r>
              <a:rPr lang="ar-IQ" altLang="en-US" dirty="0" smtClean="0"/>
              <a:t>القياس والاعتراف بالاصول والالتزامات القابلة للتحديد بنسبة 100% من قيمتها العادلة بتأريخ الاكتساب او السيطرة .</a:t>
            </a:r>
          </a:p>
          <a:p>
            <a:pPr marL="0" indent="0" algn="r">
              <a:buNone/>
            </a:pPr>
            <a:r>
              <a:rPr lang="ar-IQ" altLang="en-US" b="1" dirty="0" smtClean="0"/>
              <a:t>* </a:t>
            </a:r>
            <a:r>
              <a:rPr lang="ar-IQ" altLang="en-US" dirty="0" smtClean="0"/>
              <a:t>الاعتراف بشهرة المحل المكتسبة ( وليس فقط حصتة الشركة القابضة) وتقاس من خلال الفرق بين القيمة العادلة للاكتساب و القيمة العادلة لصافي الاصول القابلة للتحديد . </a:t>
            </a:r>
          </a:p>
        </p:txBody>
      </p:sp>
      <p:sp>
        <p:nvSpPr>
          <p:cNvPr id="2" name="Slide Number Placeholder 1"/>
          <p:cNvSpPr>
            <a:spLocks noGrp="1"/>
          </p:cNvSpPr>
          <p:nvPr>
            <p:ph type="sldNum" sz="quarter" idx="12"/>
          </p:nvPr>
        </p:nvSpPr>
        <p:spPr/>
        <p:txBody>
          <a:bodyPr/>
          <a:lstStyle/>
          <a:p>
            <a:fld id="{0B62EAB1-D80C-4217-BFF0-836E2E1B9F25}" type="slidenum">
              <a:rPr lang="en-US" smtClean="0"/>
              <a:pPr/>
              <a:t>4</a:t>
            </a:fld>
            <a:endParaRPr lang="en-US" dirty="0"/>
          </a:p>
        </p:txBody>
      </p:sp>
      <p:sp>
        <p:nvSpPr>
          <p:cNvPr id="1325059" name="Text Box 3"/>
          <p:cNvSpPr txBox="1">
            <a:spLocks noChangeArrowheads="1"/>
          </p:cNvSpPr>
          <p:nvPr/>
        </p:nvSpPr>
        <p:spPr bwMode="auto">
          <a:xfrm>
            <a:off x="4267200" y="6248400"/>
            <a:ext cx="4724400" cy="338554"/>
          </a:xfrm>
          <a:prstGeom prst="rect">
            <a:avLst/>
          </a:prstGeom>
          <a:solidFill>
            <a:schemeClr val="bg1"/>
          </a:solidFill>
          <a:ln w="19050">
            <a:noFill/>
            <a:miter lim="800000"/>
            <a:headEnd/>
            <a:tailEnd/>
          </a:ln>
          <a:effectLst/>
        </p:spPr>
        <p:txBody>
          <a:bodyPr>
            <a:spAutoFit/>
          </a:bodyPr>
          <a:lstStyle/>
          <a:p>
            <a:pPr marL="685800" indent="-685800" algn="r" eaLnBrk="0" hangingPunct="0">
              <a:spcBef>
                <a:spcPct val="50000"/>
              </a:spcBef>
              <a:defRPr/>
            </a:pPr>
            <a:r>
              <a:rPr lang="en-US" sz="1600" b="1" i="1" dirty="0">
                <a:cs typeface="+mn-cs"/>
              </a:rPr>
              <a:t>LO 1  Changes </a:t>
            </a:r>
            <a:r>
              <a:rPr lang="en-US" sz="1600" b="1" i="1" dirty="0" smtClean="0">
                <a:cs typeface="+mn-cs"/>
              </a:rPr>
              <a:t>in ownership.</a:t>
            </a:r>
            <a:endParaRPr lang="en-US" sz="1600" b="1" i="1" dirty="0">
              <a:cs typeface="+mn-cs"/>
            </a:endParaRPr>
          </a:p>
        </p:txBody>
      </p:sp>
      <p:sp>
        <p:nvSpPr>
          <p:cNvPr id="8197" name="Text Box 5"/>
          <p:cNvSpPr txBox="1">
            <a:spLocks noChangeArrowheads="1"/>
          </p:cNvSpPr>
          <p:nvPr/>
        </p:nvSpPr>
        <p:spPr bwMode="auto">
          <a:xfrm>
            <a:off x="6934200" y="5622925"/>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spcBef>
                <a:spcPct val="50000"/>
              </a:spcBef>
            </a:pPr>
            <a:r>
              <a:rPr lang="en-US" altLang="en-US" sz="2000" dirty="0">
                <a:latin typeface="+mj-lt"/>
              </a:rPr>
              <a:t>(Continued)</a:t>
            </a:r>
          </a:p>
        </p:txBody>
      </p:sp>
    </p:spTree>
    <p:extLst>
      <p:ext uri="{BB962C8B-B14F-4D97-AF65-F5344CB8AC3E}">
        <p14:creationId xmlns:p14="http://schemas.microsoft.com/office/powerpoint/2010/main" val="183977513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7" name="Rectangle 3"/>
          <p:cNvSpPr>
            <a:spLocks noGrp="1" noChangeArrowheads="1"/>
          </p:cNvSpPr>
          <p:nvPr>
            <p:ph type="title"/>
          </p:nvPr>
        </p:nvSpPr>
        <p:spPr/>
        <p:txBody>
          <a:bodyPr/>
          <a:lstStyle/>
          <a:p>
            <a:r>
              <a:rPr lang="en-US" dirty="0" smtClean="0"/>
              <a:t>Subsidiary Issues Stock</a:t>
            </a:r>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pPr/>
              <a:t>40</a:t>
            </a:fld>
            <a:endParaRPr lang="en-US" dirty="0"/>
          </a:p>
        </p:txBody>
      </p:sp>
      <p:sp>
        <p:nvSpPr>
          <p:cNvPr id="6" name="Rectangle 5"/>
          <p:cNvSpPr/>
          <p:nvPr/>
        </p:nvSpPr>
        <p:spPr>
          <a:xfrm>
            <a:off x="4038600" y="6096000"/>
            <a:ext cx="48006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5  </a:t>
            </a:r>
            <a:r>
              <a:rPr lang="en-US" altLang="en-US" sz="1600" b="1" i="1" dirty="0" smtClean="0">
                <a:latin typeface="+mj-lt"/>
              </a:rPr>
              <a:t>Issue of new </a:t>
            </a:r>
            <a:r>
              <a:rPr lang="en-US" altLang="en-US" sz="1600" b="1" i="1" dirty="0">
                <a:latin typeface="+mj-lt"/>
              </a:rPr>
              <a:t>shares entirely to </a:t>
            </a:r>
            <a:r>
              <a:rPr lang="en-US" altLang="en-US" sz="1600" b="1" i="1" dirty="0" smtClean="0">
                <a:latin typeface="+mj-lt"/>
              </a:rPr>
              <a:t>the parent.</a:t>
            </a:r>
            <a:endParaRPr lang="en-US" altLang="en-US" sz="1600" dirty="0">
              <a:latin typeface="+mj-lt"/>
            </a:endParaRPr>
          </a:p>
        </p:txBody>
      </p:sp>
      <p:pic>
        <p:nvPicPr>
          <p:cNvPr id="7" name="Picture 6"/>
          <p:cNvPicPr>
            <a:picLocks noChangeAspect="1"/>
          </p:cNvPicPr>
          <p:nvPr/>
        </p:nvPicPr>
        <p:blipFill>
          <a:blip r:embed="rId3"/>
          <a:stretch>
            <a:fillRect/>
          </a:stretch>
        </p:blipFill>
        <p:spPr>
          <a:xfrm>
            <a:off x="781050" y="1585731"/>
            <a:ext cx="7296150" cy="4586469"/>
          </a:xfrm>
          <a:prstGeom prst="rect">
            <a:avLst/>
          </a:prstGeom>
        </p:spPr>
      </p:pic>
    </p:spTree>
    <p:extLst>
      <p:ext uri="{BB962C8B-B14F-4D97-AF65-F5344CB8AC3E}">
        <p14:creationId xmlns:p14="http://schemas.microsoft.com/office/powerpoint/2010/main" val="204598827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4" name="Rectangle 2"/>
          <p:cNvSpPr>
            <a:spLocks noGrp="1" noChangeArrowheads="1"/>
          </p:cNvSpPr>
          <p:nvPr>
            <p:ph type="title"/>
          </p:nvPr>
        </p:nvSpPr>
        <p:spPr/>
        <p:txBody>
          <a:bodyPr/>
          <a:lstStyle/>
          <a:p>
            <a:r>
              <a:rPr lang="en-US" dirty="0" smtClean="0"/>
              <a:t>Subsidiary Issues Stock</a:t>
            </a:r>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41</a:t>
            </a:fld>
            <a:endParaRPr lang="en-US" dirty="0">
              <a:latin typeface="+mj-lt"/>
            </a:endParaRPr>
          </a:p>
        </p:txBody>
      </p:sp>
      <p:sp>
        <p:nvSpPr>
          <p:cNvPr id="44035" name="Rectangle 4"/>
          <p:cNvSpPr>
            <a:spLocks noChangeArrowheads="1"/>
          </p:cNvSpPr>
          <p:nvPr/>
        </p:nvSpPr>
        <p:spPr bwMode="auto">
          <a:xfrm>
            <a:off x="609600" y="1604666"/>
            <a:ext cx="8153400" cy="205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30000"/>
              </a:lnSpc>
              <a:spcBef>
                <a:spcPct val="50000"/>
              </a:spcBef>
            </a:pPr>
            <a:r>
              <a:rPr lang="en-US" altLang="en-US" sz="2000" dirty="0">
                <a:latin typeface="+mj-lt"/>
              </a:rPr>
              <a:t>On January 1, </a:t>
            </a:r>
            <a:r>
              <a:rPr lang="en-US" altLang="en-US" sz="2000" dirty="0" smtClean="0">
                <a:latin typeface="+mj-lt"/>
              </a:rPr>
              <a:t>2016, </a:t>
            </a:r>
            <a:r>
              <a:rPr lang="en-US" altLang="en-US" sz="2000" dirty="0">
                <a:latin typeface="+mj-lt"/>
              </a:rPr>
              <a:t>P Company purchased 4,000 additional shares of S Company stock directly from S Company at its current market price of $22 per share ($88,000). This price is </a:t>
            </a:r>
            <a:r>
              <a:rPr lang="en-US" altLang="en-US" sz="2000" b="1" i="1" dirty="0">
                <a:latin typeface="+mj-lt"/>
              </a:rPr>
              <a:t>greater</a:t>
            </a:r>
            <a:r>
              <a:rPr lang="en-US" altLang="en-US" sz="2000" dirty="0">
                <a:latin typeface="+mj-lt"/>
              </a:rPr>
              <a:t> than the existing book value per share of S Company. Noncontrolling stockholders elected not to participate in the new issue. S Company’s stockholders equity on January 1, </a:t>
            </a:r>
            <a:r>
              <a:rPr lang="en-US" altLang="en-US" sz="2000" dirty="0" smtClean="0">
                <a:latin typeface="+mj-lt"/>
              </a:rPr>
              <a:t>2016, </a:t>
            </a:r>
            <a:r>
              <a:rPr lang="en-US" altLang="en-US" sz="2000" dirty="0">
                <a:latin typeface="+mj-lt"/>
              </a:rPr>
              <a:t>was:</a:t>
            </a:r>
          </a:p>
        </p:txBody>
      </p:sp>
      <p:pic>
        <p:nvPicPr>
          <p:cNvPr id="6" name="Picture 5"/>
          <p:cNvPicPr>
            <a:picLocks noChangeAspect="1"/>
          </p:cNvPicPr>
          <p:nvPr/>
        </p:nvPicPr>
        <p:blipFill>
          <a:blip r:embed="rId3"/>
          <a:stretch>
            <a:fillRect/>
          </a:stretch>
        </p:blipFill>
        <p:spPr>
          <a:xfrm>
            <a:off x="533400" y="3728496"/>
            <a:ext cx="8020050" cy="2748504"/>
          </a:xfrm>
          <a:prstGeom prst="rect">
            <a:avLst/>
          </a:prstGeom>
        </p:spPr>
      </p:pic>
    </p:spTree>
    <p:extLst>
      <p:ext uri="{BB962C8B-B14F-4D97-AF65-F5344CB8AC3E}">
        <p14:creationId xmlns:p14="http://schemas.microsoft.com/office/powerpoint/2010/main" val="312392088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2" name="Rectangle 2"/>
          <p:cNvSpPr>
            <a:spLocks noGrp="1" noChangeArrowheads="1"/>
          </p:cNvSpPr>
          <p:nvPr>
            <p:ph type="title"/>
          </p:nvPr>
        </p:nvSpPr>
        <p:spPr/>
        <p:txBody>
          <a:bodyPr/>
          <a:lstStyle/>
          <a:p>
            <a:r>
              <a:rPr lang="en-US" dirty="0" smtClean="0"/>
              <a:t>Subsidiary Issues Stock</a:t>
            </a:r>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42</a:t>
            </a:fld>
            <a:endParaRPr lang="en-US" dirty="0">
              <a:latin typeface="+mj-lt"/>
            </a:endParaRPr>
          </a:p>
        </p:txBody>
      </p:sp>
      <p:sp>
        <p:nvSpPr>
          <p:cNvPr id="6" name="Rectangle 5"/>
          <p:cNvSpPr/>
          <p:nvPr/>
        </p:nvSpPr>
        <p:spPr>
          <a:xfrm>
            <a:off x="4038600" y="6096000"/>
            <a:ext cx="48006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5  </a:t>
            </a:r>
            <a:r>
              <a:rPr lang="en-US" altLang="en-US" sz="1600" b="1" i="1" dirty="0" smtClean="0">
                <a:latin typeface="+mj-lt"/>
              </a:rPr>
              <a:t>Issue of new </a:t>
            </a:r>
            <a:r>
              <a:rPr lang="en-US" altLang="en-US" sz="1600" b="1" i="1" dirty="0">
                <a:latin typeface="+mj-lt"/>
              </a:rPr>
              <a:t>shares entirely to </a:t>
            </a:r>
            <a:r>
              <a:rPr lang="en-US" altLang="en-US" sz="1600" b="1" i="1" dirty="0" smtClean="0">
                <a:latin typeface="+mj-lt"/>
              </a:rPr>
              <a:t>the parent.</a:t>
            </a:r>
            <a:endParaRPr lang="en-US" altLang="en-US" sz="1600" dirty="0">
              <a:latin typeface="+mj-lt"/>
            </a:endParaRPr>
          </a:p>
        </p:txBody>
      </p:sp>
      <p:pic>
        <p:nvPicPr>
          <p:cNvPr id="7" name="Picture 6"/>
          <p:cNvPicPr>
            <a:picLocks noChangeAspect="1"/>
          </p:cNvPicPr>
          <p:nvPr/>
        </p:nvPicPr>
        <p:blipFill>
          <a:blip r:embed="rId3"/>
          <a:stretch>
            <a:fillRect/>
          </a:stretch>
        </p:blipFill>
        <p:spPr>
          <a:xfrm>
            <a:off x="279400" y="1861263"/>
            <a:ext cx="8331200" cy="3853737"/>
          </a:xfrm>
          <a:prstGeom prst="rect">
            <a:avLst/>
          </a:prstGeom>
        </p:spPr>
      </p:pic>
    </p:spTree>
    <p:extLst>
      <p:ext uri="{BB962C8B-B14F-4D97-AF65-F5344CB8AC3E}">
        <p14:creationId xmlns:p14="http://schemas.microsoft.com/office/powerpoint/2010/main" val="48800899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9858" name="Rectangle 2"/>
          <p:cNvSpPr>
            <a:spLocks noGrp="1" noChangeArrowheads="1"/>
          </p:cNvSpPr>
          <p:nvPr>
            <p:ph type="title"/>
          </p:nvPr>
        </p:nvSpPr>
        <p:spPr/>
        <p:txBody>
          <a:bodyPr/>
          <a:lstStyle/>
          <a:p>
            <a:r>
              <a:rPr lang="en-US" dirty="0" smtClean="0"/>
              <a:t>Subsidiary Issues Stock</a:t>
            </a:r>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43</a:t>
            </a:fld>
            <a:endParaRPr lang="en-US" dirty="0">
              <a:latin typeface="+mj-lt"/>
            </a:endParaRPr>
          </a:p>
        </p:txBody>
      </p:sp>
      <p:sp>
        <p:nvSpPr>
          <p:cNvPr id="6" name="Rectangle 5"/>
          <p:cNvSpPr/>
          <p:nvPr/>
        </p:nvSpPr>
        <p:spPr>
          <a:xfrm>
            <a:off x="4038600" y="6096000"/>
            <a:ext cx="48006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5  </a:t>
            </a:r>
            <a:r>
              <a:rPr lang="en-US" altLang="en-US" sz="1600" b="1" i="1" dirty="0" smtClean="0">
                <a:latin typeface="+mj-lt"/>
              </a:rPr>
              <a:t>Issue of new </a:t>
            </a:r>
            <a:r>
              <a:rPr lang="en-US" altLang="en-US" sz="1600" b="1" i="1" dirty="0">
                <a:latin typeface="+mj-lt"/>
              </a:rPr>
              <a:t>shares entirely to </a:t>
            </a:r>
            <a:r>
              <a:rPr lang="en-US" altLang="en-US" sz="1600" b="1" i="1" dirty="0" smtClean="0">
                <a:latin typeface="+mj-lt"/>
              </a:rPr>
              <a:t>the parent.</a:t>
            </a:r>
            <a:endParaRPr lang="en-US" altLang="en-US" sz="1600" dirty="0">
              <a:latin typeface="+mj-lt"/>
            </a:endParaRPr>
          </a:p>
        </p:txBody>
      </p:sp>
      <p:sp>
        <p:nvSpPr>
          <p:cNvPr id="7" name="TextBox 6"/>
          <p:cNvSpPr txBox="1"/>
          <p:nvPr/>
        </p:nvSpPr>
        <p:spPr>
          <a:xfrm>
            <a:off x="609600" y="3810000"/>
            <a:ext cx="8001000" cy="646331"/>
          </a:xfrm>
          <a:prstGeom prst="rect">
            <a:avLst/>
          </a:prstGeom>
          <a:noFill/>
        </p:spPr>
        <p:txBody>
          <a:bodyPr wrap="square" rtlCol="0">
            <a:spAutoFit/>
          </a:bodyPr>
          <a:lstStyle/>
          <a:p>
            <a:r>
              <a:rPr lang="en-US" dirty="0" smtClean="0"/>
              <a:t>Essentially, because the controlling stockholders paid more than the existing carrying value per share, the noncontrolling stockholders’ carrying value must increase.</a:t>
            </a:r>
            <a:endParaRPr lang="en-US" dirty="0"/>
          </a:p>
        </p:txBody>
      </p:sp>
      <p:pic>
        <p:nvPicPr>
          <p:cNvPr id="8" name="Picture 7"/>
          <p:cNvPicPr>
            <a:picLocks noChangeAspect="1"/>
          </p:cNvPicPr>
          <p:nvPr/>
        </p:nvPicPr>
        <p:blipFill>
          <a:blip r:embed="rId3"/>
          <a:stretch>
            <a:fillRect/>
          </a:stretch>
        </p:blipFill>
        <p:spPr>
          <a:xfrm>
            <a:off x="50800" y="1765300"/>
            <a:ext cx="9042400" cy="1816100"/>
          </a:xfrm>
          <a:prstGeom prst="rect">
            <a:avLst/>
          </a:prstGeom>
        </p:spPr>
      </p:pic>
    </p:spTree>
    <p:extLst>
      <p:ext uri="{BB962C8B-B14F-4D97-AF65-F5344CB8AC3E}">
        <p14:creationId xmlns:p14="http://schemas.microsoft.com/office/powerpoint/2010/main" val="309681600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0" name="Rectangle 2"/>
          <p:cNvSpPr>
            <a:spLocks noGrp="1" noChangeArrowheads="1"/>
          </p:cNvSpPr>
          <p:nvPr>
            <p:ph type="title"/>
          </p:nvPr>
        </p:nvSpPr>
        <p:spPr/>
        <p:txBody>
          <a:bodyPr/>
          <a:lstStyle/>
          <a:p>
            <a:r>
              <a:rPr lang="en-US" dirty="0" smtClean="0"/>
              <a:t>Subsidiary Issues Stock</a:t>
            </a:r>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44</a:t>
            </a:fld>
            <a:endParaRPr lang="en-US" dirty="0">
              <a:latin typeface="+mj-lt"/>
            </a:endParaRPr>
          </a:p>
        </p:txBody>
      </p:sp>
      <p:sp>
        <p:nvSpPr>
          <p:cNvPr id="47107" name="Rectangle 4"/>
          <p:cNvSpPr>
            <a:spLocks noChangeArrowheads="1"/>
          </p:cNvSpPr>
          <p:nvPr/>
        </p:nvSpPr>
        <p:spPr bwMode="auto">
          <a:xfrm>
            <a:off x="609600" y="1447800"/>
            <a:ext cx="81534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30000"/>
              </a:lnSpc>
              <a:spcBef>
                <a:spcPct val="50000"/>
              </a:spcBef>
            </a:pPr>
            <a:r>
              <a:rPr lang="en-US" altLang="en-US" sz="2000" dirty="0">
                <a:latin typeface="+mj-lt"/>
              </a:rPr>
              <a:t>If a workpaper were prepared immediately after the purchase of the new shares, the workpaper entries to establish reciprocity (convert to equity) and eliminate the investment account would be:</a:t>
            </a:r>
          </a:p>
        </p:txBody>
      </p:sp>
      <p:pic>
        <p:nvPicPr>
          <p:cNvPr id="6" name="Picture 5"/>
          <p:cNvPicPr>
            <a:picLocks noChangeAspect="1"/>
          </p:cNvPicPr>
          <p:nvPr/>
        </p:nvPicPr>
        <p:blipFill>
          <a:blip r:embed="rId3"/>
          <a:stretch>
            <a:fillRect/>
          </a:stretch>
        </p:blipFill>
        <p:spPr>
          <a:xfrm>
            <a:off x="279400" y="2667000"/>
            <a:ext cx="8026400" cy="4002470"/>
          </a:xfrm>
          <a:prstGeom prst="rect">
            <a:avLst/>
          </a:prstGeom>
        </p:spPr>
      </p:pic>
    </p:spTree>
    <p:extLst>
      <p:ext uri="{BB962C8B-B14F-4D97-AF65-F5344CB8AC3E}">
        <p14:creationId xmlns:p14="http://schemas.microsoft.com/office/powerpoint/2010/main" val="354860911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09600" y="1549400"/>
            <a:ext cx="76962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lgn="ctr" eaLnBrk="0" hangingPunct="0">
              <a:tabLst>
                <a:tab pos="6858000" algn="r"/>
              </a:tabLst>
              <a:defRPr sz="2300">
                <a:solidFill>
                  <a:schemeClr val="tx1"/>
                </a:solidFill>
                <a:latin typeface="Comic Sans MS" pitchFamily="66" charset="0"/>
              </a:defRPr>
            </a:lvl1pPr>
            <a:lvl2pPr marL="742950" indent="-285750" algn="ctr" eaLnBrk="0" hangingPunct="0">
              <a:tabLst>
                <a:tab pos="6858000" algn="r"/>
              </a:tabLst>
              <a:defRPr sz="2300">
                <a:solidFill>
                  <a:schemeClr val="tx1"/>
                </a:solidFill>
                <a:latin typeface="Comic Sans MS" pitchFamily="66" charset="0"/>
              </a:defRPr>
            </a:lvl2pPr>
            <a:lvl3pPr marL="1143000" indent="-228600" algn="ctr" eaLnBrk="0" hangingPunct="0">
              <a:tabLst>
                <a:tab pos="6858000" algn="r"/>
              </a:tabLst>
              <a:defRPr sz="2300">
                <a:solidFill>
                  <a:schemeClr val="tx1"/>
                </a:solidFill>
                <a:latin typeface="Comic Sans MS" pitchFamily="66" charset="0"/>
              </a:defRPr>
            </a:lvl3pPr>
            <a:lvl4pPr marL="1600200" indent="-228600" algn="ctr" eaLnBrk="0" hangingPunct="0">
              <a:tabLst>
                <a:tab pos="6858000" algn="r"/>
              </a:tabLst>
              <a:defRPr sz="2300">
                <a:solidFill>
                  <a:schemeClr val="tx1"/>
                </a:solidFill>
                <a:latin typeface="Comic Sans MS" pitchFamily="66" charset="0"/>
              </a:defRPr>
            </a:lvl4pPr>
            <a:lvl5pPr marL="2057400" indent="-228600" algn="ctr" eaLnBrk="0" hangingPunct="0">
              <a:tabLst>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6858000" algn="r"/>
              </a:tabLst>
              <a:defRPr sz="2300">
                <a:solidFill>
                  <a:schemeClr val="tx1"/>
                </a:solidFill>
                <a:latin typeface="Comic Sans MS" pitchFamily="66" charset="0"/>
              </a:defRPr>
            </a:lvl9pPr>
          </a:lstStyle>
          <a:p>
            <a:pPr algn="l">
              <a:lnSpc>
                <a:spcPct val="130000"/>
              </a:lnSpc>
              <a:spcBef>
                <a:spcPct val="50000"/>
              </a:spcBef>
            </a:pPr>
            <a:r>
              <a:rPr lang="en-US" altLang="en-US" sz="2400" b="1" dirty="0">
                <a:solidFill>
                  <a:srgbClr val="00698E"/>
                </a:solidFill>
                <a:latin typeface="+mj-lt"/>
              </a:rPr>
              <a:t>New Shares Issued at or below the Existing Carrying Value per Share</a:t>
            </a:r>
          </a:p>
        </p:txBody>
      </p:sp>
      <p:sp>
        <p:nvSpPr>
          <p:cNvPr id="1531907" name="Rectangle 3"/>
          <p:cNvSpPr>
            <a:spLocks noGrp="1" noChangeArrowheads="1"/>
          </p:cNvSpPr>
          <p:nvPr>
            <p:ph type="title"/>
          </p:nvPr>
        </p:nvSpPr>
        <p:spPr/>
        <p:txBody>
          <a:bodyPr/>
          <a:lstStyle/>
          <a:p>
            <a:r>
              <a:rPr lang="en-US" dirty="0" smtClean="0"/>
              <a:t>Subsidiary Issues Stock</a:t>
            </a:r>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45</a:t>
            </a:fld>
            <a:endParaRPr lang="en-US" dirty="0">
              <a:latin typeface="+mj-lt"/>
            </a:endParaRPr>
          </a:p>
        </p:txBody>
      </p:sp>
      <p:sp>
        <p:nvSpPr>
          <p:cNvPr id="48132" name="Rectangle 4"/>
          <p:cNvSpPr>
            <a:spLocks noChangeArrowheads="1"/>
          </p:cNvSpPr>
          <p:nvPr/>
        </p:nvSpPr>
        <p:spPr bwMode="auto">
          <a:xfrm>
            <a:off x="609600" y="2632075"/>
            <a:ext cx="80010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30000"/>
              </a:lnSpc>
              <a:spcBef>
                <a:spcPct val="50000"/>
              </a:spcBef>
            </a:pPr>
            <a:r>
              <a:rPr lang="en-US" altLang="en-US" sz="2000" b="1" dirty="0">
                <a:solidFill>
                  <a:srgbClr val="800000"/>
                </a:solidFill>
                <a:latin typeface="+mj-lt"/>
              </a:rPr>
              <a:t>Illustration:  </a:t>
            </a:r>
            <a:r>
              <a:rPr lang="en-US" altLang="en-US" sz="2000" dirty="0">
                <a:latin typeface="+mj-lt"/>
              </a:rPr>
              <a:t>The shares are issued at their book value of $17.50 per share (or $70,000), the computation is as follows:</a:t>
            </a:r>
          </a:p>
        </p:txBody>
      </p:sp>
      <p:sp>
        <p:nvSpPr>
          <p:cNvPr id="8" name="Rectangle 7"/>
          <p:cNvSpPr/>
          <p:nvPr/>
        </p:nvSpPr>
        <p:spPr>
          <a:xfrm>
            <a:off x="4038600" y="6096000"/>
            <a:ext cx="48006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r"/>
            <a:r>
              <a:rPr lang="en-US" altLang="en-US" sz="1600" b="1" i="1" dirty="0">
                <a:latin typeface="+mj-lt"/>
              </a:rPr>
              <a:t>LO </a:t>
            </a:r>
            <a:r>
              <a:rPr lang="en-US" altLang="en-US" sz="1600" b="1" i="1" dirty="0" smtClean="0">
                <a:latin typeface="+mj-lt"/>
              </a:rPr>
              <a:t>5 New shares issued to the parent.</a:t>
            </a:r>
            <a:endParaRPr lang="en-US" altLang="en-US" sz="1600" dirty="0">
              <a:latin typeface="+mj-lt"/>
            </a:endParaRPr>
          </a:p>
        </p:txBody>
      </p:sp>
      <p:pic>
        <p:nvPicPr>
          <p:cNvPr id="9" name="Picture 8"/>
          <p:cNvPicPr>
            <a:picLocks noChangeAspect="1"/>
          </p:cNvPicPr>
          <p:nvPr/>
        </p:nvPicPr>
        <p:blipFill>
          <a:blip r:embed="rId3"/>
          <a:stretch>
            <a:fillRect/>
          </a:stretch>
        </p:blipFill>
        <p:spPr>
          <a:xfrm>
            <a:off x="88900" y="3581400"/>
            <a:ext cx="8966200" cy="2501900"/>
          </a:xfrm>
          <a:prstGeom prst="rect">
            <a:avLst/>
          </a:prstGeom>
        </p:spPr>
      </p:pic>
    </p:spTree>
    <p:extLst>
      <p:ext uri="{BB962C8B-B14F-4D97-AF65-F5344CB8AC3E}">
        <p14:creationId xmlns:p14="http://schemas.microsoft.com/office/powerpoint/2010/main" val="4012597505"/>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5" name="Rectangle 3"/>
          <p:cNvSpPr>
            <a:spLocks noGrp="1" noChangeArrowheads="1"/>
          </p:cNvSpPr>
          <p:nvPr>
            <p:ph type="title"/>
          </p:nvPr>
        </p:nvSpPr>
        <p:spPr/>
        <p:txBody>
          <a:bodyPr/>
          <a:lstStyle/>
          <a:p>
            <a:r>
              <a:rPr lang="en-US" dirty="0" smtClean="0"/>
              <a:t>Subsidiary Issues Stock</a:t>
            </a:r>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46</a:t>
            </a:fld>
            <a:endParaRPr lang="en-US" dirty="0">
              <a:latin typeface="+mj-lt"/>
            </a:endParaRPr>
          </a:p>
        </p:txBody>
      </p:sp>
      <p:sp>
        <p:nvSpPr>
          <p:cNvPr id="49155" name="Rectangle 4"/>
          <p:cNvSpPr>
            <a:spLocks noChangeArrowheads="1"/>
          </p:cNvSpPr>
          <p:nvPr/>
        </p:nvSpPr>
        <p:spPr bwMode="auto">
          <a:xfrm>
            <a:off x="609600" y="1642885"/>
            <a:ext cx="8001000" cy="125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30000"/>
              </a:lnSpc>
              <a:spcBef>
                <a:spcPct val="50000"/>
              </a:spcBef>
            </a:pPr>
            <a:r>
              <a:rPr lang="en-US" altLang="en-US" sz="2000" dirty="0">
                <a:latin typeface="+mj-lt"/>
              </a:rPr>
              <a:t>Although the noncontrolling stockholders’ percentage of ownership decreases from 30% to 25%, their share of the net assets of S Company decreased only by the land value transferred, as shown here:</a:t>
            </a:r>
          </a:p>
        </p:txBody>
      </p:sp>
      <p:sp>
        <p:nvSpPr>
          <p:cNvPr id="7" name="Rectangle 6"/>
          <p:cNvSpPr/>
          <p:nvPr/>
        </p:nvSpPr>
        <p:spPr>
          <a:xfrm>
            <a:off x="4038600" y="6096000"/>
            <a:ext cx="48006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r"/>
            <a:r>
              <a:rPr lang="en-US" altLang="en-US" sz="1600" b="1" i="1" dirty="0" smtClean="0">
                <a:latin typeface="+mn-lt"/>
              </a:rPr>
              <a:t>LO 5 New shares issued to the parent.</a:t>
            </a:r>
            <a:endParaRPr lang="en-US" altLang="en-US" sz="1600" dirty="0">
              <a:latin typeface="+mn-lt"/>
            </a:endParaRPr>
          </a:p>
        </p:txBody>
      </p:sp>
      <p:pic>
        <p:nvPicPr>
          <p:cNvPr id="8" name="Picture 7"/>
          <p:cNvPicPr>
            <a:picLocks noChangeAspect="1"/>
          </p:cNvPicPr>
          <p:nvPr/>
        </p:nvPicPr>
        <p:blipFill>
          <a:blip r:embed="rId3"/>
          <a:stretch>
            <a:fillRect/>
          </a:stretch>
        </p:blipFill>
        <p:spPr>
          <a:xfrm>
            <a:off x="171450" y="3238552"/>
            <a:ext cx="8820150" cy="1790648"/>
          </a:xfrm>
          <a:prstGeom prst="rect">
            <a:avLst/>
          </a:prstGeom>
        </p:spPr>
      </p:pic>
    </p:spTree>
    <p:extLst>
      <p:ext uri="{BB962C8B-B14F-4D97-AF65-F5344CB8AC3E}">
        <p14:creationId xmlns:p14="http://schemas.microsoft.com/office/powerpoint/2010/main" val="354972353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2"/>
          <p:cNvSpPr>
            <a:spLocks noGrp="1" noChangeArrowheads="1"/>
          </p:cNvSpPr>
          <p:nvPr>
            <p:ph type="title"/>
          </p:nvPr>
        </p:nvSpPr>
        <p:spPr/>
        <p:txBody>
          <a:bodyPr/>
          <a:lstStyle/>
          <a:p>
            <a:r>
              <a:rPr lang="en-US" dirty="0" smtClean="0"/>
              <a:t>Subsidiary Issues Stock</a:t>
            </a:r>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47</a:t>
            </a:fld>
            <a:endParaRPr lang="en-US" dirty="0">
              <a:latin typeface="+mj-lt"/>
            </a:endParaRPr>
          </a:p>
        </p:txBody>
      </p:sp>
      <p:sp>
        <p:nvSpPr>
          <p:cNvPr id="50179" name="Rectangle 3"/>
          <p:cNvSpPr>
            <a:spLocks noChangeArrowheads="1"/>
          </p:cNvSpPr>
          <p:nvPr/>
        </p:nvSpPr>
        <p:spPr bwMode="auto">
          <a:xfrm>
            <a:off x="609600" y="1476375"/>
            <a:ext cx="83058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30000"/>
              </a:lnSpc>
              <a:spcBef>
                <a:spcPct val="50000"/>
              </a:spcBef>
            </a:pPr>
            <a:r>
              <a:rPr lang="en-US" altLang="en-US" sz="2000" dirty="0">
                <a:latin typeface="+mj-lt"/>
              </a:rPr>
              <a:t>Assume the new shares were issued at $14 per share (or $56,000). The excess of book value over cost is computed as follows:</a:t>
            </a:r>
          </a:p>
        </p:txBody>
      </p:sp>
      <p:pic>
        <p:nvPicPr>
          <p:cNvPr id="6" name="Picture 5"/>
          <p:cNvPicPr>
            <a:picLocks noChangeAspect="1"/>
          </p:cNvPicPr>
          <p:nvPr/>
        </p:nvPicPr>
        <p:blipFill>
          <a:blip r:embed="rId3"/>
          <a:stretch>
            <a:fillRect/>
          </a:stretch>
        </p:blipFill>
        <p:spPr>
          <a:xfrm>
            <a:off x="495300" y="2362201"/>
            <a:ext cx="7962900" cy="4102100"/>
          </a:xfrm>
          <a:prstGeom prst="rect">
            <a:avLst/>
          </a:prstGeom>
        </p:spPr>
      </p:pic>
    </p:spTree>
    <p:extLst>
      <p:ext uri="{BB962C8B-B14F-4D97-AF65-F5344CB8AC3E}">
        <p14:creationId xmlns:p14="http://schemas.microsoft.com/office/powerpoint/2010/main" val="237292398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title"/>
          </p:nvPr>
        </p:nvSpPr>
        <p:spPr/>
        <p:txBody>
          <a:bodyPr/>
          <a:lstStyle/>
          <a:p>
            <a:r>
              <a:rPr lang="en-US" dirty="0" smtClean="0"/>
              <a:t>Subsidiary Issues Stock</a:t>
            </a:r>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48</a:t>
            </a:fld>
            <a:endParaRPr lang="en-US" dirty="0">
              <a:latin typeface="+mj-lt"/>
            </a:endParaRPr>
          </a:p>
        </p:txBody>
      </p:sp>
      <p:sp>
        <p:nvSpPr>
          <p:cNvPr id="51203" name="Rectangle 3"/>
          <p:cNvSpPr>
            <a:spLocks noChangeArrowheads="1"/>
          </p:cNvSpPr>
          <p:nvPr/>
        </p:nvSpPr>
        <p:spPr bwMode="auto">
          <a:xfrm>
            <a:off x="533400" y="2438400"/>
            <a:ext cx="8305800" cy="45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30000"/>
              </a:lnSpc>
              <a:spcBef>
                <a:spcPct val="50000"/>
              </a:spcBef>
            </a:pPr>
            <a:r>
              <a:rPr lang="en-US" altLang="en-US" sz="2000" dirty="0">
                <a:latin typeface="+mj-lt"/>
              </a:rPr>
              <a:t>Journal entry by P Company to record the purchase of the new shares is:</a:t>
            </a:r>
          </a:p>
        </p:txBody>
      </p:sp>
      <p:sp>
        <p:nvSpPr>
          <p:cNvPr id="51205" name="TextBox 6"/>
          <p:cNvSpPr txBox="1">
            <a:spLocks noChangeArrowheads="1"/>
          </p:cNvSpPr>
          <p:nvPr/>
        </p:nvSpPr>
        <p:spPr bwMode="auto">
          <a:xfrm>
            <a:off x="1447800" y="3276600"/>
            <a:ext cx="505779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l"/>
            <a:r>
              <a:rPr lang="en-US" altLang="en-US" sz="2000" b="1" dirty="0">
                <a:latin typeface="+mj-lt"/>
              </a:rPr>
              <a:t>P Company’s </a:t>
            </a:r>
            <a:r>
              <a:rPr lang="en-US" altLang="en-US" sz="2000" b="1" dirty="0" smtClean="0">
                <a:latin typeface="+mj-lt"/>
              </a:rPr>
              <a:t>Books</a:t>
            </a:r>
          </a:p>
          <a:p>
            <a:pPr algn="l"/>
            <a:endParaRPr lang="en-US" altLang="en-US" sz="2000" b="1" dirty="0">
              <a:latin typeface="+mj-lt"/>
            </a:endParaRPr>
          </a:p>
          <a:p>
            <a:pPr algn="l"/>
            <a:r>
              <a:rPr lang="en-US" altLang="en-US" sz="2000" dirty="0">
                <a:latin typeface="+mj-lt"/>
              </a:rPr>
              <a:t>Investment in S company             56,000</a:t>
            </a:r>
          </a:p>
          <a:p>
            <a:pPr algn="l"/>
            <a:r>
              <a:rPr lang="en-US" altLang="en-US" sz="2000" dirty="0">
                <a:latin typeface="+mj-lt"/>
              </a:rPr>
              <a:t>    Cash                                                     56,000</a:t>
            </a:r>
          </a:p>
        </p:txBody>
      </p:sp>
      <p:sp>
        <p:nvSpPr>
          <p:cNvPr id="7" name="Rectangle 6"/>
          <p:cNvSpPr/>
          <p:nvPr/>
        </p:nvSpPr>
        <p:spPr>
          <a:xfrm>
            <a:off x="4038600" y="6096000"/>
            <a:ext cx="48006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r"/>
            <a:r>
              <a:rPr lang="en-US" altLang="en-US" sz="1600" b="1" i="1" dirty="0" smtClean="0">
                <a:latin typeface="+mn-lt"/>
              </a:rPr>
              <a:t>LO 5 New shares issued to the parent.</a:t>
            </a:r>
            <a:endParaRPr lang="en-US" altLang="en-US" sz="1600" dirty="0">
              <a:latin typeface="+mn-lt"/>
            </a:endParaRPr>
          </a:p>
        </p:txBody>
      </p:sp>
      <p:sp>
        <p:nvSpPr>
          <p:cNvPr id="8" name="TextBox 7"/>
          <p:cNvSpPr txBox="1"/>
          <p:nvPr/>
        </p:nvSpPr>
        <p:spPr>
          <a:xfrm>
            <a:off x="457200" y="1578114"/>
            <a:ext cx="8291052" cy="707886"/>
          </a:xfrm>
          <a:prstGeom prst="rect">
            <a:avLst/>
          </a:prstGeom>
          <a:noFill/>
        </p:spPr>
        <p:txBody>
          <a:bodyPr wrap="none" rtlCol="0">
            <a:spAutoFit/>
          </a:bodyPr>
          <a:lstStyle/>
          <a:p>
            <a:r>
              <a:rPr lang="en-US" sz="2000" dirty="0" smtClean="0"/>
              <a:t>In this case, the $4,500 excess of book value over cost is treated as an increase </a:t>
            </a:r>
          </a:p>
          <a:p>
            <a:r>
              <a:rPr lang="en-US" sz="2000" dirty="0" smtClean="0"/>
              <a:t>in the additional contributed capital of the parent</a:t>
            </a:r>
            <a:r>
              <a:rPr lang="en-US" dirty="0" smtClean="0"/>
              <a:t>.</a:t>
            </a:r>
            <a:endParaRPr lang="en-US" dirty="0"/>
          </a:p>
        </p:txBody>
      </p:sp>
    </p:spTree>
    <p:extLst>
      <p:ext uri="{BB962C8B-B14F-4D97-AF65-F5344CB8AC3E}">
        <p14:creationId xmlns:p14="http://schemas.microsoft.com/office/powerpoint/2010/main" val="64997600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Grp="1" noChangeArrowheads="1"/>
          </p:cNvSpPr>
          <p:nvPr>
            <p:ph type="title"/>
          </p:nvPr>
        </p:nvSpPr>
        <p:spPr/>
        <p:txBody>
          <a:bodyPr/>
          <a:lstStyle/>
          <a:p>
            <a:r>
              <a:rPr lang="en-US" dirty="0" smtClean="0"/>
              <a:t>Subsidiary Issues Stock</a:t>
            </a:r>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49</a:t>
            </a:fld>
            <a:endParaRPr lang="en-US" dirty="0">
              <a:latin typeface="+mj-lt"/>
            </a:endParaRPr>
          </a:p>
        </p:txBody>
      </p:sp>
      <p:sp>
        <p:nvSpPr>
          <p:cNvPr id="52227" name="Rectangle 3"/>
          <p:cNvSpPr>
            <a:spLocks noChangeArrowheads="1"/>
          </p:cNvSpPr>
          <p:nvPr/>
        </p:nvSpPr>
        <p:spPr bwMode="auto">
          <a:xfrm>
            <a:off x="609600" y="1447800"/>
            <a:ext cx="8305800" cy="45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30000"/>
              </a:lnSpc>
              <a:spcBef>
                <a:spcPct val="50000"/>
              </a:spcBef>
            </a:pPr>
            <a:r>
              <a:rPr lang="en-US" altLang="en-US" sz="2000" dirty="0">
                <a:latin typeface="+mj-lt"/>
              </a:rPr>
              <a:t>Workpaper entries:</a:t>
            </a:r>
          </a:p>
        </p:txBody>
      </p:sp>
      <p:sp>
        <p:nvSpPr>
          <p:cNvPr id="8" name="Rectangle 7"/>
          <p:cNvSpPr/>
          <p:nvPr/>
        </p:nvSpPr>
        <p:spPr>
          <a:xfrm>
            <a:off x="4038600" y="6096000"/>
            <a:ext cx="48006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r"/>
            <a:r>
              <a:rPr lang="en-US" altLang="en-US" sz="1600" b="1" i="1" dirty="0" smtClean="0">
                <a:latin typeface="+mn-lt"/>
              </a:rPr>
              <a:t>LO 5 New shares issued to the parent.</a:t>
            </a:r>
            <a:endParaRPr lang="en-US" altLang="en-US" sz="1600" dirty="0">
              <a:latin typeface="+mn-lt"/>
            </a:endParaRPr>
          </a:p>
        </p:txBody>
      </p:sp>
      <p:pic>
        <p:nvPicPr>
          <p:cNvPr id="9" name="Picture 8"/>
          <p:cNvPicPr>
            <a:picLocks noChangeAspect="1"/>
          </p:cNvPicPr>
          <p:nvPr/>
        </p:nvPicPr>
        <p:blipFill>
          <a:blip r:embed="rId3"/>
          <a:stretch>
            <a:fillRect/>
          </a:stretch>
        </p:blipFill>
        <p:spPr>
          <a:xfrm>
            <a:off x="298450" y="1854797"/>
            <a:ext cx="8693150" cy="4317403"/>
          </a:xfrm>
          <a:prstGeom prst="rect">
            <a:avLst/>
          </a:prstGeom>
        </p:spPr>
      </p:pic>
    </p:spTree>
    <p:extLst>
      <p:ext uri="{BB962C8B-B14F-4D97-AF65-F5344CB8AC3E}">
        <p14:creationId xmlns:p14="http://schemas.microsoft.com/office/powerpoint/2010/main" val="2294378528"/>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2"/>
          <p:cNvSpPr>
            <a:spLocks noGrp="1" noChangeArrowheads="1"/>
          </p:cNvSpPr>
          <p:nvPr>
            <p:ph type="title"/>
          </p:nvPr>
        </p:nvSpPr>
        <p:spPr/>
        <p:txBody>
          <a:bodyPr/>
          <a:lstStyle/>
          <a:p>
            <a:r>
              <a:rPr lang="en-US" dirty="0" smtClean="0"/>
              <a:t>Changes in Ownership Interest</a:t>
            </a:r>
            <a:endParaRPr lang="en-US" dirty="0"/>
          </a:p>
        </p:txBody>
      </p:sp>
      <p:sp>
        <p:nvSpPr>
          <p:cNvPr id="5" name="Content Placeholder 4"/>
          <p:cNvSpPr>
            <a:spLocks noGrp="1"/>
          </p:cNvSpPr>
          <p:nvPr>
            <p:ph idx="1"/>
          </p:nvPr>
        </p:nvSpPr>
        <p:spPr/>
        <p:txBody>
          <a:bodyPr>
            <a:normAutofit/>
          </a:bodyPr>
          <a:lstStyle/>
          <a:p>
            <a:pPr algn="r"/>
            <a:r>
              <a:rPr lang="en-US" altLang="en-US" b="1" dirty="0" smtClean="0"/>
              <a:t> : Current </a:t>
            </a:r>
            <a:r>
              <a:rPr lang="en-US" altLang="en-US" b="1" dirty="0" smtClean="0"/>
              <a:t>GAAP</a:t>
            </a:r>
          </a:p>
          <a:p>
            <a:pPr lvl="0" algn="r" rtl="1">
              <a:buFont typeface="Arial"/>
              <a:buChar char="-"/>
            </a:pPr>
            <a:r>
              <a:rPr lang="ar-SA" dirty="0">
                <a:ea typeface="Calibri"/>
              </a:rPr>
              <a:t>عمليات الاكتساب التي تتم وفق مراحل او البيع الجزئي :</a:t>
            </a:r>
            <a:endParaRPr lang="en-US" dirty="0">
              <a:ea typeface="Calibri"/>
            </a:endParaRPr>
          </a:p>
          <a:p>
            <a:pPr lvl="0" algn="r" rtl="1">
              <a:buFont typeface="Symbol"/>
              <a:buChar char=""/>
            </a:pPr>
            <a:r>
              <a:rPr lang="ar-SA" dirty="0">
                <a:ea typeface="Times New Roman"/>
              </a:rPr>
              <a:t>ينبغي اعادة قياس اي حقوق غير خاضعة للسيطرة بالقيمة العادلة مع الاعتراف بالتسويات الناتجة في الدخل .</a:t>
            </a:r>
            <a:endParaRPr lang="en-US" dirty="0">
              <a:ea typeface="Times New Roman"/>
            </a:endParaRPr>
          </a:p>
          <a:p>
            <a:pPr lvl="0" algn="r" rtl="1">
              <a:buFont typeface="Symbol"/>
              <a:buChar char=""/>
            </a:pPr>
            <a:r>
              <a:rPr lang="ar-SA" dirty="0">
                <a:ea typeface="Times New Roman"/>
              </a:rPr>
              <a:t>بعد تحقيق السيطرة تظهر التعديلات اللاحقة بسبب زيادة الملكية بشكل علاوة رأس المال </a:t>
            </a:r>
            <a:r>
              <a:rPr lang="en-US" dirty="0">
                <a:ea typeface="Times New Roman"/>
              </a:rPr>
              <a:t>Additional Contributed Capital</a:t>
            </a:r>
            <a:r>
              <a:rPr lang="ar-SA" dirty="0">
                <a:ea typeface="Times New Roman"/>
              </a:rPr>
              <a:t> وليس دخل .</a:t>
            </a:r>
            <a:endParaRPr lang="en-US" dirty="0">
              <a:ea typeface="Times New Roman"/>
            </a:endParaRPr>
          </a:p>
          <a:p>
            <a:pPr lvl="0" algn="r" rtl="1">
              <a:buFont typeface="Symbol"/>
              <a:buChar char=""/>
            </a:pPr>
            <a:r>
              <a:rPr lang="ar-SA" dirty="0">
                <a:ea typeface="Times New Roman"/>
              </a:rPr>
              <a:t>اذا فقدت الشركة القابضة السيطرة ينبغي اعادة قياس الاستثمار بالقيمة العادلة مع اجراء تعديلات في صافي الدخل </a:t>
            </a:r>
            <a:endParaRPr lang="en-US" dirty="0">
              <a:ea typeface="Times New Roman"/>
            </a:endParaRPr>
          </a:p>
          <a:p>
            <a:pPr algn="r"/>
            <a:r>
              <a:rPr lang="ar-IQ" dirty="0" smtClean="0"/>
              <a:t> </a:t>
            </a:r>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pPr/>
              <a:t>5</a:t>
            </a:fld>
            <a:endParaRPr lang="en-US" dirty="0"/>
          </a:p>
        </p:txBody>
      </p:sp>
      <p:sp>
        <p:nvSpPr>
          <p:cNvPr id="1327107" name="Text Box 3"/>
          <p:cNvSpPr txBox="1">
            <a:spLocks noChangeArrowheads="1"/>
          </p:cNvSpPr>
          <p:nvPr/>
        </p:nvSpPr>
        <p:spPr bwMode="auto">
          <a:xfrm>
            <a:off x="4267200" y="6248400"/>
            <a:ext cx="4724400" cy="338554"/>
          </a:xfrm>
          <a:prstGeom prst="rect">
            <a:avLst/>
          </a:prstGeom>
          <a:solidFill>
            <a:schemeClr val="bg1"/>
          </a:solidFill>
          <a:ln w="19050">
            <a:noFill/>
            <a:miter lim="800000"/>
            <a:headEnd/>
            <a:tailEnd/>
          </a:ln>
          <a:effectLst/>
        </p:spPr>
        <p:txBody>
          <a:bodyPr>
            <a:spAutoFit/>
          </a:bodyPr>
          <a:lstStyle/>
          <a:p>
            <a:pPr marL="685800" indent="-685800" algn="r" eaLnBrk="0" hangingPunct="0">
              <a:spcBef>
                <a:spcPct val="50000"/>
              </a:spcBef>
              <a:defRPr/>
            </a:pPr>
            <a:r>
              <a:rPr lang="en-US" sz="1600" b="1" i="1" dirty="0">
                <a:cs typeface="+mn-cs"/>
              </a:rPr>
              <a:t>LO 1  Changes in </a:t>
            </a:r>
            <a:r>
              <a:rPr lang="en-US" sz="1600" b="1" i="1" dirty="0" smtClean="0">
                <a:cs typeface="+mn-cs"/>
              </a:rPr>
              <a:t>ownership.</a:t>
            </a:r>
            <a:endParaRPr lang="en-US" sz="1600" b="1" i="1" dirty="0">
              <a:cs typeface="+mn-cs"/>
            </a:endParaRPr>
          </a:p>
        </p:txBody>
      </p:sp>
    </p:spTree>
    <p:extLst>
      <p:ext uri="{BB962C8B-B14F-4D97-AF65-F5344CB8AC3E}">
        <p14:creationId xmlns:p14="http://schemas.microsoft.com/office/powerpoint/2010/main" val="125263829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Rectangle 2"/>
          <p:cNvSpPr>
            <a:spLocks noGrp="1" noChangeArrowheads="1"/>
          </p:cNvSpPr>
          <p:nvPr>
            <p:ph type="title"/>
          </p:nvPr>
        </p:nvSpPr>
        <p:spPr/>
        <p:txBody>
          <a:bodyPr/>
          <a:lstStyle/>
          <a:p>
            <a:r>
              <a:rPr lang="en-US" dirty="0" smtClean="0"/>
              <a:t>Subsidiary Issues Stock</a:t>
            </a:r>
            <a:endParaRPr lang="en-US" dirty="0"/>
          </a:p>
        </p:txBody>
      </p:sp>
      <p:sp>
        <p:nvSpPr>
          <p:cNvPr id="6" name="Content Placeholder 5"/>
          <p:cNvSpPr>
            <a:spLocks noGrp="1"/>
          </p:cNvSpPr>
          <p:nvPr>
            <p:ph idx="1"/>
          </p:nvPr>
        </p:nvSpPr>
        <p:spPr>
          <a:xfrm>
            <a:off x="457200" y="1600201"/>
            <a:ext cx="8229600" cy="4114800"/>
          </a:xfrm>
        </p:spPr>
        <p:txBody>
          <a:bodyPr>
            <a:normAutofit lnSpcReduction="10000"/>
          </a:bodyPr>
          <a:lstStyle/>
          <a:p>
            <a:pPr algn="r" rtl="1">
              <a:lnSpc>
                <a:spcPct val="115000"/>
              </a:lnSpc>
              <a:spcAft>
                <a:spcPts val="1000"/>
              </a:spcAft>
            </a:pPr>
            <a:r>
              <a:rPr lang="ar-IQ" sz="2400" b="1" dirty="0">
                <a:latin typeface="Calibri"/>
                <a:ea typeface="Calibri"/>
                <a:cs typeface="Arial"/>
              </a:rPr>
              <a:t>تقييم شراء اسهم جديدة من قبل الشركة القابضة وحملة الاسهم غير المسيطرين </a:t>
            </a:r>
            <a:endParaRPr lang="en-US" sz="2400" b="1" dirty="0">
              <a:latin typeface="Calibri"/>
              <a:ea typeface="Calibri"/>
              <a:cs typeface="Arial"/>
            </a:endParaRPr>
          </a:p>
          <a:p>
            <a:pPr lvl="0" algn="r" rtl="1">
              <a:buFont typeface="Symbol"/>
              <a:buChar char=""/>
            </a:pPr>
            <a:r>
              <a:rPr lang="ar-IQ" dirty="0">
                <a:ea typeface="Calibri"/>
                <a:cs typeface="Arial"/>
              </a:rPr>
              <a:t>اذا اختار حملة الاسهم غير المسيطرين ممارسة حقوقهم ، فأن نسبة الاسهم المملوكة من قبل الشركة القابضة وحملة الاسهم غير المسيطرين بعد اصدار الاسهم الجديدة ستكون هي نفس الحقوق قبل اصدار الاسهم الجديد .</a:t>
            </a:r>
            <a:endParaRPr lang="en-US" dirty="0">
              <a:ea typeface="Calibri"/>
              <a:cs typeface="Arial"/>
            </a:endParaRPr>
          </a:p>
          <a:p>
            <a:pPr lvl="0" algn="r" rtl="1">
              <a:buFont typeface="Symbol"/>
              <a:buChar char=""/>
            </a:pPr>
            <a:r>
              <a:rPr lang="ar-IQ" dirty="0">
                <a:ea typeface="Calibri"/>
                <a:cs typeface="Arial"/>
              </a:rPr>
              <a:t>القيمة الدفترية للحقوق المكتسبة تساوي تكلفة اسهم الشركة القابضة وليس هنالك حاجة لتعديل حساب علاوة رأس المال </a:t>
            </a:r>
            <a:r>
              <a:rPr lang="en-US" dirty="0">
                <a:ea typeface="Calibri"/>
                <a:cs typeface="Arial"/>
              </a:rPr>
              <a:t>additional contributed capital </a:t>
            </a:r>
            <a:r>
              <a:rPr lang="ar-IQ" dirty="0">
                <a:ea typeface="Calibri"/>
                <a:cs typeface="Arial"/>
              </a:rPr>
              <a:t>للشركة القابضة . </a:t>
            </a:r>
            <a:endParaRPr lang="en-US" dirty="0">
              <a:ea typeface="Calibri"/>
              <a:cs typeface="Arial"/>
            </a:endParaRPr>
          </a:p>
          <a:p>
            <a:pPr algn="r"/>
            <a:endParaRPr lang="en-US" dirty="0">
              <a:latin typeface="+mj-lt"/>
            </a:endParaRPr>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50</a:t>
            </a:fld>
            <a:endParaRPr lang="en-US" dirty="0">
              <a:latin typeface="+mj-lt"/>
            </a:endParaRPr>
          </a:p>
        </p:txBody>
      </p:sp>
      <p:sp>
        <p:nvSpPr>
          <p:cNvPr id="4" name="Rectangle 3"/>
          <p:cNvSpPr/>
          <p:nvPr/>
        </p:nvSpPr>
        <p:spPr>
          <a:xfrm>
            <a:off x="3733800" y="6096000"/>
            <a:ext cx="4953000" cy="584775"/>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6  </a:t>
            </a:r>
            <a:r>
              <a:rPr lang="en-US" altLang="en-US" sz="1600" b="1" i="1" dirty="0" smtClean="0">
                <a:latin typeface="+mj-lt"/>
              </a:rPr>
              <a:t>New subsidiary shares purchased ratably by the parent and noncontrolling shareholders.</a:t>
            </a:r>
            <a:endParaRPr lang="en-US" altLang="en-US" sz="1600" dirty="0">
              <a:latin typeface="+mj-lt"/>
            </a:endParaRPr>
          </a:p>
        </p:txBody>
      </p:sp>
    </p:spTree>
    <p:extLst>
      <p:ext uri="{BB962C8B-B14F-4D97-AF65-F5344CB8AC3E}">
        <p14:creationId xmlns:p14="http://schemas.microsoft.com/office/powerpoint/2010/main" val="80853502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p:txBody>
          <a:bodyPr/>
          <a:lstStyle/>
          <a:p>
            <a:r>
              <a:rPr lang="en-US" dirty="0" smtClean="0"/>
              <a:t>Subsidiary Issues Stock</a:t>
            </a:r>
            <a:endParaRPr lang="en-US" dirty="0"/>
          </a:p>
        </p:txBody>
      </p:sp>
      <p:sp>
        <p:nvSpPr>
          <p:cNvPr id="6" name="Content Placeholder 5"/>
          <p:cNvSpPr>
            <a:spLocks noGrp="1"/>
          </p:cNvSpPr>
          <p:nvPr>
            <p:ph idx="1"/>
          </p:nvPr>
        </p:nvSpPr>
        <p:spPr/>
        <p:txBody>
          <a:bodyPr>
            <a:normAutofit/>
          </a:bodyPr>
          <a:lstStyle/>
          <a:p>
            <a:pPr algn="r" rtl="1">
              <a:lnSpc>
                <a:spcPct val="115000"/>
              </a:lnSpc>
              <a:spcAft>
                <a:spcPts val="1000"/>
              </a:spcAft>
            </a:pPr>
            <a:r>
              <a:rPr lang="ar-IQ" sz="2400" b="1" dirty="0">
                <a:latin typeface="Calibri"/>
                <a:ea typeface="Calibri"/>
                <a:cs typeface="Arial"/>
              </a:rPr>
              <a:t>شراء اسهم جديدة بالكامل من قبل حملة الاسهم غير المسيطرين </a:t>
            </a:r>
            <a:endParaRPr lang="en-US" sz="2400" b="1" dirty="0">
              <a:latin typeface="Calibri"/>
              <a:ea typeface="Calibri"/>
              <a:cs typeface="Arial"/>
            </a:endParaRPr>
          </a:p>
          <a:p>
            <a:pPr lvl="0" algn="r" rtl="1">
              <a:buFont typeface="Symbol"/>
              <a:buChar char=""/>
            </a:pPr>
            <a:r>
              <a:rPr lang="ar-IQ" dirty="0">
                <a:ea typeface="Calibri"/>
                <a:cs typeface="Arial"/>
              </a:rPr>
              <a:t>مادام عدد الاسهم المصدرة  الجديدة  ليس كبير لدرجة ان يخفض من نسبة ملكية الشركة القابضة واقل من النسبة اللازمة للسيطرة .يمكن توفير تمويل جديد والاحتفاظ بالسيطرة </a:t>
            </a:r>
            <a:endParaRPr lang="en-US" dirty="0">
              <a:ea typeface="Calibri"/>
              <a:cs typeface="Arial"/>
            </a:endParaRPr>
          </a:p>
          <a:p>
            <a:pPr lvl="0" algn="r" rtl="1">
              <a:buFont typeface="Arial"/>
              <a:buChar char="-"/>
            </a:pPr>
            <a:r>
              <a:rPr lang="ar-IQ" dirty="0">
                <a:ea typeface="Calibri"/>
              </a:rPr>
              <a:t>ان اصدار اسهم جديدة لحملة الحقوق غير المسيطرة يخفض من نسبة ملكية الشركة القابضة .</a:t>
            </a:r>
            <a:endParaRPr lang="en-US" dirty="0">
              <a:ea typeface="Calibri"/>
            </a:endParaRPr>
          </a:p>
          <a:p>
            <a:pPr lvl="0" algn="r" rtl="1">
              <a:buFont typeface="Arial"/>
              <a:buChar char="-"/>
            </a:pPr>
            <a:r>
              <a:rPr lang="ar-IQ" dirty="0">
                <a:ea typeface="Calibri"/>
              </a:rPr>
              <a:t>الجوهر الاقتصادي لهذه العملية هو بيع الحقوق من قبل الشركة القابضة .</a:t>
            </a:r>
            <a:endParaRPr lang="en-US" dirty="0">
              <a:ea typeface="Calibri"/>
            </a:endParaRPr>
          </a:p>
          <a:p>
            <a:pPr algn="r"/>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pPr/>
              <a:t>51</a:t>
            </a:fld>
            <a:endParaRPr lang="en-US" dirty="0"/>
          </a:p>
        </p:txBody>
      </p:sp>
      <p:sp>
        <p:nvSpPr>
          <p:cNvPr id="4" name="Rectangle 3"/>
          <p:cNvSpPr/>
          <p:nvPr/>
        </p:nvSpPr>
        <p:spPr>
          <a:xfrm>
            <a:off x="3810000" y="6096000"/>
            <a:ext cx="4572000" cy="584775"/>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6  </a:t>
            </a:r>
            <a:r>
              <a:rPr lang="en-US" altLang="en-US" sz="1600" b="1" i="1" dirty="0" smtClean="0">
                <a:latin typeface="+mj-lt"/>
              </a:rPr>
              <a:t>New subsidiary shares purchased by noncontrolling shareholders.</a:t>
            </a:r>
            <a:endParaRPr lang="en-US" altLang="en-US" sz="1600" dirty="0">
              <a:latin typeface="+mj-lt"/>
            </a:endParaRPr>
          </a:p>
        </p:txBody>
      </p:sp>
    </p:spTree>
    <p:extLst>
      <p:ext uri="{BB962C8B-B14F-4D97-AF65-F5344CB8AC3E}">
        <p14:creationId xmlns:p14="http://schemas.microsoft.com/office/powerpoint/2010/main" val="67020552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p:txBody>
          <a:bodyPr/>
          <a:lstStyle/>
          <a:p>
            <a:r>
              <a:rPr lang="en-US" dirty="0" smtClean="0"/>
              <a:t>IFRS and Step Acquisitions</a:t>
            </a:r>
            <a:endParaRPr lang="en-US" dirty="0"/>
          </a:p>
        </p:txBody>
      </p:sp>
      <p:sp>
        <p:nvSpPr>
          <p:cNvPr id="6" name="Content Placeholder 5"/>
          <p:cNvSpPr>
            <a:spLocks noGrp="1"/>
          </p:cNvSpPr>
          <p:nvPr>
            <p:ph idx="1"/>
          </p:nvPr>
        </p:nvSpPr>
        <p:spPr/>
        <p:txBody>
          <a:bodyPr/>
          <a:lstStyle/>
          <a:p>
            <a:pPr algn="r" rtl="1">
              <a:lnSpc>
                <a:spcPct val="115000"/>
              </a:lnSpc>
              <a:spcAft>
                <a:spcPts val="1000"/>
              </a:spcAft>
            </a:pPr>
            <a:r>
              <a:rPr lang="ar-IQ" sz="2400" b="1" dirty="0">
                <a:latin typeface="Calibri"/>
                <a:ea typeface="Calibri"/>
                <a:cs typeface="Arial"/>
              </a:rPr>
              <a:t>بموجب </a:t>
            </a:r>
            <a:r>
              <a:rPr lang="en-US" sz="2400" b="1" dirty="0">
                <a:latin typeface="Calibri"/>
                <a:ea typeface="Calibri"/>
                <a:cs typeface="Arial"/>
              </a:rPr>
              <a:t>IFRS </a:t>
            </a:r>
          </a:p>
          <a:p>
            <a:pPr algn="r" rtl="1">
              <a:lnSpc>
                <a:spcPct val="115000"/>
              </a:lnSpc>
              <a:spcAft>
                <a:spcPts val="1000"/>
              </a:spcAft>
            </a:pPr>
            <a:r>
              <a:rPr lang="ar-IQ" sz="2400" dirty="0">
                <a:latin typeface="Calibri"/>
                <a:ea typeface="Calibri"/>
                <a:cs typeface="Arial"/>
              </a:rPr>
              <a:t>يتوفر خيار لقياس الحقوق غير الخاضعة للسيطرة </a:t>
            </a:r>
            <a:endParaRPr lang="en-US" sz="2400" dirty="0">
              <a:latin typeface="Calibri"/>
              <a:ea typeface="Calibri"/>
              <a:cs typeface="Arial"/>
            </a:endParaRPr>
          </a:p>
          <a:p>
            <a:pPr lvl="0" algn="r" rtl="1">
              <a:buFont typeface="Arial"/>
              <a:buChar char="-"/>
            </a:pPr>
            <a:r>
              <a:rPr lang="ar-IQ" dirty="0">
                <a:ea typeface="Calibri"/>
              </a:rPr>
              <a:t>النسبة الجديدة لحقوقهم في الاصول القابلة للتحديد للشركة المكتسبة او</a:t>
            </a:r>
            <a:endParaRPr lang="en-US" dirty="0">
              <a:ea typeface="Calibri"/>
            </a:endParaRPr>
          </a:p>
          <a:p>
            <a:pPr lvl="0" algn="r" rtl="1">
              <a:buFont typeface="Arial"/>
              <a:buChar char="-"/>
            </a:pPr>
            <a:r>
              <a:rPr lang="ar-IQ" dirty="0">
                <a:ea typeface="Calibri"/>
              </a:rPr>
              <a:t> القيمة العادلة (مشابة </a:t>
            </a:r>
            <a:r>
              <a:rPr lang="en-US" dirty="0">
                <a:ea typeface="Calibri"/>
              </a:rPr>
              <a:t> U.S GAAP </a:t>
            </a:r>
            <a:r>
              <a:rPr lang="ar-IQ">
                <a:ea typeface="Calibri"/>
              </a:rPr>
              <a:t>) </a:t>
            </a:r>
            <a:endParaRPr lang="en-US" dirty="0">
              <a:ea typeface="Calibri"/>
            </a:endParaRPr>
          </a:p>
          <a:p>
            <a:pPr algn="r" rtl="1">
              <a:lnSpc>
                <a:spcPct val="115000"/>
              </a:lnSpc>
              <a:spcAft>
                <a:spcPts val="1000"/>
              </a:spcAft>
            </a:pPr>
            <a:r>
              <a:rPr lang="ar-IQ" sz="2400" dirty="0">
                <a:latin typeface="Calibri"/>
                <a:ea typeface="Calibri"/>
                <a:cs typeface="Arial"/>
              </a:rPr>
              <a:t>التغير في السيطرة يعد حدث ذو </a:t>
            </a:r>
            <a:r>
              <a:rPr lang="ar-IQ" sz="2400" dirty="0" smtClean="0">
                <a:latin typeface="Calibri"/>
                <a:ea typeface="Calibri"/>
                <a:cs typeface="Arial"/>
              </a:rPr>
              <a:t>تأثير </a:t>
            </a:r>
            <a:r>
              <a:rPr lang="ar-IQ" sz="2400" dirty="0">
                <a:latin typeface="Calibri"/>
                <a:ea typeface="Calibri"/>
                <a:cs typeface="Arial"/>
              </a:rPr>
              <a:t>اقتصادي </a:t>
            </a:r>
            <a:endParaRPr lang="en-US" sz="2400" dirty="0">
              <a:latin typeface="Calibri"/>
              <a:ea typeface="Calibri"/>
              <a:cs typeface="Arial"/>
            </a:endParaRPr>
          </a:p>
          <a:p>
            <a:pPr lvl="0" algn="r" rtl="1">
              <a:buFont typeface="Arial"/>
              <a:buChar char="-"/>
            </a:pPr>
            <a:r>
              <a:rPr lang="ar-IQ" dirty="0">
                <a:ea typeface="Calibri"/>
              </a:rPr>
              <a:t>يتم تطبيق محاسبة الاكتساب فقط في تأريخ تحقيق السيطرة </a:t>
            </a:r>
            <a:endParaRPr lang="en-US" dirty="0">
              <a:ea typeface="Calibri"/>
            </a:endParaRPr>
          </a:p>
          <a:p>
            <a:endParaRPr lang="en-US" dirty="0"/>
          </a:p>
        </p:txBody>
      </p:sp>
      <p:sp>
        <p:nvSpPr>
          <p:cNvPr id="2" name="Slide Number Placeholder 1"/>
          <p:cNvSpPr>
            <a:spLocks noGrp="1"/>
          </p:cNvSpPr>
          <p:nvPr>
            <p:ph type="sldNum" sz="quarter" idx="12"/>
          </p:nvPr>
        </p:nvSpPr>
        <p:spPr/>
        <p:txBody>
          <a:bodyPr/>
          <a:lstStyle/>
          <a:p>
            <a:fld id="{0B62EAB1-D80C-4217-BFF0-836E2E1B9F25}" type="slidenum">
              <a:rPr lang="en-US" smtClean="0"/>
              <a:pPr/>
              <a:t>52</a:t>
            </a:fld>
            <a:endParaRPr lang="en-US" dirty="0"/>
          </a:p>
        </p:txBody>
      </p:sp>
      <p:sp>
        <p:nvSpPr>
          <p:cNvPr id="4" name="Rectangle 3"/>
          <p:cNvSpPr/>
          <p:nvPr/>
        </p:nvSpPr>
        <p:spPr>
          <a:xfrm>
            <a:off x="3810000" y="6096000"/>
            <a:ext cx="4572000" cy="584200"/>
          </a:xfrm>
          <a:prstGeom prst="rect">
            <a:avLst/>
          </a:prstGeom>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6  Noncontrolling shareholders acquire new shares issued by subsidiary</a:t>
            </a:r>
            <a:endParaRPr lang="en-US" altLang="en-US" sz="1600" dirty="0">
              <a:latin typeface="+mj-lt"/>
            </a:endParaRPr>
          </a:p>
        </p:txBody>
      </p:sp>
    </p:spTree>
    <p:extLst>
      <p:ext uri="{BB962C8B-B14F-4D97-AF65-F5344CB8AC3E}">
        <p14:creationId xmlns:p14="http://schemas.microsoft.com/office/powerpoint/2010/main" val="67020552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3" name="Rectangle 3"/>
          <p:cNvSpPr>
            <a:spLocks noGrp="1" noChangeArrowheads="1"/>
          </p:cNvSpPr>
          <p:nvPr>
            <p:ph type="title"/>
          </p:nvPr>
        </p:nvSpPr>
        <p:spPr/>
        <p:txBody>
          <a:bodyPr>
            <a:noAutofit/>
          </a:bodyPr>
          <a:lstStyle/>
          <a:p>
            <a:r>
              <a:rPr lang="en-US" sz="2800" dirty="0" smtClean="0"/>
              <a:t>Parent Acquires Subsidiary Stock Through Several Open-Market Purchases—Cost Method</a:t>
            </a:r>
            <a:endParaRPr lang="en-US" sz="2800" dirty="0"/>
          </a:p>
        </p:txBody>
      </p:sp>
      <p:sp>
        <p:nvSpPr>
          <p:cNvPr id="6" name="Content Placeholder 5"/>
          <p:cNvSpPr>
            <a:spLocks noGrp="1"/>
          </p:cNvSpPr>
          <p:nvPr>
            <p:ph idx="1"/>
          </p:nvPr>
        </p:nvSpPr>
        <p:spPr/>
        <p:txBody>
          <a:bodyPr/>
          <a:lstStyle/>
          <a:p>
            <a:pPr algn="r"/>
            <a:r>
              <a:rPr lang="en-US" altLang="en-US" b="1" dirty="0" smtClean="0">
                <a:latin typeface="+mj-lt"/>
              </a:rPr>
              <a:t>Current GAAP (ASC paragraph 805-10-25-9</a:t>
            </a:r>
            <a:r>
              <a:rPr lang="en-US" altLang="en-US" b="1" dirty="0" smtClean="0">
                <a:latin typeface="+mj-lt"/>
              </a:rPr>
              <a:t>) </a:t>
            </a:r>
            <a:endParaRPr lang="en-US" altLang="en-US" b="1" dirty="0" smtClean="0">
              <a:latin typeface="+mj-lt"/>
            </a:endParaRPr>
          </a:p>
          <a:p>
            <a:pPr lvl="0" algn="r" rtl="1">
              <a:buFont typeface="Symbol"/>
              <a:buChar char=""/>
            </a:pPr>
            <a:r>
              <a:rPr lang="ar-SA" dirty="0">
                <a:ea typeface="Calibri"/>
                <a:cs typeface="Arial"/>
              </a:rPr>
              <a:t>ينبغي اعادة قياس الحقوق غير الخاضعة للسيطرة بالقيمة العادلة عند تحقق السيطرة ، واثبات وتعديل التغيرات الناتججة في صافي الدخل .</a:t>
            </a:r>
            <a:endParaRPr lang="en-US" dirty="0">
              <a:ea typeface="Calibri"/>
              <a:cs typeface="Arial"/>
            </a:endParaRPr>
          </a:p>
          <a:p>
            <a:pPr lvl="0" algn="r" rtl="1">
              <a:buFont typeface="Symbol"/>
              <a:buChar char=""/>
            </a:pPr>
            <a:r>
              <a:rPr lang="ar-SA" dirty="0">
                <a:ea typeface="Calibri"/>
                <a:cs typeface="Arial"/>
              </a:rPr>
              <a:t>اذا فقدت الشركة القابضة السيطرة ولكنها ماتزال تحتفظ بالحقوق غير الخاضعة للسيطرة فيجب اعادة قياس الحقوق غير الخاضة للسيطرة المحتفظ بها بالقيمة العادلة في تأريخ فقدان السيطرة وتعكس هذه التعديلات في كشف الدخل  </a:t>
            </a:r>
            <a:r>
              <a:rPr lang="ar-IQ" dirty="0" smtClean="0">
                <a:ea typeface="Calibri"/>
                <a:cs typeface="Arial"/>
              </a:rPr>
              <a:t>.</a:t>
            </a:r>
          </a:p>
          <a:p>
            <a:pPr marL="0" lvl="0" indent="0" algn="r" rtl="1">
              <a:buNone/>
            </a:pPr>
            <a:endParaRPr lang="en-US" dirty="0">
              <a:ea typeface="Calibri"/>
              <a:cs typeface="Arial"/>
            </a:endParaRPr>
          </a:p>
          <a:p>
            <a:pPr algn="r"/>
            <a:endParaRPr lang="en-US" dirty="0">
              <a:latin typeface="+mj-lt"/>
            </a:endParaRPr>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6</a:t>
            </a:fld>
            <a:endParaRPr lang="en-US" dirty="0">
              <a:latin typeface="+mj-lt"/>
            </a:endParaRPr>
          </a:p>
        </p:txBody>
      </p:sp>
      <p:sp>
        <p:nvSpPr>
          <p:cNvPr id="4" name="Rectangle 3"/>
          <p:cNvSpPr/>
          <p:nvPr/>
        </p:nvSpPr>
        <p:spPr>
          <a:xfrm>
            <a:off x="4191000" y="6096000"/>
            <a:ext cx="45720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r>
              <a:rPr lang="en-US" altLang="en-US" sz="1600" b="1" i="1" dirty="0">
                <a:latin typeface="+mj-lt"/>
              </a:rPr>
              <a:t>LO </a:t>
            </a:r>
            <a:r>
              <a:rPr lang="en-US" altLang="en-US" sz="1600" b="1" i="1" dirty="0" smtClean="0">
                <a:latin typeface="+mj-lt"/>
              </a:rPr>
              <a:t>2 Multiple open market purchases.</a:t>
            </a:r>
            <a:endParaRPr lang="en-US" altLang="en-US" sz="1600" dirty="0">
              <a:latin typeface="+mj-lt"/>
            </a:endParaRPr>
          </a:p>
        </p:txBody>
      </p:sp>
    </p:spTree>
    <p:extLst>
      <p:ext uri="{BB962C8B-B14F-4D97-AF65-F5344CB8AC3E}">
        <p14:creationId xmlns:p14="http://schemas.microsoft.com/office/powerpoint/2010/main" val="1760775846"/>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3" name="Rectangle 3"/>
          <p:cNvSpPr>
            <a:spLocks noGrp="1" noChangeArrowheads="1"/>
          </p:cNvSpPr>
          <p:nvPr>
            <p:ph type="title"/>
          </p:nvPr>
        </p:nvSpPr>
        <p:spPr/>
        <p:txBody>
          <a:bodyPr/>
          <a:lstStyle/>
          <a:p>
            <a:r>
              <a:rPr lang="en-US" sz="3200" dirty="0" smtClean="0"/>
              <a:t>Several Open-Market Purchases—Cost Method</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7</a:t>
            </a:fld>
            <a:endParaRPr lang="en-US" dirty="0">
              <a:latin typeface="+mj-lt"/>
            </a:endParaRPr>
          </a:p>
        </p:txBody>
      </p:sp>
      <p:sp>
        <p:nvSpPr>
          <p:cNvPr id="11267" name="Rectangle 4"/>
          <p:cNvSpPr>
            <a:spLocks noChangeArrowheads="1"/>
          </p:cNvSpPr>
          <p:nvPr/>
        </p:nvSpPr>
        <p:spPr bwMode="auto">
          <a:xfrm>
            <a:off x="609600" y="1447800"/>
            <a:ext cx="8153400" cy="236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20000"/>
              </a:lnSpc>
              <a:spcBef>
                <a:spcPct val="50000"/>
              </a:spcBef>
            </a:pPr>
            <a:r>
              <a:rPr lang="en-US" altLang="en-US" sz="2000" b="1" dirty="0">
                <a:solidFill>
                  <a:srgbClr val="800000"/>
                </a:solidFill>
                <a:latin typeface="+mj-lt"/>
              </a:rPr>
              <a:t>Illustration:</a:t>
            </a:r>
            <a:r>
              <a:rPr lang="en-US" altLang="en-US" sz="2000" dirty="0">
                <a:latin typeface="+mj-lt"/>
              </a:rPr>
              <a:t>  S Company had 10,000 shares of $10 par value common stock outstanding </a:t>
            </a:r>
            <a:r>
              <a:rPr lang="en-US" altLang="en-US" sz="2000" dirty="0" smtClean="0">
                <a:latin typeface="+mj-lt"/>
              </a:rPr>
              <a:t>and </a:t>
            </a:r>
            <a:r>
              <a:rPr lang="en-US" altLang="en-US" sz="2000" dirty="0">
                <a:latin typeface="+mj-lt"/>
              </a:rPr>
              <a:t>retained earnings as follows</a:t>
            </a:r>
            <a:r>
              <a:rPr lang="en-US" altLang="en-US" sz="2000" dirty="0" smtClean="0">
                <a:latin typeface="+mj-lt"/>
              </a:rPr>
              <a:t>:</a:t>
            </a:r>
          </a:p>
          <a:p>
            <a:pPr algn="l">
              <a:lnSpc>
                <a:spcPct val="120000"/>
              </a:lnSpc>
              <a:spcBef>
                <a:spcPct val="50000"/>
              </a:spcBef>
            </a:pPr>
            <a:r>
              <a:rPr lang="en-US" altLang="en-US" sz="2000" dirty="0" smtClean="0">
                <a:latin typeface="+mj-lt"/>
              </a:rPr>
              <a:t>		</a:t>
            </a:r>
            <a:r>
              <a:rPr lang="en-US" altLang="en-US" sz="2000" i="1" dirty="0">
                <a:latin typeface="+mj-lt"/>
              </a:rPr>
              <a:t>	</a:t>
            </a:r>
            <a:r>
              <a:rPr lang="en-US" altLang="en-US" sz="1800" dirty="0">
                <a:latin typeface="+mj-lt"/>
              </a:rPr>
              <a:t>January 1, </a:t>
            </a:r>
            <a:r>
              <a:rPr lang="en-US" altLang="en-US" sz="1800" dirty="0" smtClean="0">
                <a:latin typeface="+mj-lt"/>
              </a:rPr>
              <a:t>2013 </a:t>
            </a:r>
            <a:r>
              <a:rPr lang="en-US" altLang="en-US" sz="1800" dirty="0">
                <a:latin typeface="+mj-lt"/>
              </a:rPr>
              <a:t>(1</a:t>
            </a:r>
            <a:r>
              <a:rPr lang="en-US" altLang="en-US" sz="1800" baseline="30000" dirty="0">
                <a:latin typeface="+mj-lt"/>
              </a:rPr>
              <a:t>st</a:t>
            </a:r>
            <a:r>
              <a:rPr lang="en-US" altLang="en-US" sz="1800" dirty="0">
                <a:latin typeface="+mj-lt"/>
              </a:rPr>
              <a:t> stock purchase)	$ 40,000</a:t>
            </a:r>
          </a:p>
          <a:p>
            <a:pPr algn="l">
              <a:lnSpc>
                <a:spcPct val="115000"/>
              </a:lnSpc>
            </a:pPr>
            <a:r>
              <a:rPr lang="en-US" altLang="en-US" sz="1800" dirty="0">
                <a:latin typeface="+mj-lt"/>
              </a:rPr>
              <a:t>	January 1, </a:t>
            </a:r>
            <a:r>
              <a:rPr lang="en-US" altLang="en-US" sz="1800" dirty="0" smtClean="0">
                <a:latin typeface="+mj-lt"/>
              </a:rPr>
              <a:t>2015 </a:t>
            </a:r>
            <a:r>
              <a:rPr lang="en-US" altLang="en-US" sz="1800" dirty="0">
                <a:latin typeface="+mj-lt"/>
              </a:rPr>
              <a:t>(control achieved)	    120,000</a:t>
            </a:r>
          </a:p>
          <a:p>
            <a:pPr algn="l">
              <a:lnSpc>
                <a:spcPct val="115000"/>
              </a:lnSpc>
            </a:pPr>
            <a:r>
              <a:rPr lang="en-US" altLang="en-US" sz="1800" dirty="0">
                <a:latin typeface="+mj-lt"/>
              </a:rPr>
              <a:t>	</a:t>
            </a:r>
          </a:p>
        </p:txBody>
      </p:sp>
      <p:sp>
        <p:nvSpPr>
          <p:cNvPr id="11268" name="Rectangle 5"/>
          <p:cNvSpPr>
            <a:spLocks noChangeArrowheads="1"/>
          </p:cNvSpPr>
          <p:nvPr/>
        </p:nvSpPr>
        <p:spPr bwMode="auto">
          <a:xfrm>
            <a:off x="533400" y="4267200"/>
            <a:ext cx="8382000" cy="1561966"/>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marL="346075" indent="-346075" algn="ctr" eaLnBrk="0" hangingPunct="0">
              <a:tabLst>
                <a:tab pos="692150" algn="l"/>
                <a:tab pos="5195888" algn="r"/>
                <a:tab pos="7661275" algn="r"/>
              </a:tabLst>
              <a:defRPr sz="2300">
                <a:solidFill>
                  <a:schemeClr val="tx1"/>
                </a:solidFill>
                <a:latin typeface="Comic Sans MS" pitchFamily="66" charset="0"/>
              </a:defRPr>
            </a:lvl1pPr>
            <a:lvl2pPr marL="742950" indent="-285750" algn="ctr" eaLnBrk="0" hangingPunct="0">
              <a:tabLst>
                <a:tab pos="692150" algn="l"/>
                <a:tab pos="5195888" algn="r"/>
                <a:tab pos="7661275" algn="r"/>
              </a:tabLst>
              <a:defRPr sz="2300">
                <a:solidFill>
                  <a:schemeClr val="tx1"/>
                </a:solidFill>
                <a:latin typeface="Comic Sans MS" pitchFamily="66" charset="0"/>
              </a:defRPr>
            </a:lvl2pPr>
            <a:lvl3pPr marL="1143000" indent="-228600" algn="ctr" eaLnBrk="0" hangingPunct="0">
              <a:tabLst>
                <a:tab pos="692150" algn="l"/>
                <a:tab pos="5195888" algn="r"/>
                <a:tab pos="7661275" algn="r"/>
              </a:tabLst>
              <a:defRPr sz="2300">
                <a:solidFill>
                  <a:schemeClr val="tx1"/>
                </a:solidFill>
                <a:latin typeface="Comic Sans MS" pitchFamily="66" charset="0"/>
              </a:defRPr>
            </a:lvl3pPr>
            <a:lvl4pPr marL="1600200" indent="-228600" algn="ctr" eaLnBrk="0" hangingPunct="0">
              <a:tabLst>
                <a:tab pos="692150" algn="l"/>
                <a:tab pos="5195888" algn="r"/>
                <a:tab pos="7661275" algn="r"/>
              </a:tabLst>
              <a:defRPr sz="2300">
                <a:solidFill>
                  <a:schemeClr val="tx1"/>
                </a:solidFill>
                <a:latin typeface="Comic Sans MS" pitchFamily="66" charset="0"/>
              </a:defRPr>
            </a:lvl4pPr>
            <a:lvl5pPr marL="2057400" indent="-228600" algn="ctr" eaLnBrk="0" hangingPunct="0">
              <a:tabLst>
                <a:tab pos="692150" algn="l"/>
                <a:tab pos="5195888" algn="r"/>
                <a:tab pos="7661275"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692150" algn="l"/>
                <a:tab pos="5195888" algn="r"/>
                <a:tab pos="7661275"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692150" algn="l"/>
                <a:tab pos="5195888" algn="r"/>
                <a:tab pos="7661275"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692150" algn="l"/>
                <a:tab pos="5195888" algn="r"/>
                <a:tab pos="7661275"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692150" algn="l"/>
                <a:tab pos="5195888" algn="r"/>
                <a:tab pos="7661275" algn="r"/>
              </a:tabLst>
              <a:defRPr sz="2300">
                <a:solidFill>
                  <a:schemeClr val="tx1"/>
                </a:solidFill>
                <a:latin typeface="Comic Sans MS" pitchFamily="66" charset="0"/>
              </a:defRPr>
            </a:lvl9pPr>
          </a:lstStyle>
          <a:p>
            <a:pPr algn="l">
              <a:lnSpc>
                <a:spcPct val="115000"/>
              </a:lnSpc>
              <a:spcAft>
                <a:spcPct val="25000"/>
              </a:spcAft>
            </a:pPr>
            <a:r>
              <a:rPr lang="en-US" altLang="en-US" sz="2000" dirty="0">
                <a:latin typeface="+mj-lt"/>
              </a:rPr>
              <a:t>P Co. purchased S Co. common stock on the open market for cash:</a:t>
            </a:r>
          </a:p>
          <a:p>
            <a:pPr algn="l">
              <a:lnSpc>
                <a:spcPct val="125000"/>
              </a:lnSpc>
            </a:pPr>
            <a:r>
              <a:rPr lang="en-US" altLang="en-US" sz="1800" dirty="0">
                <a:latin typeface="+mj-lt"/>
              </a:rPr>
              <a:t>	January 1, </a:t>
            </a:r>
            <a:r>
              <a:rPr lang="en-US" altLang="en-US" sz="1800" dirty="0" smtClean="0">
                <a:latin typeface="+mj-lt"/>
              </a:rPr>
              <a:t>2013</a:t>
            </a:r>
            <a:r>
              <a:rPr lang="en-US" altLang="en-US" sz="1800" dirty="0">
                <a:latin typeface="+mj-lt"/>
              </a:rPr>
              <a:t>	</a:t>
            </a:r>
            <a:r>
              <a:rPr lang="en-US" altLang="en-US" sz="1800" dirty="0" smtClean="0">
                <a:latin typeface="+mj-lt"/>
              </a:rPr>
              <a:t>1,500 </a:t>
            </a:r>
            <a:r>
              <a:rPr lang="en-US" altLang="en-US" sz="1800" dirty="0">
                <a:latin typeface="+mj-lt"/>
              </a:rPr>
              <a:t>shares </a:t>
            </a:r>
            <a:r>
              <a:rPr lang="en-US" altLang="en-US" sz="1600" b="1" dirty="0">
                <a:latin typeface="+mj-lt"/>
              </a:rPr>
              <a:t>(15</a:t>
            </a:r>
            <a:r>
              <a:rPr lang="en-US" altLang="en-US" sz="1600" b="1" dirty="0" smtClean="0">
                <a:latin typeface="+mj-lt"/>
              </a:rPr>
              <a:t>% of 10,000 shares)</a:t>
            </a:r>
            <a:r>
              <a:rPr lang="en-US" altLang="en-US" sz="1800" dirty="0" smtClean="0">
                <a:latin typeface="+mj-lt"/>
              </a:rPr>
              <a:t> </a:t>
            </a:r>
            <a:r>
              <a:rPr lang="en-US" altLang="en-US" sz="1800" dirty="0">
                <a:latin typeface="+mj-lt"/>
              </a:rPr>
              <a:t>	</a:t>
            </a:r>
            <a:r>
              <a:rPr lang="en-US" altLang="en-US" sz="1800" dirty="0" smtClean="0">
                <a:latin typeface="+mj-lt"/>
              </a:rPr>
              <a:t>$ </a:t>
            </a:r>
            <a:r>
              <a:rPr lang="en-US" altLang="en-US" sz="1800" dirty="0">
                <a:latin typeface="+mj-lt"/>
              </a:rPr>
              <a:t>24,000</a:t>
            </a:r>
          </a:p>
          <a:p>
            <a:pPr algn="l">
              <a:lnSpc>
                <a:spcPct val="125000"/>
              </a:lnSpc>
            </a:pPr>
            <a:r>
              <a:rPr lang="en-US" altLang="en-US" sz="1800" dirty="0">
                <a:latin typeface="+mj-lt"/>
              </a:rPr>
              <a:t>	January 1, </a:t>
            </a:r>
            <a:r>
              <a:rPr lang="en-US" altLang="en-US" sz="1800" dirty="0" smtClean="0">
                <a:latin typeface="+mj-lt"/>
              </a:rPr>
              <a:t>2015 </a:t>
            </a:r>
            <a:r>
              <a:rPr lang="en-US" altLang="en-US" sz="1800" dirty="0">
                <a:latin typeface="+mj-lt"/>
              </a:rPr>
              <a:t>	7,500 shares </a:t>
            </a:r>
            <a:r>
              <a:rPr lang="en-US" altLang="en-US" sz="1600" b="1" dirty="0">
                <a:latin typeface="+mj-lt"/>
              </a:rPr>
              <a:t>(75</a:t>
            </a:r>
            <a:r>
              <a:rPr lang="en-US" altLang="en-US" sz="1600" b="1" dirty="0" smtClean="0">
                <a:latin typeface="+mj-lt"/>
              </a:rPr>
              <a:t>% of 10,000 shares)</a:t>
            </a:r>
            <a:r>
              <a:rPr lang="en-US" altLang="en-US" sz="1800" dirty="0" smtClean="0">
                <a:latin typeface="+mj-lt"/>
              </a:rPr>
              <a:t> </a:t>
            </a:r>
            <a:r>
              <a:rPr lang="en-US" altLang="en-US" sz="1800" dirty="0">
                <a:latin typeface="+mj-lt"/>
              </a:rPr>
              <a:t>	</a:t>
            </a:r>
            <a:r>
              <a:rPr lang="en-US" altLang="en-US" sz="1800" dirty="0" smtClean="0">
                <a:latin typeface="+mj-lt"/>
              </a:rPr>
              <a:t> 187,500</a:t>
            </a:r>
            <a:endParaRPr lang="en-US" altLang="en-US" sz="1800" dirty="0">
              <a:latin typeface="+mj-lt"/>
            </a:endParaRPr>
          </a:p>
          <a:p>
            <a:pPr algn="l">
              <a:lnSpc>
                <a:spcPct val="125000"/>
              </a:lnSpc>
            </a:pPr>
            <a:r>
              <a:rPr lang="en-US" altLang="en-US" sz="1800" dirty="0">
                <a:latin typeface="+mj-lt"/>
              </a:rPr>
              <a:t>		Total 	9,000 shares </a:t>
            </a:r>
            <a:r>
              <a:rPr lang="en-US" altLang="en-US" sz="1600" b="1" dirty="0">
                <a:latin typeface="+mj-lt"/>
              </a:rPr>
              <a:t>(90</a:t>
            </a:r>
            <a:r>
              <a:rPr lang="en-US" altLang="en-US" sz="1600" b="1" dirty="0" smtClean="0">
                <a:latin typeface="+mj-lt"/>
              </a:rPr>
              <a:t>% of 10,000 shares)</a:t>
            </a:r>
            <a:r>
              <a:rPr lang="en-US" altLang="en-US" sz="1800" dirty="0" smtClean="0">
                <a:latin typeface="+mj-lt"/>
              </a:rPr>
              <a:t> </a:t>
            </a:r>
            <a:r>
              <a:rPr lang="en-US" altLang="en-US" sz="1800" dirty="0">
                <a:latin typeface="+mj-lt"/>
              </a:rPr>
              <a:t>	</a:t>
            </a:r>
            <a:r>
              <a:rPr lang="en-US" altLang="en-US" sz="1800" dirty="0" smtClean="0">
                <a:latin typeface="+mj-lt"/>
              </a:rPr>
              <a:t>  $</a:t>
            </a:r>
            <a:r>
              <a:rPr lang="en-US" altLang="en-US" sz="1800" dirty="0">
                <a:latin typeface="+mj-lt"/>
              </a:rPr>
              <a:t>211,500</a:t>
            </a:r>
          </a:p>
        </p:txBody>
      </p:sp>
      <p:sp>
        <p:nvSpPr>
          <p:cNvPr id="11269" name="Line 6"/>
          <p:cNvSpPr>
            <a:spLocks noChangeShapeType="1"/>
          </p:cNvSpPr>
          <p:nvPr/>
        </p:nvSpPr>
        <p:spPr bwMode="auto">
          <a:xfrm>
            <a:off x="7086600" y="5410200"/>
            <a:ext cx="12954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11270" name="Line 7"/>
          <p:cNvSpPr>
            <a:spLocks noChangeShapeType="1"/>
          </p:cNvSpPr>
          <p:nvPr/>
        </p:nvSpPr>
        <p:spPr bwMode="auto">
          <a:xfrm>
            <a:off x="7086600" y="5867400"/>
            <a:ext cx="12954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11271" name="Line 8"/>
          <p:cNvSpPr>
            <a:spLocks noChangeShapeType="1"/>
          </p:cNvSpPr>
          <p:nvPr/>
        </p:nvSpPr>
        <p:spPr bwMode="auto">
          <a:xfrm>
            <a:off x="7086600" y="5791200"/>
            <a:ext cx="129540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latin typeface="+mj-lt"/>
            </a:endParaRPr>
          </a:p>
        </p:txBody>
      </p:sp>
      <p:sp>
        <p:nvSpPr>
          <p:cNvPr id="13" name="Rectangle 12"/>
          <p:cNvSpPr/>
          <p:nvPr/>
        </p:nvSpPr>
        <p:spPr>
          <a:xfrm>
            <a:off x="4343400" y="6324600"/>
            <a:ext cx="45720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r"/>
            <a:r>
              <a:rPr lang="en-US" altLang="en-US" sz="1600" b="1" i="1" dirty="0">
                <a:latin typeface="+mj-lt"/>
              </a:rPr>
              <a:t>LO </a:t>
            </a:r>
            <a:r>
              <a:rPr lang="en-US" altLang="en-US" sz="1600" b="1" i="1" dirty="0" smtClean="0">
                <a:latin typeface="+mj-lt"/>
              </a:rPr>
              <a:t>2 Multiple open market purchases.</a:t>
            </a:r>
            <a:endParaRPr lang="en-US" altLang="en-US" sz="1600" dirty="0">
              <a:latin typeface="+mj-lt"/>
            </a:endParaRPr>
          </a:p>
        </p:txBody>
      </p:sp>
      <p:sp>
        <p:nvSpPr>
          <p:cNvPr id="14" name="TextBox 13"/>
          <p:cNvSpPr txBox="1"/>
          <p:nvPr/>
        </p:nvSpPr>
        <p:spPr>
          <a:xfrm>
            <a:off x="6172200" y="1981200"/>
            <a:ext cx="2209800" cy="646331"/>
          </a:xfrm>
          <a:prstGeom prst="rect">
            <a:avLst/>
          </a:prstGeom>
          <a:noFill/>
        </p:spPr>
        <p:txBody>
          <a:bodyPr wrap="square" rtlCol="0">
            <a:spAutoFit/>
          </a:bodyPr>
          <a:lstStyle/>
          <a:p>
            <a:pPr algn="ctr"/>
            <a:r>
              <a:rPr lang="en-US" dirty="0" smtClean="0"/>
              <a:t>S Company </a:t>
            </a:r>
            <a:br>
              <a:rPr lang="en-US" dirty="0" smtClean="0"/>
            </a:br>
            <a:r>
              <a:rPr lang="en-US" dirty="0" smtClean="0"/>
              <a:t>Retained Earnings</a:t>
            </a:r>
            <a:endParaRPr lang="en-US" dirty="0"/>
          </a:p>
        </p:txBody>
      </p:sp>
      <p:cxnSp>
        <p:nvCxnSpPr>
          <p:cNvPr id="16" name="Straight Connector 15"/>
          <p:cNvCxnSpPr/>
          <p:nvPr/>
        </p:nvCxnSpPr>
        <p:spPr>
          <a:xfrm>
            <a:off x="2590800" y="5410200"/>
            <a:ext cx="3276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90800" y="5867400"/>
            <a:ext cx="3276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0800" y="5791200"/>
            <a:ext cx="3276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69924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33575"/>
            <a:ext cx="83820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58179" name="Rectangle 3"/>
          <p:cNvSpPr>
            <a:spLocks noGrp="1" noChangeArrowheads="1"/>
          </p:cNvSpPr>
          <p:nvPr>
            <p:ph type="title"/>
          </p:nvPr>
        </p:nvSpPr>
        <p:spPr/>
        <p:txBody>
          <a:bodyPr/>
          <a:lstStyle/>
          <a:p>
            <a:r>
              <a:rPr lang="en-US" sz="3200" dirty="0" smtClean="0"/>
              <a:t>Several Open-Market Purchases—Cost Method</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8</a:t>
            </a:fld>
            <a:endParaRPr lang="en-US" dirty="0">
              <a:latin typeface="+mj-lt"/>
            </a:endParaRPr>
          </a:p>
        </p:txBody>
      </p:sp>
      <p:sp>
        <p:nvSpPr>
          <p:cNvPr id="12292" name="Rectangle 4"/>
          <p:cNvSpPr>
            <a:spLocks noChangeArrowheads="1"/>
          </p:cNvSpPr>
          <p:nvPr/>
        </p:nvSpPr>
        <p:spPr bwMode="auto">
          <a:xfrm>
            <a:off x="609600" y="1447800"/>
            <a:ext cx="8153400" cy="4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20000"/>
              </a:lnSpc>
              <a:spcBef>
                <a:spcPct val="50000"/>
              </a:spcBef>
            </a:pPr>
            <a:r>
              <a:rPr lang="en-US" altLang="en-US" sz="2000" dirty="0">
                <a:latin typeface="+mj-lt"/>
              </a:rPr>
              <a:t>Thus on P’s books, the following entries are made:</a:t>
            </a:r>
          </a:p>
        </p:txBody>
      </p:sp>
      <p:sp>
        <p:nvSpPr>
          <p:cNvPr id="1458191" name="Rectangle 15"/>
          <p:cNvSpPr>
            <a:spLocks noChangeArrowheads="1"/>
          </p:cNvSpPr>
          <p:nvPr/>
        </p:nvSpPr>
        <p:spPr bwMode="auto">
          <a:xfrm>
            <a:off x="685800" y="2286000"/>
            <a:ext cx="8001000" cy="228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endParaRPr lang="en-US" altLang="en-US" dirty="0">
              <a:latin typeface="+mj-lt"/>
            </a:endParaRPr>
          </a:p>
        </p:txBody>
      </p:sp>
      <p:sp>
        <p:nvSpPr>
          <p:cNvPr id="1458192" name="Rectangle 16"/>
          <p:cNvSpPr>
            <a:spLocks noChangeArrowheads="1"/>
          </p:cNvSpPr>
          <p:nvPr/>
        </p:nvSpPr>
        <p:spPr bwMode="auto">
          <a:xfrm>
            <a:off x="685800" y="2514600"/>
            <a:ext cx="8001000" cy="228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endParaRPr lang="en-US" altLang="en-US" dirty="0">
              <a:latin typeface="+mj-lt"/>
            </a:endParaRPr>
          </a:p>
        </p:txBody>
      </p:sp>
      <p:sp>
        <p:nvSpPr>
          <p:cNvPr id="1458193" name="Rectangle 17"/>
          <p:cNvSpPr>
            <a:spLocks noChangeArrowheads="1"/>
          </p:cNvSpPr>
          <p:nvPr/>
        </p:nvSpPr>
        <p:spPr bwMode="auto">
          <a:xfrm>
            <a:off x="685800" y="2971800"/>
            <a:ext cx="8001000" cy="228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endParaRPr lang="en-US" altLang="en-US" dirty="0">
              <a:latin typeface="+mj-lt"/>
            </a:endParaRPr>
          </a:p>
        </p:txBody>
      </p:sp>
      <p:sp>
        <p:nvSpPr>
          <p:cNvPr id="1458194" name="Rectangle 18"/>
          <p:cNvSpPr>
            <a:spLocks noChangeArrowheads="1"/>
          </p:cNvSpPr>
          <p:nvPr/>
        </p:nvSpPr>
        <p:spPr bwMode="auto">
          <a:xfrm>
            <a:off x="685800" y="3200400"/>
            <a:ext cx="8001000" cy="2286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endParaRPr lang="en-US" altLang="en-US" dirty="0">
              <a:latin typeface="+mj-lt"/>
            </a:endParaRPr>
          </a:p>
        </p:txBody>
      </p:sp>
      <p:sp>
        <p:nvSpPr>
          <p:cNvPr id="12297" name="Rectangle 19"/>
          <p:cNvSpPr>
            <a:spLocks noChangeArrowheads="1"/>
          </p:cNvSpPr>
          <p:nvPr/>
        </p:nvSpPr>
        <p:spPr bwMode="auto">
          <a:xfrm>
            <a:off x="609600" y="3733800"/>
            <a:ext cx="8229600" cy="2106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457200" indent="-457200"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25000"/>
              </a:lnSpc>
              <a:spcBef>
                <a:spcPct val="50000"/>
              </a:spcBef>
            </a:pPr>
            <a:r>
              <a:rPr lang="en-US" altLang="en-US" sz="2000" dirty="0">
                <a:latin typeface="+mj-lt"/>
              </a:rPr>
              <a:t>Assumptions:</a:t>
            </a:r>
          </a:p>
          <a:p>
            <a:pPr algn="l">
              <a:lnSpc>
                <a:spcPct val="125000"/>
              </a:lnSpc>
              <a:spcBef>
                <a:spcPct val="50000"/>
              </a:spcBef>
              <a:buFontTx/>
              <a:buAutoNum type="arabicPeriod"/>
            </a:pPr>
            <a:r>
              <a:rPr lang="en-US" altLang="en-US" sz="1800" dirty="0">
                <a:latin typeface="+mj-lt"/>
              </a:rPr>
              <a:t>Any difference between implied and book values of the purchases relates solely to goodwill and is, therefore, not subject to amortization or depreciation but is reviewed periodically for impairment.</a:t>
            </a:r>
          </a:p>
          <a:p>
            <a:pPr algn="l">
              <a:lnSpc>
                <a:spcPct val="125000"/>
              </a:lnSpc>
              <a:spcBef>
                <a:spcPct val="50000"/>
              </a:spcBef>
              <a:buFontTx/>
              <a:buAutoNum type="arabicPeriod"/>
            </a:pPr>
            <a:r>
              <a:rPr lang="en-US" altLang="en-US" sz="1800" dirty="0">
                <a:latin typeface="+mj-lt"/>
              </a:rPr>
              <a:t>S Company distributes no dividends during the periods under consideration.</a:t>
            </a:r>
          </a:p>
        </p:txBody>
      </p:sp>
      <p:sp>
        <p:nvSpPr>
          <p:cNvPr id="12298" name="Text Box 20"/>
          <p:cNvSpPr txBox="1">
            <a:spLocks noChangeArrowheads="1"/>
          </p:cNvSpPr>
          <p:nvPr/>
        </p:nvSpPr>
        <p:spPr bwMode="auto">
          <a:xfrm>
            <a:off x="3429000" y="62484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spcBef>
                <a:spcPct val="50000"/>
              </a:spcBef>
            </a:pPr>
            <a:r>
              <a:rPr lang="en-US" altLang="en-US" sz="1200" dirty="0">
                <a:latin typeface="+mj-lt"/>
              </a:rPr>
              <a:t>Solution on note page</a:t>
            </a:r>
          </a:p>
        </p:txBody>
      </p:sp>
      <p:sp>
        <p:nvSpPr>
          <p:cNvPr id="12" name="TextBox 11"/>
          <p:cNvSpPr txBox="1"/>
          <p:nvPr/>
        </p:nvSpPr>
        <p:spPr>
          <a:xfrm>
            <a:off x="381000" y="1981200"/>
            <a:ext cx="1676400" cy="261938"/>
          </a:xfrm>
          <a:prstGeom prst="rect">
            <a:avLst/>
          </a:prstGeom>
          <a:solidFill>
            <a:schemeClr val="tx1"/>
          </a:solidFill>
        </p:spPr>
        <p:txBody>
          <a:bodyPr>
            <a:spAutoFit/>
          </a:bodyPr>
          <a:lstStyle/>
          <a:p>
            <a:pPr algn="ctr" eaLnBrk="0" hangingPunct="0">
              <a:defRPr/>
            </a:pPr>
            <a:r>
              <a:rPr lang="en-US" sz="1100" dirty="0">
                <a:solidFill>
                  <a:schemeClr val="bg1"/>
                </a:solidFill>
                <a:latin typeface="+mj-lt"/>
                <a:cs typeface="+mn-cs"/>
              </a:rPr>
              <a:t>January 1, </a:t>
            </a:r>
            <a:r>
              <a:rPr lang="en-US" sz="1100" dirty="0" smtClean="0">
                <a:solidFill>
                  <a:schemeClr val="bg1"/>
                </a:solidFill>
                <a:latin typeface="+mj-lt"/>
                <a:cs typeface="+mn-cs"/>
              </a:rPr>
              <a:t>2013</a:t>
            </a:r>
            <a:endParaRPr lang="en-US" sz="1100" dirty="0">
              <a:solidFill>
                <a:schemeClr val="bg1"/>
              </a:solidFill>
              <a:latin typeface="+mj-lt"/>
              <a:cs typeface="+mn-cs"/>
            </a:endParaRPr>
          </a:p>
        </p:txBody>
      </p:sp>
      <p:sp>
        <p:nvSpPr>
          <p:cNvPr id="13" name="TextBox 12"/>
          <p:cNvSpPr txBox="1"/>
          <p:nvPr/>
        </p:nvSpPr>
        <p:spPr>
          <a:xfrm>
            <a:off x="381000" y="2743200"/>
            <a:ext cx="1676400" cy="261938"/>
          </a:xfrm>
          <a:prstGeom prst="rect">
            <a:avLst/>
          </a:prstGeom>
          <a:solidFill>
            <a:schemeClr val="tx1"/>
          </a:solidFill>
        </p:spPr>
        <p:txBody>
          <a:bodyPr>
            <a:spAutoFit/>
          </a:bodyPr>
          <a:lstStyle/>
          <a:p>
            <a:pPr algn="ctr" eaLnBrk="0" hangingPunct="0">
              <a:defRPr/>
            </a:pPr>
            <a:r>
              <a:rPr lang="en-US" sz="1100" dirty="0">
                <a:solidFill>
                  <a:schemeClr val="bg1"/>
                </a:solidFill>
                <a:latin typeface="+mj-lt"/>
                <a:cs typeface="+mn-cs"/>
              </a:rPr>
              <a:t>January 1, </a:t>
            </a:r>
            <a:r>
              <a:rPr lang="en-US" sz="1100" dirty="0" smtClean="0">
                <a:solidFill>
                  <a:schemeClr val="bg1"/>
                </a:solidFill>
                <a:latin typeface="+mj-lt"/>
                <a:cs typeface="+mn-cs"/>
              </a:rPr>
              <a:t>2015</a:t>
            </a:r>
            <a:endParaRPr lang="en-US" sz="1100" dirty="0">
              <a:solidFill>
                <a:schemeClr val="bg1"/>
              </a:solidFill>
              <a:latin typeface="+mj-lt"/>
              <a:cs typeface="+mn-cs"/>
            </a:endParaRPr>
          </a:p>
        </p:txBody>
      </p:sp>
      <p:sp>
        <p:nvSpPr>
          <p:cNvPr id="15" name="Rectangle 14"/>
          <p:cNvSpPr/>
          <p:nvPr/>
        </p:nvSpPr>
        <p:spPr>
          <a:xfrm>
            <a:off x="4343400" y="6324600"/>
            <a:ext cx="45720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r"/>
            <a:r>
              <a:rPr lang="en-US" altLang="en-US" sz="1600" b="1" i="1" dirty="0">
                <a:latin typeface="+mj-lt"/>
              </a:rPr>
              <a:t>LO </a:t>
            </a:r>
            <a:r>
              <a:rPr lang="en-US" altLang="en-US" sz="1600" b="1" i="1" dirty="0" smtClean="0">
                <a:latin typeface="+mj-lt"/>
              </a:rPr>
              <a:t>2 Multiple open market purchases.</a:t>
            </a:r>
            <a:endParaRPr lang="en-US" altLang="en-US" sz="1600" dirty="0">
              <a:latin typeface="+mj-lt"/>
            </a:endParaRPr>
          </a:p>
        </p:txBody>
      </p:sp>
    </p:spTree>
    <p:extLst>
      <p:ext uri="{BB962C8B-B14F-4D97-AF65-F5344CB8AC3E}">
        <p14:creationId xmlns:p14="http://schemas.microsoft.com/office/powerpoint/2010/main" val="274888744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458191"/>
                                        </p:tgtEl>
                                      </p:cBhvr>
                                    </p:animEffect>
                                    <p:set>
                                      <p:cBhvr>
                                        <p:cTn id="7" dur="1" fill="hold">
                                          <p:stCondLst>
                                            <p:cond delay="499"/>
                                          </p:stCondLst>
                                        </p:cTn>
                                        <p:tgtEl>
                                          <p:spTgt spid="1458191"/>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458192"/>
                                        </p:tgtEl>
                                      </p:cBhvr>
                                    </p:animEffect>
                                    <p:set>
                                      <p:cBhvr>
                                        <p:cTn id="12" dur="1" fill="hold">
                                          <p:stCondLst>
                                            <p:cond delay="499"/>
                                          </p:stCondLst>
                                        </p:cTn>
                                        <p:tgtEl>
                                          <p:spTgt spid="145819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458193"/>
                                        </p:tgtEl>
                                      </p:cBhvr>
                                    </p:animEffect>
                                    <p:set>
                                      <p:cBhvr>
                                        <p:cTn id="17" dur="1" fill="hold">
                                          <p:stCondLst>
                                            <p:cond delay="499"/>
                                          </p:stCondLst>
                                        </p:cTn>
                                        <p:tgtEl>
                                          <p:spTgt spid="1458193"/>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458194"/>
                                        </p:tgtEl>
                                      </p:cBhvr>
                                    </p:animEffect>
                                    <p:set>
                                      <p:cBhvr>
                                        <p:cTn id="22" dur="1" fill="hold">
                                          <p:stCondLst>
                                            <p:cond delay="499"/>
                                          </p:stCondLst>
                                        </p:cTn>
                                        <p:tgtEl>
                                          <p:spTgt spid="1458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8191" grpId="0" animBg="1"/>
      <p:bldP spid="1458192" grpId="0" animBg="1"/>
      <p:bldP spid="1458193" grpId="0" animBg="1"/>
      <p:bldP spid="14581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8" name="Rectangle 4"/>
          <p:cNvSpPr>
            <a:spLocks noGrp="1" noChangeArrowheads="1"/>
          </p:cNvSpPr>
          <p:nvPr>
            <p:ph type="title"/>
          </p:nvPr>
        </p:nvSpPr>
        <p:spPr/>
        <p:txBody>
          <a:bodyPr/>
          <a:lstStyle/>
          <a:p>
            <a:r>
              <a:rPr lang="en-US" sz="3200" dirty="0" smtClean="0"/>
              <a:t>Several Open-Market Purchases—Cost Method</a:t>
            </a:r>
            <a:endParaRPr lang="en-US" sz="3200" dirty="0"/>
          </a:p>
        </p:txBody>
      </p:sp>
      <p:sp>
        <p:nvSpPr>
          <p:cNvPr id="2" name="Slide Number Placeholder 1"/>
          <p:cNvSpPr>
            <a:spLocks noGrp="1"/>
          </p:cNvSpPr>
          <p:nvPr>
            <p:ph type="sldNum" sz="quarter" idx="12"/>
          </p:nvPr>
        </p:nvSpPr>
        <p:spPr/>
        <p:txBody>
          <a:bodyPr/>
          <a:lstStyle/>
          <a:p>
            <a:fld id="{0B62EAB1-D80C-4217-BFF0-836E2E1B9F25}" type="slidenum">
              <a:rPr lang="en-US" smtClean="0">
                <a:latin typeface="+mj-lt"/>
              </a:rPr>
              <a:pPr/>
              <a:t>9</a:t>
            </a:fld>
            <a:endParaRPr lang="en-US" dirty="0">
              <a:latin typeface="+mj-lt"/>
            </a:endParaRPr>
          </a:p>
        </p:txBody>
      </p:sp>
      <p:sp>
        <p:nvSpPr>
          <p:cNvPr id="1028" name="Rectangle 5"/>
          <p:cNvSpPr>
            <a:spLocks noChangeArrowheads="1"/>
          </p:cNvSpPr>
          <p:nvPr/>
        </p:nvSpPr>
        <p:spPr bwMode="auto">
          <a:xfrm>
            <a:off x="609600" y="1475587"/>
            <a:ext cx="8153400" cy="42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lgn="ctr" eaLnBrk="0" hangingPunct="0">
              <a:tabLst>
                <a:tab pos="1371600" algn="l"/>
                <a:tab pos="6858000" algn="r"/>
              </a:tabLst>
              <a:defRPr sz="2300">
                <a:solidFill>
                  <a:schemeClr val="tx1"/>
                </a:solidFill>
                <a:latin typeface="Comic Sans MS" pitchFamily="66" charset="0"/>
              </a:defRPr>
            </a:lvl1pPr>
            <a:lvl2pPr marL="742950" indent="-285750" algn="ctr" eaLnBrk="0" hangingPunct="0">
              <a:tabLst>
                <a:tab pos="1371600" algn="l"/>
                <a:tab pos="6858000" algn="r"/>
              </a:tabLst>
              <a:defRPr sz="2300">
                <a:solidFill>
                  <a:schemeClr val="tx1"/>
                </a:solidFill>
                <a:latin typeface="Comic Sans MS" pitchFamily="66" charset="0"/>
              </a:defRPr>
            </a:lvl2pPr>
            <a:lvl3pPr marL="1143000" indent="-228600" algn="ctr" eaLnBrk="0" hangingPunct="0">
              <a:tabLst>
                <a:tab pos="1371600" algn="l"/>
                <a:tab pos="6858000" algn="r"/>
              </a:tabLst>
              <a:defRPr sz="2300">
                <a:solidFill>
                  <a:schemeClr val="tx1"/>
                </a:solidFill>
                <a:latin typeface="Comic Sans MS" pitchFamily="66" charset="0"/>
              </a:defRPr>
            </a:lvl3pPr>
            <a:lvl4pPr marL="1600200" indent="-228600" algn="ctr" eaLnBrk="0" hangingPunct="0">
              <a:tabLst>
                <a:tab pos="1371600" algn="l"/>
                <a:tab pos="6858000" algn="r"/>
              </a:tabLst>
              <a:defRPr sz="2300">
                <a:solidFill>
                  <a:schemeClr val="tx1"/>
                </a:solidFill>
                <a:latin typeface="Comic Sans MS" pitchFamily="66" charset="0"/>
              </a:defRPr>
            </a:lvl4pPr>
            <a:lvl5pPr marL="2057400" indent="-228600" algn="ctr" eaLnBrk="0" hangingPunct="0">
              <a:tabLst>
                <a:tab pos="1371600" algn="l"/>
                <a:tab pos="6858000" algn="r"/>
              </a:tabLst>
              <a:defRPr sz="2300">
                <a:solidFill>
                  <a:schemeClr val="tx1"/>
                </a:solidFill>
                <a:latin typeface="Comic Sans MS" pitchFamily="66" charset="0"/>
              </a:defRPr>
            </a:lvl5pPr>
            <a:lvl6pPr marL="25146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6pPr>
            <a:lvl7pPr marL="29718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7pPr>
            <a:lvl8pPr marL="34290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8pPr>
            <a:lvl9pPr marL="3886200" indent="-228600" algn="ctr" eaLnBrk="0" fontAlgn="base" hangingPunct="0">
              <a:spcBef>
                <a:spcPct val="0"/>
              </a:spcBef>
              <a:spcAft>
                <a:spcPct val="0"/>
              </a:spcAft>
              <a:tabLst>
                <a:tab pos="1371600" algn="l"/>
                <a:tab pos="6858000" algn="r"/>
              </a:tabLst>
              <a:defRPr sz="2300">
                <a:solidFill>
                  <a:schemeClr val="tx1"/>
                </a:solidFill>
                <a:latin typeface="Comic Sans MS" pitchFamily="66" charset="0"/>
              </a:defRPr>
            </a:lvl9pPr>
          </a:lstStyle>
          <a:p>
            <a:pPr algn="l">
              <a:lnSpc>
                <a:spcPct val="120000"/>
              </a:lnSpc>
              <a:spcBef>
                <a:spcPct val="50000"/>
              </a:spcBef>
            </a:pPr>
            <a:r>
              <a:rPr lang="en-US" altLang="en-US" sz="2000" dirty="0">
                <a:latin typeface="+mj-lt"/>
              </a:rPr>
              <a:t>Calculation of </a:t>
            </a:r>
            <a:r>
              <a:rPr lang="en-US" altLang="en-US" sz="2000" b="1" dirty="0">
                <a:solidFill>
                  <a:srgbClr val="800000"/>
                </a:solidFill>
                <a:latin typeface="+mj-lt"/>
              </a:rPr>
              <a:t>IMPLIED</a:t>
            </a:r>
            <a:r>
              <a:rPr lang="en-US" altLang="en-US" sz="2000" dirty="0">
                <a:latin typeface="+mj-lt"/>
              </a:rPr>
              <a:t> Value of S Company:</a:t>
            </a:r>
          </a:p>
        </p:txBody>
      </p:sp>
      <p:graphicFrame>
        <p:nvGraphicFramePr>
          <p:cNvPr id="1026" name="Object 42"/>
          <p:cNvGraphicFramePr>
            <a:graphicFrameLocks noChangeAspect="1"/>
          </p:cNvGraphicFramePr>
          <p:nvPr>
            <p:extLst>
              <p:ext uri="{D42A27DB-BD31-4B8C-83A1-F6EECF244321}">
                <p14:modId xmlns:p14="http://schemas.microsoft.com/office/powerpoint/2010/main" val="3842520334"/>
              </p:ext>
            </p:extLst>
          </p:nvPr>
        </p:nvGraphicFramePr>
        <p:xfrm>
          <a:off x="1066800" y="2020888"/>
          <a:ext cx="6226175" cy="1697037"/>
        </p:xfrm>
        <a:graphic>
          <a:graphicData uri="http://schemas.openxmlformats.org/presentationml/2006/ole">
            <mc:AlternateContent xmlns:mc="http://schemas.openxmlformats.org/markup-compatibility/2006">
              <mc:Choice xmlns:v="urn:schemas-microsoft-com:vml" Requires="v">
                <p:oleObj spid="_x0000_s93203" name="Worksheet" r:id="rId4" imgW="4991100" imgH="1371600" progId="Excel.Sheet.8">
                  <p:embed/>
                </p:oleObj>
              </mc:Choice>
              <mc:Fallback>
                <p:oleObj name="Worksheet" r:id="rId4" imgW="4991100" imgH="1371600" progId="Excel.Sheet.8">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020888"/>
                        <a:ext cx="6226175" cy="169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0" name="Picture 4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3886200"/>
            <a:ext cx="855221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60268" name="Rectangle 44"/>
          <p:cNvSpPr>
            <a:spLocks noChangeArrowheads="1"/>
          </p:cNvSpPr>
          <p:nvPr/>
        </p:nvSpPr>
        <p:spPr bwMode="auto">
          <a:xfrm>
            <a:off x="5638800" y="2057400"/>
            <a:ext cx="1600200" cy="304800"/>
          </a:xfrm>
          <a:prstGeom prst="rect">
            <a:avLst/>
          </a:prstGeom>
          <a:solidFill>
            <a:schemeClr val="bg1"/>
          </a:solidFill>
          <a:ln w="19050" cap="sq">
            <a:solidFill>
              <a:schemeClr val="tx1"/>
            </a:solidFill>
            <a:miter lim="800000"/>
            <a:headEnd type="none" w="sm" len="sm"/>
            <a:tailEnd type="none" w="sm" len="sm"/>
          </a:ln>
        </p:spPr>
        <p:txBody>
          <a:bodyPr wrap="none" anchor="ct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endParaRPr lang="en-US" altLang="en-US" dirty="0">
              <a:latin typeface="+mj-lt"/>
            </a:endParaRPr>
          </a:p>
        </p:txBody>
      </p:sp>
      <p:sp>
        <p:nvSpPr>
          <p:cNvPr id="1460269" name="Rectangle 45"/>
          <p:cNvSpPr>
            <a:spLocks noChangeArrowheads="1"/>
          </p:cNvSpPr>
          <p:nvPr/>
        </p:nvSpPr>
        <p:spPr bwMode="auto">
          <a:xfrm>
            <a:off x="5638800" y="2362200"/>
            <a:ext cx="1600200" cy="304800"/>
          </a:xfrm>
          <a:prstGeom prst="rect">
            <a:avLst/>
          </a:prstGeom>
          <a:solidFill>
            <a:schemeClr val="bg1"/>
          </a:solidFill>
          <a:ln w="19050" cap="sq">
            <a:solidFill>
              <a:schemeClr val="tx1"/>
            </a:solidFill>
            <a:miter lim="800000"/>
            <a:headEnd type="none" w="sm" len="sm"/>
            <a:tailEnd type="none" w="sm" len="sm"/>
          </a:ln>
        </p:spPr>
        <p:txBody>
          <a:bodyPr wrap="none" anchor="ct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endParaRPr lang="en-US" altLang="en-US" dirty="0">
              <a:latin typeface="+mj-lt"/>
            </a:endParaRPr>
          </a:p>
        </p:txBody>
      </p:sp>
      <p:sp>
        <p:nvSpPr>
          <p:cNvPr id="1460270" name="Rectangle 46"/>
          <p:cNvSpPr>
            <a:spLocks noChangeArrowheads="1"/>
          </p:cNvSpPr>
          <p:nvPr/>
        </p:nvSpPr>
        <p:spPr bwMode="auto">
          <a:xfrm>
            <a:off x="5638800" y="2743200"/>
            <a:ext cx="1600200" cy="304800"/>
          </a:xfrm>
          <a:prstGeom prst="rect">
            <a:avLst/>
          </a:prstGeom>
          <a:solidFill>
            <a:schemeClr val="bg1"/>
          </a:solidFill>
          <a:ln w="19050" cap="sq">
            <a:solidFill>
              <a:schemeClr val="tx1"/>
            </a:solidFill>
            <a:miter lim="800000"/>
            <a:headEnd type="none" w="sm" len="sm"/>
            <a:tailEnd type="none" w="sm" len="sm"/>
          </a:ln>
        </p:spPr>
        <p:txBody>
          <a:bodyPr wrap="none" anchor="ct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endParaRPr lang="en-US" altLang="en-US" dirty="0">
              <a:latin typeface="+mj-lt"/>
            </a:endParaRPr>
          </a:p>
        </p:txBody>
      </p:sp>
      <p:sp>
        <p:nvSpPr>
          <p:cNvPr id="1460271" name="Rectangle 47"/>
          <p:cNvSpPr>
            <a:spLocks noChangeArrowheads="1"/>
          </p:cNvSpPr>
          <p:nvPr/>
        </p:nvSpPr>
        <p:spPr bwMode="auto">
          <a:xfrm>
            <a:off x="5638800" y="3048000"/>
            <a:ext cx="1600200" cy="304800"/>
          </a:xfrm>
          <a:prstGeom prst="rect">
            <a:avLst/>
          </a:prstGeom>
          <a:solidFill>
            <a:schemeClr val="bg1"/>
          </a:solidFill>
          <a:ln w="19050" cap="sq">
            <a:solidFill>
              <a:schemeClr val="tx1"/>
            </a:solidFill>
            <a:miter lim="800000"/>
            <a:headEnd type="none" w="sm" len="sm"/>
            <a:tailEnd type="none" w="sm" len="sm"/>
          </a:ln>
        </p:spPr>
        <p:txBody>
          <a:bodyPr wrap="none" anchor="ct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endParaRPr lang="en-US" altLang="en-US" dirty="0">
              <a:latin typeface="+mj-lt"/>
            </a:endParaRPr>
          </a:p>
        </p:txBody>
      </p:sp>
      <p:sp>
        <p:nvSpPr>
          <p:cNvPr id="1460272" name="Rectangle 48"/>
          <p:cNvSpPr>
            <a:spLocks noChangeArrowheads="1"/>
          </p:cNvSpPr>
          <p:nvPr/>
        </p:nvSpPr>
        <p:spPr bwMode="auto">
          <a:xfrm>
            <a:off x="5638800" y="3352800"/>
            <a:ext cx="1600200" cy="304800"/>
          </a:xfrm>
          <a:prstGeom prst="rect">
            <a:avLst/>
          </a:prstGeom>
          <a:solidFill>
            <a:schemeClr val="bg1"/>
          </a:solidFill>
          <a:ln w="19050" cap="sq">
            <a:solidFill>
              <a:schemeClr val="tx1"/>
            </a:solidFill>
            <a:miter lim="800000"/>
            <a:headEnd type="none" w="sm" len="sm"/>
            <a:tailEnd type="none" w="sm" len="sm"/>
          </a:ln>
        </p:spPr>
        <p:txBody>
          <a:bodyPr wrap="none" anchor="ct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endParaRPr lang="en-US" altLang="en-US" dirty="0">
              <a:latin typeface="+mj-lt"/>
            </a:endParaRPr>
          </a:p>
        </p:txBody>
      </p:sp>
      <p:sp>
        <p:nvSpPr>
          <p:cNvPr id="14" name="Rectangle 13"/>
          <p:cNvSpPr/>
          <p:nvPr/>
        </p:nvSpPr>
        <p:spPr>
          <a:xfrm>
            <a:off x="4343400" y="6324600"/>
            <a:ext cx="4572000" cy="338554"/>
          </a:xfrm>
          <a:prstGeom prst="rect">
            <a:avLst/>
          </a:prstGeom>
        </p:spPr>
        <p:txBody>
          <a:bodyPr wrap="square">
            <a:spAutoFit/>
          </a:bodyPr>
          <a:lstStyle>
            <a:lvl1pPr algn="ctr" eaLnBrk="0" hangingPunct="0">
              <a:defRPr sz="2300">
                <a:solidFill>
                  <a:schemeClr val="tx1"/>
                </a:solidFill>
                <a:latin typeface="Comic Sans MS" pitchFamily="66" charset="0"/>
              </a:defRPr>
            </a:lvl1pPr>
            <a:lvl2pPr marL="742950" indent="-285750" algn="ctr" eaLnBrk="0" hangingPunct="0">
              <a:defRPr sz="2300">
                <a:solidFill>
                  <a:schemeClr val="tx1"/>
                </a:solidFill>
                <a:latin typeface="Comic Sans MS" pitchFamily="66" charset="0"/>
              </a:defRPr>
            </a:lvl2pPr>
            <a:lvl3pPr marL="1143000" indent="-228600" algn="ctr" eaLnBrk="0" hangingPunct="0">
              <a:defRPr sz="2300">
                <a:solidFill>
                  <a:schemeClr val="tx1"/>
                </a:solidFill>
                <a:latin typeface="Comic Sans MS" pitchFamily="66" charset="0"/>
              </a:defRPr>
            </a:lvl3pPr>
            <a:lvl4pPr marL="1600200" indent="-228600" algn="ctr" eaLnBrk="0" hangingPunct="0">
              <a:defRPr sz="2300">
                <a:solidFill>
                  <a:schemeClr val="tx1"/>
                </a:solidFill>
                <a:latin typeface="Comic Sans MS" pitchFamily="66" charset="0"/>
              </a:defRPr>
            </a:lvl4pPr>
            <a:lvl5pPr marL="2057400" indent="-228600" algn="ctr" eaLnBrk="0" hangingPunct="0">
              <a:defRPr sz="2300">
                <a:solidFill>
                  <a:schemeClr val="tx1"/>
                </a:solidFill>
                <a:latin typeface="Comic Sans MS" pitchFamily="66" charset="0"/>
              </a:defRPr>
            </a:lvl5pPr>
            <a:lvl6pPr marL="2514600" indent="-228600" algn="ctr" eaLnBrk="0" fontAlgn="base" hangingPunct="0">
              <a:spcBef>
                <a:spcPct val="0"/>
              </a:spcBef>
              <a:spcAft>
                <a:spcPct val="0"/>
              </a:spcAft>
              <a:defRPr sz="2300">
                <a:solidFill>
                  <a:schemeClr val="tx1"/>
                </a:solidFill>
                <a:latin typeface="Comic Sans MS" pitchFamily="66" charset="0"/>
              </a:defRPr>
            </a:lvl6pPr>
            <a:lvl7pPr marL="2971800" indent="-228600" algn="ctr" eaLnBrk="0" fontAlgn="base" hangingPunct="0">
              <a:spcBef>
                <a:spcPct val="0"/>
              </a:spcBef>
              <a:spcAft>
                <a:spcPct val="0"/>
              </a:spcAft>
              <a:defRPr sz="2300">
                <a:solidFill>
                  <a:schemeClr val="tx1"/>
                </a:solidFill>
                <a:latin typeface="Comic Sans MS" pitchFamily="66" charset="0"/>
              </a:defRPr>
            </a:lvl7pPr>
            <a:lvl8pPr marL="3429000" indent="-228600" algn="ctr" eaLnBrk="0" fontAlgn="base" hangingPunct="0">
              <a:spcBef>
                <a:spcPct val="0"/>
              </a:spcBef>
              <a:spcAft>
                <a:spcPct val="0"/>
              </a:spcAft>
              <a:defRPr sz="2300">
                <a:solidFill>
                  <a:schemeClr val="tx1"/>
                </a:solidFill>
                <a:latin typeface="Comic Sans MS" pitchFamily="66" charset="0"/>
              </a:defRPr>
            </a:lvl8pPr>
            <a:lvl9pPr marL="3886200" indent="-228600" algn="ctr" eaLnBrk="0" fontAlgn="base" hangingPunct="0">
              <a:spcBef>
                <a:spcPct val="0"/>
              </a:spcBef>
              <a:spcAft>
                <a:spcPct val="0"/>
              </a:spcAft>
              <a:defRPr sz="2300">
                <a:solidFill>
                  <a:schemeClr val="tx1"/>
                </a:solidFill>
                <a:latin typeface="Comic Sans MS" pitchFamily="66" charset="0"/>
              </a:defRPr>
            </a:lvl9pPr>
          </a:lstStyle>
          <a:p>
            <a:pPr algn="r"/>
            <a:r>
              <a:rPr lang="en-US" altLang="en-US" sz="1600" b="1" i="1" dirty="0">
                <a:latin typeface="+mj-lt"/>
              </a:rPr>
              <a:t>LO </a:t>
            </a:r>
            <a:r>
              <a:rPr lang="en-US" altLang="en-US" sz="1600" b="1" i="1" dirty="0" smtClean="0">
                <a:latin typeface="+mj-lt"/>
              </a:rPr>
              <a:t>2 Multiple open market purchases.</a:t>
            </a:r>
            <a:endParaRPr lang="en-US" altLang="en-US" sz="1600" dirty="0">
              <a:latin typeface="+mj-lt"/>
            </a:endParaRPr>
          </a:p>
        </p:txBody>
      </p:sp>
    </p:spTree>
    <p:extLst>
      <p:ext uri="{BB962C8B-B14F-4D97-AF65-F5344CB8AC3E}">
        <p14:creationId xmlns:p14="http://schemas.microsoft.com/office/powerpoint/2010/main" val="424676695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8" fill="hold" grpId="0" nodeType="clickEffect">
                                  <p:stCondLst>
                                    <p:cond delay="0"/>
                                  </p:stCondLst>
                                  <p:childTnLst>
                                    <p:animEffect transition="out" filter="wipe(left)">
                                      <p:cBhvr>
                                        <p:cTn id="6" dur="500"/>
                                        <p:tgtEl>
                                          <p:spTgt spid="1460268"/>
                                        </p:tgtEl>
                                      </p:cBhvr>
                                    </p:animEffect>
                                    <p:set>
                                      <p:cBhvr>
                                        <p:cTn id="7" dur="1" fill="hold">
                                          <p:stCondLst>
                                            <p:cond delay="499"/>
                                          </p:stCondLst>
                                        </p:cTn>
                                        <p:tgtEl>
                                          <p:spTgt spid="146026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0" nodeType="clickEffect">
                                  <p:stCondLst>
                                    <p:cond delay="0"/>
                                  </p:stCondLst>
                                  <p:childTnLst>
                                    <p:animEffect transition="out" filter="wipe(left)">
                                      <p:cBhvr>
                                        <p:cTn id="11" dur="500"/>
                                        <p:tgtEl>
                                          <p:spTgt spid="1460269"/>
                                        </p:tgtEl>
                                      </p:cBhvr>
                                    </p:animEffect>
                                    <p:set>
                                      <p:cBhvr>
                                        <p:cTn id="12" dur="1" fill="hold">
                                          <p:stCondLst>
                                            <p:cond delay="499"/>
                                          </p:stCondLst>
                                        </p:cTn>
                                        <p:tgtEl>
                                          <p:spTgt spid="146026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8" fill="hold" grpId="0" nodeType="clickEffect">
                                  <p:stCondLst>
                                    <p:cond delay="0"/>
                                  </p:stCondLst>
                                  <p:childTnLst>
                                    <p:animEffect transition="out" filter="wipe(left)">
                                      <p:cBhvr>
                                        <p:cTn id="16" dur="500"/>
                                        <p:tgtEl>
                                          <p:spTgt spid="1460270"/>
                                        </p:tgtEl>
                                      </p:cBhvr>
                                    </p:animEffect>
                                    <p:set>
                                      <p:cBhvr>
                                        <p:cTn id="17" dur="1" fill="hold">
                                          <p:stCondLst>
                                            <p:cond delay="499"/>
                                          </p:stCondLst>
                                        </p:cTn>
                                        <p:tgtEl>
                                          <p:spTgt spid="1460270"/>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xit" presetSubtype="8" fill="hold" grpId="0" nodeType="clickEffect">
                                  <p:stCondLst>
                                    <p:cond delay="0"/>
                                  </p:stCondLst>
                                  <p:childTnLst>
                                    <p:animEffect transition="out" filter="wipe(left)">
                                      <p:cBhvr>
                                        <p:cTn id="21" dur="500"/>
                                        <p:tgtEl>
                                          <p:spTgt spid="1460271"/>
                                        </p:tgtEl>
                                      </p:cBhvr>
                                    </p:animEffect>
                                    <p:set>
                                      <p:cBhvr>
                                        <p:cTn id="22" dur="1" fill="hold">
                                          <p:stCondLst>
                                            <p:cond delay="499"/>
                                          </p:stCondLst>
                                        </p:cTn>
                                        <p:tgtEl>
                                          <p:spTgt spid="146027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8" fill="hold" grpId="0" nodeType="clickEffect">
                                  <p:stCondLst>
                                    <p:cond delay="0"/>
                                  </p:stCondLst>
                                  <p:childTnLst>
                                    <p:animEffect transition="out" filter="wipe(left)">
                                      <p:cBhvr>
                                        <p:cTn id="26" dur="500"/>
                                        <p:tgtEl>
                                          <p:spTgt spid="1460272"/>
                                        </p:tgtEl>
                                      </p:cBhvr>
                                    </p:animEffect>
                                    <p:set>
                                      <p:cBhvr>
                                        <p:cTn id="27" dur="1" fill="hold">
                                          <p:stCondLst>
                                            <p:cond delay="499"/>
                                          </p:stCondLst>
                                        </p:cTn>
                                        <p:tgtEl>
                                          <p:spTgt spid="14602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0268" grpId="0" animBg="1"/>
      <p:bldP spid="1460269" grpId="0" animBg="1"/>
      <p:bldP spid="1460270" grpId="0" animBg="1"/>
      <p:bldP spid="1460271" grpId="0" animBg="1"/>
      <p:bldP spid="1460272" grpId="0" animBg="1"/>
    </p:bldLst>
  </p:timing>
</p:sld>
</file>

<file path=ppt/theme/theme1.xml><?xml version="1.0" encoding="utf-8"?>
<a:theme xmlns:a="http://schemas.openxmlformats.org/drawingml/2006/main" name="jeter6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jeter6e.thmx</Template>
  <TotalTime>1337</TotalTime>
  <Words>3026</Words>
  <Application>Microsoft Office PowerPoint</Application>
  <PresentationFormat>On-screen Show (4:3)</PresentationFormat>
  <Paragraphs>334</Paragraphs>
  <Slides>52</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jeter6e</vt:lpstr>
      <vt:lpstr>Worksheet</vt:lpstr>
      <vt:lpstr>PowerPoint Presentation</vt:lpstr>
      <vt:lpstr>Learning Objectives</vt:lpstr>
      <vt:lpstr>Changes in Ownership Interest</vt:lpstr>
      <vt:lpstr>Changes in Ownership Interest</vt:lpstr>
      <vt:lpstr>Changes in Ownership Interest</vt:lpstr>
      <vt:lpstr>Parent Acquires Subsidiary Stock Through Several Open-Market Purchases—Cost Method</vt:lpstr>
      <vt:lpstr>Several Open-Market Purchases—Cost Method</vt:lpstr>
      <vt:lpstr>Several Open-Market Purchases—Cost Method</vt:lpstr>
      <vt:lpstr>Several Open-Market Purchases—Cost Method</vt:lpstr>
      <vt:lpstr>Several Open-Market Purchases—Cost Method</vt:lpstr>
      <vt:lpstr>Several Open-Market Purchases—Cost Method</vt:lpstr>
      <vt:lpstr>Several Open-Market Purchases—Cost Method</vt:lpstr>
      <vt:lpstr>Several Open-Market Purchases—Cost Method</vt:lpstr>
      <vt:lpstr>Sell Investment on Open-Market—Cost Method</vt:lpstr>
      <vt:lpstr>Sell Investment on Open-Market—Cost Method</vt:lpstr>
      <vt:lpstr>Sell Investment on Open-Market—Cost Method</vt:lpstr>
      <vt:lpstr>Sell Investment on Open-Market—Cost Method</vt:lpstr>
      <vt:lpstr>Sell Investment on Open-Market—Cost Method</vt:lpstr>
      <vt:lpstr>PowerPoint Presentation</vt:lpstr>
      <vt:lpstr>PowerPoint Presentation</vt:lpstr>
      <vt:lpstr>Equity Method—Purchase and Sale of Stock</vt:lpstr>
      <vt:lpstr>Equity Method—Purchase and Sale of Stock</vt:lpstr>
      <vt:lpstr>Equity Method—Purchase and Sale of Stock</vt:lpstr>
      <vt:lpstr>Equity Method—Purchase and Sale of Stock</vt:lpstr>
      <vt:lpstr>Equity Method—Purchase and Sale of Stock</vt:lpstr>
      <vt:lpstr>Equity Method—Purchase and Sale of Stock</vt:lpstr>
      <vt:lpstr>Equity Method—Purchase and Sale of Stock</vt:lpstr>
      <vt:lpstr>Equity Method—Purchase and Sale of Stock</vt:lpstr>
      <vt:lpstr>Equity Method—Purchase and Sale of Stock</vt:lpstr>
      <vt:lpstr>PowerPoint Presentation</vt:lpstr>
      <vt:lpstr>Sell Investment on Open-Market—Cost Method</vt:lpstr>
      <vt:lpstr>Sell Investment on Open-Market—Cost Method</vt:lpstr>
      <vt:lpstr>Sell Investment on Open-Market—Cost Method</vt:lpstr>
      <vt:lpstr>Sell Investment on Open-Market—Cost Method</vt:lpstr>
      <vt:lpstr>Sell Investment on Open-Market—Cost Method</vt:lpstr>
      <vt:lpstr>Sell Investment on Open-Market—Cost Method</vt:lpstr>
      <vt:lpstr>Sell Investment on Open-Market—Cost Method</vt:lpstr>
      <vt:lpstr>Subsidiary Issues Stock</vt:lpstr>
      <vt:lpstr>Subsidiary Issues Stock</vt:lpstr>
      <vt:lpstr>Subsidiary Issues Stock</vt:lpstr>
      <vt:lpstr>Subsidiary Issues Stock</vt:lpstr>
      <vt:lpstr>Subsidiary Issues Stock</vt:lpstr>
      <vt:lpstr>Subsidiary Issues Stock</vt:lpstr>
      <vt:lpstr>Subsidiary Issues Stock</vt:lpstr>
      <vt:lpstr>Subsidiary Issues Stock</vt:lpstr>
      <vt:lpstr>Subsidiary Issues Stock</vt:lpstr>
      <vt:lpstr>Subsidiary Issues Stock</vt:lpstr>
      <vt:lpstr>Subsidiary Issues Stock</vt:lpstr>
      <vt:lpstr>Subsidiary Issues Stock</vt:lpstr>
      <vt:lpstr>Subsidiary Issues Stock</vt:lpstr>
      <vt:lpstr>Subsidiary Issues Stock</vt:lpstr>
      <vt:lpstr>IFRS and Step Acquisitions</vt:lpstr>
    </vt:vector>
  </TitlesOfParts>
  <Company>John Wiley and Sons,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Volpe, Christina - Hoboken</dc:creator>
  <cp:lastModifiedBy>LGL 3INK</cp:lastModifiedBy>
  <cp:revision>105</cp:revision>
  <dcterms:created xsi:type="dcterms:W3CDTF">2014-10-14T12:35:41Z</dcterms:created>
  <dcterms:modified xsi:type="dcterms:W3CDTF">2021-10-18T13:38:24Z</dcterms:modified>
</cp:coreProperties>
</file>