
<file path=[Content_Types].xml><?xml version="1.0" encoding="utf-8"?>
<Types xmlns="http://schemas.openxmlformats.org/package/2006/content-types">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3"/>
  </p:notesMasterIdLst>
  <p:handoutMasterIdLst>
    <p:handoutMasterId r:id="rId24"/>
  </p:handoutMasterIdLst>
  <p:sldIdLst>
    <p:sldId id="299" r:id="rId2"/>
    <p:sldId id="257" r:id="rId3"/>
    <p:sldId id="259" r:id="rId4"/>
    <p:sldId id="297" r:id="rId5"/>
    <p:sldId id="265" r:id="rId6"/>
    <p:sldId id="267" r:id="rId7"/>
    <p:sldId id="268" r:id="rId8"/>
    <p:sldId id="269" r:id="rId9"/>
    <p:sldId id="270" r:id="rId10"/>
    <p:sldId id="271" r:id="rId11"/>
    <p:sldId id="272" r:id="rId12"/>
    <p:sldId id="307" r:id="rId13"/>
    <p:sldId id="278" r:id="rId14"/>
    <p:sldId id="275" r:id="rId15"/>
    <p:sldId id="306" r:id="rId16"/>
    <p:sldId id="276" r:id="rId17"/>
    <p:sldId id="300" r:id="rId18"/>
    <p:sldId id="301" r:id="rId19"/>
    <p:sldId id="302" r:id="rId20"/>
    <p:sldId id="303" r:id="rId21"/>
    <p:sldId id="30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olpe, Christina - Hoboken" initials="CV" lastIdx="2" clrIdx="0"/>
  <p:cmAuthor id="1" name="Sheila" initials="S" lastIdx="4"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82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848" autoAdjust="0"/>
  </p:normalViewPr>
  <p:slideViewPr>
    <p:cSldViewPr>
      <p:cViewPr>
        <p:scale>
          <a:sx n="75" d="100"/>
          <a:sy n="75" d="100"/>
        </p:scale>
        <p:origin x="-123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A3AA024-A5B0-4E10-A17B-DDF6118CF09D}" type="datetimeFigureOut">
              <a:rPr lang="en-US" smtClean="0"/>
              <a:pPr/>
              <a:t>6/14/2021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52B7CED-4FC3-48AD-97D1-7314B61034F3}" type="slidenum">
              <a:rPr lang="en-US" smtClean="0"/>
              <a:pPr/>
              <a:t>‹#›</a:t>
            </a:fld>
            <a:endParaRPr lang="en-US" dirty="0"/>
          </a:p>
        </p:txBody>
      </p:sp>
    </p:spTree>
    <p:extLst>
      <p:ext uri="{BB962C8B-B14F-4D97-AF65-F5344CB8AC3E}">
        <p14:creationId xmlns:p14="http://schemas.microsoft.com/office/powerpoint/2010/main" val="4166928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702EEA-221F-4A83-9053-CDEAFB80D3B3}" type="datetimeFigureOut">
              <a:rPr lang="en-US" smtClean="0"/>
              <a:pPr/>
              <a:t>6/14/2021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37B73A-3885-40F6-934D-CD7391DD0EDF}" type="slidenum">
              <a:rPr lang="en-US" smtClean="0"/>
              <a:pPr/>
              <a:t>‹#›</a:t>
            </a:fld>
            <a:endParaRPr lang="en-US" dirty="0"/>
          </a:p>
        </p:txBody>
      </p:sp>
    </p:spTree>
    <p:extLst>
      <p:ext uri="{BB962C8B-B14F-4D97-AF65-F5344CB8AC3E}">
        <p14:creationId xmlns:p14="http://schemas.microsoft.com/office/powerpoint/2010/main" val="2792326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4"/>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5237B73A-3885-40F6-934D-CD7391DD0EDF}" type="slidenum">
              <a:rPr lang="en-US" smtClean="0"/>
              <a:pPr/>
              <a:t>12</a:t>
            </a:fld>
            <a:endParaRPr lang="en-US" dirty="0"/>
          </a:p>
        </p:txBody>
      </p:sp>
    </p:spTree>
    <p:extLst>
      <p:ext uri="{BB962C8B-B14F-4D97-AF65-F5344CB8AC3E}">
        <p14:creationId xmlns:p14="http://schemas.microsoft.com/office/powerpoint/2010/main" val="26864848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026"/>
          <p:cNvSpPr>
            <a:spLocks noGrp="1" noRot="1" noChangeAspect="1" noChangeArrowheads="1" noTextEdit="1"/>
          </p:cNvSpPr>
          <p:nvPr>
            <p:ph type="sldImg"/>
          </p:nvPr>
        </p:nvSpPr>
        <p:spPr>
          <a:ln/>
        </p:spPr>
      </p:sp>
      <p:sp>
        <p:nvSpPr>
          <p:cNvPr id="51203" name="Rectangle 1027"/>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Ref idx="1002">
        <a:schemeClr val="bg1"/>
      </p:bgRef>
    </p:bg>
    <p:spTree>
      <p:nvGrpSpPr>
        <p:cNvPr id="1" name=""/>
        <p:cNvGrpSpPr/>
        <p:nvPr/>
      </p:nvGrpSpPr>
      <p:grpSpPr>
        <a:xfrm>
          <a:off x="0" y="0"/>
          <a:ext cx="0" cy="0"/>
          <a:chOff x="0" y="0"/>
          <a:chExt cx="0" cy="0"/>
        </a:xfrm>
      </p:grpSpPr>
      <p:sp>
        <p:nvSpPr>
          <p:cNvPr id="14" name="Rectangle 13"/>
          <p:cNvSpPr/>
          <p:nvPr/>
        </p:nvSpPr>
        <p:spPr>
          <a:xfrm>
            <a:off x="0" y="6629400"/>
            <a:ext cx="9144000" cy="228599"/>
          </a:xfrm>
          <a:prstGeom prst="rect">
            <a:avLst/>
          </a:prstGeom>
          <a:solidFill>
            <a:srgbClr val="76B7D7"/>
          </a:solidFill>
          <a:ln>
            <a:solidFill>
              <a:srgbClr val="76B7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12" name="Rectangle 11"/>
          <p:cNvSpPr/>
          <p:nvPr/>
        </p:nvSpPr>
        <p:spPr>
          <a:xfrm>
            <a:off x="0" y="1295400"/>
            <a:ext cx="9067800" cy="304800"/>
          </a:xfrm>
          <a:prstGeom prst="rect">
            <a:avLst/>
          </a:prstGeom>
          <a:solidFill>
            <a:srgbClr val="76B7D7"/>
          </a:solidFill>
          <a:ln>
            <a:solidFill>
              <a:srgbClr val="76B7D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10" name="Rectangle 9"/>
          <p:cNvSpPr/>
          <p:nvPr/>
        </p:nvSpPr>
        <p:spPr>
          <a:xfrm>
            <a:off x="0" y="3276600"/>
            <a:ext cx="9067800" cy="304800"/>
          </a:xfrm>
          <a:prstGeom prst="rect">
            <a:avLst/>
          </a:prstGeom>
          <a:solidFill>
            <a:srgbClr val="76B7D7"/>
          </a:solidFill>
          <a:ln>
            <a:solidFill>
              <a:srgbClr val="76B7D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76200" y="3962400"/>
            <a:ext cx="3429000" cy="1752600"/>
          </a:xfrm>
          <a:gradFill flip="none" rotWithShape="1">
            <a:gsLst>
              <a:gs pos="0">
                <a:srgbClr val="90C7E0">
                  <a:tint val="66000"/>
                  <a:satMod val="160000"/>
                </a:srgbClr>
              </a:gs>
              <a:gs pos="50000">
                <a:srgbClr val="90C7E0">
                  <a:tint val="44500"/>
                  <a:satMod val="160000"/>
                </a:srgbClr>
              </a:gs>
              <a:gs pos="100000">
                <a:srgbClr val="90C7E0">
                  <a:tint val="23500"/>
                  <a:satMod val="160000"/>
                </a:srgbClr>
              </a:gs>
            </a:gsLst>
            <a:lin ang="8100000" scaled="1"/>
            <a:tileRect/>
          </a:gradFill>
        </p:spPr>
        <p:txBody>
          <a:bodyPr anchor="ctr"/>
          <a:lstStyle>
            <a:lvl1pPr marL="0" indent="0" algn="ctr">
              <a:buNone/>
              <a:defRPr b="0">
                <a:solidFill>
                  <a:srgbClr val="0082B1"/>
                </a:solidFill>
                <a:latin typeface="Times New Roman" panose="02020603050405020304" pitchFamily="18" charset="0"/>
                <a:cs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8" name="Picture 7"/>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657600" y="316992"/>
            <a:ext cx="5344391" cy="614511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11" name="TextBox 10"/>
          <p:cNvSpPr txBox="1"/>
          <p:nvPr/>
        </p:nvSpPr>
        <p:spPr>
          <a:xfrm>
            <a:off x="228600" y="3242846"/>
            <a:ext cx="3276600" cy="338554"/>
          </a:xfrm>
          <a:prstGeom prst="rect">
            <a:avLst/>
          </a:prstGeom>
          <a:noFill/>
        </p:spPr>
        <p:txBody>
          <a:bodyPr wrap="square" rtlCol="0">
            <a:spAutoFit/>
          </a:bodyPr>
          <a:lstStyle/>
          <a:p>
            <a:pPr algn="ctr"/>
            <a:r>
              <a:rPr lang="en-US" sz="1600" b="1" dirty="0" smtClean="0">
                <a:solidFill>
                  <a:schemeClr val="bg1"/>
                </a:solidFill>
                <a:latin typeface="Times New Roman" panose="02020603050405020304" pitchFamily="18" charset="0"/>
                <a:cs typeface="Times New Roman" panose="02020603050405020304" pitchFamily="18" charset="0"/>
              </a:rPr>
              <a:t>Jeter ● Chaney</a:t>
            </a:r>
            <a:endParaRPr lang="en-US" sz="1600" b="1" dirty="0">
              <a:solidFill>
                <a:schemeClr val="bg1"/>
              </a:solidFill>
              <a:latin typeface="Times New Roman" panose="02020603050405020304" pitchFamily="18" charset="0"/>
              <a:cs typeface="Times New Roman" panose="02020603050405020304" pitchFamily="18" charset="0"/>
            </a:endParaRPr>
          </a:p>
        </p:txBody>
      </p:sp>
      <p:sp>
        <p:nvSpPr>
          <p:cNvPr id="15" name="TextBox 14"/>
          <p:cNvSpPr txBox="1"/>
          <p:nvPr/>
        </p:nvSpPr>
        <p:spPr>
          <a:xfrm>
            <a:off x="0" y="6581001"/>
            <a:ext cx="9144000" cy="307777"/>
          </a:xfrm>
          <a:prstGeom prst="rect">
            <a:avLst/>
          </a:prstGeom>
          <a:noFill/>
        </p:spPr>
        <p:txBody>
          <a:bodyPr wrap="square" rtlCol="0">
            <a:spAutoFit/>
          </a:bodyPr>
          <a:lstStyle/>
          <a:p>
            <a:pPr algn="ctr"/>
            <a:r>
              <a:rPr lang="en-US" sz="1400" b="1" dirty="0" smtClean="0">
                <a:solidFill>
                  <a:schemeClr val="tx2"/>
                </a:solidFill>
                <a:latin typeface="Times New Roman" panose="02020603050405020304" pitchFamily="18" charset="0"/>
                <a:cs typeface="Times New Roman" panose="02020603050405020304" pitchFamily="18" charset="0"/>
              </a:rPr>
              <a:t>Prepared</a:t>
            </a:r>
            <a:r>
              <a:rPr lang="en-US" sz="1400" b="1" baseline="0" dirty="0" smtClean="0">
                <a:solidFill>
                  <a:schemeClr val="tx2"/>
                </a:solidFill>
                <a:latin typeface="Times New Roman" panose="02020603050405020304" pitchFamily="18" charset="0"/>
                <a:cs typeface="Times New Roman" panose="02020603050405020304" pitchFamily="18" charset="0"/>
              </a:rPr>
              <a:t> by </a:t>
            </a:r>
            <a:r>
              <a:rPr lang="en-US" sz="1400" b="1" kern="1200" dirty="0" smtClean="0">
                <a:solidFill>
                  <a:schemeClr val="tx2"/>
                </a:solidFill>
                <a:effectLst/>
                <a:latin typeface="+mn-lt"/>
                <a:ea typeface="+mn-ea"/>
                <a:cs typeface="+mn-cs"/>
              </a:rPr>
              <a:t>Sheila Ammons, Austin Community College</a:t>
            </a:r>
            <a:r>
              <a:rPr lang="en-US" sz="1400" b="1" baseline="0" dirty="0" smtClean="0">
                <a:solidFill>
                  <a:schemeClr val="tx2"/>
                </a:solidFill>
                <a:latin typeface="Times New Roman" panose="02020603050405020304" pitchFamily="18" charset="0"/>
                <a:cs typeface="Times New Roman" panose="02020603050405020304" pitchFamily="18" charset="0"/>
              </a:rPr>
              <a:t> </a:t>
            </a:r>
            <a:endParaRPr lang="en-US" sz="1400" b="1" dirty="0">
              <a:solidFill>
                <a:schemeClr val="tx2"/>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0" y="1611273"/>
            <a:ext cx="3581400" cy="1569660"/>
          </a:xfrm>
          <a:prstGeom prst="rect">
            <a:avLst/>
          </a:prstGeom>
          <a:noFill/>
        </p:spPr>
        <p:txBody>
          <a:bodyPr wrap="square" rtlCol="0">
            <a:spAutoFit/>
          </a:bodyPr>
          <a:lstStyle/>
          <a:p>
            <a:pPr algn="ctr"/>
            <a:r>
              <a:rPr lang="en-US" sz="4800" dirty="0" smtClean="0">
                <a:latin typeface="Times New Roman" panose="02020603050405020304" pitchFamily="18" charset="0"/>
                <a:cs typeface="Times New Roman" panose="02020603050405020304" pitchFamily="18" charset="0"/>
              </a:rPr>
              <a:t>Advanced Accounting</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252490"/>
      </p:ext>
    </p:extLst>
  </p:cSld>
  <p:clrMapOvr>
    <a:overrideClrMapping bg1="lt1" tx1="dk1" bg2="lt2" tx2="dk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997F4F-31BF-4454-A70B-2E925DE2C08D}" type="datetime1">
              <a:rPr lang="en-US" smtClean="0"/>
              <a:pPr/>
              <a:t>6/14/2021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62EAB1-D80C-4217-BFF0-836E2E1B9F25}" type="slidenum">
              <a:rPr lang="en-US" smtClean="0"/>
              <a:pPr/>
              <a:t>‹#›</a:t>
            </a:fld>
            <a:endParaRPr lang="en-US" dirty="0"/>
          </a:p>
        </p:txBody>
      </p:sp>
      <p:sp>
        <p:nvSpPr>
          <p:cNvPr id="7" name="Title 1"/>
          <p:cNvSpPr>
            <a:spLocks noGrp="1"/>
          </p:cNvSpPr>
          <p:nvPr>
            <p:ph type="title"/>
          </p:nvPr>
        </p:nvSpPr>
        <p:spPr>
          <a:xfrm>
            <a:off x="1447800" y="76200"/>
            <a:ext cx="7467600" cy="1371600"/>
          </a:xfrm>
          <a:solidFill>
            <a:schemeClr val="bg1">
              <a:lumMod val="50000"/>
            </a:schemeClr>
          </a:solidFill>
          <a:ln>
            <a:noFill/>
          </a:ln>
        </p:spPr>
        <p:txBody>
          <a:bodyPr anchor="b"/>
          <a:lstStyle>
            <a:lvl1pPr algn="l">
              <a:defRPr>
                <a:solidFill>
                  <a:schemeClr val="bg1"/>
                </a:solidFill>
              </a:defRPr>
            </a:lvl1pPr>
          </a:lstStyle>
          <a:p>
            <a:r>
              <a:rPr lang="en-US" smtClean="0"/>
              <a:t>Click to edit Master title style</a:t>
            </a:r>
            <a:endParaRPr lang="en-US" dirty="0"/>
          </a:p>
        </p:txBody>
      </p:sp>
      <p:pic>
        <p:nvPicPr>
          <p:cNvPr id="8" name="Picture 7"/>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2523" y="76200"/>
            <a:ext cx="1192877" cy="13716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9" name="TextBox 8"/>
          <p:cNvSpPr txBox="1"/>
          <p:nvPr/>
        </p:nvSpPr>
        <p:spPr>
          <a:xfrm>
            <a:off x="0" y="6629400"/>
            <a:ext cx="9144000" cy="261610"/>
          </a:xfrm>
          <a:prstGeom prst="rect">
            <a:avLst/>
          </a:prstGeom>
          <a:noFill/>
        </p:spPr>
        <p:txBody>
          <a:bodyPr wrap="square" rtlCol="0">
            <a:spAutoFit/>
          </a:bodyPr>
          <a:lstStyle/>
          <a:p>
            <a:pPr algn="ctr"/>
            <a:r>
              <a:rPr lang="en-US" sz="1050" dirty="0" smtClean="0"/>
              <a:t>Copyright © 2015. John Wiley &amp; Sons, Inc. All rights reserved.</a:t>
            </a:r>
            <a:endParaRPr lang="en-US" sz="1050" dirty="0"/>
          </a:p>
        </p:txBody>
      </p:sp>
    </p:spTree>
    <p:extLst>
      <p:ext uri="{BB962C8B-B14F-4D97-AF65-F5344CB8AC3E}">
        <p14:creationId xmlns:p14="http://schemas.microsoft.com/office/powerpoint/2010/main" val="3645347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5C4756-549B-440F-B384-92E555B4EE55}" type="datetime1">
              <a:rPr lang="en-US" smtClean="0"/>
              <a:pPr/>
              <a:t>6/14/2021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62EAB1-D80C-4217-BFF0-836E2E1B9F25}" type="slidenum">
              <a:rPr lang="en-US" smtClean="0"/>
              <a:pPr/>
              <a:t>‹#›</a:t>
            </a:fld>
            <a:endParaRPr lang="en-US" dirty="0"/>
          </a:p>
        </p:txBody>
      </p:sp>
      <p:sp>
        <p:nvSpPr>
          <p:cNvPr id="7" name="TextBox 6"/>
          <p:cNvSpPr txBox="1"/>
          <p:nvPr/>
        </p:nvSpPr>
        <p:spPr>
          <a:xfrm>
            <a:off x="0" y="6629400"/>
            <a:ext cx="9144000" cy="261610"/>
          </a:xfrm>
          <a:prstGeom prst="rect">
            <a:avLst/>
          </a:prstGeom>
          <a:noFill/>
        </p:spPr>
        <p:txBody>
          <a:bodyPr wrap="square" rtlCol="0">
            <a:spAutoFit/>
          </a:bodyPr>
          <a:lstStyle/>
          <a:p>
            <a:pPr algn="ctr"/>
            <a:r>
              <a:rPr lang="en-US" sz="1050" dirty="0" smtClean="0"/>
              <a:t>Copyright © 2015. John Wiley &amp; Sons, Inc. All rights reserved.</a:t>
            </a:r>
            <a:endParaRPr lang="en-US" sz="1050" dirty="0"/>
          </a:p>
        </p:txBody>
      </p:sp>
    </p:spTree>
    <p:extLst>
      <p:ext uri="{BB962C8B-B14F-4D97-AF65-F5344CB8AC3E}">
        <p14:creationId xmlns:p14="http://schemas.microsoft.com/office/powerpoint/2010/main" val="3464279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47800" y="76200"/>
            <a:ext cx="7467600" cy="1371600"/>
          </a:xfrm>
          <a:solidFill>
            <a:schemeClr val="bg1">
              <a:lumMod val="50000"/>
            </a:schemeClr>
          </a:solidFill>
          <a:ln>
            <a:noFill/>
          </a:ln>
        </p:spPr>
        <p:txBody>
          <a:bodyPr anchor="b"/>
          <a:lstStyle>
            <a:lvl1pPr algn="l">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00200"/>
            <a:ext cx="85344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92BF5D-13CC-4DB4-89BE-AF3E89A0C296}" type="datetime1">
              <a:rPr lang="en-US" smtClean="0"/>
              <a:pPr/>
              <a:t>6/14/2021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62EAB1-D80C-4217-BFF0-836E2E1B9F25}" type="slidenum">
              <a:rPr lang="en-US" smtClean="0"/>
              <a:pPr/>
              <a:t>‹#›</a:t>
            </a:fld>
            <a:endParaRPr lang="en-US" dirty="0"/>
          </a:p>
        </p:txBody>
      </p:sp>
      <p:pic>
        <p:nvPicPr>
          <p:cNvPr id="7"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2523" y="76200"/>
            <a:ext cx="1192877" cy="13716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8" name="TextBox 7"/>
          <p:cNvSpPr txBox="1"/>
          <p:nvPr/>
        </p:nvSpPr>
        <p:spPr>
          <a:xfrm>
            <a:off x="0" y="6629400"/>
            <a:ext cx="9144000" cy="261610"/>
          </a:xfrm>
          <a:prstGeom prst="rect">
            <a:avLst/>
          </a:prstGeom>
          <a:noFill/>
        </p:spPr>
        <p:txBody>
          <a:bodyPr wrap="square" rtlCol="0">
            <a:spAutoFit/>
          </a:bodyPr>
          <a:lstStyle/>
          <a:p>
            <a:pPr algn="ctr"/>
            <a:r>
              <a:rPr lang="en-US" sz="1050" dirty="0" smtClean="0"/>
              <a:t>Copyright © 2015. John Wiley &amp; Sons, Inc. All rights reserved.</a:t>
            </a:r>
            <a:endParaRPr lang="en-US" sz="1050" dirty="0"/>
          </a:p>
        </p:txBody>
      </p:sp>
    </p:spTree>
    <p:extLst>
      <p:ext uri="{BB962C8B-B14F-4D97-AF65-F5344CB8AC3E}">
        <p14:creationId xmlns:p14="http://schemas.microsoft.com/office/powerpoint/2010/main" val="910451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A64AA2-B663-469E-99E9-BFE957DF35FC}" type="datetime1">
              <a:rPr lang="en-US" smtClean="0"/>
              <a:pPr/>
              <a:t>6/14/2021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62EAB1-D80C-4217-BFF0-836E2E1B9F25}" type="slidenum">
              <a:rPr lang="en-US" smtClean="0"/>
              <a:pPr/>
              <a:t>‹#›</a:t>
            </a:fld>
            <a:endParaRPr lang="en-US" dirty="0"/>
          </a:p>
        </p:txBody>
      </p:sp>
      <p:sp>
        <p:nvSpPr>
          <p:cNvPr id="7" name="TextBox 6"/>
          <p:cNvSpPr txBox="1"/>
          <p:nvPr/>
        </p:nvSpPr>
        <p:spPr>
          <a:xfrm>
            <a:off x="0" y="6629400"/>
            <a:ext cx="9144000" cy="261610"/>
          </a:xfrm>
          <a:prstGeom prst="rect">
            <a:avLst/>
          </a:prstGeom>
          <a:noFill/>
        </p:spPr>
        <p:txBody>
          <a:bodyPr wrap="square" rtlCol="0">
            <a:spAutoFit/>
          </a:bodyPr>
          <a:lstStyle/>
          <a:p>
            <a:pPr algn="ctr"/>
            <a:r>
              <a:rPr lang="en-US" sz="1050" dirty="0" smtClean="0"/>
              <a:t>Copyright © 2015. John Wiley &amp; Sons, Inc. All rights reserved.</a:t>
            </a:r>
            <a:endParaRPr lang="en-US" sz="1050" dirty="0"/>
          </a:p>
        </p:txBody>
      </p:sp>
    </p:spTree>
    <p:extLst>
      <p:ext uri="{BB962C8B-B14F-4D97-AF65-F5344CB8AC3E}">
        <p14:creationId xmlns:p14="http://schemas.microsoft.com/office/powerpoint/2010/main" val="1174212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1722437"/>
            <a:ext cx="4191000" cy="4525963"/>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722437"/>
            <a:ext cx="4191000" cy="4525963"/>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79B189C-53B2-4F8C-9A3B-7CD252DC4B2C}" type="datetime1">
              <a:rPr lang="en-US" smtClean="0"/>
              <a:pPr/>
              <a:t>6/14/2021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62EAB1-D80C-4217-BFF0-836E2E1B9F25}" type="slidenum">
              <a:rPr lang="en-US" smtClean="0"/>
              <a:pPr/>
              <a:t>‹#›</a:t>
            </a:fld>
            <a:endParaRPr lang="en-US" dirty="0"/>
          </a:p>
        </p:txBody>
      </p:sp>
      <p:sp>
        <p:nvSpPr>
          <p:cNvPr id="8" name="Title 1"/>
          <p:cNvSpPr>
            <a:spLocks noGrp="1"/>
          </p:cNvSpPr>
          <p:nvPr>
            <p:ph type="title"/>
          </p:nvPr>
        </p:nvSpPr>
        <p:spPr>
          <a:xfrm>
            <a:off x="1447800" y="76200"/>
            <a:ext cx="7467600" cy="1371600"/>
          </a:xfrm>
          <a:solidFill>
            <a:schemeClr val="bg1">
              <a:lumMod val="50000"/>
            </a:schemeClr>
          </a:solidFill>
          <a:ln>
            <a:noFill/>
          </a:ln>
        </p:spPr>
        <p:txBody>
          <a:bodyPr anchor="b"/>
          <a:lstStyle>
            <a:lvl1pPr algn="l">
              <a:defRPr>
                <a:solidFill>
                  <a:schemeClr val="bg1"/>
                </a:solidFill>
              </a:defRPr>
            </a:lvl1pPr>
          </a:lstStyle>
          <a:p>
            <a:r>
              <a:rPr lang="en-US" smtClean="0"/>
              <a:t>Click to edit Master title style</a:t>
            </a:r>
            <a:endParaRPr lang="en-US" dirty="0"/>
          </a:p>
        </p:txBody>
      </p:sp>
      <p:pic>
        <p:nvPicPr>
          <p:cNvPr id="9" name="Picture 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2523" y="76200"/>
            <a:ext cx="1192877" cy="13716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10" name="TextBox 9"/>
          <p:cNvSpPr txBox="1"/>
          <p:nvPr/>
        </p:nvSpPr>
        <p:spPr>
          <a:xfrm>
            <a:off x="0" y="6629400"/>
            <a:ext cx="9144000" cy="261610"/>
          </a:xfrm>
          <a:prstGeom prst="rect">
            <a:avLst/>
          </a:prstGeom>
          <a:noFill/>
        </p:spPr>
        <p:txBody>
          <a:bodyPr wrap="square" rtlCol="0">
            <a:spAutoFit/>
          </a:bodyPr>
          <a:lstStyle/>
          <a:p>
            <a:pPr algn="ctr"/>
            <a:r>
              <a:rPr lang="en-US" sz="1050" dirty="0" smtClean="0"/>
              <a:t>Copyright © 2015. John Wiley &amp; Sons, Inc. All rights reserved.</a:t>
            </a:r>
            <a:endParaRPr lang="en-US" sz="1050" dirty="0"/>
          </a:p>
        </p:txBody>
      </p:sp>
    </p:spTree>
    <p:extLst>
      <p:ext uri="{BB962C8B-B14F-4D97-AF65-F5344CB8AC3E}">
        <p14:creationId xmlns:p14="http://schemas.microsoft.com/office/powerpoint/2010/main" val="1285365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31774" y="1676400"/>
            <a:ext cx="4187826"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572000" y="1676400"/>
            <a:ext cx="41910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C084A2E-FB24-4515-B5A8-D2D6DD38FC9D}" type="datetime1">
              <a:rPr lang="en-US" smtClean="0"/>
              <a:pPr/>
              <a:t>6/14/2021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B62EAB1-D80C-4217-BFF0-836E2E1B9F25}" type="slidenum">
              <a:rPr lang="en-US" smtClean="0"/>
              <a:pPr/>
              <a:t>‹#›</a:t>
            </a:fld>
            <a:endParaRPr lang="en-US" dirty="0"/>
          </a:p>
        </p:txBody>
      </p:sp>
      <p:sp>
        <p:nvSpPr>
          <p:cNvPr id="10" name="Title 1"/>
          <p:cNvSpPr>
            <a:spLocks noGrp="1"/>
          </p:cNvSpPr>
          <p:nvPr>
            <p:ph type="title"/>
          </p:nvPr>
        </p:nvSpPr>
        <p:spPr>
          <a:xfrm>
            <a:off x="1447800" y="76200"/>
            <a:ext cx="7467600" cy="1371600"/>
          </a:xfrm>
          <a:solidFill>
            <a:schemeClr val="bg1">
              <a:lumMod val="50000"/>
            </a:schemeClr>
          </a:solidFill>
          <a:ln>
            <a:noFill/>
          </a:ln>
        </p:spPr>
        <p:txBody>
          <a:bodyPr anchor="b"/>
          <a:lstStyle>
            <a:lvl1pPr algn="l">
              <a:defRPr>
                <a:solidFill>
                  <a:schemeClr val="bg1"/>
                </a:solidFill>
              </a:defRPr>
            </a:lvl1pPr>
          </a:lstStyle>
          <a:p>
            <a:r>
              <a:rPr lang="en-US" smtClean="0"/>
              <a:t>Click to edit Master title style</a:t>
            </a:r>
            <a:endParaRPr lang="en-US" dirty="0"/>
          </a:p>
        </p:txBody>
      </p:sp>
      <p:pic>
        <p:nvPicPr>
          <p:cNvPr id="11" name="Picture 10"/>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2523" y="76200"/>
            <a:ext cx="1192877" cy="13716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12" name="Content Placeholder 2"/>
          <p:cNvSpPr>
            <a:spLocks noGrp="1"/>
          </p:cNvSpPr>
          <p:nvPr>
            <p:ph sz="half" idx="13"/>
          </p:nvPr>
        </p:nvSpPr>
        <p:spPr>
          <a:xfrm>
            <a:off x="228600" y="2438400"/>
            <a:ext cx="4191000" cy="3810000"/>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3"/>
          <p:cNvSpPr>
            <a:spLocks noGrp="1"/>
          </p:cNvSpPr>
          <p:nvPr>
            <p:ph sz="half" idx="2"/>
          </p:nvPr>
        </p:nvSpPr>
        <p:spPr>
          <a:xfrm>
            <a:off x="4572000" y="2438400"/>
            <a:ext cx="4191000" cy="3810000"/>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TextBox 13"/>
          <p:cNvSpPr txBox="1"/>
          <p:nvPr/>
        </p:nvSpPr>
        <p:spPr>
          <a:xfrm>
            <a:off x="0" y="6629400"/>
            <a:ext cx="9144000" cy="261610"/>
          </a:xfrm>
          <a:prstGeom prst="rect">
            <a:avLst/>
          </a:prstGeom>
          <a:noFill/>
        </p:spPr>
        <p:txBody>
          <a:bodyPr wrap="square" rtlCol="0">
            <a:spAutoFit/>
          </a:bodyPr>
          <a:lstStyle/>
          <a:p>
            <a:pPr algn="ctr"/>
            <a:r>
              <a:rPr lang="en-US" sz="1050" dirty="0" smtClean="0"/>
              <a:t>Copyright © 2015. John Wiley &amp; Sons, Inc. All rights reserved.</a:t>
            </a:r>
            <a:endParaRPr lang="en-US" sz="1050" dirty="0"/>
          </a:p>
        </p:txBody>
      </p:sp>
    </p:spTree>
    <p:extLst>
      <p:ext uri="{BB962C8B-B14F-4D97-AF65-F5344CB8AC3E}">
        <p14:creationId xmlns:p14="http://schemas.microsoft.com/office/powerpoint/2010/main" val="2934955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DA49438-EAC8-4415-BBFA-92A361A757A0}" type="datetime1">
              <a:rPr lang="en-US" smtClean="0"/>
              <a:pPr/>
              <a:t>6/14/2021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B62EAB1-D80C-4217-BFF0-836E2E1B9F25}" type="slidenum">
              <a:rPr lang="en-US" smtClean="0"/>
              <a:pPr/>
              <a:t>‹#›</a:t>
            </a:fld>
            <a:endParaRPr lang="en-US" dirty="0"/>
          </a:p>
        </p:txBody>
      </p:sp>
      <p:sp>
        <p:nvSpPr>
          <p:cNvPr id="6" name="Title 1"/>
          <p:cNvSpPr>
            <a:spLocks noGrp="1"/>
          </p:cNvSpPr>
          <p:nvPr>
            <p:ph type="title"/>
          </p:nvPr>
        </p:nvSpPr>
        <p:spPr>
          <a:xfrm>
            <a:off x="1447800" y="76200"/>
            <a:ext cx="7467600" cy="1371600"/>
          </a:xfrm>
          <a:solidFill>
            <a:schemeClr val="bg1">
              <a:lumMod val="50000"/>
            </a:schemeClr>
          </a:solidFill>
          <a:ln>
            <a:noFill/>
          </a:ln>
        </p:spPr>
        <p:txBody>
          <a:bodyPr anchor="b"/>
          <a:lstStyle>
            <a:lvl1pPr algn="l">
              <a:defRPr>
                <a:solidFill>
                  <a:schemeClr val="bg1"/>
                </a:solidFill>
              </a:defRPr>
            </a:lvl1pPr>
          </a:lstStyle>
          <a:p>
            <a:r>
              <a:rPr lang="en-US" smtClean="0"/>
              <a:t>Click to edit Master title style</a:t>
            </a:r>
            <a:endParaRPr lang="en-US" dirty="0"/>
          </a:p>
        </p:txBody>
      </p:sp>
      <p:pic>
        <p:nvPicPr>
          <p:cNvPr id="7"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2523" y="76200"/>
            <a:ext cx="1192877" cy="13716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8" name="TextBox 7"/>
          <p:cNvSpPr txBox="1"/>
          <p:nvPr/>
        </p:nvSpPr>
        <p:spPr>
          <a:xfrm>
            <a:off x="0" y="6629400"/>
            <a:ext cx="9144000" cy="261610"/>
          </a:xfrm>
          <a:prstGeom prst="rect">
            <a:avLst/>
          </a:prstGeom>
          <a:noFill/>
        </p:spPr>
        <p:txBody>
          <a:bodyPr wrap="square" rtlCol="0">
            <a:spAutoFit/>
          </a:bodyPr>
          <a:lstStyle/>
          <a:p>
            <a:pPr algn="ctr"/>
            <a:r>
              <a:rPr lang="en-US" sz="1050" dirty="0" smtClean="0"/>
              <a:t>Copyright © 2015. John Wiley &amp; Sons, Inc. All rights reserved.</a:t>
            </a:r>
            <a:endParaRPr lang="en-US" sz="1050" dirty="0"/>
          </a:p>
        </p:txBody>
      </p:sp>
    </p:spTree>
    <p:extLst>
      <p:ext uri="{BB962C8B-B14F-4D97-AF65-F5344CB8AC3E}">
        <p14:creationId xmlns:p14="http://schemas.microsoft.com/office/powerpoint/2010/main" val="257317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C83DE4-16B8-459A-B5AC-6E9855A46171}" type="datetime1">
              <a:rPr lang="en-US" smtClean="0"/>
              <a:pPr/>
              <a:t>6/14/2021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B62EAB1-D80C-4217-BFF0-836E2E1B9F25}" type="slidenum">
              <a:rPr lang="en-US" smtClean="0"/>
              <a:pPr/>
              <a:t>‹#›</a:t>
            </a:fld>
            <a:endParaRPr lang="en-US" dirty="0"/>
          </a:p>
        </p:txBody>
      </p:sp>
      <p:sp>
        <p:nvSpPr>
          <p:cNvPr id="5" name="TextBox 4"/>
          <p:cNvSpPr txBox="1"/>
          <p:nvPr/>
        </p:nvSpPr>
        <p:spPr>
          <a:xfrm>
            <a:off x="0" y="6629400"/>
            <a:ext cx="9144000" cy="261610"/>
          </a:xfrm>
          <a:prstGeom prst="rect">
            <a:avLst/>
          </a:prstGeom>
          <a:noFill/>
        </p:spPr>
        <p:txBody>
          <a:bodyPr wrap="square" rtlCol="0">
            <a:spAutoFit/>
          </a:bodyPr>
          <a:lstStyle/>
          <a:p>
            <a:pPr algn="ctr"/>
            <a:r>
              <a:rPr lang="en-US" sz="1050" dirty="0" smtClean="0"/>
              <a:t>Copyright © 2015. John Wiley &amp; Sons, Inc. All rights reserved.</a:t>
            </a:r>
            <a:endParaRPr lang="en-US" sz="1050" dirty="0"/>
          </a:p>
        </p:txBody>
      </p:sp>
    </p:spTree>
    <p:extLst>
      <p:ext uri="{BB962C8B-B14F-4D97-AF65-F5344CB8AC3E}">
        <p14:creationId xmlns:p14="http://schemas.microsoft.com/office/powerpoint/2010/main" val="4262150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60719E-5BDE-47AB-AF53-BF8CE8A87025}" type="datetime1">
              <a:rPr lang="en-US" smtClean="0"/>
              <a:pPr/>
              <a:t>6/14/2021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62EAB1-D80C-4217-BFF0-836E2E1B9F25}" type="slidenum">
              <a:rPr lang="en-US" smtClean="0"/>
              <a:pPr/>
              <a:t>‹#›</a:t>
            </a:fld>
            <a:endParaRPr lang="en-US" dirty="0"/>
          </a:p>
        </p:txBody>
      </p:sp>
      <p:sp>
        <p:nvSpPr>
          <p:cNvPr id="8" name="TextBox 7"/>
          <p:cNvSpPr txBox="1"/>
          <p:nvPr/>
        </p:nvSpPr>
        <p:spPr>
          <a:xfrm>
            <a:off x="0" y="6629400"/>
            <a:ext cx="9144000" cy="261610"/>
          </a:xfrm>
          <a:prstGeom prst="rect">
            <a:avLst/>
          </a:prstGeom>
          <a:noFill/>
        </p:spPr>
        <p:txBody>
          <a:bodyPr wrap="square" rtlCol="0">
            <a:spAutoFit/>
          </a:bodyPr>
          <a:lstStyle/>
          <a:p>
            <a:pPr algn="ctr"/>
            <a:r>
              <a:rPr lang="en-US" sz="1050" dirty="0" smtClean="0"/>
              <a:t>Copyright © 2015. John Wiley &amp; Sons, Inc. All rights reserved.</a:t>
            </a:r>
            <a:endParaRPr lang="en-US" sz="1050" dirty="0"/>
          </a:p>
        </p:txBody>
      </p:sp>
    </p:spTree>
    <p:extLst>
      <p:ext uri="{BB962C8B-B14F-4D97-AF65-F5344CB8AC3E}">
        <p14:creationId xmlns:p14="http://schemas.microsoft.com/office/powerpoint/2010/main" val="742033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DBD49F-1846-4452-BF65-EEEACB2B4F2A}" type="datetime1">
              <a:rPr lang="en-US" smtClean="0"/>
              <a:pPr/>
              <a:t>6/14/2021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62EAB1-D80C-4217-BFF0-836E2E1B9F25}" type="slidenum">
              <a:rPr lang="en-US" smtClean="0"/>
              <a:pPr/>
              <a:t>‹#›</a:t>
            </a:fld>
            <a:endParaRPr lang="en-US" dirty="0"/>
          </a:p>
        </p:txBody>
      </p:sp>
      <p:sp>
        <p:nvSpPr>
          <p:cNvPr id="8" name="TextBox 7"/>
          <p:cNvSpPr txBox="1"/>
          <p:nvPr/>
        </p:nvSpPr>
        <p:spPr>
          <a:xfrm>
            <a:off x="0" y="6629400"/>
            <a:ext cx="9144000" cy="261610"/>
          </a:xfrm>
          <a:prstGeom prst="rect">
            <a:avLst/>
          </a:prstGeom>
          <a:noFill/>
        </p:spPr>
        <p:txBody>
          <a:bodyPr wrap="square" rtlCol="0">
            <a:spAutoFit/>
          </a:bodyPr>
          <a:lstStyle/>
          <a:p>
            <a:pPr algn="ctr"/>
            <a:r>
              <a:rPr lang="en-US" sz="1050" dirty="0" smtClean="0"/>
              <a:t>Copyright © 2015. John Wiley &amp; Sons, Inc. All rights reserved.</a:t>
            </a:r>
            <a:endParaRPr lang="en-US" sz="1050" dirty="0"/>
          </a:p>
        </p:txBody>
      </p:sp>
    </p:spTree>
    <p:extLst>
      <p:ext uri="{BB962C8B-B14F-4D97-AF65-F5344CB8AC3E}">
        <p14:creationId xmlns:p14="http://schemas.microsoft.com/office/powerpoint/2010/main" val="3917062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04800" y="1752600"/>
            <a:ext cx="84582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055710-0F6B-4BF2-B917-0EFDE90B06FE}" type="datetimeFigureOut">
              <a:rPr lang="en-US" smtClean="0"/>
              <a:pPr/>
              <a:t>6/14/2021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62EAB1-D80C-4217-BFF0-836E2E1B9F25}" type="slidenum">
              <a:rPr lang="en-US" smtClean="0"/>
              <a:pPr/>
              <a:t>‹#›</a:t>
            </a:fld>
            <a:endParaRPr lang="en-US" dirty="0"/>
          </a:p>
        </p:txBody>
      </p:sp>
    </p:spTree>
    <p:extLst>
      <p:ext uri="{BB962C8B-B14F-4D97-AF65-F5344CB8AC3E}">
        <p14:creationId xmlns:p14="http://schemas.microsoft.com/office/powerpoint/2010/main" val="308525134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oleObject" Target="../embeddings/Microsoft_Excel_97-2003_Worksheet3.xls"/></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6.emf"/><Relationship Id="rId4" Type="http://schemas.openxmlformats.org/officeDocument/2006/relationships/oleObject" Target="../embeddings/Microsoft_Excel_97-2003_Worksheet4.xls"/></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7.emf"/><Relationship Id="rId4" Type="http://schemas.openxmlformats.org/officeDocument/2006/relationships/oleObject" Target="../embeddings/Microsoft_Excel_97-2003_Worksheet5.xls"/></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Microsoft_Excel_97-2003_Worksheet1.xls"/></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Microsoft_Excel_97-2003_Worksheet2.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subTitle" idx="1"/>
          </p:nvPr>
        </p:nvSpPr>
        <p:spPr>
          <a:xfrm>
            <a:off x="0" y="3886200"/>
            <a:ext cx="3581400" cy="2057400"/>
          </a:xfrm>
        </p:spPr>
        <p:txBody>
          <a:bodyPr>
            <a:normAutofit/>
          </a:bodyPr>
          <a:lstStyle/>
          <a:p>
            <a:pPr>
              <a:lnSpc>
                <a:spcPct val="90000"/>
              </a:lnSpc>
              <a:spcBef>
                <a:spcPct val="5000"/>
              </a:spcBef>
            </a:pPr>
            <a:r>
              <a:rPr lang="en-US" altLang="en-US" sz="3200" b="1" dirty="0" smtClean="0">
                <a:solidFill>
                  <a:srgbClr val="7030A0"/>
                </a:solidFill>
                <a:latin typeface="Calibri" panose="020F0502020204030204" pitchFamily="34" charset="0"/>
                <a:cs typeface="Calibri" panose="020F0502020204030204" pitchFamily="34" charset="0"/>
              </a:rPr>
              <a:t>Reporting for Segments</a:t>
            </a:r>
            <a:endParaRPr lang="ar-IQ" altLang="en-US" sz="3200" b="1" dirty="0" smtClean="0">
              <a:solidFill>
                <a:srgbClr val="7030A0"/>
              </a:solidFill>
              <a:latin typeface="Calibri" panose="020F0502020204030204" pitchFamily="34" charset="0"/>
              <a:cs typeface="Calibri" panose="020F0502020204030204" pitchFamily="34" charset="0"/>
            </a:endParaRPr>
          </a:p>
          <a:p>
            <a:pPr>
              <a:lnSpc>
                <a:spcPct val="90000"/>
              </a:lnSpc>
              <a:spcBef>
                <a:spcPct val="5000"/>
              </a:spcBef>
            </a:pPr>
            <a:r>
              <a:rPr lang="ar-IQ" altLang="en-US" b="1" dirty="0" smtClean="0">
                <a:solidFill>
                  <a:schemeClr val="accent2">
                    <a:lumMod val="75000"/>
                  </a:schemeClr>
                </a:solidFill>
                <a:latin typeface="Calibri" panose="020F0502020204030204" pitchFamily="34" charset="0"/>
                <a:cs typeface="Calibri" panose="020F0502020204030204" pitchFamily="34" charset="0"/>
              </a:rPr>
              <a:t>إعداد أ.د. بشرى المشهداني</a:t>
            </a:r>
            <a:endParaRPr lang="en-US" altLang="en-US" b="1" dirty="0">
              <a:solidFill>
                <a:schemeClr val="accent2">
                  <a:lumMod val="75000"/>
                </a:schemeClr>
              </a:solidFill>
              <a:latin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4294967295"/>
          </p:nvPr>
        </p:nvSpPr>
        <p:spPr>
          <a:xfrm>
            <a:off x="0" y="6400800"/>
            <a:ext cx="2133600" cy="365125"/>
          </a:xfrm>
        </p:spPr>
        <p:txBody>
          <a:bodyPr/>
          <a:lstStyle/>
          <a:p>
            <a:fld id="{0B62EAB1-D80C-4217-BFF0-836E2E1B9F25}" type="slidenum">
              <a:rPr lang="en-US" smtClean="0"/>
              <a:pPr/>
              <a:t>1</a:t>
            </a:fld>
            <a:endParaRPr lang="en-US" dirty="0"/>
          </a:p>
        </p:txBody>
      </p:sp>
    </p:spTree>
    <p:extLst>
      <p:ext uri="{BB962C8B-B14F-4D97-AF65-F5344CB8AC3E}">
        <p14:creationId xmlns:p14="http://schemas.microsoft.com/office/powerpoint/2010/main" val="6531717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4"/>
          <p:cNvGraphicFramePr>
            <a:graphicFrameLocks noChangeAspect="1"/>
          </p:cNvGraphicFramePr>
          <p:nvPr>
            <p:extLst>
              <p:ext uri="{D42A27DB-BD31-4B8C-83A1-F6EECF244321}">
                <p14:modId xmlns:p14="http://schemas.microsoft.com/office/powerpoint/2010/main" val="3872263555"/>
              </p:ext>
            </p:extLst>
          </p:nvPr>
        </p:nvGraphicFramePr>
        <p:xfrm>
          <a:off x="457200" y="2438400"/>
          <a:ext cx="8323848" cy="3352800"/>
        </p:xfrm>
        <a:graphic>
          <a:graphicData uri="http://schemas.openxmlformats.org/presentationml/2006/ole">
            <mc:AlternateContent xmlns:mc="http://schemas.openxmlformats.org/markup-compatibility/2006">
              <mc:Choice xmlns:v="urn:schemas-microsoft-com:vml" Requires="v">
                <p:oleObj spid="_x0000_s7208" name="Worksheet" r:id="rId4" imgW="6972300" imgH="2819400" progId="Excel.Sheet.8">
                  <p:embed/>
                </p:oleObj>
              </mc:Choice>
              <mc:Fallback>
                <p:oleObj name="Worksheet" r:id="rId4" imgW="6972300" imgH="2819400" progId="Excel.Sheet.8">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438400"/>
                        <a:ext cx="8323848" cy="3352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7" name="Text Box 5"/>
          <p:cNvSpPr txBox="1">
            <a:spLocks noChangeArrowheads="1"/>
          </p:cNvSpPr>
          <p:nvPr/>
        </p:nvSpPr>
        <p:spPr bwMode="auto">
          <a:xfrm>
            <a:off x="990600" y="1752600"/>
            <a:ext cx="3124200" cy="369332"/>
          </a:xfrm>
          <a:prstGeom prst="rect">
            <a:avLst/>
          </a:prstGeom>
          <a:solidFill>
            <a:srgbClr val="FFFFCC"/>
          </a:solidFill>
          <a:ln w="28575" cap="sq">
            <a:solidFill>
              <a:srgbClr val="800000"/>
            </a:solidFill>
            <a:miter lim="800000"/>
            <a:headEnd type="none" w="sm" len="sm"/>
            <a:tailEnd type="none" w="sm" len="sm"/>
          </a:ln>
        </p:spPr>
        <p:txBody>
          <a:bodyPr>
            <a:spAutoFit/>
          </a:bodyPr>
          <a:lstStyle>
            <a:lvl1pPr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lgn="ctr">
              <a:lnSpc>
                <a:spcPct val="90000"/>
              </a:lnSpc>
            </a:pPr>
            <a:r>
              <a:rPr lang="en-US" altLang="en-US" sz="2000" b="1" dirty="0">
                <a:solidFill>
                  <a:srgbClr val="800000"/>
                </a:solidFill>
                <a:latin typeface="+mj-lt"/>
              </a:rPr>
              <a:t>Operating Profit Test</a:t>
            </a:r>
          </a:p>
        </p:txBody>
      </p:sp>
      <p:sp>
        <p:nvSpPr>
          <p:cNvPr id="8" name="Rectangle 3"/>
          <p:cNvSpPr>
            <a:spLocks noGrp="1" noChangeArrowheads="1"/>
          </p:cNvSpPr>
          <p:nvPr>
            <p:ph type="title"/>
          </p:nvPr>
        </p:nvSpPr>
        <p:spPr>
          <a:xfrm>
            <a:off x="1752600" y="381000"/>
            <a:ext cx="6781800" cy="914400"/>
          </a:xfrm>
        </p:spPr>
        <p:style>
          <a:lnRef idx="1">
            <a:schemeClr val="accent5"/>
          </a:lnRef>
          <a:fillRef idx="2">
            <a:schemeClr val="accent5"/>
          </a:fillRef>
          <a:effectRef idx="1">
            <a:schemeClr val="accent5"/>
          </a:effectRef>
          <a:fontRef idx="minor">
            <a:schemeClr val="dk1"/>
          </a:fontRef>
        </p:style>
        <p:txBody>
          <a:bodyPr>
            <a:normAutofit fontScale="90000"/>
          </a:bodyPr>
          <a:lstStyle/>
          <a:p>
            <a:pPr algn="ctr" rtl="1"/>
            <a:r>
              <a:rPr lang="ar-IQ" sz="3100" b="1" dirty="0" smtClean="0">
                <a:solidFill>
                  <a:schemeClr val="tx1"/>
                </a:solidFill>
                <a:latin typeface="Calibri" panose="020F0502020204030204" pitchFamily="34" charset="0"/>
                <a:cs typeface="Calibri" panose="020F0502020204030204" pitchFamily="34" charset="0"/>
              </a:rPr>
              <a:t>تحديد القطاعات الواجب الإبلاغ عنها</a:t>
            </a:r>
            <a:r>
              <a:rPr lang="en-US" sz="3100" b="1" dirty="0" smtClean="0">
                <a:solidFill>
                  <a:schemeClr val="tx1"/>
                </a:solidFill>
                <a:latin typeface="Calibri" panose="020F0502020204030204" pitchFamily="34" charset="0"/>
                <a:cs typeface="Calibri" panose="020F0502020204030204" pitchFamily="34" charset="0"/>
              </a:rPr>
              <a:t> </a:t>
            </a:r>
            <a:br>
              <a:rPr lang="en-US" sz="3100" b="1" dirty="0" smtClean="0">
                <a:solidFill>
                  <a:schemeClr val="tx1"/>
                </a:solidFill>
                <a:latin typeface="Calibri" panose="020F0502020204030204" pitchFamily="34" charset="0"/>
                <a:cs typeface="Calibri" panose="020F0502020204030204" pitchFamily="34" charset="0"/>
              </a:rPr>
            </a:br>
            <a:r>
              <a:rPr lang="en-US" sz="3100" b="1" dirty="0" smtClean="0">
                <a:solidFill>
                  <a:schemeClr val="tx1"/>
                </a:solidFill>
                <a:latin typeface="Calibri" panose="020F0502020204030204" pitchFamily="34" charset="0"/>
                <a:cs typeface="Calibri" panose="020F0502020204030204" pitchFamily="34" charset="0"/>
              </a:rPr>
              <a:t> Reportable segment</a:t>
            </a:r>
            <a:r>
              <a:rPr lang="ar-IQ" sz="3600" dirty="0" smtClean="0">
                <a:solidFill>
                  <a:schemeClr val="tx1"/>
                </a:solidFill>
              </a:rPr>
              <a:t> </a:t>
            </a:r>
            <a:endParaRPr lang="en-US" sz="3600" dirty="0">
              <a:solidFill>
                <a:schemeClr val="tx1"/>
              </a:solidFill>
            </a:endParaRPr>
          </a:p>
        </p:txBody>
      </p:sp>
    </p:spTree>
    <p:extLst>
      <p:ext uri="{BB962C8B-B14F-4D97-AF65-F5344CB8AC3E}">
        <p14:creationId xmlns:p14="http://schemas.microsoft.com/office/powerpoint/2010/main" val="2387448549"/>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Object 1024"/>
          <p:cNvGraphicFramePr>
            <a:graphicFrameLocks noChangeAspect="1"/>
          </p:cNvGraphicFramePr>
          <p:nvPr>
            <p:extLst>
              <p:ext uri="{D42A27DB-BD31-4B8C-83A1-F6EECF244321}">
                <p14:modId xmlns:p14="http://schemas.microsoft.com/office/powerpoint/2010/main" val="3728500514"/>
              </p:ext>
            </p:extLst>
          </p:nvPr>
        </p:nvGraphicFramePr>
        <p:xfrm>
          <a:off x="609600" y="2383887"/>
          <a:ext cx="6969125" cy="3483513"/>
        </p:xfrm>
        <a:graphic>
          <a:graphicData uri="http://schemas.openxmlformats.org/presentationml/2006/ole">
            <mc:AlternateContent xmlns:mc="http://schemas.openxmlformats.org/markup-compatibility/2006">
              <mc:Choice xmlns:v="urn:schemas-microsoft-com:vml" Requires="v">
                <p:oleObj spid="_x0000_s8233" name="Worksheet" r:id="rId4" imgW="5613400" imgH="2819400" progId="Excel.Sheet.8">
                  <p:embed/>
                </p:oleObj>
              </mc:Choice>
              <mc:Fallback>
                <p:oleObj name="Worksheet" r:id="rId4" imgW="5613400" imgH="2819400" progId="Excel.Sheet.8">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2383887"/>
                        <a:ext cx="6969125" cy="3483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1" name="Text Box 5"/>
          <p:cNvSpPr txBox="1">
            <a:spLocks noChangeArrowheads="1"/>
          </p:cNvSpPr>
          <p:nvPr/>
        </p:nvSpPr>
        <p:spPr bwMode="auto">
          <a:xfrm>
            <a:off x="571500" y="1828800"/>
            <a:ext cx="3352800" cy="369332"/>
          </a:xfrm>
          <a:prstGeom prst="rect">
            <a:avLst/>
          </a:prstGeom>
          <a:solidFill>
            <a:srgbClr val="FFFFCC"/>
          </a:solidFill>
          <a:ln w="28575" cap="sq">
            <a:solidFill>
              <a:srgbClr val="800000"/>
            </a:solidFill>
            <a:miter lim="800000"/>
            <a:headEnd type="none" w="sm" len="sm"/>
            <a:tailEnd type="none" w="sm" len="sm"/>
          </a:ln>
        </p:spPr>
        <p:txBody>
          <a:bodyPr>
            <a:spAutoFit/>
          </a:bodyPr>
          <a:lstStyle>
            <a:lvl1pPr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lgn="ctr">
              <a:lnSpc>
                <a:spcPct val="90000"/>
              </a:lnSpc>
            </a:pPr>
            <a:r>
              <a:rPr lang="en-US" altLang="en-US" sz="2000" b="1" dirty="0">
                <a:solidFill>
                  <a:srgbClr val="800000"/>
                </a:solidFill>
                <a:latin typeface="+mj-lt"/>
              </a:rPr>
              <a:t>Identifiable Assets Test</a:t>
            </a:r>
          </a:p>
        </p:txBody>
      </p:sp>
      <p:sp>
        <p:nvSpPr>
          <p:cNvPr id="4102" name="Rectangle 7"/>
          <p:cNvSpPr>
            <a:spLocks noChangeArrowheads="1"/>
          </p:cNvSpPr>
          <p:nvPr/>
        </p:nvSpPr>
        <p:spPr bwMode="auto">
          <a:xfrm>
            <a:off x="685800" y="5867400"/>
            <a:ext cx="7848600" cy="400110"/>
          </a:xfrm>
          <a:prstGeom prst="rect">
            <a:avLst/>
          </a:prstGeom>
          <a:solidFill>
            <a:srgbClr val="FFFF99"/>
          </a:solidFill>
          <a:ln w="28575" cap="sq">
            <a:solidFill>
              <a:srgbClr val="800000"/>
            </a:solidFill>
            <a:miter lim="800000"/>
            <a:headEnd type="none" w="sm" len="sm"/>
            <a:tailEnd type="none" w="sm" len="sm"/>
          </a:ln>
        </p:spPr>
        <p:txBody>
          <a:bodyPr wrap="square">
            <a:spAutoFit/>
          </a:bodyPr>
          <a:lstStyle>
            <a:lvl1pPr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lgn="ctr"/>
            <a:r>
              <a:rPr lang="en-US" altLang="en-US" sz="2000" b="1" dirty="0">
                <a:solidFill>
                  <a:srgbClr val="800000"/>
                </a:solidFill>
                <a:latin typeface="Calibri" panose="020F0502020204030204" pitchFamily="34" charset="0"/>
                <a:cs typeface="Calibri" panose="020F0502020204030204" pitchFamily="34" charset="0"/>
              </a:rPr>
              <a:t>Summary</a:t>
            </a:r>
            <a:r>
              <a:rPr lang="en-US" altLang="en-US" sz="2000" b="1" dirty="0">
                <a:solidFill>
                  <a:srgbClr val="000000"/>
                </a:solidFill>
                <a:latin typeface="Calibri" panose="020F0502020204030204" pitchFamily="34" charset="0"/>
                <a:cs typeface="Calibri" panose="020F0502020204030204" pitchFamily="34" charset="0"/>
              </a:rPr>
              <a:t>: Segments 3, 4, 5, 6, and 7 are reportable segments.</a:t>
            </a:r>
            <a:r>
              <a:rPr lang="en-US" altLang="en-US" sz="2000" b="1" dirty="0">
                <a:latin typeface="Calibri" panose="020F0502020204030204" pitchFamily="34" charset="0"/>
                <a:cs typeface="Calibri" panose="020F0502020204030204" pitchFamily="34" charset="0"/>
              </a:rPr>
              <a:t> </a:t>
            </a:r>
          </a:p>
        </p:txBody>
      </p:sp>
      <p:sp>
        <p:nvSpPr>
          <p:cNvPr id="9" name="Rectangle 3"/>
          <p:cNvSpPr>
            <a:spLocks noGrp="1" noChangeArrowheads="1"/>
          </p:cNvSpPr>
          <p:nvPr>
            <p:ph type="title"/>
          </p:nvPr>
        </p:nvSpPr>
        <p:spPr>
          <a:xfrm>
            <a:off x="1447800" y="381000"/>
            <a:ext cx="7086600" cy="914400"/>
          </a:xfrm>
        </p:spPr>
        <p:style>
          <a:lnRef idx="1">
            <a:schemeClr val="accent5"/>
          </a:lnRef>
          <a:fillRef idx="2">
            <a:schemeClr val="accent5"/>
          </a:fillRef>
          <a:effectRef idx="1">
            <a:schemeClr val="accent5"/>
          </a:effectRef>
          <a:fontRef idx="minor">
            <a:schemeClr val="dk1"/>
          </a:fontRef>
        </p:style>
        <p:txBody>
          <a:bodyPr>
            <a:normAutofit fontScale="90000"/>
          </a:bodyPr>
          <a:lstStyle/>
          <a:p>
            <a:pPr algn="ctr" rtl="1"/>
            <a:r>
              <a:rPr lang="ar-IQ" sz="3100" b="1" dirty="0" smtClean="0">
                <a:solidFill>
                  <a:schemeClr val="tx1"/>
                </a:solidFill>
                <a:latin typeface="Calibri" panose="020F0502020204030204" pitchFamily="34" charset="0"/>
                <a:cs typeface="Calibri" panose="020F0502020204030204" pitchFamily="34" charset="0"/>
              </a:rPr>
              <a:t>تحديد القطاعات الواجب الإبلاغ عنها</a:t>
            </a:r>
            <a:r>
              <a:rPr lang="en-US" sz="3100" b="1" dirty="0" smtClean="0">
                <a:solidFill>
                  <a:schemeClr val="tx1"/>
                </a:solidFill>
                <a:latin typeface="Calibri" panose="020F0502020204030204" pitchFamily="34" charset="0"/>
                <a:cs typeface="Calibri" panose="020F0502020204030204" pitchFamily="34" charset="0"/>
              </a:rPr>
              <a:t> </a:t>
            </a:r>
            <a:br>
              <a:rPr lang="en-US" sz="3100" b="1" dirty="0" smtClean="0">
                <a:solidFill>
                  <a:schemeClr val="tx1"/>
                </a:solidFill>
                <a:latin typeface="Calibri" panose="020F0502020204030204" pitchFamily="34" charset="0"/>
                <a:cs typeface="Calibri" panose="020F0502020204030204" pitchFamily="34" charset="0"/>
              </a:rPr>
            </a:br>
            <a:r>
              <a:rPr lang="en-US" sz="3100" b="1" dirty="0" smtClean="0">
                <a:solidFill>
                  <a:schemeClr val="tx1"/>
                </a:solidFill>
                <a:latin typeface="Calibri" panose="020F0502020204030204" pitchFamily="34" charset="0"/>
                <a:cs typeface="Calibri" panose="020F0502020204030204" pitchFamily="34" charset="0"/>
              </a:rPr>
              <a:t> Reportable segment</a:t>
            </a:r>
            <a:r>
              <a:rPr lang="ar-IQ" sz="3600" dirty="0" smtClean="0">
                <a:solidFill>
                  <a:schemeClr val="tx1"/>
                </a:solidFill>
              </a:rPr>
              <a:t> </a:t>
            </a:r>
            <a:endParaRPr lang="en-US" sz="3600" dirty="0">
              <a:solidFill>
                <a:schemeClr val="tx1"/>
              </a:solidFill>
            </a:endParaRPr>
          </a:p>
        </p:txBody>
      </p:sp>
    </p:spTree>
    <p:extLst>
      <p:ext uri="{BB962C8B-B14F-4D97-AF65-F5344CB8AC3E}">
        <p14:creationId xmlns:p14="http://schemas.microsoft.com/office/powerpoint/2010/main" val="2296751474"/>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0B62EAB1-D80C-4217-BFF0-836E2E1B9F25}" type="slidenum">
              <a:rPr lang="en-US" smtClean="0"/>
              <a:pPr/>
              <a:t>12</a:t>
            </a:fld>
            <a:endParaRPr lang="en-US" dirty="0"/>
          </a:p>
        </p:txBody>
      </p:sp>
      <p:sp>
        <p:nvSpPr>
          <p:cNvPr id="5" name="Rectangle 3"/>
          <p:cNvSpPr>
            <a:spLocks noGrp="1" noChangeArrowheads="1"/>
          </p:cNvSpPr>
          <p:nvPr>
            <p:ph type="title"/>
          </p:nvPr>
        </p:nvSpPr>
        <p:spPr>
          <a:xfrm>
            <a:off x="1752600" y="381000"/>
            <a:ext cx="6781800" cy="914400"/>
          </a:xfrm>
        </p:spPr>
        <p:style>
          <a:lnRef idx="1">
            <a:schemeClr val="accent5"/>
          </a:lnRef>
          <a:fillRef idx="2">
            <a:schemeClr val="accent5"/>
          </a:fillRef>
          <a:effectRef idx="1">
            <a:schemeClr val="accent5"/>
          </a:effectRef>
          <a:fontRef idx="minor">
            <a:schemeClr val="dk1"/>
          </a:fontRef>
        </p:style>
        <p:txBody>
          <a:bodyPr>
            <a:normAutofit fontScale="90000"/>
          </a:bodyPr>
          <a:lstStyle/>
          <a:p>
            <a:pPr algn="ctr" rtl="1"/>
            <a:r>
              <a:rPr lang="ar-IQ" sz="3100" b="1" dirty="0" smtClean="0">
                <a:solidFill>
                  <a:schemeClr val="tx1"/>
                </a:solidFill>
                <a:latin typeface="Calibri" panose="020F0502020204030204" pitchFamily="34" charset="0"/>
                <a:cs typeface="Calibri" panose="020F0502020204030204" pitchFamily="34" charset="0"/>
              </a:rPr>
              <a:t>تحديد القطاعات الواجب الإبلاغ عنها</a:t>
            </a:r>
            <a:r>
              <a:rPr lang="en-US" sz="3100" b="1" dirty="0" smtClean="0">
                <a:solidFill>
                  <a:schemeClr val="tx1"/>
                </a:solidFill>
                <a:latin typeface="Calibri" panose="020F0502020204030204" pitchFamily="34" charset="0"/>
                <a:cs typeface="Calibri" panose="020F0502020204030204" pitchFamily="34" charset="0"/>
              </a:rPr>
              <a:t> </a:t>
            </a:r>
            <a:br>
              <a:rPr lang="en-US" sz="3100" b="1" dirty="0" smtClean="0">
                <a:solidFill>
                  <a:schemeClr val="tx1"/>
                </a:solidFill>
                <a:latin typeface="Calibri" panose="020F0502020204030204" pitchFamily="34" charset="0"/>
                <a:cs typeface="Calibri" panose="020F0502020204030204" pitchFamily="34" charset="0"/>
              </a:rPr>
            </a:br>
            <a:r>
              <a:rPr lang="en-US" sz="3100" b="1" dirty="0" smtClean="0">
                <a:solidFill>
                  <a:schemeClr val="tx1"/>
                </a:solidFill>
                <a:latin typeface="Calibri" panose="020F0502020204030204" pitchFamily="34" charset="0"/>
                <a:cs typeface="Calibri" panose="020F0502020204030204" pitchFamily="34" charset="0"/>
              </a:rPr>
              <a:t> Reportable segment</a:t>
            </a:r>
            <a:r>
              <a:rPr lang="ar-IQ" sz="3600" dirty="0" smtClean="0">
                <a:solidFill>
                  <a:schemeClr val="tx1"/>
                </a:solidFill>
              </a:rPr>
              <a:t> </a:t>
            </a:r>
            <a:endParaRPr lang="en-US" sz="3600" dirty="0">
              <a:solidFill>
                <a:schemeClr val="tx1"/>
              </a:solidFill>
            </a:endParaRPr>
          </a:p>
        </p:txBody>
      </p:sp>
      <p:sp>
        <p:nvSpPr>
          <p:cNvPr id="9" name="Rectangle 7"/>
          <p:cNvSpPr>
            <a:spLocks noChangeArrowheads="1"/>
          </p:cNvSpPr>
          <p:nvPr/>
        </p:nvSpPr>
        <p:spPr bwMode="auto">
          <a:xfrm>
            <a:off x="762000" y="1752600"/>
            <a:ext cx="7848600" cy="400110"/>
          </a:xfrm>
          <a:prstGeom prst="rect">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wrap="square">
            <a:spAutoFit/>
          </a:bodyPr>
          <a:lstStyle>
            <a:lvl1pPr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lgn="ctr"/>
            <a:r>
              <a:rPr lang="ar-IQ" altLang="en-US" sz="2000" b="1" dirty="0" smtClean="0">
                <a:solidFill>
                  <a:srgbClr val="800000"/>
                </a:solidFill>
                <a:latin typeface="Calibri" panose="020F0502020204030204" pitchFamily="34" charset="0"/>
                <a:cs typeface="Calibri" panose="020F0502020204030204" pitchFamily="34" charset="0"/>
              </a:rPr>
              <a:t>لغرض تحديد القطاعات الواجب الإبلاغ عنها للاختبارات الثلاثة يتم تنظيم الجدول أدناه:</a:t>
            </a:r>
            <a:endParaRPr lang="en-US" altLang="en-US" sz="2000" b="1" dirty="0">
              <a:latin typeface="Calibri" panose="020F0502020204030204" pitchFamily="34" charset="0"/>
              <a:cs typeface="Calibri" panose="020F0502020204030204" pitchFamily="34" charset="0"/>
            </a:endParaRPr>
          </a:p>
        </p:txBody>
      </p:sp>
      <p:graphicFrame>
        <p:nvGraphicFramePr>
          <p:cNvPr id="10" name="جدول 9"/>
          <p:cNvGraphicFramePr>
            <a:graphicFrameLocks noGrp="1"/>
          </p:cNvGraphicFramePr>
          <p:nvPr>
            <p:extLst>
              <p:ext uri="{D42A27DB-BD31-4B8C-83A1-F6EECF244321}">
                <p14:modId xmlns:p14="http://schemas.microsoft.com/office/powerpoint/2010/main" val="3145846869"/>
              </p:ext>
            </p:extLst>
          </p:nvPr>
        </p:nvGraphicFramePr>
        <p:xfrm>
          <a:off x="761999" y="2286000"/>
          <a:ext cx="7848601" cy="2482440"/>
        </p:xfrm>
        <a:graphic>
          <a:graphicData uri="http://schemas.openxmlformats.org/drawingml/2006/table">
            <a:tbl>
              <a:tblPr rtl="1" firstRow="1" firstCol="1" bandRow="1"/>
              <a:tblGrid>
                <a:gridCol w="1001949"/>
                <a:gridCol w="1502924"/>
                <a:gridCol w="1920402"/>
                <a:gridCol w="2087394"/>
                <a:gridCol w="1335932"/>
              </a:tblGrid>
              <a:tr h="310305">
                <a:tc>
                  <a:txBody>
                    <a:bodyPr/>
                    <a:lstStyle/>
                    <a:p>
                      <a:pPr marL="0" marR="0" algn="ctr" rtl="0">
                        <a:lnSpc>
                          <a:spcPct val="115000"/>
                        </a:lnSpc>
                        <a:spcBef>
                          <a:spcPts val="0"/>
                        </a:spcBef>
                        <a:spcAft>
                          <a:spcPts val="0"/>
                        </a:spcAft>
                      </a:pPr>
                      <a:r>
                        <a:rPr lang="en-US" sz="1400" b="1" dirty="0">
                          <a:effectLst/>
                          <a:latin typeface="Calibri"/>
                          <a:ea typeface="Times New Roman"/>
                          <a:cs typeface="Calibri"/>
                        </a:rPr>
                        <a:t> </a:t>
                      </a:r>
                      <a:endParaRPr lang="en-US" sz="11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400" b="1">
                          <a:effectLst/>
                          <a:latin typeface="Calibri"/>
                          <a:ea typeface="Times New Roman"/>
                          <a:cs typeface="Calibri"/>
                        </a:rPr>
                        <a:t>Assets</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400" b="1">
                          <a:effectLst/>
                          <a:latin typeface="Calibri"/>
                          <a:ea typeface="Times New Roman"/>
                          <a:cs typeface="Calibri"/>
                        </a:rPr>
                        <a:t>Profit (Loss)</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400" b="1" dirty="0">
                          <a:effectLst/>
                          <a:latin typeface="Calibri"/>
                          <a:ea typeface="Times New Roman"/>
                          <a:cs typeface="Calibri"/>
                        </a:rPr>
                        <a:t>Total Revenue</a:t>
                      </a:r>
                      <a:endParaRPr lang="en-US" sz="11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400" b="1">
                          <a:effectLst/>
                          <a:latin typeface="Calibri"/>
                          <a:ea typeface="Times New Roman"/>
                          <a:cs typeface="Calibri"/>
                        </a:rPr>
                        <a:t>Details</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305">
                <a:tc>
                  <a:txBody>
                    <a:bodyPr/>
                    <a:lstStyle/>
                    <a:p>
                      <a:pPr marL="0" marR="0" algn="ctr" rtl="0">
                        <a:lnSpc>
                          <a:spcPct val="115000"/>
                        </a:lnSpc>
                        <a:spcBef>
                          <a:spcPts val="0"/>
                        </a:spcBef>
                        <a:spcAft>
                          <a:spcPts val="0"/>
                        </a:spcAft>
                      </a:pPr>
                      <a:r>
                        <a:rPr lang="en-US" sz="1400" b="1">
                          <a:effectLst/>
                          <a:latin typeface="Calibri"/>
                          <a:ea typeface="Times New Roman"/>
                          <a:cs typeface="Calibri"/>
                        </a:rPr>
                        <a:t>No</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400" b="1">
                          <a:effectLst/>
                          <a:latin typeface="Calibri"/>
                          <a:ea typeface="Times New Roman"/>
                          <a:cs typeface="Calibri"/>
                        </a:rPr>
                        <a:t>4.1%</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400" b="1">
                          <a:effectLst/>
                          <a:latin typeface="Calibri"/>
                          <a:ea typeface="Times New Roman"/>
                          <a:cs typeface="Calibri"/>
                        </a:rPr>
                        <a:t>3%</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400" b="1">
                          <a:effectLst/>
                          <a:latin typeface="Calibri"/>
                          <a:ea typeface="Times New Roman"/>
                          <a:cs typeface="Calibri"/>
                        </a:rPr>
                        <a:t>2.1%</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400" b="1">
                          <a:effectLst/>
                          <a:latin typeface="Calibri"/>
                          <a:ea typeface="Times New Roman"/>
                          <a:cs typeface="Calibri"/>
                        </a:rPr>
                        <a:t>1</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305">
                <a:tc>
                  <a:txBody>
                    <a:bodyPr/>
                    <a:lstStyle/>
                    <a:p>
                      <a:pPr marL="0" marR="0" algn="ctr" rtl="0">
                        <a:lnSpc>
                          <a:spcPct val="115000"/>
                        </a:lnSpc>
                        <a:spcBef>
                          <a:spcPts val="0"/>
                        </a:spcBef>
                        <a:spcAft>
                          <a:spcPts val="0"/>
                        </a:spcAft>
                      </a:pPr>
                      <a:r>
                        <a:rPr lang="en-US" sz="1400" b="1">
                          <a:effectLst/>
                          <a:latin typeface="Calibri"/>
                          <a:ea typeface="Times New Roman"/>
                          <a:cs typeface="Calibri"/>
                        </a:rPr>
                        <a:t>No</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400" b="1">
                          <a:effectLst/>
                          <a:latin typeface="Calibri"/>
                          <a:ea typeface="Times New Roman"/>
                          <a:cs typeface="Calibri"/>
                        </a:rPr>
                        <a:t>5.1%</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400" b="1">
                          <a:effectLst/>
                          <a:latin typeface="Calibri"/>
                          <a:ea typeface="Times New Roman"/>
                          <a:cs typeface="Calibri"/>
                        </a:rPr>
                        <a:t>9.9%</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400" b="1">
                          <a:effectLst/>
                          <a:latin typeface="Calibri"/>
                          <a:ea typeface="Times New Roman"/>
                          <a:cs typeface="Calibri"/>
                        </a:rPr>
                        <a:t>3%</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400" b="1">
                          <a:effectLst/>
                          <a:latin typeface="Calibri"/>
                          <a:ea typeface="Times New Roman"/>
                          <a:cs typeface="Calibri"/>
                        </a:rPr>
                        <a:t>2</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305">
                <a:tc>
                  <a:txBody>
                    <a:bodyPr/>
                    <a:lstStyle/>
                    <a:p>
                      <a:pPr marL="0" marR="0" algn="ctr" rtl="0">
                        <a:lnSpc>
                          <a:spcPct val="115000"/>
                        </a:lnSpc>
                        <a:spcBef>
                          <a:spcPts val="0"/>
                        </a:spcBef>
                        <a:spcAft>
                          <a:spcPts val="0"/>
                        </a:spcAft>
                      </a:pPr>
                      <a:r>
                        <a:rPr lang="en-US" sz="1400" b="1">
                          <a:effectLst/>
                          <a:highlight>
                            <a:srgbClr val="FFFF00"/>
                          </a:highlight>
                          <a:latin typeface="Calibri"/>
                          <a:ea typeface="Times New Roman"/>
                          <a:cs typeface="Calibri"/>
                        </a:rPr>
                        <a:t>Yes</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400" b="1">
                          <a:effectLst/>
                          <a:highlight>
                            <a:srgbClr val="FFFF00"/>
                          </a:highlight>
                          <a:latin typeface="Calibri"/>
                          <a:ea typeface="Times New Roman"/>
                          <a:cs typeface="Calibri"/>
                        </a:rPr>
                        <a:t>20.7%</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400" b="1">
                          <a:effectLst/>
                          <a:highlight>
                            <a:srgbClr val="FFFF00"/>
                          </a:highlight>
                          <a:latin typeface="Calibri"/>
                          <a:ea typeface="Times New Roman"/>
                          <a:cs typeface="Calibri"/>
                        </a:rPr>
                        <a:t>10.4%</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400" b="1">
                          <a:effectLst/>
                          <a:highlight>
                            <a:srgbClr val="FFFF00"/>
                          </a:highlight>
                          <a:latin typeface="Calibri"/>
                          <a:ea typeface="Times New Roman"/>
                          <a:cs typeface="Calibri"/>
                        </a:rPr>
                        <a:t>25.7%</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400" b="1">
                          <a:effectLst/>
                          <a:highlight>
                            <a:srgbClr val="FFFF00"/>
                          </a:highlight>
                          <a:latin typeface="Calibri"/>
                          <a:ea typeface="Times New Roman"/>
                          <a:cs typeface="Calibri"/>
                        </a:rPr>
                        <a:t>3</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305">
                <a:tc>
                  <a:txBody>
                    <a:bodyPr/>
                    <a:lstStyle/>
                    <a:p>
                      <a:pPr marL="0" marR="0" algn="ctr" rtl="0">
                        <a:lnSpc>
                          <a:spcPct val="115000"/>
                        </a:lnSpc>
                        <a:spcBef>
                          <a:spcPts val="0"/>
                        </a:spcBef>
                        <a:spcAft>
                          <a:spcPts val="0"/>
                        </a:spcAft>
                      </a:pPr>
                      <a:r>
                        <a:rPr lang="en-US" sz="1400" b="1">
                          <a:effectLst/>
                          <a:highlight>
                            <a:srgbClr val="FFFF00"/>
                          </a:highlight>
                          <a:latin typeface="Calibri"/>
                          <a:ea typeface="Times New Roman"/>
                          <a:cs typeface="Calibri"/>
                        </a:rPr>
                        <a:t>Yes</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400" b="1">
                          <a:effectLst/>
                          <a:highlight>
                            <a:srgbClr val="FFFF00"/>
                          </a:highlight>
                          <a:latin typeface="Calibri"/>
                          <a:ea typeface="Times New Roman"/>
                          <a:cs typeface="Calibri"/>
                        </a:rPr>
                        <a:t>22%</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400" b="1">
                          <a:effectLst/>
                          <a:highlight>
                            <a:srgbClr val="FFFF00"/>
                          </a:highlight>
                          <a:latin typeface="Calibri"/>
                          <a:ea typeface="Times New Roman"/>
                          <a:cs typeface="Calibri"/>
                        </a:rPr>
                        <a:t>43.8%</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400" b="1">
                          <a:effectLst/>
                          <a:highlight>
                            <a:srgbClr val="FFFF00"/>
                          </a:highlight>
                          <a:latin typeface="Calibri"/>
                          <a:ea typeface="Times New Roman"/>
                          <a:cs typeface="Calibri"/>
                        </a:rPr>
                        <a:t>24.2%</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400" b="1">
                          <a:effectLst/>
                          <a:highlight>
                            <a:srgbClr val="FFFF00"/>
                          </a:highlight>
                          <a:latin typeface="Calibri"/>
                          <a:ea typeface="Times New Roman"/>
                          <a:cs typeface="Calibri"/>
                        </a:rPr>
                        <a:t>4</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305">
                <a:tc>
                  <a:txBody>
                    <a:bodyPr/>
                    <a:lstStyle/>
                    <a:p>
                      <a:pPr marL="0" marR="0" algn="ctr" rtl="0">
                        <a:lnSpc>
                          <a:spcPct val="115000"/>
                        </a:lnSpc>
                        <a:spcBef>
                          <a:spcPts val="0"/>
                        </a:spcBef>
                        <a:spcAft>
                          <a:spcPts val="0"/>
                        </a:spcAft>
                      </a:pPr>
                      <a:r>
                        <a:rPr lang="en-US" sz="1400" b="1">
                          <a:effectLst/>
                          <a:highlight>
                            <a:srgbClr val="FFFF00"/>
                          </a:highlight>
                          <a:latin typeface="Calibri"/>
                          <a:ea typeface="Times New Roman"/>
                          <a:cs typeface="Calibri"/>
                        </a:rPr>
                        <a:t>yes</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400" b="1">
                          <a:effectLst/>
                          <a:latin typeface="Calibri"/>
                          <a:ea typeface="Times New Roman"/>
                          <a:cs typeface="Calibri"/>
                        </a:rPr>
                        <a:t>8.2%</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400" b="1">
                          <a:effectLst/>
                          <a:highlight>
                            <a:srgbClr val="00FFFF"/>
                          </a:highlight>
                          <a:latin typeface="Calibri"/>
                          <a:ea typeface="Times New Roman"/>
                          <a:cs typeface="Calibri"/>
                        </a:rPr>
                        <a:t>15.9%</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400" b="1">
                          <a:effectLst/>
                          <a:latin typeface="Calibri"/>
                          <a:ea typeface="Times New Roman"/>
                          <a:cs typeface="Calibri"/>
                        </a:rPr>
                        <a:t>6.5%</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400" b="1">
                          <a:effectLst/>
                          <a:highlight>
                            <a:srgbClr val="00FFFF"/>
                          </a:highlight>
                          <a:latin typeface="Calibri"/>
                          <a:ea typeface="Times New Roman"/>
                          <a:cs typeface="Calibri"/>
                        </a:rPr>
                        <a:t>5</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305">
                <a:tc>
                  <a:txBody>
                    <a:bodyPr/>
                    <a:lstStyle/>
                    <a:p>
                      <a:pPr marL="0" marR="0" algn="ctr" rtl="0">
                        <a:lnSpc>
                          <a:spcPct val="115000"/>
                        </a:lnSpc>
                        <a:spcBef>
                          <a:spcPts val="0"/>
                        </a:spcBef>
                        <a:spcAft>
                          <a:spcPts val="0"/>
                        </a:spcAft>
                      </a:pPr>
                      <a:r>
                        <a:rPr lang="en-US" sz="1400" b="1">
                          <a:effectLst/>
                          <a:highlight>
                            <a:srgbClr val="FFFF00"/>
                          </a:highlight>
                          <a:latin typeface="Calibri"/>
                          <a:ea typeface="Times New Roman"/>
                          <a:cs typeface="Calibri"/>
                        </a:rPr>
                        <a:t>Yes</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400" b="1">
                          <a:effectLst/>
                          <a:highlight>
                            <a:srgbClr val="FFFF00"/>
                          </a:highlight>
                          <a:latin typeface="Calibri"/>
                          <a:ea typeface="Times New Roman"/>
                          <a:cs typeface="Calibri"/>
                        </a:rPr>
                        <a:t>30.4%</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400" b="1">
                          <a:effectLst/>
                          <a:highlight>
                            <a:srgbClr val="FFFF00"/>
                          </a:highlight>
                          <a:latin typeface="Calibri"/>
                          <a:ea typeface="Times New Roman"/>
                          <a:cs typeface="Calibri"/>
                        </a:rPr>
                        <a:t>19.9%</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400" b="1">
                          <a:effectLst/>
                          <a:highlight>
                            <a:srgbClr val="FFFF00"/>
                          </a:highlight>
                          <a:latin typeface="Calibri"/>
                          <a:ea typeface="Times New Roman"/>
                          <a:cs typeface="Calibri"/>
                        </a:rPr>
                        <a:t>32.5%</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400" b="1">
                          <a:effectLst/>
                          <a:highlight>
                            <a:srgbClr val="FFFF00"/>
                          </a:highlight>
                          <a:latin typeface="Calibri"/>
                          <a:ea typeface="Times New Roman"/>
                          <a:cs typeface="Calibri"/>
                        </a:rPr>
                        <a:t>6</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305">
                <a:tc>
                  <a:txBody>
                    <a:bodyPr/>
                    <a:lstStyle/>
                    <a:p>
                      <a:pPr marL="0" marR="0" algn="ctr" rtl="0">
                        <a:lnSpc>
                          <a:spcPct val="115000"/>
                        </a:lnSpc>
                        <a:spcBef>
                          <a:spcPts val="0"/>
                        </a:spcBef>
                        <a:spcAft>
                          <a:spcPts val="0"/>
                        </a:spcAft>
                      </a:pPr>
                      <a:r>
                        <a:rPr lang="en-US" sz="1400" b="1">
                          <a:effectLst/>
                          <a:highlight>
                            <a:srgbClr val="FFFF00"/>
                          </a:highlight>
                          <a:latin typeface="Calibri"/>
                          <a:ea typeface="Times New Roman"/>
                          <a:cs typeface="Calibri"/>
                        </a:rPr>
                        <a:t>Yes</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400" b="1">
                          <a:effectLst/>
                          <a:latin typeface="Calibri"/>
                          <a:ea typeface="Times New Roman"/>
                          <a:cs typeface="Calibri"/>
                        </a:rPr>
                        <a:t>9.6%</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400" b="1">
                          <a:effectLst/>
                          <a:highlight>
                            <a:srgbClr val="00FFFF"/>
                          </a:highlight>
                          <a:latin typeface="Calibri"/>
                          <a:ea typeface="Times New Roman"/>
                          <a:cs typeface="Calibri"/>
                        </a:rPr>
                        <a:t>14.9%</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400" b="1">
                          <a:effectLst/>
                          <a:latin typeface="Calibri"/>
                          <a:ea typeface="Times New Roman"/>
                          <a:cs typeface="Calibri"/>
                        </a:rPr>
                        <a:t>6%</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400" b="1" dirty="0">
                          <a:effectLst/>
                          <a:highlight>
                            <a:srgbClr val="00FFFF"/>
                          </a:highlight>
                          <a:latin typeface="Calibri"/>
                          <a:ea typeface="Times New Roman"/>
                          <a:cs typeface="Calibri"/>
                        </a:rPr>
                        <a:t>7</a:t>
                      </a:r>
                      <a:endParaRPr lang="en-US" sz="11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Rectangle 7"/>
          <p:cNvSpPr>
            <a:spLocks noChangeArrowheads="1"/>
          </p:cNvSpPr>
          <p:nvPr/>
        </p:nvSpPr>
        <p:spPr bwMode="auto">
          <a:xfrm>
            <a:off x="1219200" y="5105400"/>
            <a:ext cx="7010400" cy="400110"/>
          </a:xfrm>
          <a:prstGeom prst="rect">
            <a:avLst/>
          </a:prstGeom>
          <a:ln>
            <a:headEnd type="none" w="sm" len="sm"/>
            <a:tailEnd type="none" w="sm" len="sm"/>
          </a:ln>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lgn="ctr"/>
            <a:r>
              <a:rPr lang="ar-IQ" altLang="en-US" sz="2000" b="1" dirty="0" smtClean="0">
                <a:solidFill>
                  <a:srgbClr val="800000"/>
                </a:solidFill>
                <a:latin typeface="Calibri" panose="020F0502020204030204" pitchFamily="34" charset="0"/>
                <a:cs typeface="Calibri" panose="020F0502020204030204" pitchFamily="34" charset="0"/>
              </a:rPr>
              <a:t>إذن القطاعات الواجب الإبلاغ عنها وفقاً للاختبارات الثلاثة 3 ,4 ,5 , 6 ,7</a:t>
            </a:r>
            <a:endParaRPr lang="en-US" altLang="en-US" sz="20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1952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3810" name="Rectangle 2"/>
          <p:cNvSpPr>
            <a:spLocks noGrp="1" noChangeArrowheads="1"/>
          </p:cNvSpPr>
          <p:nvPr>
            <p:ph type="title"/>
          </p:nvPr>
        </p:nvSpPr>
        <p:spPr>
          <a:xfrm>
            <a:off x="1485900" y="381000"/>
            <a:ext cx="7239000" cy="914400"/>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ctr"/>
            <a:r>
              <a:rPr lang="ar-IQ" sz="3100" b="1" dirty="0">
                <a:solidFill>
                  <a:prstClr val="black"/>
                </a:solidFill>
                <a:latin typeface="Calibri" panose="020F0502020204030204" pitchFamily="34" charset="0"/>
                <a:ea typeface="+mn-ea"/>
                <a:cs typeface="Calibri" panose="020F0502020204030204" pitchFamily="34" charset="0"/>
              </a:rPr>
              <a:t>تحديد القطاعات الواجب الإبلاغ عنها</a:t>
            </a:r>
            <a:r>
              <a:rPr lang="en-US" sz="3100" b="1" dirty="0">
                <a:solidFill>
                  <a:prstClr val="black"/>
                </a:solidFill>
                <a:latin typeface="Calibri" panose="020F0502020204030204" pitchFamily="34" charset="0"/>
                <a:ea typeface="+mn-ea"/>
                <a:cs typeface="Calibri" panose="020F0502020204030204" pitchFamily="34" charset="0"/>
              </a:rPr>
              <a:t> </a:t>
            </a:r>
            <a:br>
              <a:rPr lang="en-US" sz="3100" b="1" dirty="0">
                <a:solidFill>
                  <a:prstClr val="black"/>
                </a:solidFill>
                <a:latin typeface="Calibri" panose="020F0502020204030204" pitchFamily="34" charset="0"/>
                <a:ea typeface="+mn-ea"/>
                <a:cs typeface="Calibri" panose="020F0502020204030204" pitchFamily="34" charset="0"/>
              </a:rPr>
            </a:br>
            <a:r>
              <a:rPr lang="en-US" sz="3100" b="1" dirty="0">
                <a:solidFill>
                  <a:prstClr val="black"/>
                </a:solidFill>
                <a:latin typeface="Calibri" panose="020F0502020204030204" pitchFamily="34" charset="0"/>
                <a:ea typeface="+mn-ea"/>
                <a:cs typeface="Calibri" panose="020F0502020204030204" pitchFamily="34" charset="0"/>
              </a:rPr>
              <a:t> Reportable segme</a:t>
            </a:r>
            <a:r>
              <a:rPr lang="en-US" sz="2800" b="1" dirty="0">
                <a:solidFill>
                  <a:prstClr val="black"/>
                </a:solidFill>
                <a:latin typeface="Calibri" panose="020F0502020204030204" pitchFamily="34" charset="0"/>
                <a:ea typeface="+mn-ea"/>
                <a:cs typeface="Calibri" panose="020F0502020204030204" pitchFamily="34" charset="0"/>
              </a:rPr>
              <a:t>nt</a:t>
            </a:r>
            <a:r>
              <a:rPr lang="ar-IQ" sz="3200" dirty="0">
                <a:solidFill>
                  <a:prstClr val="black"/>
                </a:solidFill>
                <a:ea typeface="+mn-ea"/>
                <a:cs typeface="+mn-cs"/>
              </a:rPr>
              <a:t> </a:t>
            </a:r>
            <a:endParaRPr lang="en-US" sz="3600" dirty="0"/>
          </a:p>
        </p:txBody>
      </p:sp>
      <p:sp>
        <p:nvSpPr>
          <p:cNvPr id="5" name="Content Placeholder 4"/>
          <p:cNvSpPr>
            <a:spLocks noGrp="1"/>
          </p:cNvSpPr>
          <p:nvPr>
            <p:ph idx="1"/>
          </p:nvPr>
        </p:nvSpPr>
        <p:spPr>
          <a:xfrm>
            <a:off x="304800" y="1828800"/>
            <a:ext cx="8534400" cy="4297363"/>
          </a:xfrm>
        </p:spPr>
        <p:style>
          <a:lnRef idx="1">
            <a:schemeClr val="accent6"/>
          </a:lnRef>
          <a:fillRef idx="2">
            <a:schemeClr val="accent6"/>
          </a:fillRef>
          <a:effectRef idx="1">
            <a:schemeClr val="accent6"/>
          </a:effectRef>
          <a:fontRef idx="minor">
            <a:schemeClr val="dk1"/>
          </a:fontRef>
        </p:style>
        <p:txBody>
          <a:bodyPr>
            <a:normAutofit fontScale="47500" lnSpcReduction="20000"/>
          </a:bodyPr>
          <a:lstStyle/>
          <a:p>
            <a:pPr marL="0" marR="0" algn="just" rtl="1">
              <a:lnSpc>
                <a:spcPct val="115000"/>
              </a:lnSpc>
              <a:spcBef>
                <a:spcPts val="0"/>
              </a:spcBef>
              <a:spcAft>
                <a:spcPts val="0"/>
              </a:spcAft>
            </a:pPr>
            <a:endParaRPr lang="ar-IQ" b="1" dirty="0" smtClean="0">
              <a:latin typeface="Calibri"/>
              <a:ea typeface="Times New Roman"/>
              <a:cs typeface="Arial"/>
            </a:endParaRPr>
          </a:p>
          <a:p>
            <a:pPr marL="0" marR="0" indent="0" algn="just" rtl="1">
              <a:lnSpc>
                <a:spcPct val="115000"/>
              </a:lnSpc>
              <a:spcBef>
                <a:spcPts val="0"/>
              </a:spcBef>
              <a:spcAft>
                <a:spcPts val="0"/>
              </a:spcAft>
              <a:buNone/>
            </a:pPr>
            <a:r>
              <a:rPr lang="ar-LY" sz="4200" b="1" dirty="0" smtClean="0">
                <a:latin typeface="Calibri" panose="020F0502020204030204" pitchFamily="34" charset="0"/>
                <a:ea typeface="Times New Roman"/>
                <a:cs typeface="Calibri" panose="020F0502020204030204" pitchFamily="34" charset="0"/>
              </a:rPr>
              <a:t>ثانياً </a:t>
            </a:r>
            <a:r>
              <a:rPr lang="ar-LY" sz="4200" b="1" dirty="0">
                <a:latin typeface="Calibri" panose="020F0502020204030204" pitchFamily="34" charset="0"/>
                <a:ea typeface="Times New Roman"/>
                <a:cs typeface="Calibri" panose="020F0502020204030204" pitchFamily="34" charset="0"/>
              </a:rPr>
              <a:t>: اختبار نسبة 75% او الاختبار </a:t>
            </a:r>
            <a:r>
              <a:rPr lang="ar-LY" sz="4200" b="1" dirty="0" smtClean="0">
                <a:latin typeface="Calibri" panose="020F0502020204030204" pitchFamily="34" charset="0"/>
                <a:ea typeface="Times New Roman"/>
                <a:cs typeface="Calibri" panose="020F0502020204030204" pitchFamily="34" charset="0"/>
              </a:rPr>
              <a:t>النهائي</a:t>
            </a:r>
            <a:r>
              <a:rPr lang="en-US" sz="4200" b="1" dirty="0" smtClean="0">
                <a:latin typeface="Calibri" panose="020F0502020204030204" pitchFamily="34" charset="0"/>
                <a:ea typeface="Times New Roman"/>
                <a:cs typeface="Calibri" panose="020F0502020204030204" pitchFamily="34" charset="0"/>
              </a:rPr>
              <a:t>Final Test </a:t>
            </a:r>
            <a:endParaRPr lang="en-US" sz="4200" b="1" dirty="0">
              <a:latin typeface="Calibri" panose="020F0502020204030204" pitchFamily="34" charset="0"/>
              <a:ea typeface="Times New Roman"/>
              <a:cs typeface="Calibri" panose="020F0502020204030204" pitchFamily="34" charset="0"/>
            </a:endParaRPr>
          </a:p>
          <a:p>
            <a:pPr marL="0" marR="0" indent="0" algn="just" rtl="1">
              <a:lnSpc>
                <a:spcPct val="115000"/>
              </a:lnSpc>
              <a:spcBef>
                <a:spcPts val="0"/>
              </a:spcBef>
              <a:spcAft>
                <a:spcPts val="0"/>
              </a:spcAft>
              <a:buNone/>
            </a:pPr>
            <a:r>
              <a:rPr lang="ar-IQ" sz="4200" b="1" dirty="0" smtClean="0">
                <a:latin typeface="Calibri" panose="020F0502020204030204" pitchFamily="34" charset="0"/>
                <a:ea typeface="Times New Roman"/>
                <a:cs typeface="Calibri" panose="020F0502020204030204" pitchFamily="34" charset="0"/>
              </a:rPr>
              <a:t>  </a:t>
            </a:r>
            <a:r>
              <a:rPr lang="ar-LY" sz="4200" b="1" dirty="0" smtClean="0">
                <a:latin typeface="Calibri" panose="020F0502020204030204" pitchFamily="34" charset="0"/>
                <a:ea typeface="Times New Roman"/>
                <a:cs typeface="Calibri" panose="020F0502020204030204" pitchFamily="34" charset="0"/>
              </a:rPr>
              <a:t>  ويسمى </a:t>
            </a:r>
            <a:r>
              <a:rPr lang="ar-LY" sz="4200" b="1" dirty="0">
                <a:latin typeface="Calibri" panose="020F0502020204030204" pitchFamily="34" charset="0"/>
                <a:ea typeface="Times New Roman"/>
                <a:cs typeface="Calibri" panose="020F0502020204030204" pitchFamily="34" charset="0"/>
              </a:rPr>
              <a:t>ايضا اختبار الكفاية  فبعد تحديد القطاعات التشغيلية التي ستقوم الشركة بالإبلاغ  عنها على وفق الاختبارات الأولية على الشركة </a:t>
            </a:r>
            <a:r>
              <a:rPr lang="ar-LY" sz="4200" b="1" dirty="0" smtClean="0">
                <a:latin typeface="Calibri" panose="020F0502020204030204" pitchFamily="34" charset="0"/>
                <a:ea typeface="Times New Roman"/>
                <a:cs typeface="Calibri" panose="020F0502020204030204" pitchFamily="34" charset="0"/>
              </a:rPr>
              <a:t>الت</a:t>
            </a:r>
            <a:r>
              <a:rPr lang="ar-IQ" sz="4200" b="1" dirty="0" smtClean="0">
                <a:latin typeface="Calibri" panose="020F0502020204030204" pitchFamily="34" charset="0"/>
                <a:ea typeface="Times New Roman"/>
                <a:cs typeface="Calibri" panose="020F0502020204030204" pitchFamily="34" charset="0"/>
              </a:rPr>
              <a:t>أ</a:t>
            </a:r>
            <a:r>
              <a:rPr lang="ar-LY" sz="4200" b="1" dirty="0" smtClean="0">
                <a:latin typeface="Calibri" panose="020F0502020204030204" pitchFamily="34" charset="0"/>
                <a:ea typeface="Times New Roman"/>
                <a:cs typeface="Calibri" panose="020F0502020204030204" pitchFamily="34" charset="0"/>
              </a:rPr>
              <a:t>كد </a:t>
            </a:r>
            <a:r>
              <a:rPr lang="ar-LY" sz="4200" b="1" dirty="0">
                <a:latin typeface="Calibri" panose="020F0502020204030204" pitchFamily="34" charset="0"/>
                <a:ea typeface="Times New Roman"/>
                <a:cs typeface="Calibri" panose="020F0502020204030204" pitchFamily="34" charset="0"/>
              </a:rPr>
              <a:t>من كفاية القطاعات التي اجتازت اختبار 10% لتمثيل نتائج اعمال الشركة قطاعيا وذلك من خلال </a:t>
            </a:r>
            <a:r>
              <a:rPr lang="ar-LY" sz="4200" b="1" dirty="0" smtClean="0">
                <a:latin typeface="Calibri" panose="020F0502020204030204" pitchFamily="34" charset="0"/>
                <a:ea typeface="Times New Roman"/>
                <a:cs typeface="Calibri" panose="020F0502020204030204" pitchFamily="34" charset="0"/>
              </a:rPr>
              <a:t>الت</a:t>
            </a:r>
            <a:r>
              <a:rPr lang="ar-IQ" sz="4200" b="1" dirty="0" smtClean="0">
                <a:latin typeface="Calibri" panose="020F0502020204030204" pitchFamily="34" charset="0"/>
                <a:ea typeface="Times New Roman"/>
                <a:cs typeface="Calibri" panose="020F0502020204030204" pitchFamily="34" charset="0"/>
              </a:rPr>
              <a:t>أ</a:t>
            </a:r>
            <a:r>
              <a:rPr lang="ar-LY" sz="4200" b="1" dirty="0" smtClean="0">
                <a:latin typeface="Calibri" panose="020F0502020204030204" pitchFamily="34" charset="0"/>
                <a:ea typeface="Times New Roman"/>
                <a:cs typeface="Calibri" panose="020F0502020204030204" pitchFamily="34" charset="0"/>
              </a:rPr>
              <a:t>كد </a:t>
            </a:r>
            <a:r>
              <a:rPr lang="ar-LY" sz="4200" b="1" dirty="0">
                <a:latin typeface="Calibri" panose="020F0502020204030204" pitchFamily="34" charset="0"/>
                <a:ea typeface="Times New Roman"/>
                <a:cs typeface="Calibri" panose="020F0502020204030204" pitchFamily="34" charset="0"/>
              </a:rPr>
              <a:t>من ان مجموع الايرادات الخارجية للقطاعات المراد الإبلاغ عنها يشكل في الحد الادنى </a:t>
            </a:r>
            <a:r>
              <a:rPr lang="ar-LY" sz="4200" b="1" dirty="0" smtClean="0">
                <a:latin typeface="Calibri" panose="020F0502020204030204" pitchFamily="34" charset="0"/>
                <a:ea typeface="Times New Roman"/>
                <a:cs typeface="Calibri" panose="020F0502020204030204" pitchFamily="34" charset="0"/>
              </a:rPr>
              <a:t>ما</a:t>
            </a:r>
            <a:r>
              <a:rPr lang="ar-IQ" sz="4200" b="1" dirty="0" smtClean="0">
                <a:latin typeface="Calibri" panose="020F0502020204030204" pitchFamily="34" charset="0"/>
                <a:ea typeface="Times New Roman"/>
                <a:cs typeface="Calibri" panose="020F0502020204030204" pitchFamily="34" charset="0"/>
              </a:rPr>
              <a:t> </a:t>
            </a:r>
            <a:r>
              <a:rPr lang="ar-LY" sz="4200" b="1" dirty="0" smtClean="0">
                <a:latin typeface="Calibri" panose="020F0502020204030204" pitchFamily="34" charset="0"/>
                <a:ea typeface="Times New Roman"/>
                <a:cs typeface="Calibri" panose="020F0502020204030204" pitchFamily="34" charset="0"/>
              </a:rPr>
              <a:t>نسبته </a:t>
            </a:r>
            <a:r>
              <a:rPr lang="ar-LY" sz="4200" b="1" dirty="0">
                <a:latin typeface="Calibri" panose="020F0502020204030204" pitchFamily="34" charset="0"/>
                <a:ea typeface="Times New Roman"/>
                <a:cs typeface="Calibri" panose="020F0502020204030204" pitchFamily="34" charset="0"/>
              </a:rPr>
              <a:t>75% من مجموع الايرادات الكلية  للشركة.</a:t>
            </a:r>
            <a:endParaRPr lang="en-US" sz="4200" b="1" dirty="0">
              <a:latin typeface="Calibri" panose="020F0502020204030204" pitchFamily="34" charset="0"/>
              <a:ea typeface="Times New Roman"/>
              <a:cs typeface="Calibri" panose="020F0502020204030204" pitchFamily="34" charset="0"/>
            </a:endParaRPr>
          </a:p>
          <a:p>
            <a:pPr marL="0" marR="0" indent="0" algn="just" rtl="1">
              <a:lnSpc>
                <a:spcPct val="115000"/>
              </a:lnSpc>
              <a:spcBef>
                <a:spcPts val="0"/>
              </a:spcBef>
              <a:spcAft>
                <a:spcPts val="0"/>
              </a:spcAft>
              <a:buNone/>
            </a:pPr>
            <a:r>
              <a:rPr lang="ar-IQ" sz="4200" b="1" dirty="0" smtClean="0">
                <a:latin typeface="Calibri" panose="020F0502020204030204" pitchFamily="34" charset="0"/>
                <a:ea typeface="Times New Roman"/>
                <a:cs typeface="Calibri" panose="020F0502020204030204" pitchFamily="34" charset="0"/>
              </a:rPr>
              <a:t>     </a:t>
            </a:r>
          </a:p>
          <a:p>
            <a:pPr marL="0" marR="0" indent="0" algn="just" rtl="1">
              <a:lnSpc>
                <a:spcPct val="115000"/>
              </a:lnSpc>
              <a:spcBef>
                <a:spcPts val="0"/>
              </a:spcBef>
              <a:spcAft>
                <a:spcPts val="0"/>
              </a:spcAft>
              <a:buNone/>
            </a:pPr>
            <a:r>
              <a:rPr lang="ar-IQ" sz="4200" b="1" dirty="0">
                <a:latin typeface="Calibri" panose="020F0502020204030204" pitchFamily="34" charset="0"/>
                <a:ea typeface="Times New Roman"/>
                <a:cs typeface="Calibri" panose="020F0502020204030204" pitchFamily="34" charset="0"/>
              </a:rPr>
              <a:t> </a:t>
            </a:r>
            <a:r>
              <a:rPr lang="ar-IQ" sz="4200" b="1" dirty="0" smtClean="0">
                <a:latin typeface="Calibri" panose="020F0502020204030204" pitchFamily="34" charset="0"/>
                <a:ea typeface="Times New Roman"/>
                <a:cs typeface="Calibri" panose="020F0502020204030204" pitchFamily="34" charset="0"/>
              </a:rPr>
              <a:t>   </a:t>
            </a:r>
            <a:r>
              <a:rPr lang="ar-LY" sz="4200" b="1" dirty="0" smtClean="0">
                <a:latin typeface="Calibri" panose="020F0502020204030204" pitchFamily="34" charset="0"/>
                <a:ea typeface="Times New Roman"/>
                <a:cs typeface="Calibri" panose="020F0502020204030204" pitchFamily="34" charset="0"/>
              </a:rPr>
              <a:t>وتتمثل </a:t>
            </a:r>
            <a:r>
              <a:rPr lang="ar-LY" sz="4200" b="1" dirty="0">
                <a:latin typeface="Calibri" panose="020F0502020204030204" pitchFamily="34" charset="0"/>
                <a:ea typeface="Times New Roman"/>
                <a:cs typeface="Calibri" panose="020F0502020204030204" pitchFamily="34" charset="0"/>
              </a:rPr>
              <a:t>الغاية من هذا الاختبار في </a:t>
            </a:r>
            <a:r>
              <a:rPr lang="ar-LY" sz="4200" b="1" dirty="0" smtClean="0">
                <a:latin typeface="Calibri" panose="020F0502020204030204" pitchFamily="34" charset="0"/>
                <a:ea typeface="Times New Roman"/>
                <a:cs typeface="Calibri" panose="020F0502020204030204" pitchFamily="34" charset="0"/>
              </a:rPr>
              <a:t>الت</a:t>
            </a:r>
            <a:r>
              <a:rPr lang="ar-IQ" sz="4200" b="1" dirty="0" smtClean="0">
                <a:latin typeface="Calibri" panose="020F0502020204030204" pitchFamily="34" charset="0"/>
                <a:ea typeface="Times New Roman"/>
                <a:cs typeface="Calibri" panose="020F0502020204030204" pitchFamily="34" charset="0"/>
              </a:rPr>
              <a:t>أ</a:t>
            </a:r>
            <a:r>
              <a:rPr lang="ar-LY" sz="4200" b="1" dirty="0" smtClean="0">
                <a:latin typeface="Calibri" panose="020F0502020204030204" pitchFamily="34" charset="0"/>
                <a:ea typeface="Times New Roman"/>
                <a:cs typeface="Calibri" panose="020F0502020204030204" pitchFamily="34" charset="0"/>
              </a:rPr>
              <a:t>كد </a:t>
            </a:r>
            <a:r>
              <a:rPr lang="ar-LY" sz="4200" b="1" dirty="0">
                <a:latin typeface="Calibri" panose="020F0502020204030204" pitchFamily="34" charset="0"/>
                <a:ea typeface="Times New Roman"/>
                <a:cs typeface="Calibri" panose="020F0502020204030204" pitchFamily="34" charset="0"/>
              </a:rPr>
              <a:t>من ان </a:t>
            </a:r>
            <a:r>
              <a:rPr lang="ar-LY" sz="4200" b="1" dirty="0" smtClean="0">
                <a:latin typeface="Calibri" panose="020F0502020204030204" pitchFamily="34" charset="0"/>
                <a:ea typeface="Times New Roman"/>
                <a:cs typeface="Calibri" panose="020F0502020204030204" pitchFamily="34" charset="0"/>
              </a:rPr>
              <a:t>ما</a:t>
            </a:r>
            <a:r>
              <a:rPr lang="ar-IQ" sz="4200" b="1" dirty="0" smtClean="0">
                <a:latin typeface="Calibri" panose="020F0502020204030204" pitchFamily="34" charset="0"/>
                <a:ea typeface="Times New Roman"/>
                <a:cs typeface="Calibri" panose="020F0502020204030204" pitchFamily="34" charset="0"/>
              </a:rPr>
              <a:t> </a:t>
            </a:r>
            <a:r>
              <a:rPr lang="ar-LY" sz="4200" b="1" dirty="0" smtClean="0">
                <a:latin typeface="Calibri" panose="020F0502020204030204" pitchFamily="34" charset="0"/>
                <a:ea typeface="Times New Roman"/>
                <a:cs typeface="Calibri" panose="020F0502020204030204" pitchFamily="34" charset="0"/>
              </a:rPr>
              <a:t>ستبلغ </a:t>
            </a:r>
            <a:r>
              <a:rPr lang="ar-LY" sz="4200" b="1" dirty="0">
                <a:latin typeface="Calibri" panose="020F0502020204030204" pitchFamily="34" charset="0"/>
                <a:ea typeface="Times New Roman"/>
                <a:cs typeface="Calibri" panose="020F0502020204030204" pitchFamily="34" charset="0"/>
              </a:rPr>
              <a:t>عنه الشركة من معلومات قطاعية يغطي غالبية الانشطة المهمة للشركة اما اذا كان مجموع الايرادات الخارجية للقطاعات التشغيلية التي يراد الإبلاغ  عنها اقل من 75% من مجموع الايرادات الكلية </a:t>
            </a:r>
            <a:r>
              <a:rPr lang="ar-LY" sz="4200" b="1" dirty="0" smtClean="0">
                <a:latin typeface="Calibri" panose="020F0502020204030204" pitchFamily="34" charset="0"/>
                <a:ea typeface="Times New Roman"/>
                <a:cs typeface="Calibri" panose="020F0502020204030204" pitchFamily="34" charset="0"/>
              </a:rPr>
              <a:t>ف</a:t>
            </a:r>
            <a:r>
              <a:rPr lang="ar-IQ" sz="4200" b="1" dirty="0" smtClean="0">
                <a:latin typeface="Calibri" panose="020F0502020204030204" pitchFamily="34" charset="0"/>
                <a:ea typeface="Times New Roman"/>
                <a:cs typeface="Calibri" panose="020F0502020204030204" pitchFamily="34" charset="0"/>
              </a:rPr>
              <a:t>أ</a:t>
            </a:r>
            <a:r>
              <a:rPr lang="ar-LY" sz="4200" b="1" dirty="0" smtClean="0">
                <a:latin typeface="Calibri" panose="020F0502020204030204" pitchFamily="34" charset="0"/>
                <a:ea typeface="Times New Roman"/>
                <a:cs typeface="Calibri" panose="020F0502020204030204" pitchFamily="34" charset="0"/>
              </a:rPr>
              <a:t>نه </a:t>
            </a:r>
            <a:r>
              <a:rPr lang="ar-LY" sz="4200" b="1" dirty="0">
                <a:latin typeface="Calibri" panose="020F0502020204030204" pitchFamily="34" charset="0"/>
                <a:ea typeface="Times New Roman"/>
                <a:cs typeface="Calibri" panose="020F0502020204030204" pitchFamily="34" charset="0"/>
              </a:rPr>
              <a:t>يجب تحديد قطاعات تشغيلية اضافية على انها قطاعات يتوجب الإبلاغ عنها حتى وان لم تستوفي نسبة 10% الخاصة بالاختبارات الاولية إلى ان تشكل القطاعات المشمولة في الإبلاغ </a:t>
            </a:r>
            <a:r>
              <a:rPr lang="ar-LY" sz="4200" b="1" dirty="0" smtClean="0">
                <a:latin typeface="Calibri" panose="020F0502020204030204" pitchFamily="34" charset="0"/>
                <a:ea typeface="Times New Roman"/>
                <a:cs typeface="Calibri" panose="020F0502020204030204" pitchFamily="34" charset="0"/>
              </a:rPr>
              <a:t>ما </a:t>
            </a:r>
            <a:r>
              <a:rPr lang="ar-LY" sz="4200" b="1" dirty="0">
                <a:latin typeface="Calibri" panose="020F0502020204030204" pitchFamily="34" charset="0"/>
                <a:ea typeface="Times New Roman"/>
                <a:cs typeface="Calibri" panose="020F0502020204030204" pitchFamily="34" charset="0"/>
              </a:rPr>
              <a:t>مجموعه 75% على الاقل من مجموع الايراد الموحدة للقطاعات او الايراد الكلي للشركة.</a:t>
            </a:r>
            <a:endParaRPr lang="en-US" sz="4200" b="1" dirty="0">
              <a:latin typeface="Calibri" panose="020F0502020204030204" pitchFamily="34" charset="0"/>
              <a:ea typeface="Times New Roman"/>
              <a:cs typeface="Calibri" panose="020F0502020204030204" pitchFamily="34" charset="0"/>
            </a:endParaRPr>
          </a:p>
          <a:p>
            <a:pPr marL="0" marR="0" indent="0" algn="just" rtl="1">
              <a:lnSpc>
                <a:spcPct val="115000"/>
              </a:lnSpc>
              <a:spcBef>
                <a:spcPts val="0"/>
              </a:spcBef>
              <a:spcAft>
                <a:spcPts val="0"/>
              </a:spcAft>
              <a:buNone/>
            </a:pPr>
            <a:r>
              <a:rPr lang="ar-LY" sz="4200" b="1" dirty="0">
                <a:latin typeface="Calibri" panose="020F0502020204030204" pitchFamily="34" charset="0"/>
                <a:ea typeface="Times New Roman"/>
                <a:cs typeface="Calibri" panose="020F0502020204030204" pitchFamily="34" charset="0"/>
              </a:rPr>
              <a:t> </a:t>
            </a:r>
            <a:endParaRPr lang="en-US" sz="4200" b="1" dirty="0">
              <a:latin typeface="Calibri" panose="020F0502020204030204" pitchFamily="34" charset="0"/>
              <a:ea typeface="Times New Roman"/>
              <a:cs typeface="Calibri" panose="020F0502020204030204" pitchFamily="34" charset="0"/>
            </a:endParaRPr>
          </a:p>
          <a:p>
            <a:pPr marL="0" indent="0" algn="just" rtl="1">
              <a:buNone/>
            </a:pPr>
            <a:endParaRPr lang="en-US" dirty="0"/>
          </a:p>
        </p:txBody>
      </p:sp>
      <p:sp>
        <p:nvSpPr>
          <p:cNvPr id="2" name="Slide Number Placeholder 1"/>
          <p:cNvSpPr>
            <a:spLocks noGrp="1"/>
          </p:cNvSpPr>
          <p:nvPr>
            <p:ph type="sldNum" sz="quarter" idx="12"/>
          </p:nvPr>
        </p:nvSpPr>
        <p:spPr/>
        <p:txBody>
          <a:bodyPr/>
          <a:lstStyle/>
          <a:p>
            <a:fld id="{0B62EAB1-D80C-4217-BFF0-836E2E1B9F25}" type="slidenum">
              <a:rPr lang="en-US" smtClean="0"/>
              <a:pPr/>
              <a:t>13</a:t>
            </a:fld>
            <a:endParaRPr lang="en-US" dirty="0"/>
          </a:p>
        </p:txBody>
      </p:sp>
    </p:spTree>
    <p:extLst>
      <p:ext uri="{BB962C8B-B14F-4D97-AF65-F5344CB8AC3E}">
        <p14:creationId xmlns:p14="http://schemas.microsoft.com/office/powerpoint/2010/main" val="219463439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Object 0"/>
          <p:cNvGraphicFramePr>
            <a:graphicFrameLocks noChangeAspect="1"/>
          </p:cNvGraphicFramePr>
          <p:nvPr>
            <p:extLst>
              <p:ext uri="{D42A27DB-BD31-4B8C-83A1-F6EECF244321}">
                <p14:modId xmlns:p14="http://schemas.microsoft.com/office/powerpoint/2010/main" val="3917706077"/>
              </p:ext>
            </p:extLst>
          </p:nvPr>
        </p:nvGraphicFramePr>
        <p:xfrm>
          <a:off x="720724" y="2078038"/>
          <a:ext cx="7737476" cy="2798762"/>
        </p:xfrm>
        <a:graphic>
          <a:graphicData uri="http://schemas.openxmlformats.org/presentationml/2006/ole">
            <mc:AlternateContent xmlns:mc="http://schemas.openxmlformats.org/markup-compatibility/2006">
              <mc:Choice xmlns:v="urn:schemas-microsoft-com:vml" Requires="v">
                <p:oleObj spid="_x0000_s9256" name="Worksheet" r:id="rId4" imgW="6807200" imgH="3225800" progId="Excel.Sheet.8">
                  <p:embed/>
                </p:oleObj>
              </mc:Choice>
              <mc:Fallback>
                <p:oleObj name="Worksheet" r:id="rId4" imgW="6807200" imgH="3225800" progId="Excel.Sheet.8">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0724" y="2078038"/>
                        <a:ext cx="7737476" cy="2798762"/>
                      </a:xfrm>
                      <a:prstGeom prst="rect">
                        <a:avLst/>
                      </a:prstGeom>
                      <a:noFill/>
                      <a:extLst/>
                    </p:spPr>
                  </p:pic>
                </p:oleObj>
              </mc:Fallback>
            </mc:AlternateContent>
          </a:graphicData>
        </a:graphic>
      </p:graphicFrame>
      <p:sp>
        <p:nvSpPr>
          <p:cNvPr id="5125" name="Text Box 5"/>
          <p:cNvSpPr txBox="1">
            <a:spLocks noChangeArrowheads="1"/>
          </p:cNvSpPr>
          <p:nvPr/>
        </p:nvSpPr>
        <p:spPr bwMode="auto">
          <a:xfrm>
            <a:off x="914400" y="1706602"/>
            <a:ext cx="1828800" cy="369332"/>
          </a:xfrm>
          <a:prstGeom prst="rect">
            <a:avLst/>
          </a:prstGeom>
          <a:solidFill>
            <a:srgbClr val="FFFFCC"/>
          </a:solidFill>
          <a:ln w="28575" cap="sq">
            <a:solidFill>
              <a:srgbClr val="800000"/>
            </a:solidFill>
            <a:miter lim="800000"/>
            <a:headEnd type="none" w="sm" len="sm"/>
            <a:tailEnd type="none" w="sm" len="sm"/>
          </a:ln>
        </p:spPr>
        <p:txBody>
          <a:bodyPr>
            <a:spAutoFit/>
          </a:bodyPr>
          <a:lstStyle>
            <a:lvl1pPr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lgn="ctr">
              <a:lnSpc>
                <a:spcPct val="90000"/>
              </a:lnSpc>
            </a:pPr>
            <a:r>
              <a:rPr lang="en-US" altLang="en-US" sz="2000" b="1" dirty="0">
                <a:solidFill>
                  <a:srgbClr val="800000"/>
                </a:solidFill>
                <a:latin typeface="+mj-lt"/>
              </a:rPr>
              <a:t>75% Test</a:t>
            </a:r>
          </a:p>
        </p:txBody>
      </p:sp>
      <p:sp>
        <p:nvSpPr>
          <p:cNvPr id="5126" name="Text Box 7"/>
          <p:cNvSpPr txBox="1">
            <a:spLocks noChangeArrowheads="1"/>
          </p:cNvSpPr>
          <p:nvPr/>
        </p:nvSpPr>
        <p:spPr bwMode="auto">
          <a:xfrm>
            <a:off x="393700" y="4953000"/>
            <a:ext cx="8229600" cy="634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6858000" algn="r"/>
              </a:tabLst>
              <a:defRPr sz="2300">
                <a:solidFill>
                  <a:schemeClr val="tx1"/>
                </a:solidFill>
                <a:latin typeface="Comic Sans MS" pitchFamily="66" charset="0"/>
                <a:cs typeface="Arial" pitchFamily="34" charset="0"/>
              </a:defRPr>
            </a:lvl1pPr>
            <a:lvl2pPr marL="742950" indent="-285750" eaLnBrk="0" hangingPunct="0">
              <a:tabLst>
                <a:tab pos="6858000" algn="r"/>
              </a:tabLst>
              <a:defRPr sz="2300">
                <a:solidFill>
                  <a:schemeClr val="tx1"/>
                </a:solidFill>
                <a:latin typeface="Comic Sans MS" pitchFamily="66" charset="0"/>
                <a:cs typeface="Arial" pitchFamily="34" charset="0"/>
              </a:defRPr>
            </a:lvl2pPr>
            <a:lvl3pPr marL="1143000" indent="-228600" eaLnBrk="0" hangingPunct="0">
              <a:tabLst>
                <a:tab pos="6858000" algn="r"/>
              </a:tabLst>
              <a:defRPr sz="2300">
                <a:solidFill>
                  <a:schemeClr val="tx1"/>
                </a:solidFill>
                <a:latin typeface="Comic Sans MS" pitchFamily="66" charset="0"/>
                <a:cs typeface="Arial" pitchFamily="34" charset="0"/>
              </a:defRPr>
            </a:lvl3pPr>
            <a:lvl4pPr marL="1600200" indent="-228600" eaLnBrk="0" hangingPunct="0">
              <a:tabLst>
                <a:tab pos="6858000" algn="r"/>
              </a:tabLst>
              <a:defRPr sz="2300">
                <a:solidFill>
                  <a:schemeClr val="tx1"/>
                </a:solidFill>
                <a:latin typeface="Comic Sans MS" pitchFamily="66" charset="0"/>
                <a:cs typeface="Arial" pitchFamily="34" charset="0"/>
              </a:defRPr>
            </a:lvl4pPr>
            <a:lvl5pPr marL="2057400" indent="-228600" eaLnBrk="0" hangingPunct="0">
              <a:tabLst>
                <a:tab pos="6858000" algn="r"/>
              </a:tabLst>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tabLst>
                <a:tab pos="6858000" algn="r"/>
              </a:tabLs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tabLst>
                <a:tab pos="6858000" algn="r"/>
              </a:tabLs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tabLst>
                <a:tab pos="6858000" algn="r"/>
              </a:tabLs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tabLst>
                <a:tab pos="6858000" algn="r"/>
              </a:tabLst>
              <a:defRPr sz="2300">
                <a:solidFill>
                  <a:schemeClr val="tx1"/>
                </a:solidFill>
                <a:latin typeface="Comic Sans MS" pitchFamily="66" charset="0"/>
                <a:cs typeface="Arial" pitchFamily="34" charset="0"/>
              </a:defRPr>
            </a:lvl9pPr>
          </a:lstStyle>
          <a:p>
            <a:pPr>
              <a:spcBef>
                <a:spcPct val="20000"/>
              </a:spcBef>
            </a:pPr>
            <a:r>
              <a:rPr lang="en-US" altLang="en-US" sz="1600" b="1" dirty="0">
                <a:latin typeface="Calibri" panose="020F0502020204030204" pitchFamily="34" charset="0"/>
                <a:cs typeface="Calibri" panose="020F0502020204030204" pitchFamily="34" charset="0"/>
              </a:rPr>
              <a:t>Nonaffiliated revenue (reportable segments) 	$176,100</a:t>
            </a:r>
          </a:p>
          <a:p>
            <a:pPr>
              <a:spcBef>
                <a:spcPct val="20000"/>
              </a:spcBef>
            </a:pPr>
            <a:r>
              <a:rPr lang="en-US" altLang="en-US" sz="1600" b="1" dirty="0">
                <a:latin typeface="Calibri" panose="020F0502020204030204" pitchFamily="34" charset="0"/>
                <a:cs typeface="Calibri" panose="020F0502020204030204" pitchFamily="34" charset="0"/>
              </a:rPr>
              <a:t>Total nonaffiliated revenue	$184,300</a:t>
            </a:r>
          </a:p>
        </p:txBody>
      </p:sp>
      <p:sp>
        <p:nvSpPr>
          <p:cNvPr id="5127" name="AutoShape 8"/>
          <p:cNvSpPr>
            <a:spLocks/>
          </p:cNvSpPr>
          <p:nvPr/>
        </p:nvSpPr>
        <p:spPr bwMode="auto">
          <a:xfrm>
            <a:off x="6667500" y="3276600"/>
            <a:ext cx="228600" cy="1217950"/>
          </a:xfrm>
          <a:prstGeom prst="rightBrace">
            <a:avLst>
              <a:gd name="adj1" fmla="val 52778"/>
              <a:gd name="adj2" fmla="val 50000"/>
            </a:avLst>
          </a:prstGeom>
          <a:noFill/>
          <a:ln w="28575" cap="sq">
            <a:solidFill>
              <a:srgbClr val="8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lgn="ctr"/>
            <a:endParaRPr lang="en-US" altLang="en-US" dirty="0">
              <a:latin typeface="+mj-lt"/>
            </a:endParaRPr>
          </a:p>
        </p:txBody>
      </p:sp>
      <p:sp>
        <p:nvSpPr>
          <p:cNvPr id="5128" name="Text Box 9"/>
          <p:cNvSpPr txBox="1">
            <a:spLocks noChangeArrowheads="1"/>
          </p:cNvSpPr>
          <p:nvPr/>
        </p:nvSpPr>
        <p:spPr bwMode="auto">
          <a:xfrm>
            <a:off x="6781800" y="3048000"/>
            <a:ext cx="15240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lgn="ctr">
              <a:spcBef>
                <a:spcPct val="50000"/>
              </a:spcBef>
            </a:pPr>
            <a:r>
              <a:rPr lang="en-US" altLang="en-US" sz="1600" dirty="0">
                <a:latin typeface="+mj-lt"/>
              </a:rPr>
              <a:t>Nonaffiliated Revenue from reportable segments</a:t>
            </a:r>
          </a:p>
          <a:p>
            <a:pPr algn="ctr">
              <a:spcBef>
                <a:spcPct val="50000"/>
              </a:spcBef>
            </a:pPr>
            <a:r>
              <a:rPr lang="en-US" altLang="en-US" sz="1600" dirty="0">
                <a:latin typeface="+mj-lt"/>
              </a:rPr>
              <a:t>$176,100</a:t>
            </a:r>
            <a:endParaRPr lang="en-US" altLang="en-US" sz="1600" dirty="0">
              <a:solidFill>
                <a:srgbClr val="800000"/>
              </a:solidFill>
              <a:latin typeface="+mj-lt"/>
            </a:endParaRPr>
          </a:p>
        </p:txBody>
      </p:sp>
      <p:sp>
        <p:nvSpPr>
          <p:cNvPr id="5129" name="Line 12"/>
          <p:cNvSpPr>
            <a:spLocks noChangeShapeType="1"/>
          </p:cNvSpPr>
          <p:nvPr/>
        </p:nvSpPr>
        <p:spPr bwMode="auto">
          <a:xfrm>
            <a:off x="6286500" y="5334000"/>
            <a:ext cx="1219200" cy="0"/>
          </a:xfrm>
          <a:prstGeom prst="line">
            <a:avLst/>
          </a:prstGeom>
          <a:noFill/>
          <a:ln w="28575"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latin typeface="+mj-lt"/>
            </a:endParaRPr>
          </a:p>
        </p:txBody>
      </p:sp>
      <p:sp>
        <p:nvSpPr>
          <p:cNvPr id="5130" name="Text Box 13"/>
          <p:cNvSpPr txBox="1">
            <a:spLocks noChangeArrowheads="1"/>
          </p:cNvSpPr>
          <p:nvPr/>
        </p:nvSpPr>
        <p:spPr bwMode="auto">
          <a:xfrm>
            <a:off x="7505700" y="5056491"/>
            <a:ext cx="13716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spcBef>
                <a:spcPct val="50000"/>
              </a:spcBef>
            </a:pPr>
            <a:r>
              <a:rPr lang="en-US" altLang="en-US" sz="2200" dirty="0">
                <a:latin typeface="+mj-lt"/>
              </a:rPr>
              <a:t>=  </a:t>
            </a:r>
            <a:r>
              <a:rPr lang="en-US" altLang="en-US" sz="1600" b="1" dirty="0">
                <a:solidFill>
                  <a:srgbClr val="800000"/>
                </a:solidFill>
                <a:latin typeface="+mj-lt"/>
              </a:rPr>
              <a:t>95.6%</a:t>
            </a:r>
          </a:p>
        </p:txBody>
      </p:sp>
      <p:sp>
        <p:nvSpPr>
          <p:cNvPr id="13" name="Rectangle 3"/>
          <p:cNvSpPr>
            <a:spLocks noGrp="1" noChangeArrowheads="1"/>
          </p:cNvSpPr>
          <p:nvPr>
            <p:ph type="title"/>
          </p:nvPr>
        </p:nvSpPr>
        <p:spPr>
          <a:xfrm>
            <a:off x="1447800" y="381000"/>
            <a:ext cx="7086600" cy="914400"/>
          </a:xfrm>
        </p:spPr>
        <p:style>
          <a:lnRef idx="1">
            <a:schemeClr val="accent5"/>
          </a:lnRef>
          <a:fillRef idx="2">
            <a:schemeClr val="accent5"/>
          </a:fillRef>
          <a:effectRef idx="1">
            <a:schemeClr val="accent5"/>
          </a:effectRef>
          <a:fontRef idx="minor">
            <a:schemeClr val="dk1"/>
          </a:fontRef>
        </p:style>
        <p:txBody>
          <a:bodyPr>
            <a:normAutofit fontScale="90000"/>
          </a:bodyPr>
          <a:lstStyle/>
          <a:p>
            <a:pPr algn="ctr" rtl="1"/>
            <a:r>
              <a:rPr lang="ar-IQ" sz="3100" b="1" dirty="0" smtClean="0">
                <a:solidFill>
                  <a:schemeClr val="tx1"/>
                </a:solidFill>
                <a:latin typeface="Calibri" panose="020F0502020204030204" pitchFamily="34" charset="0"/>
                <a:cs typeface="Calibri" panose="020F0502020204030204" pitchFamily="34" charset="0"/>
              </a:rPr>
              <a:t>تحديد القطاعات الواجب الإبلاغ عنها</a:t>
            </a:r>
            <a:r>
              <a:rPr lang="en-US" sz="3100" b="1" dirty="0" smtClean="0">
                <a:solidFill>
                  <a:schemeClr val="tx1"/>
                </a:solidFill>
                <a:latin typeface="Calibri" panose="020F0502020204030204" pitchFamily="34" charset="0"/>
                <a:cs typeface="Calibri" panose="020F0502020204030204" pitchFamily="34" charset="0"/>
              </a:rPr>
              <a:t> </a:t>
            </a:r>
            <a:br>
              <a:rPr lang="en-US" sz="3100" b="1" dirty="0" smtClean="0">
                <a:solidFill>
                  <a:schemeClr val="tx1"/>
                </a:solidFill>
                <a:latin typeface="Calibri" panose="020F0502020204030204" pitchFamily="34" charset="0"/>
                <a:cs typeface="Calibri" panose="020F0502020204030204" pitchFamily="34" charset="0"/>
              </a:rPr>
            </a:br>
            <a:r>
              <a:rPr lang="en-US" sz="3100" b="1" dirty="0" smtClean="0">
                <a:solidFill>
                  <a:schemeClr val="tx1"/>
                </a:solidFill>
                <a:latin typeface="Calibri" panose="020F0502020204030204" pitchFamily="34" charset="0"/>
                <a:cs typeface="Calibri" panose="020F0502020204030204" pitchFamily="34" charset="0"/>
              </a:rPr>
              <a:t> Reportable segment</a:t>
            </a:r>
            <a:r>
              <a:rPr lang="ar-IQ" sz="3600" dirty="0" smtClean="0">
                <a:solidFill>
                  <a:schemeClr val="tx1"/>
                </a:solidFill>
              </a:rPr>
              <a:t> </a:t>
            </a:r>
            <a:endParaRPr lang="en-US" sz="3600" dirty="0">
              <a:solidFill>
                <a:schemeClr val="tx1"/>
              </a:solidFill>
            </a:endParaRPr>
          </a:p>
        </p:txBody>
      </p:sp>
      <p:sp>
        <p:nvSpPr>
          <p:cNvPr id="2" name="مستطيل 1"/>
          <p:cNvSpPr/>
          <p:nvPr/>
        </p:nvSpPr>
        <p:spPr>
          <a:xfrm>
            <a:off x="393700" y="5725319"/>
            <a:ext cx="8229600" cy="800219"/>
          </a:xfrm>
          <a:prstGeom prst="rect">
            <a:avLst/>
          </a:prstGeom>
        </p:spPr>
        <p:txBody>
          <a:bodyPr wrap="square">
            <a:spAutoFit/>
          </a:bodyPr>
          <a:lstStyle/>
          <a:p>
            <a:pPr algn="just" rtl="1"/>
            <a:r>
              <a:rPr lang="ar-IQ" sz="1400" b="1" dirty="0">
                <a:latin typeface="Calibri" panose="020F0502020204030204" pitchFamily="34" charset="0"/>
                <a:cs typeface="Calibri" panose="020F0502020204030204" pitchFamily="34" charset="0"/>
              </a:rPr>
              <a:t>ان عدد القطاعات التي يمكن الابلاغ عنها يجب ان لا يتجاوز 10 بموجب معايير الإبلاغ القطاعي الصادرة عن  مجلس معايير المحاسبة المالية الأمريكي </a:t>
            </a:r>
            <a:r>
              <a:rPr lang="en-US" sz="1400" b="1" dirty="0">
                <a:latin typeface="Calibri" panose="020F0502020204030204" pitchFamily="34" charset="0"/>
                <a:cs typeface="Calibri" panose="020F0502020204030204" pitchFamily="34" charset="0"/>
              </a:rPr>
              <a:t>FASB  , </a:t>
            </a:r>
            <a:r>
              <a:rPr lang="ar-IQ" sz="1400" b="1" dirty="0">
                <a:latin typeface="Calibri" panose="020F0502020204030204" pitchFamily="34" charset="0"/>
                <a:cs typeface="Calibri" panose="020F0502020204030204" pitchFamily="34" charset="0"/>
              </a:rPr>
              <a:t>حيث يشير المجلس إلى أنه لو أن الرقم تجاوز 10 قطاعات  فيجب على الكيان إعادة النظر في معايير التجميع . والشكل أدناه يوضح ما سبق</a:t>
            </a:r>
            <a:r>
              <a:rPr lang="ar-IQ" sz="1400" dirty="0">
                <a:latin typeface="Calibri" panose="020F0502020204030204" pitchFamily="34" charset="0"/>
                <a:cs typeface="Calibri" panose="020F0502020204030204" pitchFamily="34" charset="0"/>
              </a:rPr>
              <a:t> </a:t>
            </a:r>
            <a:r>
              <a:rPr lang="ar-IQ" dirty="0"/>
              <a:t>:</a:t>
            </a:r>
            <a:endParaRPr lang="en-US" dirty="0"/>
          </a:p>
        </p:txBody>
      </p:sp>
    </p:spTree>
    <p:extLst>
      <p:ext uri="{BB962C8B-B14F-4D97-AF65-F5344CB8AC3E}">
        <p14:creationId xmlns:p14="http://schemas.microsoft.com/office/powerpoint/2010/main" val="389703139"/>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0B62EAB1-D80C-4217-BFF0-836E2E1B9F25}" type="slidenum">
              <a:rPr lang="en-US" smtClean="0"/>
              <a:pPr/>
              <a:t>15</a:t>
            </a:fld>
            <a:endParaRPr lang="en-US" dirty="0"/>
          </a:p>
        </p:txBody>
      </p:sp>
      <p:pic>
        <p:nvPicPr>
          <p:cNvPr id="5" name="Picture 2" descr="C:\Users\user\Dropbox\My PC (DESKTOP-F27M7V5)\Desktop\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304800"/>
            <a:ext cx="7162800" cy="655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87828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1" name="Rectangle 11"/>
          <p:cNvSpPr>
            <a:spLocks noGrp="1" noChangeArrowheads="1"/>
          </p:cNvSpPr>
          <p:nvPr>
            <p:ph type="title"/>
          </p:nvPr>
        </p:nvSpPr>
        <p:spPr>
          <a:xfrm>
            <a:off x="1447800" y="304800"/>
            <a:ext cx="7010399" cy="965200"/>
          </a:xfrm>
        </p:spPr>
        <p:style>
          <a:lnRef idx="1">
            <a:schemeClr val="accent5"/>
          </a:lnRef>
          <a:fillRef idx="2">
            <a:schemeClr val="accent5"/>
          </a:fillRef>
          <a:effectRef idx="1">
            <a:schemeClr val="accent5"/>
          </a:effectRef>
          <a:fontRef idx="minor">
            <a:schemeClr val="dk1"/>
          </a:fontRef>
        </p:style>
        <p:txBody>
          <a:bodyPr>
            <a:normAutofit fontScale="90000"/>
          </a:bodyPr>
          <a:lstStyle/>
          <a:p>
            <a:pPr marL="342900" lvl="0" indent="-342900" algn="ctr" rtl="1">
              <a:lnSpc>
                <a:spcPct val="115000"/>
              </a:lnSpc>
              <a:spcBef>
                <a:spcPts val="0"/>
              </a:spcBef>
            </a:pPr>
            <a:r>
              <a:rPr lang="ar-LY" sz="2800" b="1" dirty="0" smtClean="0">
                <a:solidFill>
                  <a:prstClr val="black"/>
                </a:solidFill>
                <a:latin typeface="Calibri" panose="020F0502020204030204" pitchFamily="34" charset="0"/>
                <a:ea typeface="Times New Roman"/>
                <a:cs typeface="Calibri" panose="020F0502020204030204" pitchFamily="34" charset="0"/>
              </a:rPr>
              <a:t>تحديد </a:t>
            </a:r>
            <a:r>
              <a:rPr lang="ar-LY" sz="2800" b="1" dirty="0">
                <a:solidFill>
                  <a:prstClr val="black"/>
                </a:solidFill>
                <a:latin typeface="Calibri" panose="020F0502020204030204" pitchFamily="34" charset="0"/>
                <a:ea typeface="Times New Roman"/>
                <a:cs typeface="Calibri" panose="020F0502020204030204" pitchFamily="34" charset="0"/>
              </a:rPr>
              <a:t>المعلومات التي سيتم عرضها لكل قطاع </a:t>
            </a:r>
            <a:r>
              <a:rPr lang="ar-IQ" sz="2800" b="1" dirty="0" smtClean="0">
                <a:solidFill>
                  <a:prstClr val="black"/>
                </a:solidFill>
                <a:latin typeface="Calibri" panose="020F0502020204030204" pitchFamily="34" charset="0"/>
                <a:ea typeface="Times New Roman"/>
                <a:cs typeface="Calibri" panose="020F0502020204030204" pitchFamily="34" charset="0"/>
              </a:rPr>
              <a:t/>
            </a:r>
            <a:br>
              <a:rPr lang="ar-IQ" sz="2800" b="1" dirty="0" smtClean="0">
                <a:solidFill>
                  <a:prstClr val="black"/>
                </a:solidFill>
                <a:latin typeface="Calibri" panose="020F0502020204030204" pitchFamily="34" charset="0"/>
                <a:ea typeface="Times New Roman"/>
                <a:cs typeface="Calibri" panose="020F0502020204030204" pitchFamily="34" charset="0"/>
              </a:rPr>
            </a:br>
            <a:r>
              <a:rPr lang="ar-LY" sz="2800" b="1" dirty="0" smtClean="0">
                <a:solidFill>
                  <a:prstClr val="black"/>
                </a:solidFill>
                <a:latin typeface="Calibri" panose="020F0502020204030204" pitchFamily="34" charset="0"/>
                <a:ea typeface="Times New Roman"/>
                <a:cs typeface="Calibri" panose="020F0502020204030204" pitchFamily="34" charset="0"/>
              </a:rPr>
              <a:t>واجب </a:t>
            </a:r>
            <a:r>
              <a:rPr lang="ar-LY" sz="2800" b="1" dirty="0">
                <a:solidFill>
                  <a:prstClr val="black"/>
                </a:solidFill>
                <a:latin typeface="Calibri" panose="020F0502020204030204" pitchFamily="34" charset="0"/>
                <a:ea typeface="Times New Roman"/>
                <a:cs typeface="Calibri" panose="020F0502020204030204" pitchFamily="34" charset="0"/>
              </a:rPr>
              <a:t>الإبلاغ  </a:t>
            </a:r>
            <a:r>
              <a:rPr lang="ar-LY" sz="2800" b="1" dirty="0" smtClean="0">
                <a:solidFill>
                  <a:prstClr val="black"/>
                </a:solidFill>
                <a:latin typeface="Calibri" panose="020F0502020204030204" pitchFamily="34" charset="0"/>
                <a:ea typeface="Times New Roman"/>
                <a:cs typeface="Calibri" panose="020F0502020204030204" pitchFamily="34" charset="0"/>
              </a:rPr>
              <a:t>عنه</a:t>
            </a:r>
            <a:endParaRPr lang="en-US" sz="3600" dirty="0"/>
          </a:p>
        </p:txBody>
      </p:sp>
      <p:sp>
        <p:nvSpPr>
          <p:cNvPr id="6" name="Content Placeholder 4"/>
          <p:cNvSpPr>
            <a:spLocks noGrp="1"/>
          </p:cNvSpPr>
          <p:nvPr>
            <p:ph idx="1"/>
          </p:nvPr>
        </p:nvSpPr>
        <p:spPr>
          <a:xfrm>
            <a:off x="228600" y="1676400"/>
            <a:ext cx="8610600" cy="4449763"/>
          </a:xfrm>
        </p:spPr>
        <p:style>
          <a:lnRef idx="1">
            <a:schemeClr val="accent6"/>
          </a:lnRef>
          <a:fillRef idx="2">
            <a:schemeClr val="accent6"/>
          </a:fillRef>
          <a:effectRef idx="1">
            <a:schemeClr val="accent6"/>
          </a:effectRef>
          <a:fontRef idx="minor">
            <a:schemeClr val="dk1"/>
          </a:fontRef>
        </p:style>
        <p:txBody>
          <a:bodyPr>
            <a:normAutofit fontScale="47500" lnSpcReduction="20000"/>
          </a:bodyPr>
          <a:lstStyle/>
          <a:p>
            <a:pPr marL="0" marR="0" indent="0" algn="just" rtl="1">
              <a:lnSpc>
                <a:spcPct val="115000"/>
              </a:lnSpc>
              <a:spcBef>
                <a:spcPts val="0"/>
              </a:spcBef>
              <a:spcAft>
                <a:spcPts val="0"/>
              </a:spcAft>
              <a:buNone/>
            </a:pPr>
            <a:r>
              <a:rPr lang="en-US" dirty="0" smtClean="0">
                <a:latin typeface="Calibri"/>
                <a:ea typeface="Times New Roman"/>
                <a:cs typeface="Arial"/>
              </a:rPr>
              <a:t>     </a:t>
            </a:r>
          </a:p>
          <a:p>
            <a:pPr marL="0" marR="0" indent="0" algn="just" rtl="1">
              <a:lnSpc>
                <a:spcPct val="115000"/>
              </a:lnSpc>
              <a:spcBef>
                <a:spcPts val="0"/>
              </a:spcBef>
              <a:spcAft>
                <a:spcPts val="0"/>
              </a:spcAft>
              <a:buNone/>
            </a:pPr>
            <a:r>
              <a:rPr lang="ar-LY" sz="3400" b="1" dirty="0" smtClean="0">
                <a:latin typeface="Calibri" panose="020F0502020204030204" pitchFamily="34" charset="0"/>
                <a:ea typeface="Times New Roman"/>
                <a:cs typeface="Calibri" panose="020F0502020204030204" pitchFamily="34" charset="0"/>
              </a:rPr>
              <a:t>تمثل </a:t>
            </a:r>
            <a:r>
              <a:rPr lang="ar-LY" sz="3400" b="1" dirty="0">
                <a:latin typeface="Calibri" panose="020F0502020204030204" pitchFamily="34" charset="0"/>
                <a:ea typeface="Times New Roman"/>
                <a:cs typeface="Calibri" panose="020F0502020204030204" pitchFamily="34" charset="0"/>
              </a:rPr>
              <a:t>المعلومات الآتية , المعلومات الواجب عرضها لكل قطاع يجب الابلاغ عنه بشكل منفصل وبالمجموع بالنسبة للقطاعات الأخرى التي لا يتم الإبلاغ عنها بشكل منفصل :</a:t>
            </a:r>
            <a:endParaRPr lang="en-US" sz="3400" b="1" dirty="0">
              <a:latin typeface="Calibri" panose="020F0502020204030204" pitchFamily="34" charset="0"/>
              <a:ea typeface="Times New Roman"/>
              <a:cs typeface="Calibri" panose="020F0502020204030204" pitchFamily="34" charset="0"/>
            </a:endParaRPr>
          </a:p>
          <a:p>
            <a:pPr lvl="0" algn="just" rtl="1">
              <a:lnSpc>
                <a:spcPct val="115000"/>
              </a:lnSpc>
              <a:spcBef>
                <a:spcPts val="0"/>
              </a:spcBef>
              <a:buFont typeface="+mj-lt"/>
              <a:buAutoNum type="arabicPeriod"/>
            </a:pPr>
            <a:r>
              <a:rPr lang="ar-LY" sz="3400" b="1" dirty="0" smtClean="0">
                <a:solidFill>
                  <a:srgbClr val="000000"/>
                </a:solidFill>
                <a:latin typeface="Calibri" panose="020F0502020204030204" pitchFamily="34" charset="0"/>
                <a:ea typeface="Times New Roman"/>
                <a:cs typeface="Calibri" panose="020F0502020204030204" pitchFamily="34" charset="0"/>
              </a:rPr>
              <a:t>معلومات </a:t>
            </a:r>
            <a:r>
              <a:rPr lang="ar-LY" sz="3400" b="1" dirty="0">
                <a:solidFill>
                  <a:srgbClr val="000000"/>
                </a:solidFill>
                <a:latin typeface="Calibri" panose="020F0502020204030204" pitchFamily="34" charset="0"/>
                <a:ea typeface="Times New Roman"/>
                <a:cs typeface="Calibri" panose="020F0502020204030204" pitchFamily="34" charset="0"/>
              </a:rPr>
              <a:t>عامة توضح كيف تم تحديد القطاعات التي يجب الإبلاغ عنها بشكل منفصل وأي القطاعات التي تم تجميعها , ويمكن أن يشمل الوصف أيضاً أنواع المنتجات والخدمات التي يقدمها كل قطاع أو مصادر الحصول على ايرادات القطاع .</a:t>
            </a:r>
            <a:endParaRPr lang="en-US" sz="3400" b="1" dirty="0">
              <a:latin typeface="Calibri" panose="020F0502020204030204" pitchFamily="34" charset="0"/>
              <a:ea typeface="Times New Roman"/>
              <a:cs typeface="Calibri" panose="020F0502020204030204" pitchFamily="34" charset="0"/>
            </a:endParaRPr>
          </a:p>
          <a:p>
            <a:pPr lvl="0" algn="just" rtl="1">
              <a:lnSpc>
                <a:spcPct val="115000"/>
              </a:lnSpc>
              <a:spcBef>
                <a:spcPts val="0"/>
              </a:spcBef>
              <a:buFont typeface="+mj-lt"/>
              <a:buAutoNum type="arabicPeriod"/>
            </a:pPr>
            <a:r>
              <a:rPr lang="ar-LY" sz="3400" b="1" dirty="0" smtClean="0">
                <a:solidFill>
                  <a:srgbClr val="000000"/>
                </a:solidFill>
                <a:latin typeface="Calibri" panose="020F0502020204030204" pitchFamily="34" charset="0"/>
                <a:ea typeface="Times New Roman"/>
                <a:cs typeface="Calibri" panose="020F0502020204030204" pitchFamily="34" charset="0"/>
              </a:rPr>
              <a:t>معلومات </a:t>
            </a:r>
            <a:r>
              <a:rPr lang="ar-LY" sz="3400" b="1" dirty="0">
                <a:solidFill>
                  <a:srgbClr val="000000"/>
                </a:solidFill>
                <a:latin typeface="Calibri" panose="020F0502020204030204" pitchFamily="34" charset="0"/>
                <a:ea typeface="Times New Roman"/>
                <a:cs typeface="Calibri" panose="020F0502020204030204" pitchFamily="34" charset="0"/>
              </a:rPr>
              <a:t>عن ربح أو خسارة القطاع التشغيلي , حيث أنه إلى جانب تقديم تعريف صارم لصافي لربح أو الخسارة لأغراض الإبلاغ القطاعي , فأنه يجب التركيز أيضاً على أهمية صنع القرارات الداخلية  كمدخل لقياس صافي ربح أو خسارة القطاع , وعليه يجب عرض المعلومات الآتية فيما إذا كانت قد تضمينها في المقاييس التي  خضعت للمراجعة من قبل صانع القرار التشغيلي , والمعلومات هي </a:t>
            </a:r>
            <a:r>
              <a:rPr lang="ar-LY" sz="3400" b="1" dirty="0" smtClean="0">
                <a:solidFill>
                  <a:srgbClr val="000000"/>
                </a:solidFill>
                <a:latin typeface="Calibri" panose="020F0502020204030204" pitchFamily="34" charset="0"/>
                <a:ea typeface="Times New Roman"/>
                <a:cs typeface="Calibri" panose="020F0502020204030204" pitchFamily="34" charset="0"/>
              </a:rPr>
              <a:t>:</a:t>
            </a:r>
            <a:r>
              <a:rPr lang="en-US" sz="3400" b="1" dirty="0" smtClean="0">
                <a:solidFill>
                  <a:srgbClr val="000000"/>
                </a:solidFill>
                <a:latin typeface="Calibri" panose="020F0502020204030204" pitchFamily="34" charset="0"/>
                <a:ea typeface="Times New Roman"/>
                <a:cs typeface="Calibri" panose="020F0502020204030204" pitchFamily="34" charset="0"/>
              </a:rPr>
              <a:t> </a:t>
            </a:r>
          </a:p>
          <a:p>
            <a:pPr marL="0" lvl="0" indent="0" algn="just" rtl="1">
              <a:lnSpc>
                <a:spcPct val="115000"/>
              </a:lnSpc>
              <a:spcBef>
                <a:spcPts val="0"/>
              </a:spcBef>
              <a:buNone/>
            </a:pPr>
            <a:endParaRPr lang="en-US" sz="3400" b="1" dirty="0">
              <a:latin typeface="Calibri" panose="020F0502020204030204" pitchFamily="34" charset="0"/>
              <a:ea typeface="Times New Roman"/>
              <a:cs typeface="Calibri" panose="020F0502020204030204" pitchFamily="34" charset="0"/>
            </a:endParaRPr>
          </a:p>
          <a:p>
            <a:pPr lvl="0" algn="just" rtl="1">
              <a:lnSpc>
                <a:spcPct val="115000"/>
              </a:lnSpc>
              <a:spcBef>
                <a:spcPts val="0"/>
              </a:spcBef>
              <a:buFont typeface="Symbol"/>
              <a:buChar char=""/>
            </a:pPr>
            <a:r>
              <a:rPr lang="ar-LY" sz="3400" b="1" dirty="0" smtClean="0">
                <a:solidFill>
                  <a:srgbClr val="000000"/>
                </a:solidFill>
                <a:latin typeface="Calibri" panose="020F0502020204030204" pitchFamily="34" charset="0"/>
                <a:ea typeface="Times New Roman"/>
                <a:cs typeface="Calibri" panose="020F0502020204030204" pitchFamily="34" charset="0"/>
              </a:rPr>
              <a:t>إيرادات </a:t>
            </a:r>
            <a:r>
              <a:rPr lang="ar-LY" sz="3400" b="1" dirty="0">
                <a:solidFill>
                  <a:srgbClr val="000000"/>
                </a:solidFill>
                <a:latin typeface="Calibri" panose="020F0502020204030204" pitchFamily="34" charset="0"/>
                <a:ea typeface="Times New Roman"/>
                <a:cs typeface="Calibri" panose="020F0502020204030204" pitchFamily="34" charset="0"/>
              </a:rPr>
              <a:t>من الزبائن الخارجيين</a:t>
            </a:r>
            <a:endParaRPr lang="en-US" sz="3400" b="1" dirty="0">
              <a:latin typeface="Calibri" panose="020F0502020204030204" pitchFamily="34" charset="0"/>
              <a:ea typeface="Times New Roman"/>
              <a:cs typeface="Calibri" panose="020F0502020204030204" pitchFamily="34" charset="0"/>
            </a:endParaRPr>
          </a:p>
          <a:p>
            <a:pPr lvl="0" algn="just" rtl="1">
              <a:lnSpc>
                <a:spcPct val="115000"/>
              </a:lnSpc>
              <a:spcBef>
                <a:spcPts val="0"/>
              </a:spcBef>
              <a:buFont typeface="Symbol"/>
              <a:buChar char=""/>
            </a:pPr>
            <a:r>
              <a:rPr lang="ar-LY" sz="3400" b="1" dirty="0">
                <a:solidFill>
                  <a:srgbClr val="000000"/>
                </a:solidFill>
                <a:latin typeface="Calibri" panose="020F0502020204030204" pitchFamily="34" charset="0"/>
                <a:ea typeface="Times New Roman"/>
                <a:cs typeface="Calibri" panose="020F0502020204030204" pitchFamily="34" charset="0"/>
              </a:rPr>
              <a:t>الإيرادات من القطاعات الأخرى</a:t>
            </a:r>
            <a:endParaRPr lang="en-US" sz="3400" b="1" dirty="0">
              <a:latin typeface="Calibri" panose="020F0502020204030204" pitchFamily="34" charset="0"/>
              <a:ea typeface="Times New Roman"/>
              <a:cs typeface="Calibri" panose="020F0502020204030204" pitchFamily="34" charset="0"/>
            </a:endParaRPr>
          </a:p>
          <a:p>
            <a:pPr lvl="0" algn="just" rtl="1">
              <a:lnSpc>
                <a:spcPct val="115000"/>
              </a:lnSpc>
              <a:spcBef>
                <a:spcPts val="0"/>
              </a:spcBef>
              <a:buFont typeface="Symbol"/>
              <a:buChar char=""/>
            </a:pPr>
            <a:r>
              <a:rPr lang="ar-LY" sz="3400" b="1" dirty="0">
                <a:solidFill>
                  <a:srgbClr val="000000"/>
                </a:solidFill>
                <a:latin typeface="Calibri" panose="020F0502020204030204" pitchFamily="34" charset="0"/>
                <a:ea typeface="Times New Roman"/>
                <a:cs typeface="Calibri" panose="020F0502020204030204" pitchFamily="34" charset="0"/>
              </a:rPr>
              <a:t>إيرادات الفوائد والمصروفات</a:t>
            </a:r>
            <a:endParaRPr lang="en-US" sz="3400" b="1" dirty="0">
              <a:latin typeface="Calibri" panose="020F0502020204030204" pitchFamily="34" charset="0"/>
              <a:ea typeface="Times New Roman"/>
              <a:cs typeface="Calibri" panose="020F0502020204030204" pitchFamily="34" charset="0"/>
            </a:endParaRPr>
          </a:p>
          <a:p>
            <a:pPr lvl="0" algn="just" rtl="1">
              <a:lnSpc>
                <a:spcPct val="115000"/>
              </a:lnSpc>
              <a:spcBef>
                <a:spcPts val="0"/>
              </a:spcBef>
              <a:buFont typeface="Symbol"/>
              <a:buChar char=""/>
            </a:pPr>
            <a:r>
              <a:rPr lang="ar-LY" sz="3400" b="1" dirty="0">
                <a:solidFill>
                  <a:srgbClr val="000000"/>
                </a:solidFill>
                <a:latin typeface="Calibri" panose="020F0502020204030204" pitchFamily="34" charset="0"/>
                <a:ea typeface="Times New Roman"/>
                <a:cs typeface="Calibri" panose="020F0502020204030204" pitchFamily="34" charset="0"/>
              </a:rPr>
              <a:t>مصروف الاندثار والنفاد والاستنزاف</a:t>
            </a:r>
            <a:endParaRPr lang="en-US" sz="3400" b="1" dirty="0">
              <a:latin typeface="Calibri" panose="020F0502020204030204" pitchFamily="34" charset="0"/>
              <a:ea typeface="Times New Roman"/>
              <a:cs typeface="Calibri" panose="020F0502020204030204" pitchFamily="34" charset="0"/>
            </a:endParaRPr>
          </a:p>
          <a:p>
            <a:pPr lvl="0" algn="just" rtl="1">
              <a:lnSpc>
                <a:spcPct val="115000"/>
              </a:lnSpc>
              <a:spcBef>
                <a:spcPts val="0"/>
              </a:spcBef>
              <a:buFont typeface="Symbol"/>
              <a:buChar char=""/>
            </a:pPr>
            <a:r>
              <a:rPr lang="ar-LY" sz="3400" b="1" dirty="0">
                <a:solidFill>
                  <a:srgbClr val="000000"/>
                </a:solidFill>
                <a:latin typeface="Calibri" panose="020F0502020204030204" pitchFamily="34" charset="0"/>
                <a:ea typeface="Times New Roman"/>
                <a:cs typeface="Calibri" panose="020F0502020204030204" pitchFamily="34" charset="0"/>
              </a:rPr>
              <a:t>مصروف ضريبة الدخل</a:t>
            </a:r>
            <a:endParaRPr lang="en-US" sz="3400" b="1" dirty="0">
              <a:latin typeface="Calibri" panose="020F0502020204030204" pitchFamily="34" charset="0"/>
              <a:ea typeface="Times New Roman"/>
              <a:cs typeface="Calibri" panose="020F0502020204030204" pitchFamily="34" charset="0"/>
            </a:endParaRPr>
          </a:p>
          <a:p>
            <a:pPr lvl="0" algn="just" rtl="1">
              <a:lnSpc>
                <a:spcPct val="115000"/>
              </a:lnSpc>
              <a:spcBef>
                <a:spcPts val="0"/>
              </a:spcBef>
              <a:buFont typeface="Symbol"/>
              <a:buChar char=""/>
            </a:pPr>
            <a:r>
              <a:rPr lang="ar-LY" sz="3400" b="1" dirty="0">
                <a:solidFill>
                  <a:srgbClr val="000000"/>
                </a:solidFill>
                <a:latin typeface="Calibri" panose="020F0502020204030204" pitchFamily="34" charset="0"/>
                <a:ea typeface="Times New Roman"/>
                <a:cs typeface="Calibri" panose="020F0502020204030204" pitchFamily="34" charset="0"/>
              </a:rPr>
              <a:t>دخل ملكية أسهم في شركات أخرى</a:t>
            </a:r>
            <a:endParaRPr lang="en-US" sz="3400" b="1" dirty="0">
              <a:latin typeface="Calibri" panose="020F0502020204030204" pitchFamily="34" charset="0"/>
              <a:ea typeface="Times New Roman"/>
              <a:cs typeface="Calibri" panose="020F0502020204030204" pitchFamily="34" charset="0"/>
            </a:endParaRPr>
          </a:p>
          <a:p>
            <a:pPr lvl="0" algn="just" rtl="1">
              <a:lnSpc>
                <a:spcPct val="115000"/>
              </a:lnSpc>
              <a:spcBef>
                <a:spcPts val="0"/>
              </a:spcBef>
              <a:buFont typeface="Symbol"/>
              <a:buChar char=""/>
            </a:pPr>
            <a:r>
              <a:rPr lang="ar-LY" sz="3400" b="1" dirty="0">
                <a:solidFill>
                  <a:srgbClr val="000000"/>
                </a:solidFill>
                <a:latin typeface="Calibri" panose="020F0502020204030204" pitchFamily="34" charset="0"/>
                <a:ea typeface="Times New Roman"/>
                <a:cs typeface="Calibri" panose="020F0502020204030204" pitchFamily="34" charset="0"/>
              </a:rPr>
              <a:t>عناصر استثنائية أو العناصر غير العادية الأخرى</a:t>
            </a:r>
            <a:endParaRPr lang="en-US" sz="3400" b="1" dirty="0">
              <a:latin typeface="Calibri" panose="020F0502020204030204" pitchFamily="34" charset="0"/>
              <a:ea typeface="Times New Roman"/>
              <a:cs typeface="Calibri" panose="020F0502020204030204" pitchFamily="34" charset="0"/>
            </a:endParaRPr>
          </a:p>
          <a:p>
            <a:pPr lvl="0" algn="just" rtl="1">
              <a:lnSpc>
                <a:spcPct val="115000"/>
              </a:lnSpc>
              <a:spcBef>
                <a:spcPts val="0"/>
              </a:spcBef>
              <a:buFont typeface="Symbol"/>
              <a:buChar char=""/>
            </a:pPr>
            <a:r>
              <a:rPr lang="ar-LY" sz="3400" b="1" dirty="0">
                <a:solidFill>
                  <a:srgbClr val="000000"/>
                </a:solidFill>
                <a:latin typeface="Calibri" panose="020F0502020204030204" pitchFamily="34" charset="0"/>
                <a:ea typeface="Times New Roman"/>
                <a:cs typeface="Calibri" panose="020F0502020204030204" pitchFamily="34" charset="0"/>
              </a:rPr>
              <a:t>العناصر الأخرى غير النقدية المهمة</a:t>
            </a:r>
            <a:r>
              <a:rPr lang="ar-LY" sz="3400" b="1" dirty="0" smtClean="0">
                <a:solidFill>
                  <a:srgbClr val="000000"/>
                </a:solidFill>
                <a:latin typeface="Calibri" panose="020F0502020204030204" pitchFamily="34" charset="0"/>
                <a:ea typeface="Times New Roman"/>
                <a:cs typeface="Calibri" panose="020F0502020204030204" pitchFamily="34" charset="0"/>
              </a:rPr>
              <a:t>.</a:t>
            </a:r>
            <a:endParaRPr lang="en-US" sz="3400" b="1" dirty="0">
              <a:latin typeface="Calibri" panose="020F0502020204030204" pitchFamily="34" charset="0"/>
              <a:ea typeface="Times New Roman"/>
              <a:cs typeface="Calibri" panose="020F0502020204030204" pitchFamily="34" charset="0"/>
            </a:endParaRPr>
          </a:p>
        </p:txBody>
      </p:sp>
    </p:spTree>
    <p:extLst>
      <p:ext uri="{BB962C8B-B14F-4D97-AF65-F5344CB8AC3E}">
        <p14:creationId xmlns:p14="http://schemas.microsoft.com/office/powerpoint/2010/main" val="1938380259"/>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1" name="Rectangle 11"/>
          <p:cNvSpPr>
            <a:spLocks noGrp="1" noChangeArrowheads="1"/>
          </p:cNvSpPr>
          <p:nvPr>
            <p:ph type="title"/>
          </p:nvPr>
        </p:nvSpPr>
        <p:spPr>
          <a:xfrm>
            <a:off x="1447800" y="304800"/>
            <a:ext cx="7010399" cy="965200"/>
          </a:xfrm>
        </p:spPr>
        <p:style>
          <a:lnRef idx="1">
            <a:schemeClr val="accent5"/>
          </a:lnRef>
          <a:fillRef idx="2">
            <a:schemeClr val="accent5"/>
          </a:fillRef>
          <a:effectRef idx="1">
            <a:schemeClr val="accent5"/>
          </a:effectRef>
          <a:fontRef idx="minor">
            <a:schemeClr val="dk1"/>
          </a:fontRef>
        </p:style>
        <p:txBody>
          <a:bodyPr>
            <a:normAutofit fontScale="90000"/>
          </a:bodyPr>
          <a:lstStyle/>
          <a:p>
            <a:pPr marL="342900" lvl="0" indent="-342900" algn="ctr" rtl="1">
              <a:lnSpc>
                <a:spcPct val="115000"/>
              </a:lnSpc>
              <a:spcBef>
                <a:spcPts val="0"/>
              </a:spcBef>
            </a:pPr>
            <a:r>
              <a:rPr lang="ar-LY" sz="2800" b="1" dirty="0" smtClean="0">
                <a:solidFill>
                  <a:prstClr val="black"/>
                </a:solidFill>
                <a:latin typeface="Calibri" panose="020F0502020204030204" pitchFamily="34" charset="0"/>
                <a:ea typeface="Times New Roman"/>
                <a:cs typeface="Calibri" panose="020F0502020204030204" pitchFamily="34" charset="0"/>
              </a:rPr>
              <a:t>تحديد </a:t>
            </a:r>
            <a:r>
              <a:rPr lang="ar-LY" sz="2800" b="1" dirty="0">
                <a:solidFill>
                  <a:prstClr val="black"/>
                </a:solidFill>
                <a:latin typeface="Calibri" panose="020F0502020204030204" pitchFamily="34" charset="0"/>
                <a:ea typeface="Times New Roman"/>
                <a:cs typeface="Calibri" panose="020F0502020204030204" pitchFamily="34" charset="0"/>
              </a:rPr>
              <a:t>المعلومات التي سيتم عرضها لكل قطاع </a:t>
            </a:r>
            <a:r>
              <a:rPr lang="ar-IQ" sz="2800" b="1" dirty="0" smtClean="0">
                <a:solidFill>
                  <a:prstClr val="black"/>
                </a:solidFill>
                <a:latin typeface="Calibri" panose="020F0502020204030204" pitchFamily="34" charset="0"/>
                <a:ea typeface="Times New Roman"/>
                <a:cs typeface="Calibri" panose="020F0502020204030204" pitchFamily="34" charset="0"/>
              </a:rPr>
              <a:t/>
            </a:r>
            <a:br>
              <a:rPr lang="ar-IQ" sz="2800" b="1" dirty="0" smtClean="0">
                <a:solidFill>
                  <a:prstClr val="black"/>
                </a:solidFill>
                <a:latin typeface="Calibri" panose="020F0502020204030204" pitchFamily="34" charset="0"/>
                <a:ea typeface="Times New Roman"/>
                <a:cs typeface="Calibri" panose="020F0502020204030204" pitchFamily="34" charset="0"/>
              </a:rPr>
            </a:br>
            <a:r>
              <a:rPr lang="ar-LY" sz="2800" b="1" dirty="0" smtClean="0">
                <a:solidFill>
                  <a:prstClr val="black"/>
                </a:solidFill>
                <a:latin typeface="Calibri" panose="020F0502020204030204" pitchFamily="34" charset="0"/>
                <a:ea typeface="Times New Roman"/>
                <a:cs typeface="Calibri" panose="020F0502020204030204" pitchFamily="34" charset="0"/>
              </a:rPr>
              <a:t>واجب </a:t>
            </a:r>
            <a:r>
              <a:rPr lang="ar-LY" sz="2800" b="1" dirty="0">
                <a:solidFill>
                  <a:prstClr val="black"/>
                </a:solidFill>
                <a:latin typeface="Calibri" panose="020F0502020204030204" pitchFamily="34" charset="0"/>
                <a:ea typeface="Times New Roman"/>
                <a:cs typeface="Calibri" panose="020F0502020204030204" pitchFamily="34" charset="0"/>
              </a:rPr>
              <a:t>الإبلاغ  </a:t>
            </a:r>
            <a:r>
              <a:rPr lang="ar-LY" sz="2800" b="1" dirty="0" smtClean="0">
                <a:solidFill>
                  <a:prstClr val="black"/>
                </a:solidFill>
                <a:latin typeface="Calibri" panose="020F0502020204030204" pitchFamily="34" charset="0"/>
                <a:ea typeface="Times New Roman"/>
                <a:cs typeface="Calibri" panose="020F0502020204030204" pitchFamily="34" charset="0"/>
              </a:rPr>
              <a:t>عنه</a:t>
            </a:r>
            <a:endParaRPr lang="en-US" sz="3600" dirty="0"/>
          </a:p>
        </p:txBody>
      </p:sp>
      <p:sp>
        <p:nvSpPr>
          <p:cNvPr id="5" name="مستطيل 4"/>
          <p:cNvSpPr/>
          <p:nvPr/>
        </p:nvSpPr>
        <p:spPr>
          <a:xfrm>
            <a:off x="889000" y="1529909"/>
            <a:ext cx="7543800" cy="485184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marR="0" lvl="0" algn="just" rtl="1">
              <a:lnSpc>
                <a:spcPct val="115000"/>
              </a:lnSpc>
              <a:spcBef>
                <a:spcPts val="0"/>
              </a:spcBef>
              <a:spcAft>
                <a:spcPts val="0"/>
              </a:spcAft>
            </a:pPr>
            <a:r>
              <a:rPr lang="ar-IQ" dirty="0" smtClean="0">
                <a:latin typeface="Calibri"/>
                <a:ea typeface="Times New Roman"/>
                <a:cs typeface="Arial"/>
              </a:rPr>
              <a:t>3. </a:t>
            </a:r>
            <a:r>
              <a:rPr lang="ar-LY" b="1" dirty="0" smtClean="0">
                <a:latin typeface="Calibri" panose="020F0502020204030204" pitchFamily="34" charset="0"/>
                <a:ea typeface="Times New Roman"/>
                <a:cs typeface="Calibri" panose="020F0502020204030204" pitchFamily="34" charset="0"/>
              </a:rPr>
              <a:t>معلومات عن </a:t>
            </a:r>
            <a:r>
              <a:rPr lang="ar-IQ" b="1" dirty="0" smtClean="0">
                <a:latin typeface="Calibri" panose="020F0502020204030204" pitchFamily="34" charset="0"/>
                <a:ea typeface="Times New Roman"/>
                <a:cs typeface="Calibri" panose="020F0502020204030204" pitchFamily="34" charset="0"/>
              </a:rPr>
              <a:t>أصول</a:t>
            </a:r>
            <a:r>
              <a:rPr lang="ar-LY" b="1" dirty="0" smtClean="0">
                <a:latin typeface="Calibri" panose="020F0502020204030204" pitchFamily="34" charset="0"/>
                <a:ea typeface="Times New Roman"/>
                <a:cs typeface="Calibri" panose="020F0502020204030204" pitchFamily="34" charset="0"/>
              </a:rPr>
              <a:t> القطاع </a:t>
            </a:r>
            <a:endParaRPr lang="en-US" b="1" dirty="0" smtClean="0">
              <a:latin typeface="Calibri" panose="020F0502020204030204" pitchFamily="34" charset="0"/>
              <a:ea typeface="Times New Roman"/>
              <a:cs typeface="Calibri" panose="020F0502020204030204" pitchFamily="34" charset="0"/>
            </a:endParaRPr>
          </a:p>
          <a:p>
            <a:pPr algn="just" rtl="1">
              <a:lnSpc>
                <a:spcPct val="115000"/>
              </a:lnSpc>
            </a:pPr>
            <a:r>
              <a:rPr lang="ar-LY" b="1" dirty="0" smtClean="0">
                <a:latin typeface="Calibri" panose="020F0502020204030204" pitchFamily="34" charset="0"/>
                <a:ea typeface="Times New Roman"/>
                <a:cs typeface="Calibri" panose="020F0502020204030204" pitchFamily="34" charset="0"/>
              </a:rPr>
              <a:t>يتعين على الشركات الإفصاح عن تلك </a:t>
            </a:r>
            <a:r>
              <a:rPr lang="ar-IQ" b="1" dirty="0" smtClean="0">
                <a:latin typeface="Calibri" panose="020F0502020204030204" pitchFamily="34" charset="0"/>
                <a:ea typeface="Times New Roman"/>
                <a:cs typeface="Calibri" panose="020F0502020204030204" pitchFamily="34" charset="0"/>
              </a:rPr>
              <a:t>الأصول</a:t>
            </a:r>
            <a:r>
              <a:rPr lang="ar-LY" b="1" dirty="0" smtClean="0">
                <a:latin typeface="Calibri" panose="020F0502020204030204" pitchFamily="34" charset="0"/>
                <a:ea typeface="Times New Roman"/>
                <a:cs typeface="Calibri" panose="020F0502020204030204" pitchFamily="34" charset="0"/>
              </a:rPr>
              <a:t> التي يتم تقييمها من قبل صانع القرار التشغيلي الرئيسي للقطاع بما في ذلك المعلومات التالية إذا تمت مراجعة هذه المعلومات من قبل المسؤول: النفقات لمعظم الأصول طويلة الأجل واساس الدفع للاستثمارات "المؤثرة" ، أو تلك المقاسة باستخدام طريقة حقوق الملكية. وإذا لم يتم الكشف عن معلومات </a:t>
            </a:r>
            <a:r>
              <a:rPr lang="ar-IQ" b="1" dirty="0" smtClean="0">
                <a:latin typeface="Calibri" panose="020F0502020204030204" pitchFamily="34" charset="0"/>
                <a:ea typeface="Times New Roman"/>
                <a:cs typeface="Calibri" panose="020F0502020204030204" pitchFamily="34" charset="0"/>
              </a:rPr>
              <a:t>الأصول</a:t>
            </a:r>
            <a:r>
              <a:rPr lang="ar-LY" b="1" dirty="0" smtClean="0">
                <a:latin typeface="Calibri" panose="020F0502020204030204" pitchFamily="34" charset="0"/>
                <a:ea typeface="Times New Roman"/>
                <a:cs typeface="Calibri" panose="020F0502020204030204" pitchFamily="34" charset="0"/>
              </a:rPr>
              <a:t> ، فيجب ذكر هذه الحقيقة والسبب.</a:t>
            </a:r>
            <a:endParaRPr lang="en-US" b="1" dirty="0" smtClean="0">
              <a:latin typeface="Calibri" panose="020F0502020204030204" pitchFamily="34" charset="0"/>
              <a:ea typeface="Times New Roman"/>
              <a:cs typeface="Calibri" panose="020F0502020204030204" pitchFamily="34" charset="0"/>
            </a:endParaRPr>
          </a:p>
          <a:p>
            <a:pPr algn="just" rtl="1">
              <a:lnSpc>
                <a:spcPct val="115000"/>
              </a:lnSpc>
            </a:pPr>
            <a:r>
              <a:rPr lang="ar-LY" b="1" dirty="0" smtClean="0">
                <a:solidFill>
                  <a:srgbClr val="000000"/>
                </a:solidFill>
                <a:latin typeface="Calibri" panose="020F0502020204030204" pitchFamily="34" charset="0"/>
                <a:ea typeface="Times New Roman"/>
                <a:cs typeface="Calibri" panose="020F0502020204030204" pitchFamily="34" charset="0"/>
              </a:rPr>
              <a:t> </a:t>
            </a:r>
            <a:r>
              <a:rPr lang="ar-IQ" b="1" dirty="0" smtClean="0">
                <a:latin typeface="Calibri" panose="020F0502020204030204" pitchFamily="34" charset="0"/>
                <a:ea typeface="Times New Roman"/>
                <a:cs typeface="Calibri" panose="020F0502020204030204" pitchFamily="34" charset="0"/>
              </a:rPr>
              <a:t>4. </a:t>
            </a:r>
            <a:r>
              <a:rPr lang="ar-LY" b="1" dirty="0" smtClean="0">
                <a:latin typeface="Calibri" panose="020F0502020204030204" pitchFamily="34" charset="0"/>
                <a:ea typeface="Times New Roman"/>
                <a:cs typeface="Calibri" panose="020F0502020204030204" pitchFamily="34" charset="0"/>
              </a:rPr>
              <a:t>معلومات عن أسس القياس </a:t>
            </a:r>
            <a:endParaRPr lang="en-US" b="1" dirty="0" smtClean="0">
              <a:latin typeface="Calibri" panose="020F0502020204030204" pitchFamily="34" charset="0"/>
              <a:ea typeface="Times New Roman"/>
              <a:cs typeface="Calibri" panose="020F0502020204030204" pitchFamily="34" charset="0"/>
            </a:endParaRPr>
          </a:p>
          <a:p>
            <a:pPr algn="just" rtl="1">
              <a:lnSpc>
                <a:spcPct val="115000"/>
              </a:lnSpc>
            </a:pPr>
            <a:r>
              <a:rPr lang="ar-LY" b="1" dirty="0" smtClean="0">
                <a:solidFill>
                  <a:srgbClr val="000000"/>
                </a:solidFill>
                <a:latin typeface="Calibri" panose="020F0502020204030204" pitchFamily="34" charset="0"/>
                <a:ea typeface="Times New Roman"/>
                <a:cs typeface="Calibri" panose="020F0502020204030204" pitchFamily="34" charset="0"/>
              </a:rPr>
              <a:t>• يجب الإفصاح عن الفروق في القياس بين القطاعات </a:t>
            </a:r>
            <a:r>
              <a:rPr lang="ar-IQ" b="1" dirty="0" smtClean="0">
                <a:solidFill>
                  <a:srgbClr val="000000"/>
                </a:solidFill>
                <a:latin typeface="Calibri" panose="020F0502020204030204" pitchFamily="34" charset="0"/>
                <a:ea typeface="Times New Roman"/>
                <a:cs typeface="Calibri" panose="020F0502020204030204" pitchFamily="34" charset="0"/>
              </a:rPr>
              <a:t>والشركة </a:t>
            </a:r>
            <a:r>
              <a:rPr lang="ar-LY" b="1" dirty="0" smtClean="0">
                <a:solidFill>
                  <a:srgbClr val="000000"/>
                </a:solidFill>
                <a:latin typeface="Calibri" panose="020F0502020204030204" pitchFamily="34" charset="0"/>
                <a:ea typeface="Times New Roman"/>
                <a:cs typeface="Calibri" panose="020F0502020204030204" pitchFamily="34" charset="0"/>
              </a:rPr>
              <a:t>عن: الدخل قبل الضرائب ، والعمليات المتوقفة ، والبنود غير العادية ، وأرباح أو خسائر القطاع. </a:t>
            </a:r>
            <a:endParaRPr lang="en-US" b="1" dirty="0" smtClean="0">
              <a:latin typeface="Calibri" panose="020F0502020204030204" pitchFamily="34" charset="0"/>
              <a:ea typeface="Times New Roman"/>
              <a:cs typeface="Calibri" panose="020F0502020204030204" pitchFamily="34" charset="0"/>
            </a:endParaRPr>
          </a:p>
          <a:p>
            <a:pPr algn="just" rtl="1">
              <a:lnSpc>
                <a:spcPct val="115000"/>
              </a:lnSpc>
            </a:pPr>
            <a:r>
              <a:rPr lang="ar-LY" b="1" dirty="0" smtClean="0">
                <a:solidFill>
                  <a:srgbClr val="000000"/>
                </a:solidFill>
                <a:latin typeface="Calibri" panose="020F0502020204030204" pitchFamily="34" charset="0"/>
                <a:ea typeface="Times New Roman"/>
                <a:cs typeface="Calibri" panose="020F0502020204030204" pitchFamily="34" charset="0"/>
              </a:rPr>
              <a:t>وبالمثل ، يجب الإفصاح عن الفروق في القياس بين</a:t>
            </a:r>
            <a:r>
              <a:rPr lang="ar-IQ" b="1" dirty="0" smtClean="0">
                <a:solidFill>
                  <a:srgbClr val="000000"/>
                </a:solidFill>
                <a:latin typeface="Calibri" panose="020F0502020204030204" pitchFamily="34" charset="0"/>
                <a:ea typeface="Times New Roman"/>
                <a:cs typeface="Calibri" panose="020F0502020204030204" pitchFamily="34" charset="0"/>
              </a:rPr>
              <a:t> أصول </a:t>
            </a:r>
            <a:r>
              <a:rPr lang="ar-LY" b="1" dirty="0" smtClean="0">
                <a:solidFill>
                  <a:srgbClr val="000000"/>
                </a:solidFill>
                <a:latin typeface="Calibri" panose="020F0502020204030204" pitchFamily="34" charset="0"/>
                <a:ea typeface="Times New Roman"/>
                <a:cs typeface="Calibri" panose="020F0502020204030204" pitchFamily="34" charset="0"/>
              </a:rPr>
              <a:t>القطاع </a:t>
            </a:r>
            <a:r>
              <a:rPr lang="ar-IQ" b="1" dirty="0" smtClean="0">
                <a:solidFill>
                  <a:srgbClr val="000000"/>
                </a:solidFill>
                <a:latin typeface="Calibri" panose="020F0502020204030204" pitchFamily="34" charset="0"/>
                <a:ea typeface="Times New Roman"/>
                <a:cs typeface="Calibri" panose="020F0502020204030204" pitchFamily="34" charset="0"/>
              </a:rPr>
              <a:t>والأصول الموحدة </a:t>
            </a:r>
            <a:r>
              <a:rPr lang="ar-LY" b="1" dirty="0" smtClean="0">
                <a:solidFill>
                  <a:srgbClr val="000000"/>
                </a:solidFill>
                <a:latin typeface="Calibri" panose="020F0502020204030204" pitchFamily="34" charset="0"/>
                <a:ea typeface="Times New Roman"/>
                <a:cs typeface="Calibri" panose="020F0502020204030204" pitchFamily="34" charset="0"/>
              </a:rPr>
              <a:t>، إن وجدت</a:t>
            </a:r>
            <a:r>
              <a:rPr lang="ar-IQ" b="1" dirty="0" smtClean="0">
                <a:solidFill>
                  <a:srgbClr val="000000"/>
                </a:solidFill>
                <a:latin typeface="Calibri" panose="020F0502020204030204" pitchFamily="34" charset="0"/>
                <a:ea typeface="Times New Roman"/>
                <a:cs typeface="Calibri" panose="020F0502020204030204" pitchFamily="34" charset="0"/>
              </a:rPr>
              <a:t>,</a:t>
            </a:r>
            <a:r>
              <a:rPr lang="ar-LY" b="1" dirty="0" smtClean="0">
                <a:solidFill>
                  <a:srgbClr val="000000"/>
                </a:solidFill>
                <a:latin typeface="Calibri" panose="020F0502020204030204" pitchFamily="34" charset="0"/>
                <a:ea typeface="Times New Roman"/>
                <a:cs typeface="Calibri" panose="020F0502020204030204" pitchFamily="34" charset="0"/>
              </a:rPr>
              <a:t> على سبيل المثال ، قد تكون هناك حاجة إلى معلومات حول كيفية تخصيص </a:t>
            </a:r>
            <a:r>
              <a:rPr lang="ar-IQ" b="1" dirty="0" smtClean="0">
                <a:solidFill>
                  <a:srgbClr val="000000"/>
                </a:solidFill>
                <a:latin typeface="Calibri" panose="020F0502020204030204" pitchFamily="34" charset="0"/>
                <a:ea typeface="Times New Roman"/>
                <a:cs typeface="Calibri" panose="020F0502020204030204" pitchFamily="34" charset="0"/>
              </a:rPr>
              <a:t>الأصول</a:t>
            </a:r>
            <a:r>
              <a:rPr lang="ar-LY" b="1" dirty="0" smtClean="0">
                <a:solidFill>
                  <a:srgbClr val="000000"/>
                </a:solidFill>
                <a:latin typeface="Calibri" panose="020F0502020204030204" pitchFamily="34" charset="0"/>
                <a:ea typeface="Times New Roman"/>
                <a:cs typeface="Calibri" panose="020F0502020204030204" pitchFamily="34" charset="0"/>
              </a:rPr>
              <a:t> المستخدمة بشكل مشترك للقطاعات لفهم معلومات القطاع. ويجب الإفصاح عن الأساس لأي معاملات بين القطاعات ، ويجب توضيح أي تخصيصات غير متكافئة للقطاعات. أخيرًا ، يجب الإفصاح عن أي تغييرات تطرأ على طرق القياس المستخدمة في الفترات السابقة وتأثيرها على أرباح أو خسائر القطاعات.</a:t>
            </a:r>
            <a:endParaRPr lang="en-US" b="1" dirty="0">
              <a:effectLst/>
              <a:latin typeface="Calibri" panose="020F0502020204030204" pitchFamily="34" charset="0"/>
              <a:ea typeface="Times New Roman"/>
              <a:cs typeface="Calibri" panose="020F0502020204030204" pitchFamily="34" charset="0"/>
            </a:endParaRPr>
          </a:p>
        </p:txBody>
      </p:sp>
    </p:spTree>
    <p:extLst>
      <p:ext uri="{BB962C8B-B14F-4D97-AF65-F5344CB8AC3E}">
        <p14:creationId xmlns:p14="http://schemas.microsoft.com/office/powerpoint/2010/main" val="350378692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1" name="Rectangle 11"/>
          <p:cNvSpPr>
            <a:spLocks noGrp="1" noChangeArrowheads="1"/>
          </p:cNvSpPr>
          <p:nvPr>
            <p:ph type="title"/>
          </p:nvPr>
        </p:nvSpPr>
        <p:spPr>
          <a:xfrm>
            <a:off x="1447800" y="304800"/>
            <a:ext cx="7010399" cy="965200"/>
          </a:xfrm>
        </p:spPr>
        <p:style>
          <a:lnRef idx="1">
            <a:schemeClr val="accent5"/>
          </a:lnRef>
          <a:fillRef idx="2">
            <a:schemeClr val="accent5"/>
          </a:fillRef>
          <a:effectRef idx="1">
            <a:schemeClr val="accent5"/>
          </a:effectRef>
          <a:fontRef idx="minor">
            <a:schemeClr val="dk1"/>
          </a:fontRef>
        </p:style>
        <p:txBody>
          <a:bodyPr>
            <a:normAutofit fontScale="90000"/>
          </a:bodyPr>
          <a:lstStyle/>
          <a:p>
            <a:pPr marL="342900" lvl="0" indent="-342900" algn="ctr" rtl="1">
              <a:lnSpc>
                <a:spcPct val="115000"/>
              </a:lnSpc>
              <a:spcBef>
                <a:spcPts val="0"/>
              </a:spcBef>
            </a:pPr>
            <a:r>
              <a:rPr lang="ar-LY" sz="2800" b="1" dirty="0" smtClean="0">
                <a:solidFill>
                  <a:prstClr val="black"/>
                </a:solidFill>
                <a:latin typeface="Calibri" panose="020F0502020204030204" pitchFamily="34" charset="0"/>
                <a:ea typeface="Times New Roman"/>
                <a:cs typeface="Calibri" panose="020F0502020204030204" pitchFamily="34" charset="0"/>
              </a:rPr>
              <a:t>تحديد </a:t>
            </a:r>
            <a:r>
              <a:rPr lang="ar-LY" sz="2800" b="1" dirty="0">
                <a:solidFill>
                  <a:prstClr val="black"/>
                </a:solidFill>
                <a:latin typeface="Calibri" panose="020F0502020204030204" pitchFamily="34" charset="0"/>
                <a:ea typeface="Times New Roman"/>
                <a:cs typeface="Calibri" panose="020F0502020204030204" pitchFamily="34" charset="0"/>
              </a:rPr>
              <a:t>المعلومات التي سيتم عرضها لكل قطاع </a:t>
            </a:r>
            <a:r>
              <a:rPr lang="ar-IQ" sz="2800" b="1" dirty="0" smtClean="0">
                <a:solidFill>
                  <a:prstClr val="black"/>
                </a:solidFill>
                <a:latin typeface="Calibri" panose="020F0502020204030204" pitchFamily="34" charset="0"/>
                <a:ea typeface="Times New Roman"/>
                <a:cs typeface="Calibri" panose="020F0502020204030204" pitchFamily="34" charset="0"/>
              </a:rPr>
              <a:t/>
            </a:r>
            <a:br>
              <a:rPr lang="ar-IQ" sz="2800" b="1" dirty="0" smtClean="0">
                <a:solidFill>
                  <a:prstClr val="black"/>
                </a:solidFill>
                <a:latin typeface="Calibri" panose="020F0502020204030204" pitchFamily="34" charset="0"/>
                <a:ea typeface="Times New Roman"/>
                <a:cs typeface="Calibri" panose="020F0502020204030204" pitchFamily="34" charset="0"/>
              </a:rPr>
            </a:br>
            <a:r>
              <a:rPr lang="ar-LY" sz="2800" b="1" dirty="0" smtClean="0">
                <a:solidFill>
                  <a:prstClr val="black"/>
                </a:solidFill>
                <a:latin typeface="Calibri" panose="020F0502020204030204" pitchFamily="34" charset="0"/>
                <a:ea typeface="Times New Roman"/>
                <a:cs typeface="Calibri" panose="020F0502020204030204" pitchFamily="34" charset="0"/>
              </a:rPr>
              <a:t>واجب </a:t>
            </a:r>
            <a:r>
              <a:rPr lang="ar-LY" sz="2800" b="1" dirty="0">
                <a:solidFill>
                  <a:prstClr val="black"/>
                </a:solidFill>
                <a:latin typeface="Calibri" panose="020F0502020204030204" pitchFamily="34" charset="0"/>
                <a:ea typeface="Times New Roman"/>
                <a:cs typeface="Calibri" panose="020F0502020204030204" pitchFamily="34" charset="0"/>
              </a:rPr>
              <a:t>الإبلاغ  </a:t>
            </a:r>
            <a:r>
              <a:rPr lang="ar-LY" sz="2800" b="1" dirty="0" smtClean="0">
                <a:solidFill>
                  <a:prstClr val="black"/>
                </a:solidFill>
                <a:latin typeface="Calibri" panose="020F0502020204030204" pitchFamily="34" charset="0"/>
                <a:ea typeface="Times New Roman"/>
                <a:cs typeface="Calibri" panose="020F0502020204030204" pitchFamily="34" charset="0"/>
              </a:rPr>
              <a:t>عنه</a:t>
            </a:r>
            <a:endParaRPr lang="en-US" sz="3600" dirty="0"/>
          </a:p>
        </p:txBody>
      </p:sp>
      <p:sp>
        <p:nvSpPr>
          <p:cNvPr id="6" name="مستطيل 5"/>
          <p:cNvSpPr/>
          <p:nvPr/>
        </p:nvSpPr>
        <p:spPr>
          <a:xfrm>
            <a:off x="889000" y="1529909"/>
            <a:ext cx="7543800" cy="4552015"/>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just" rtl="1">
              <a:lnSpc>
                <a:spcPct val="115000"/>
              </a:lnSpc>
            </a:pPr>
            <a:r>
              <a:rPr lang="ar-IQ" b="1" dirty="0" smtClean="0">
                <a:solidFill>
                  <a:srgbClr val="000000"/>
                </a:solidFill>
                <a:latin typeface="Calibri" panose="020F0502020204030204" pitchFamily="34" charset="0"/>
                <a:ea typeface="Times New Roman"/>
                <a:cs typeface="Calibri" panose="020F0502020204030204" pitchFamily="34" charset="0"/>
              </a:rPr>
              <a:t>5. </a:t>
            </a:r>
            <a:r>
              <a:rPr lang="ar-LY" b="1" dirty="0" smtClean="0">
                <a:solidFill>
                  <a:srgbClr val="000000"/>
                </a:solidFill>
                <a:latin typeface="Calibri" panose="020F0502020204030204" pitchFamily="34" charset="0"/>
                <a:ea typeface="Times New Roman"/>
                <a:cs typeface="Calibri" panose="020F0502020204030204" pitchFamily="34" charset="0"/>
              </a:rPr>
              <a:t>تسوية </a:t>
            </a:r>
            <a:r>
              <a:rPr lang="ar-LY" b="1" dirty="0">
                <a:solidFill>
                  <a:srgbClr val="000000"/>
                </a:solidFill>
                <a:latin typeface="Calibri" panose="020F0502020204030204" pitchFamily="34" charset="0"/>
                <a:ea typeface="Times New Roman"/>
                <a:cs typeface="Calibri" panose="020F0502020204030204" pitchFamily="34" charset="0"/>
              </a:rPr>
              <a:t>مبالغ القطاع والمبالغ الموحدة للإيرادات والأرباح أو الخسائر والأصول والبنود الهامة </a:t>
            </a:r>
            <a:r>
              <a:rPr lang="ar-LY" b="1" dirty="0" smtClean="0">
                <a:solidFill>
                  <a:srgbClr val="000000"/>
                </a:solidFill>
                <a:latin typeface="Calibri" panose="020F0502020204030204" pitchFamily="34" charset="0"/>
                <a:ea typeface="Times New Roman"/>
                <a:cs typeface="Calibri" panose="020F0502020204030204" pitchFamily="34" charset="0"/>
              </a:rPr>
              <a:t>الأخرى</a:t>
            </a:r>
            <a:r>
              <a:rPr lang="ar-IQ" b="1" dirty="0" smtClean="0">
                <a:solidFill>
                  <a:srgbClr val="000000"/>
                </a:solidFill>
                <a:latin typeface="Calibri" panose="020F0502020204030204" pitchFamily="34" charset="0"/>
                <a:ea typeface="Times New Roman"/>
                <a:cs typeface="Calibri" panose="020F0502020204030204" pitchFamily="34" charset="0"/>
              </a:rPr>
              <a:t> ,</a:t>
            </a:r>
            <a:r>
              <a:rPr lang="ar-LY" b="1" dirty="0" smtClean="0">
                <a:solidFill>
                  <a:srgbClr val="000000"/>
                </a:solidFill>
                <a:latin typeface="Calibri" panose="020F0502020204030204" pitchFamily="34" charset="0"/>
                <a:ea typeface="Times New Roman"/>
                <a:cs typeface="Calibri" panose="020F0502020204030204" pitchFamily="34" charset="0"/>
              </a:rPr>
              <a:t>وتحدث </a:t>
            </a:r>
            <a:r>
              <a:rPr lang="ar-LY" b="1" dirty="0">
                <a:solidFill>
                  <a:srgbClr val="000000"/>
                </a:solidFill>
                <a:latin typeface="Calibri" panose="020F0502020204030204" pitchFamily="34" charset="0"/>
                <a:ea typeface="Times New Roman"/>
                <a:cs typeface="Calibri" panose="020F0502020204030204" pitchFamily="34" charset="0"/>
              </a:rPr>
              <a:t>الاختلافات لمجموعة متنوعة من الأسباب ، بما في ذلك ما يلي</a:t>
            </a:r>
            <a:r>
              <a:rPr lang="ar-LY" b="1" dirty="0" smtClean="0">
                <a:solidFill>
                  <a:srgbClr val="000000"/>
                </a:solidFill>
                <a:latin typeface="Calibri" panose="020F0502020204030204" pitchFamily="34" charset="0"/>
                <a:ea typeface="Times New Roman"/>
                <a:cs typeface="Calibri" panose="020F0502020204030204" pitchFamily="34" charset="0"/>
              </a:rPr>
              <a:t>:</a:t>
            </a:r>
            <a:endParaRPr lang="ar-IQ" b="1" dirty="0" smtClean="0">
              <a:solidFill>
                <a:srgbClr val="000000"/>
              </a:solidFill>
              <a:latin typeface="Calibri" panose="020F0502020204030204" pitchFamily="34" charset="0"/>
              <a:ea typeface="Times New Roman"/>
              <a:cs typeface="Calibri" panose="020F0502020204030204" pitchFamily="34" charset="0"/>
            </a:endParaRPr>
          </a:p>
          <a:p>
            <a:pPr marL="285750" indent="-285750" algn="just" rtl="1">
              <a:lnSpc>
                <a:spcPct val="115000"/>
              </a:lnSpc>
              <a:buFont typeface="Arial" panose="020B0604020202020204" pitchFamily="34" charset="0"/>
              <a:buChar char="•"/>
            </a:pPr>
            <a:r>
              <a:rPr lang="ar-LY" b="1" dirty="0" smtClean="0">
                <a:solidFill>
                  <a:srgbClr val="000000"/>
                </a:solidFill>
                <a:latin typeface="Calibri" panose="020F0502020204030204" pitchFamily="34" charset="0"/>
                <a:ea typeface="Times New Roman"/>
                <a:cs typeface="Calibri" panose="020F0502020204030204" pitchFamily="34" charset="0"/>
              </a:rPr>
              <a:t> </a:t>
            </a:r>
            <a:r>
              <a:rPr lang="ar-LY" b="1" dirty="0">
                <a:solidFill>
                  <a:srgbClr val="000000"/>
                </a:solidFill>
                <a:latin typeface="Calibri" panose="020F0502020204030204" pitchFamily="34" charset="0"/>
                <a:ea typeface="Times New Roman"/>
                <a:cs typeface="Calibri" panose="020F0502020204030204" pitchFamily="34" charset="0"/>
              </a:rPr>
              <a:t>يتم عرض بعض القطاعات التي لا تلبي العتبات الكمية على أنها "جميع الأجزاء الأخرى". </a:t>
            </a:r>
            <a:endParaRPr lang="ar-IQ" b="1" dirty="0" smtClean="0">
              <a:solidFill>
                <a:srgbClr val="000000"/>
              </a:solidFill>
              <a:latin typeface="Calibri" panose="020F0502020204030204" pitchFamily="34" charset="0"/>
              <a:ea typeface="Times New Roman"/>
              <a:cs typeface="Calibri" panose="020F0502020204030204" pitchFamily="34" charset="0"/>
            </a:endParaRPr>
          </a:p>
          <a:p>
            <a:pPr marL="285750" indent="-285750" algn="just" rtl="1">
              <a:lnSpc>
                <a:spcPct val="115000"/>
              </a:lnSpc>
              <a:buFont typeface="Arial" panose="020B0604020202020204" pitchFamily="34" charset="0"/>
              <a:buChar char="•"/>
            </a:pPr>
            <a:r>
              <a:rPr lang="ar-LY" b="1" dirty="0" smtClean="0">
                <a:solidFill>
                  <a:srgbClr val="000000"/>
                </a:solidFill>
                <a:latin typeface="Calibri" panose="020F0502020204030204" pitchFamily="34" charset="0"/>
                <a:ea typeface="Times New Roman"/>
                <a:cs typeface="Calibri" panose="020F0502020204030204" pitchFamily="34" charset="0"/>
              </a:rPr>
              <a:t>لا </a:t>
            </a:r>
            <a:r>
              <a:rPr lang="ar-LY" b="1" dirty="0">
                <a:solidFill>
                  <a:srgbClr val="000000"/>
                </a:solidFill>
                <a:latin typeface="Calibri" panose="020F0502020204030204" pitchFamily="34" charset="0"/>
                <a:ea typeface="Times New Roman"/>
                <a:cs typeface="Calibri" panose="020F0502020204030204" pitchFamily="34" charset="0"/>
              </a:rPr>
              <a:t>يتم تخصيص بعض العناصر للقطاعات إذا لم يكن هناك أساس معقول للقيام بذلك  أو بسبب عدم استخدام المعلومات من قبل صانع القرار التشغيلي الرئيسي. </a:t>
            </a:r>
            <a:endParaRPr lang="ar-IQ" b="1" dirty="0" smtClean="0">
              <a:solidFill>
                <a:srgbClr val="000000"/>
              </a:solidFill>
              <a:latin typeface="Calibri" panose="020F0502020204030204" pitchFamily="34" charset="0"/>
              <a:ea typeface="Times New Roman"/>
              <a:cs typeface="Calibri" panose="020F0502020204030204" pitchFamily="34" charset="0"/>
            </a:endParaRPr>
          </a:p>
          <a:p>
            <a:pPr marL="285750" indent="-285750" algn="just" rtl="1">
              <a:lnSpc>
                <a:spcPct val="115000"/>
              </a:lnSpc>
              <a:buFont typeface="Arial" panose="020B0604020202020204" pitchFamily="34" charset="0"/>
              <a:buChar char="•"/>
            </a:pPr>
            <a:r>
              <a:rPr lang="ar-LY" b="1" dirty="0" smtClean="0">
                <a:solidFill>
                  <a:srgbClr val="000000"/>
                </a:solidFill>
                <a:latin typeface="Calibri" panose="020F0502020204030204" pitchFamily="34" charset="0"/>
                <a:ea typeface="Times New Roman"/>
                <a:cs typeface="Calibri" panose="020F0502020204030204" pitchFamily="34" charset="0"/>
              </a:rPr>
              <a:t>قد </a:t>
            </a:r>
            <a:r>
              <a:rPr lang="ar-LY" b="1" dirty="0">
                <a:solidFill>
                  <a:srgbClr val="000000"/>
                </a:solidFill>
                <a:latin typeface="Calibri" panose="020F0502020204030204" pitchFamily="34" charset="0"/>
                <a:ea typeface="Times New Roman"/>
                <a:cs typeface="Calibri" panose="020F0502020204030204" pitchFamily="34" charset="0"/>
              </a:rPr>
              <a:t>تؤدي المعاملات بين القطاعات إلى إيرادات أو أرباح أو خسائر "مشتركة بين القطاعات" يتم استبعادها من الإجماليات الموحدة. </a:t>
            </a:r>
            <a:endParaRPr lang="ar-IQ" b="1" dirty="0" smtClean="0">
              <a:solidFill>
                <a:srgbClr val="000000"/>
              </a:solidFill>
              <a:latin typeface="Calibri" panose="020F0502020204030204" pitchFamily="34" charset="0"/>
              <a:ea typeface="Times New Roman"/>
              <a:cs typeface="Calibri" panose="020F0502020204030204" pitchFamily="34" charset="0"/>
            </a:endParaRPr>
          </a:p>
          <a:p>
            <a:pPr marL="285750" indent="-285750" algn="just" rtl="1">
              <a:lnSpc>
                <a:spcPct val="115000"/>
              </a:lnSpc>
              <a:buFont typeface="Arial" panose="020B0604020202020204" pitchFamily="34" charset="0"/>
              <a:buChar char="•"/>
            </a:pPr>
            <a:r>
              <a:rPr lang="ar-LY" b="1" dirty="0" smtClean="0">
                <a:solidFill>
                  <a:srgbClr val="000000"/>
                </a:solidFill>
                <a:latin typeface="Calibri" panose="020F0502020204030204" pitchFamily="34" charset="0"/>
                <a:ea typeface="Times New Roman"/>
                <a:cs typeface="Calibri" panose="020F0502020204030204" pitchFamily="34" charset="0"/>
              </a:rPr>
              <a:t>نظرًا </a:t>
            </a:r>
            <a:r>
              <a:rPr lang="ar-LY" b="1" dirty="0">
                <a:solidFill>
                  <a:srgbClr val="000000"/>
                </a:solidFill>
                <a:latin typeface="Calibri" panose="020F0502020204030204" pitchFamily="34" charset="0"/>
                <a:ea typeface="Times New Roman"/>
                <a:cs typeface="Calibri" panose="020F0502020204030204" pitchFamily="34" charset="0"/>
              </a:rPr>
              <a:t>لأن التركيز في إعداد التقارير القطاعية هو نهج إداري ، فقد ينتج عنه أساليب محاسبية مختلفة عن تلك المستخدمة في إعداد التقارير الخارجية </a:t>
            </a:r>
            <a:r>
              <a:rPr lang="ar-IQ" b="1" dirty="0" smtClean="0">
                <a:solidFill>
                  <a:srgbClr val="000000"/>
                </a:solidFill>
                <a:latin typeface="Calibri" panose="020F0502020204030204" pitchFamily="34" charset="0"/>
                <a:ea typeface="Times New Roman"/>
                <a:cs typeface="Calibri" panose="020F0502020204030204" pitchFamily="34" charset="0"/>
              </a:rPr>
              <a:t>للشركة ككل</a:t>
            </a:r>
            <a:r>
              <a:rPr lang="ar-LY" b="1" dirty="0" smtClean="0">
                <a:solidFill>
                  <a:srgbClr val="000000"/>
                </a:solidFill>
                <a:latin typeface="Calibri" panose="020F0502020204030204" pitchFamily="34" charset="0"/>
                <a:ea typeface="Times New Roman"/>
                <a:cs typeface="Calibri" panose="020F0502020204030204" pitchFamily="34" charset="0"/>
              </a:rPr>
              <a:t>. </a:t>
            </a:r>
            <a:endParaRPr lang="ar-IQ" b="1" dirty="0" smtClean="0">
              <a:solidFill>
                <a:srgbClr val="000000"/>
              </a:solidFill>
              <a:latin typeface="Calibri" panose="020F0502020204030204" pitchFamily="34" charset="0"/>
              <a:ea typeface="Times New Roman"/>
              <a:cs typeface="Calibri" panose="020F0502020204030204" pitchFamily="34" charset="0"/>
            </a:endParaRPr>
          </a:p>
          <a:p>
            <a:pPr algn="just" rtl="1">
              <a:lnSpc>
                <a:spcPct val="115000"/>
              </a:lnSpc>
            </a:pPr>
            <a:r>
              <a:rPr lang="ar-IQ" b="1" dirty="0" smtClean="0">
                <a:solidFill>
                  <a:srgbClr val="000000"/>
                </a:solidFill>
                <a:latin typeface="Calibri" panose="020F0502020204030204" pitchFamily="34" charset="0"/>
                <a:ea typeface="Times New Roman"/>
                <a:cs typeface="Calibri" panose="020F0502020204030204" pitchFamily="34" charset="0"/>
              </a:rPr>
              <a:t>و</a:t>
            </a:r>
            <a:r>
              <a:rPr lang="ar-LY" b="1" dirty="0" smtClean="0">
                <a:solidFill>
                  <a:srgbClr val="000000"/>
                </a:solidFill>
                <a:latin typeface="Calibri" panose="020F0502020204030204" pitchFamily="34" charset="0"/>
                <a:ea typeface="Times New Roman"/>
                <a:cs typeface="Calibri" panose="020F0502020204030204" pitchFamily="34" charset="0"/>
              </a:rPr>
              <a:t>يجب </a:t>
            </a:r>
            <a:r>
              <a:rPr lang="ar-LY" b="1" dirty="0">
                <a:solidFill>
                  <a:srgbClr val="000000"/>
                </a:solidFill>
                <a:latin typeface="Calibri" panose="020F0502020204030204" pitchFamily="34" charset="0"/>
                <a:ea typeface="Times New Roman"/>
                <a:cs typeface="Calibri" panose="020F0502020204030204" pitchFamily="34" charset="0"/>
              </a:rPr>
              <a:t>تقديم تسوية لهذه البنود بتفاصيل كافية لشرح </a:t>
            </a:r>
            <a:r>
              <a:rPr lang="ar-LY" b="1" dirty="0" smtClean="0">
                <a:solidFill>
                  <a:srgbClr val="000000"/>
                </a:solidFill>
                <a:latin typeface="Calibri" panose="020F0502020204030204" pitchFamily="34" charset="0"/>
                <a:ea typeface="Times New Roman"/>
                <a:cs typeface="Calibri" panose="020F0502020204030204" pitchFamily="34" charset="0"/>
              </a:rPr>
              <a:t>الاختلافات</a:t>
            </a:r>
            <a:r>
              <a:rPr lang="ar-IQ" b="1" dirty="0" smtClean="0">
                <a:solidFill>
                  <a:srgbClr val="000000"/>
                </a:solidFill>
                <a:latin typeface="Calibri" panose="020F0502020204030204" pitchFamily="34" charset="0"/>
                <a:ea typeface="Times New Roman"/>
                <a:cs typeface="Calibri" panose="020F0502020204030204" pitchFamily="34" charset="0"/>
              </a:rPr>
              <a:t> , وهي </a:t>
            </a:r>
            <a:r>
              <a:rPr lang="ar-LY" b="1" dirty="0" smtClean="0">
                <a:solidFill>
                  <a:srgbClr val="000000"/>
                </a:solidFill>
                <a:latin typeface="Calibri" panose="020F0502020204030204" pitchFamily="34" charset="0"/>
                <a:ea typeface="Times New Roman"/>
                <a:cs typeface="Calibri" panose="020F0502020204030204" pitchFamily="34" charset="0"/>
              </a:rPr>
              <a:t>تتضمن</a:t>
            </a:r>
            <a:r>
              <a:rPr lang="ar-LY" b="1" dirty="0">
                <a:solidFill>
                  <a:srgbClr val="000000"/>
                </a:solidFill>
                <a:latin typeface="Calibri" panose="020F0502020204030204" pitchFamily="34" charset="0"/>
                <a:ea typeface="Times New Roman"/>
                <a:cs typeface="Calibri" panose="020F0502020204030204" pitchFamily="34" charset="0"/>
              </a:rPr>
              <a:t>:</a:t>
            </a:r>
            <a:endParaRPr lang="en-US" b="1" dirty="0">
              <a:latin typeface="Calibri" panose="020F0502020204030204" pitchFamily="34" charset="0"/>
              <a:ea typeface="Times New Roman"/>
              <a:cs typeface="Calibri" panose="020F0502020204030204" pitchFamily="34" charset="0"/>
            </a:endParaRPr>
          </a:p>
          <a:p>
            <a:pPr algn="just" rtl="1">
              <a:lnSpc>
                <a:spcPct val="115000"/>
              </a:lnSpc>
            </a:pPr>
            <a:r>
              <a:rPr lang="ar-LY" b="1" dirty="0">
                <a:solidFill>
                  <a:srgbClr val="000000"/>
                </a:solidFill>
                <a:latin typeface="Calibri" panose="020F0502020204030204" pitchFamily="34" charset="0"/>
                <a:ea typeface="Times New Roman"/>
                <a:cs typeface="Calibri" panose="020F0502020204030204" pitchFamily="34" charset="0"/>
              </a:rPr>
              <a:t> </a:t>
            </a:r>
            <a:r>
              <a:rPr lang="ar-IQ" b="1" dirty="0" smtClean="0">
                <a:solidFill>
                  <a:srgbClr val="000000"/>
                </a:solidFill>
                <a:latin typeface="Calibri" panose="020F0502020204030204" pitchFamily="34" charset="0"/>
                <a:ea typeface="Times New Roman"/>
                <a:cs typeface="Calibri" panose="020F0502020204030204" pitchFamily="34" charset="0"/>
              </a:rPr>
              <a:t>- </a:t>
            </a:r>
            <a:r>
              <a:rPr lang="ar-LY" b="1" dirty="0" smtClean="0">
                <a:solidFill>
                  <a:srgbClr val="000000"/>
                </a:solidFill>
                <a:latin typeface="Calibri" panose="020F0502020204030204" pitchFamily="34" charset="0"/>
                <a:ea typeface="Times New Roman"/>
                <a:cs typeface="Calibri" panose="020F0502020204030204" pitchFamily="34" charset="0"/>
              </a:rPr>
              <a:t> </a:t>
            </a:r>
            <a:r>
              <a:rPr lang="ar-LY" b="1" dirty="0">
                <a:solidFill>
                  <a:srgbClr val="000000"/>
                </a:solidFill>
                <a:latin typeface="Calibri" panose="020F0502020204030204" pitchFamily="34" charset="0"/>
                <a:ea typeface="Times New Roman"/>
                <a:cs typeface="Calibri" panose="020F0502020204030204" pitchFamily="34" charset="0"/>
              </a:rPr>
              <a:t>الإيرادات إلى الإيرادات المدرجة في </a:t>
            </a:r>
            <a:r>
              <a:rPr lang="ar-IQ" b="1" dirty="0" smtClean="0">
                <a:solidFill>
                  <a:srgbClr val="000000"/>
                </a:solidFill>
                <a:latin typeface="Calibri" panose="020F0502020204030204" pitchFamily="34" charset="0"/>
                <a:ea typeface="Times New Roman"/>
                <a:cs typeface="Calibri" panose="020F0502020204030204" pitchFamily="34" charset="0"/>
              </a:rPr>
              <a:t>كشف</a:t>
            </a:r>
            <a:r>
              <a:rPr lang="ar-LY" b="1" dirty="0" smtClean="0">
                <a:solidFill>
                  <a:srgbClr val="000000"/>
                </a:solidFill>
                <a:latin typeface="Calibri" panose="020F0502020204030204" pitchFamily="34" charset="0"/>
                <a:ea typeface="Times New Roman"/>
                <a:cs typeface="Calibri" panose="020F0502020204030204" pitchFamily="34" charset="0"/>
              </a:rPr>
              <a:t> </a:t>
            </a:r>
            <a:r>
              <a:rPr lang="ar-LY" b="1" dirty="0">
                <a:solidFill>
                  <a:srgbClr val="000000"/>
                </a:solidFill>
                <a:latin typeface="Calibri" panose="020F0502020204030204" pitchFamily="34" charset="0"/>
                <a:ea typeface="Times New Roman"/>
                <a:cs typeface="Calibri" panose="020F0502020204030204" pitchFamily="34" charset="0"/>
              </a:rPr>
              <a:t>الدخل الموحد.</a:t>
            </a:r>
            <a:endParaRPr lang="en-US" sz="1400" b="1" dirty="0">
              <a:latin typeface="Calibri" panose="020F0502020204030204" pitchFamily="34" charset="0"/>
              <a:ea typeface="Times New Roman"/>
              <a:cs typeface="Calibri" panose="020F0502020204030204" pitchFamily="34" charset="0"/>
            </a:endParaRPr>
          </a:p>
          <a:p>
            <a:pPr algn="just" rtl="1">
              <a:lnSpc>
                <a:spcPct val="115000"/>
              </a:lnSpc>
            </a:pPr>
            <a:r>
              <a:rPr lang="ar-LY" b="1" dirty="0">
                <a:solidFill>
                  <a:srgbClr val="000000"/>
                </a:solidFill>
                <a:latin typeface="Calibri" panose="020F0502020204030204" pitchFamily="34" charset="0"/>
                <a:ea typeface="Times New Roman"/>
                <a:cs typeface="Calibri" panose="020F0502020204030204" pitchFamily="34" charset="0"/>
              </a:rPr>
              <a:t> </a:t>
            </a:r>
            <a:r>
              <a:rPr lang="ar-IQ" b="1" dirty="0" smtClean="0">
                <a:solidFill>
                  <a:srgbClr val="000000"/>
                </a:solidFill>
                <a:latin typeface="Calibri" panose="020F0502020204030204" pitchFamily="34" charset="0"/>
                <a:ea typeface="Times New Roman"/>
                <a:cs typeface="Calibri" panose="020F0502020204030204" pitchFamily="34" charset="0"/>
              </a:rPr>
              <a:t>- </a:t>
            </a:r>
            <a:r>
              <a:rPr lang="ar-LY" b="1" dirty="0" smtClean="0">
                <a:solidFill>
                  <a:srgbClr val="000000"/>
                </a:solidFill>
                <a:latin typeface="Calibri" panose="020F0502020204030204" pitchFamily="34" charset="0"/>
                <a:ea typeface="Times New Roman"/>
                <a:cs typeface="Calibri" panose="020F0502020204030204" pitchFamily="34" charset="0"/>
              </a:rPr>
              <a:t> </a:t>
            </a:r>
            <a:r>
              <a:rPr lang="ar-LY" b="1" dirty="0">
                <a:solidFill>
                  <a:srgbClr val="000000"/>
                </a:solidFill>
                <a:latin typeface="Calibri" panose="020F0502020204030204" pitchFamily="34" charset="0"/>
                <a:ea typeface="Times New Roman"/>
                <a:cs typeface="Calibri" panose="020F0502020204030204" pitchFamily="34" charset="0"/>
              </a:rPr>
              <a:t>الربح أو الخسارة التشغيلية من الدخل قبل خصم الضرائب من العمليات المستمرة في </a:t>
            </a:r>
            <a:r>
              <a:rPr lang="ar-IQ" b="1" dirty="0" smtClean="0">
                <a:solidFill>
                  <a:srgbClr val="000000"/>
                </a:solidFill>
                <a:latin typeface="Calibri" panose="020F0502020204030204" pitchFamily="34" charset="0"/>
                <a:ea typeface="Times New Roman"/>
                <a:cs typeface="Calibri" panose="020F0502020204030204" pitchFamily="34" charset="0"/>
              </a:rPr>
              <a:t>كشف</a:t>
            </a:r>
          </a:p>
          <a:p>
            <a:pPr algn="just" rtl="1">
              <a:lnSpc>
                <a:spcPct val="115000"/>
              </a:lnSpc>
            </a:pPr>
            <a:r>
              <a:rPr lang="ar-IQ" b="1" dirty="0" smtClean="0">
                <a:solidFill>
                  <a:srgbClr val="000000"/>
                </a:solidFill>
                <a:latin typeface="Calibri" panose="020F0502020204030204" pitchFamily="34" charset="0"/>
                <a:ea typeface="Times New Roman"/>
                <a:cs typeface="Calibri" panose="020F0502020204030204" pitchFamily="34" charset="0"/>
              </a:rPr>
              <a:t>    </a:t>
            </a:r>
            <a:r>
              <a:rPr lang="ar-LY" b="1" dirty="0" smtClean="0">
                <a:solidFill>
                  <a:srgbClr val="000000"/>
                </a:solidFill>
                <a:latin typeface="Calibri" panose="020F0502020204030204" pitchFamily="34" charset="0"/>
                <a:ea typeface="Times New Roman"/>
                <a:cs typeface="Calibri" panose="020F0502020204030204" pitchFamily="34" charset="0"/>
              </a:rPr>
              <a:t>الدخل </a:t>
            </a:r>
            <a:r>
              <a:rPr lang="ar-LY" b="1" dirty="0">
                <a:solidFill>
                  <a:srgbClr val="000000"/>
                </a:solidFill>
                <a:latin typeface="Calibri" panose="020F0502020204030204" pitchFamily="34" charset="0"/>
                <a:ea typeface="Times New Roman"/>
                <a:cs typeface="Calibri" panose="020F0502020204030204" pitchFamily="34" charset="0"/>
              </a:rPr>
              <a:t>الموحد.</a:t>
            </a:r>
            <a:endParaRPr lang="en-US" sz="1400" b="1" dirty="0">
              <a:latin typeface="Calibri" panose="020F0502020204030204" pitchFamily="34" charset="0"/>
              <a:ea typeface="Times New Roman"/>
              <a:cs typeface="Calibri" panose="020F0502020204030204" pitchFamily="34" charset="0"/>
            </a:endParaRPr>
          </a:p>
          <a:p>
            <a:pPr algn="just" rtl="1">
              <a:lnSpc>
                <a:spcPct val="115000"/>
              </a:lnSpc>
            </a:pPr>
            <a:r>
              <a:rPr lang="ar-LY" b="1" dirty="0">
                <a:solidFill>
                  <a:srgbClr val="000000"/>
                </a:solidFill>
                <a:latin typeface="Calibri" panose="020F0502020204030204" pitchFamily="34" charset="0"/>
                <a:ea typeface="Times New Roman"/>
                <a:cs typeface="Calibri" panose="020F0502020204030204" pitchFamily="34" charset="0"/>
              </a:rPr>
              <a:t> </a:t>
            </a:r>
            <a:r>
              <a:rPr lang="ar-IQ" b="1" dirty="0" smtClean="0">
                <a:solidFill>
                  <a:srgbClr val="000000"/>
                </a:solidFill>
                <a:latin typeface="Calibri" panose="020F0502020204030204" pitchFamily="34" charset="0"/>
                <a:ea typeface="Times New Roman"/>
                <a:cs typeface="Calibri" panose="020F0502020204030204" pitchFamily="34" charset="0"/>
              </a:rPr>
              <a:t>- </a:t>
            </a:r>
            <a:r>
              <a:rPr lang="ar-LY" b="1" dirty="0" smtClean="0">
                <a:solidFill>
                  <a:srgbClr val="000000"/>
                </a:solidFill>
                <a:latin typeface="Calibri" panose="020F0502020204030204" pitchFamily="34" charset="0"/>
                <a:ea typeface="Times New Roman"/>
                <a:cs typeface="Calibri" panose="020F0502020204030204" pitchFamily="34" charset="0"/>
              </a:rPr>
              <a:t> </a:t>
            </a:r>
            <a:r>
              <a:rPr lang="ar-IQ" b="1" dirty="0" smtClean="0">
                <a:solidFill>
                  <a:srgbClr val="000000"/>
                </a:solidFill>
                <a:latin typeface="Calibri" panose="020F0502020204030204" pitchFamily="34" charset="0"/>
                <a:ea typeface="Times New Roman"/>
                <a:cs typeface="Calibri" panose="020F0502020204030204" pitchFamily="34" charset="0"/>
              </a:rPr>
              <a:t>أصول ا</a:t>
            </a:r>
            <a:r>
              <a:rPr lang="ar-LY" b="1" dirty="0" smtClean="0">
                <a:solidFill>
                  <a:srgbClr val="000000"/>
                </a:solidFill>
                <a:latin typeface="Calibri" panose="020F0502020204030204" pitchFamily="34" charset="0"/>
                <a:ea typeface="Times New Roman"/>
                <a:cs typeface="Calibri" panose="020F0502020204030204" pitchFamily="34" charset="0"/>
              </a:rPr>
              <a:t>لقطاع </a:t>
            </a:r>
            <a:r>
              <a:rPr lang="ar-LY" b="1" dirty="0">
                <a:solidFill>
                  <a:srgbClr val="000000"/>
                </a:solidFill>
                <a:latin typeface="Calibri" panose="020F0502020204030204" pitchFamily="34" charset="0"/>
                <a:ea typeface="Times New Roman"/>
                <a:cs typeface="Calibri" panose="020F0502020204030204" pitchFamily="34" charset="0"/>
              </a:rPr>
              <a:t>إلى </a:t>
            </a:r>
            <a:r>
              <a:rPr lang="ar-LY" b="1" dirty="0" smtClean="0">
                <a:solidFill>
                  <a:srgbClr val="000000"/>
                </a:solidFill>
                <a:latin typeface="Calibri" panose="020F0502020204030204" pitchFamily="34" charset="0"/>
                <a:ea typeface="Times New Roman"/>
                <a:cs typeface="Calibri" panose="020F0502020204030204" pitchFamily="34" charset="0"/>
              </a:rPr>
              <a:t>إجمالي</a:t>
            </a:r>
            <a:r>
              <a:rPr lang="ar-IQ" b="1" dirty="0" smtClean="0">
                <a:solidFill>
                  <a:srgbClr val="000000"/>
                </a:solidFill>
                <a:latin typeface="Calibri" panose="020F0502020204030204" pitchFamily="34" charset="0"/>
                <a:ea typeface="Times New Roman"/>
                <a:cs typeface="Calibri" panose="020F0502020204030204" pitchFamily="34" charset="0"/>
              </a:rPr>
              <a:t> الأصول </a:t>
            </a:r>
            <a:r>
              <a:rPr lang="ar-LY" b="1" dirty="0" smtClean="0">
                <a:solidFill>
                  <a:srgbClr val="000000"/>
                </a:solidFill>
                <a:latin typeface="Calibri" panose="020F0502020204030204" pitchFamily="34" charset="0"/>
                <a:ea typeface="Times New Roman"/>
                <a:cs typeface="Calibri" panose="020F0502020204030204" pitchFamily="34" charset="0"/>
              </a:rPr>
              <a:t>الموحدة</a:t>
            </a:r>
            <a:r>
              <a:rPr lang="ar-LY" b="1" dirty="0">
                <a:solidFill>
                  <a:srgbClr val="000000"/>
                </a:solidFill>
                <a:latin typeface="Calibri" panose="020F0502020204030204" pitchFamily="34" charset="0"/>
                <a:ea typeface="Times New Roman"/>
                <a:cs typeface="Calibri" panose="020F0502020204030204" pitchFamily="34" charset="0"/>
              </a:rPr>
              <a:t>.</a:t>
            </a:r>
            <a:endParaRPr lang="en-US" sz="1400" b="1" dirty="0">
              <a:effectLst/>
              <a:latin typeface="Calibri" panose="020F0502020204030204" pitchFamily="34" charset="0"/>
              <a:ea typeface="Times New Roman"/>
              <a:cs typeface="Calibri" panose="020F0502020204030204" pitchFamily="34" charset="0"/>
            </a:endParaRPr>
          </a:p>
        </p:txBody>
      </p:sp>
    </p:spTree>
    <p:extLst>
      <p:ext uri="{BB962C8B-B14F-4D97-AF65-F5344CB8AC3E}">
        <p14:creationId xmlns:p14="http://schemas.microsoft.com/office/powerpoint/2010/main" val="280430746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1" name="Rectangle 11"/>
          <p:cNvSpPr>
            <a:spLocks noGrp="1" noChangeArrowheads="1"/>
          </p:cNvSpPr>
          <p:nvPr>
            <p:ph type="title"/>
          </p:nvPr>
        </p:nvSpPr>
        <p:spPr>
          <a:xfrm>
            <a:off x="1447800" y="304800"/>
            <a:ext cx="7010399" cy="965200"/>
          </a:xfrm>
        </p:spPr>
        <p:style>
          <a:lnRef idx="1">
            <a:schemeClr val="accent5"/>
          </a:lnRef>
          <a:fillRef idx="2">
            <a:schemeClr val="accent5"/>
          </a:fillRef>
          <a:effectRef idx="1">
            <a:schemeClr val="accent5"/>
          </a:effectRef>
          <a:fontRef idx="minor">
            <a:schemeClr val="dk1"/>
          </a:fontRef>
        </p:style>
        <p:txBody>
          <a:bodyPr>
            <a:normAutofit fontScale="90000"/>
          </a:bodyPr>
          <a:lstStyle/>
          <a:p>
            <a:pPr marL="342900" lvl="0" indent="-342900" algn="ctr" rtl="1">
              <a:lnSpc>
                <a:spcPct val="115000"/>
              </a:lnSpc>
              <a:spcBef>
                <a:spcPts val="0"/>
              </a:spcBef>
            </a:pPr>
            <a:r>
              <a:rPr lang="ar-LY" sz="2800" b="1" dirty="0" smtClean="0">
                <a:solidFill>
                  <a:prstClr val="black"/>
                </a:solidFill>
                <a:latin typeface="Calibri" panose="020F0502020204030204" pitchFamily="34" charset="0"/>
                <a:ea typeface="Times New Roman"/>
                <a:cs typeface="Calibri" panose="020F0502020204030204" pitchFamily="34" charset="0"/>
              </a:rPr>
              <a:t>تحديد </a:t>
            </a:r>
            <a:r>
              <a:rPr lang="ar-LY" sz="2800" b="1" dirty="0">
                <a:solidFill>
                  <a:prstClr val="black"/>
                </a:solidFill>
                <a:latin typeface="Calibri" panose="020F0502020204030204" pitchFamily="34" charset="0"/>
                <a:ea typeface="Times New Roman"/>
                <a:cs typeface="Calibri" panose="020F0502020204030204" pitchFamily="34" charset="0"/>
              </a:rPr>
              <a:t>المعلومات التي سيتم عرضها لكل قطاع </a:t>
            </a:r>
            <a:r>
              <a:rPr lang="ar-IQ" sz="2800" b="1" dirty="0" smtClean="0">
                <a:solidFill>
                  <a:prstClr val="black"/>
                </a:solidFill>
                <a:latin typeface="Calibri" panose="020F0502020204030204" pitchFamily="34" charset="0"/>
                <a:ea typeface="Times New Roman"/>
                <a:cs typeface="Calibri" panose="020F0502020204030204" pitchFamily="34" charset="0"/>
              </a:rPr>
              <a:t/>
            </a:r>
            <a:br>
              <a:rPr lang="ar-IQ" sz="2800" b="1" dirty="0" smtClean="0">
                <a:solidFill>
                  <a:prstClr val="black"/>
                </a:solidFill>
                <a:latin typeface="Calibri" panose="020F0502020204030204" pitchFamily="34" charset="0"/>
                <a:ea typeface="Times New Roman"/>
                <a:cs typeface="Calibri" panose="020F0502020204030204" pitchFamily="34" charset="0"/>
              </a:rPr>
            </a:br>
            <a:r>
              <a:rPr lang="ar-LY" sz="2800" b="1" dirty="0" smtClean="0">
                <a:solidFill>
                  <a:prstClr val="black"/>
                </a:solidFill>
                <a:latin typeface="Calibri" panose="020F0502020204030204" pitchFamily="34" charset="0"/>
                <a:ea typeface="Times New Roman"/>
                <a:cs typeface="Calibri" panose="020F0502020204030204" pitchFamily="34" charset="0"/>
              </a:rPr>
              <a:t>واجب </a:t>
            </a:r>
            <a:r>
              <a:rPr lang="ar-LY" sz="2800" b="1" dirty="0">
                <a:solidFill>
                  <a:prstClr val="black"/>
                </a:solidFill>
                <a:latin typeface="Calibri" panose="020F0502020204030204" pitchFamily="34" charset="0"/>
                <a:ea typeface="Times New Roman"/>
                <a:cs typeface="Calibri" panose="020F0502020204030204" pitchFamily="34" charset="0"/>
              </a:rPr>
              <a:t>الإبلاغ  </a:t>
            </a:r>
            <a:r>
              <a:rPr lang="ar-LY" sz="2800" b="1" dirty="0" smtClean="0">
                <a:solidFill>
                  <a:prstClr val="black"/>
                </a:solidFill>
                <a:latin typeface="Calibri" panose="020F0502020204030204" pitchFamily="34" charset="0"/>
                <a:ea typeface="Times New Roman"/>
                <a:cs typeface="Calibri" panose="020F0502020204030204" pitchFamily="34" charset="0"/>
              </a:rPr>
              <a:t>عنه</a:t>
            </a:r>
            <a:endParaRPr lang="en-US" sz="3600" dirty="0"/>
          </a:p>
        </p:txBody>
      </p:sp>
      <p:sp>
        <p:nvSpPr>
          <p:cNvPr id="6" name="مستطيل 5"/>
          <p:cNvSpPr/>
          <p:nvPr/>
        </p:nvSpPr>
        <p:spPr>
          <a:xfrm>
            <a:off x="381000" y="1752772"/>
            <a:ext cx="8382000" cy="43188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R="0" lvl="0" algn="just" rtl="1">
              <a:lnSpc>
                <a:spcPct val="115000"/>
              </a:lnSpc>
              <a:spcBef>
                <a:spcPts val="0"/>
              </a:spcBef>
              <a:spcAft>
                <a:spcPts val="0"/>
              </a:spcAft>
            </a:pPr>
            <a:r>
              <a:rPr lang="ar-IQ" b="1" dirty="0" smtClean="0">
                <a:latin typeface="Calibri" panose="020F0502020204030204" pitchFamily="34" charset="0"/>
                <a:ea typeface="Times New Roman"/>
                <a:cs typeface="Calibri" panose="020F0502020204030204" pitchFamily="34" charset="0"/>
              </a:rPr>
              <a:t>6</a:t>
            </a:r>
            <a:r>
              <a:rPr lang="ar-IQ" sz="1400" dirty="0" smtClean="0">
                <a:latin typeface="Calibri"/>
                <a:ea typeface="Times New Roman"/>
                <a:cs typeface="Arial"/>
              </a:rPr>
              <a:t>. </a:t>
            </a:r>
            <a:r>
              <a:rPr lang="ar-LY" sz="2000" b="1" dirty="0" smtClean="0">
                <a:latin typeface="Calibri" panose="020F0502020204030204" pitchFamily="34" charset="0"/>
                <a:ea typeface="Times New Roman"/>
                <a:cs typeface="Calibri" panose="020F0502020204030204" pitchFamily="34" charset="0"/>
              </a:rPr>
              <a:t>الإفصاحات </a:t>
            </a:r>
            <a:r>
              <a:rPr lang="ar-LY" sz="2000" b="1" dirty="0">
                <a:latin typeface="Calibri" panose="020F0502020204030204" pitchFamily="34" charset="0"/>
                <a:ea typeface="Times New Roman"/>
                <a:cs typeface="Calibri" panose="020F0502020204030204" pitchFamily="34" charset="0"/>
              </a:rPr>
              <a:t>الدورية (المرحلية) </a:t>
            </a:r>
            <a:endParaRPr lang="en-US" sz="2000" b="1" dirty="0">
              <a:latin typeface="Calibri" panose="020F0502020204030204" pitchFamily="34" charset="0"/>
              <a:ea typeface="Times New Roman"/>
              <a:cs typeface="Calibri" panose="020F0502020204030204" pitchFamily="34" charset="0"/>
            </a:endParaRPr>
          </a:p>
          <a:p>
            <a:pPr algn="just" rtl="1">
              <a:lnSpc>
                <a:spcPct val="115000"/>
              </a:lnSpc>
            </a:pPr>
            <a:r>
              <a:rPr lang="en-US" sz="2000" b="1" dirty="0">
                <a:solidFill>
                  <a:srgbClr val="FF0000"/>
                </a:solidFill>
                <a:latin typeface="Calibri" panose="020F0502020204030204" pitchFamily="34" charset="0"/>
                <a:ea typeface="Times New Roman"/>
                <a:cs typeface="Calibri" panose="020F0502020204030204" pitchFamily="34" charset="0"/>
              </a:rPr>
              <a:t> </a:t>
            </a:r>
            <a:r>
              <a:rPr lang="ar-IQ" sz="2000" b="1" dirty="0">
                <a:latin typeface="Calibri" panose="020F0502020204030204" pitchFamily="34" charset="0"/>
                <a:ea typeface="Times New Roman"/>
                <a:cs typeface="Calibri" panose="020F0502020204030204" pitchFamily="34" charset="0"/>
              </a:rPr>
              <a:t>ع</a:t>
            </a:r>
            <a:r>
              <a:rPr lang="ar-LY" sz="2000" b="1" dirty="0" smtClean="0">
                <a:latin typeface="Calibri" panose="020F0502020204030204" pitchFamily="34" charset="0"/>
                <a:ea typeface="Times New Roman"/>
                <a:cs typeface="Calibri" panose="020F0502020204030204" pitchFamily="34" charset="0"/>
              </a:rPr>
              <a:t>لى </a:t>
            </a:r>
            <a:r>
              <a:rPr lang="ar-LY" sz="2000" b="1" dirty="0">
                <a:latin typeface="Calibri" panose="020F0502020204030204" pitchFamily="34" charset="0"/>
                <a:ea typeface="Times New Roman"/>
                <a:cs typeface="Calibri" panose="020F0502020204030204" pitchFamily="34" charset="0"/>
              </a:rPr>
              <a:t>عكس المعيار السابق للتقارير القطاعية تتطلب المعايير الحالية إدراج الإفصاحات القطاعية في التقارير المرحلية . ويعتمد مدى الإفصاحات على ما إذا كانت الشركة تقدم مجموعة كاملة من القوائم المالية للفترة المرحلية ، أو القوائم المالية </a:t>
            </a:r>
            <a:r>
              <a:rPr lang="ar-LY" sz="2000" b="1" dirty="0" smtClean="0">
                <a:latin typeface="Calibri" panose="020F0502020204030204" pitchFamily="34" charset="0"/>
                <a:ea typeface="Times New Roman"/>
                <a:cs typeface="Calibri" panose="020F0502020204030204" pitchFamily="34" charset="0"/>
              </a:rPr>
              <a:t>الموجزة</a:t>
            </a:r>
            <a:r>
              <a:rPr lang="ar-LY" sz="2000" b="1" dirty="0">
                <a:latin typeface="Calibri" panose="020F0502020204030204" pitchFamily="34" charset="0"/>
                <a:ea typeface="Times New Roman"/>
                <a:cs typeface="Calibri" panose="020F0502020204030204" pitchFamily="34" charset="0"/>
              </a:rPr>
              <a:t>. </a:t>
            </a:r>
            <a:r>
              <a:rPr lang="ar-IQ" sz="2000" b="1" dirty="0" smtClean="0">
                <a:latin typeface="Calibri" panose="020F0502020204030204" pitchFamily="34" charset="0"/>
                <a:ea typeface="Times New Roman"/>
                <a:cs typeface="Calibri" panose="020F0502020204030204" pitchFamily="34" charset="0"/>
              </a:rPr>
              <a:t>فإذا </a:t>
            </a:r>
            <a:r>
              <a:rPr lang="ar-LY" sz="2000" b="1" dirty="0" smtClean="0">
                <a:latin typeface="Calibri" panose="020F0502020204030204" pitchFamily="34" charset="0"/>
                <a:ea typeface="Times New Roman"/>
                <a:cs typeface="Calibri" panose="020F0502020204030204" pitchFamily="34" charset="0"/>
              </a:rPr>
              <a:t>قدمت </a:t>
            </a:r>
            <a:r>
              <a:rPr lang="ar-LY" sz="2000" b="1" dirty="0">
                <a:latin typeface="Calibri" panose="020F0502020204030204" pitchFamily="34" charset="0"/>
                <a:ea typeface="Times New Roman"/>
                <a:cs typeface="Calibri" panose="020F0502020204030204" pitchFamily="34" charset="0"/>
              </a:rPr>
              <a:t>الشركة مجموعة كاملة من البيانات ، فإن الإفصاحات المرحلية هي نفسها للقطاعات القابلة للإبلاغ. </a:t>
            </a:r>
            <a:endParaRPr lang="ar-IQ" sz="2000" b="1" dirty="0" smtClean="0">
              <a:latin typeface="Calibri" panose="020F0502020204030204" pitchFamily="34" charset="0"/>
              <a:ea typeface="Times New Roman"/>
              <a:cs typeface="Calibri" panose="020F0502020204030204" pitchFamily="34" charset="0"/>
            </a:endParaRPr>
          </a:p>
          <a:p>
            <a:pPr algn="just" rtl="1">
              <a:lnSpc>
                <a:spcPct val="115000"/>
              </a:lnSpc>
            </a:pPr>
            <a:r>
              <a:rPr lang="ar-IQ" sz="2000" b="1" dirty="0">
                <a:latin typeface="Calibri" panose="020F0502020204030204" pitchFamily="34" charset="0"/>
                <a:ea typeface="Times New Roman"/>
                <a:cs typeface="Calibri" panose="020F0502020204030204" pitchFamily="34" charset="0"/>
              </a:rPr>
              <a:t> </a:t>
            </a:r>
            <a:r>
              <a:rPr lang="ar-IQ" sz="2000" b="1" dirty="0" smtClean="0">
                <a:latin typeface="Calibri" panose="020F0502020204030204" pitchFamily="34" charset="0"/>
                <a:ea typeface="Times New Roman"/>
                <a:cs typeface="Calibri" panose="020F0502020204030204" pitchFamily="34" charset="0"/>
              </a:rPr>
              <a:t>  </a:t>
            </a:r>
            <a:r>
              <a:rPr lang="ar-LY" sz="2000" b="1" dirty="0" smtClean="0">
                <a:latin typeface="Calibri" panose="020F0502020204030204" pitchFamily="34" charset="0"/>
                <a:ea typeface="Times New Roman"/>
                <a:cs typeface="Calibri" panose="020F0502020204030204" pitchFamily="34" charset="0"/>
              </a:rPr>
              <a:t>وإذا </a:t>
            </a:r>
            <a:r>
              <a:rPr lang="ar-LY" sz="2000" b="1" dirty="0">
                <a:latin typeface="Calibri" panose="020F0502020204030204" pitchFamily="34" charset="0"/>
                <a:ea typeface="Times New Roman"/>
                <a:cs typeface="Calibri" panose="020F0502020204030204" pitchFamily="34" charset="0"/>
              </a:rPr>
              <a:t>تم عرض البيانات الموجزة للفترات المرحلية ، فيجب أن تتضمن ما يلي لكل قطاع قابل </a:t>
            </a:r>
            <a:r>
              <a:rPr lang="ar-LY" sz="2000" b="1" dirty="0" smtClean="0">
                <a:latin typeface="Calibri" panose="020F0502020204030204" pitchFamily="34" charset="0"/>
                <a:ea typeface="Times New Roman"/>
                <a:cs typeface="Calibri" panose="020F0502020204030204" pitchFamily="34" charset="0"/>
              </a:rPr>
              <a:t>للإبلاغ</a:t>
            </a:r>
            <a:r>
              <a:rPr lang="ar-IQ" sz="2000" b="1" dirty="0" smtClean="0">
                <a:latin typeface="Calibri" panose="020F0502020204030204" pitchFamily="34" charset="0"/>
                <a:ea typeface="Times New Roman"/>
                <a:cs typeface="Calibri" panose="020F0502020204030204" pitchFamily="34" charset="0"/>
              </a:rPr>
              <a:t> </a:t>
            </a:r>
            <a:r>
              <a:rPr lang="ar-LY" sz="2000" b="1" dirty="0" smtClean="0">
                <a:latin typeface="Calibri" panose="020F0502020204030204" pitchFamily="34" charset="0"/>
                <a:ea typeface="Times New Roman"/>
                <a:cs typeface="Calibri" panose="020F0502020204030204" pitchFamily="34" charset="0"/>
              </a:rPr>
              <a:t>: </a:t>
            </a:r>
            <a:endParaRPr lang="ar-IQ" sz="2000" b="1" dirty="0" smtClean="0">
              <a:latin typeface="Calibri" panose="020F0502020204030204" pitchFamily="34" charset="0"/>
              <a:ea typeface="Times New Roman"/>
              <a:cs typeface="Calibri" panose="020F0502020204030204" pitchFamily="34" charset="0"/>
            </a:endParaRPr>
          </a:p>
          <a:p>
            <a:pPr marL="285750" indent="-285750" algn="just" rtl="1">
              <a:lnSpc>
                <a:spcPct val="115000"/>
              </a:lnSpc>
              <a:buFont typeface="Arial" panose="020B0604020202020204" pitchFamily="34" charset="0"/>
              <a:buChar char="•"/>
            </a:pPr>
            <a:r>
              <a:rPr lang="ar-IQ" sz="2000" b="1" dirty="0">
                <a:latin typeface="Calibri" panose="020F0502020204030204" pitchFamily="34" charset="0"/>
                <a:ea typeface="Times New Roman"/>
                <a:cs typeface="Calibri" panose="020F0502020204030204" pitchFamily="34" charset="0"/>
              </a:rPr>
              <a:t>ا</a:t>
            </a:r>
            <a:r>
              <a:rPr lang="ar-LY" sz="2000" b="1" dirty="0" smtClean="0">
                <a:latin typeface="Calibri" panose="020F0502020204030204" pitchFamily="34" charset="0"/>
                <a:ea typeface="Times New Roman"/>
                <a:cs typeface="Calibri" panose="020F0502020204030204" pitchFamily="34" charset="0"/>
              </a:rPr>
              <a:t>لإيرادات </a:t>
            </a:r>
            <a:r>
              <a:rPr lang="ar-LY" sz="2000" b="1" dirty="0">
                <a:latin typeface="Calibri" panose="020F0502020204030204" pitchFamily="34" charset="0"/>
                <a:ea typeface="Times New Roman"/>
                <a:cs typeface="Calibri" panose="020F0502020204030204" pitchFamily="34" charset="0"/>
              </a:rPr>
              <a:t>، بما في ذلك المبيعات بين القطاعات </a:t>
            </a:r>
            <a:r>
              <a:rPr lang="ar-IQ" sz="2000" b="1" dirty="0" smtClean="0">
                <a:latin typeface="Calibri" panose="020F0502020204030204" pitchFamily="34" charset="0"/>
                <a:ea typeface="Times New Roman"/>
                <a:cs typeface="Calibri" panose="020F0502020204030204" pitchFamily="34" charset="0"/>
              </a:rPr>
              <a:t>.</a:t>
            </a:r>
          </a:p>
          <a:p>
            <a:pPr marL="285750" indent="-285750" algn="just" rtl="1">
              <a:lnSpc>
                <a:spcPct val="115000"/>
              </a:lnSpc>
              <a:buFont typeface="Arial" panose="020B0604020202020204" pitchFamily="34" charset="0"/>
              <a:buChar char="•"/>
            </a:pPr>
            <a:r>
              <a:rPr lang="ar-LY" sz="2000" b="1" dirty="0" smtClean="0">
                <a:latin typeface="Calibri" panose="020F0502020204030204" pitchFamily="34" charset="0"/>
                <a:ea typeface="Times New Roman"/>
                <a:cs typeface="Calibri" panose="020F0502020204030204" pitchFamily="34" charset="0"/>
              </a:rPr>
              <a:t> </a:t>
            </a:r>
            <a:r>
              <a:rPr lang="ar-LY" sz="2000" b="1" dirty="0">
                <a:latin typeface="Calibri" panose="020F0502020204030204" pitchFamily="34" charset="0"/>
                <a:ea typeface="Times New Roman"/>
                <a:cs typeface="Calibri" panose="020F0502020204030204" pitchFamily="34" charset="0"/>
              </a:rPr>
              <a:t>الربح أو الخسارة والكشف عن أي تغييرات في قواعد القياس للقطاعات أو مكونات الربح أو الخسارة منذ أحدث تقرير سنوي </a:t>
            </a:r>
            <a:r>
              <a:rPr lang="ar-IQ" sz="2000" b="1" dirty="0" smtClean="0">
                <a:latin typeface="Calibri" panose="020F0502020204030204" pitchFamily="34" charset="0"/>
                <a:ea typeface="Times New Roman"/>
                <a:cs typeface="Calibri" panose="020F0502020204030204" pitchFamily="34" charset="0"/>
              </a:rPr>
              <a:t>.</a:t>
            </a:r>
          </a:p>
          <a:p>
            <a:pPr marL="285750" indent="-285750" algn="just" rtl="1">
              <a:lnSpc>
                <a:spcPct val="115000"/>
              </a:lnSpc>
              <a:buFont typeface="Arial" panose="020B0604020202020204" pitchFamily="34" charset="0"/>
              <a:buChar char="•"/>
            </a:pPr>
            <a:r>
              <a:rPr lang="ar-LY" sz="2000" b="1" dirty="0" smtClean="0">
                <a:latin typeface="Calibri" panose="020F0502020204030204" pitchFamily="34" charset="0"/>
                <a:ea typeface="Times New Roman"/>
                <a:cs typeface="Calibri" panose="020F0502020204030204" pitchFamily="34" charset="0"/>
              </a:rPr>
              <a:t>وأي </a:t>
            </a:r>
            <a:r>
              <a:rPr lang="ar-LY" sz="2000" b="1" dirty="0">
                <a:latin typeface="Calibri" panose="020F0502020204030204" pitchFamily="34" charset="0"/>
                <a:ea typeface="Times New Roman"/>
                <a:cs typeface="Calibri" panose="020F0502020204030204" pitchFamily="34" charset="0"/>
              </a:rPr>
              <a:t>تغييرات جوهرية في </a:t>
            </a:r>
            <a:r>
              <a:rPr lang="ar-LY" sz="2000" b="1" dirty="0" smtClean="0">
                <a:latin typeface="Calibri" panose="020F0502020204030204" pitchFamily="34" charset="0"/>
                <a:ea typeface="Times New Roman"/>
                <a:cs typeface="Calibri" panose="020F0502020204030204" pitchFamily="34" charset="0"/>
              </a:rPr>
              <a:t>الموجودات منذ </a:t>
            </a:r>
            <a:r>
              <a:rPr lang="ar-LY" sz="2000" b="1" dirty="0">
                <a:latin typeface="Calibri" panose="020F0502020204030204" pitchFamily="34" charset="0"/>
                <a:ea typeface="Times New Roman"/>
                <a:cs typeface="Calibri" panose="020F0502020204030204" pitchFamily="34" charset="0"/>
              </a:rPr>
              <a:t>أحدث تقرير سنوي </a:t>
            </a:r>
            <a:r>
              <a:rPr lang="ar-IQ" sz="2000" b="1" dirty="0" smtClean="0">
                <a:latin typeface="Calibri" panose="020F0502020204030204" pitchFamily="34" charset="0"/>
                <a:ea typeface="Times New Roman"/>
                <a:cs typeface="Calibri" panose="020F0502020204030204" pitchFamily="34" charset="0"/>
              </a:rPr>
              <a:t>.</a:t>
            </a:r>
          </a:p>
          <a:p>
            <a:pPr marL="285750" indent="-285750" algn="just" rtl="1">
              <a:lnSpc>
                <a:spcPct val="115000"/>
              </a:lnSpc>
              <a:buFont typeface="Arial" panose="020B0604020202020204" pitchFamily="34" charset="0"/>
              <a:buChar char="•"/>
            </a:pPr>
            <a:r>
              <a:rPr lang="ar-LY" sz="2000" b="1" dirty="0" smtClean="0">
                <a:latin typeface="Calibri" panose="020F0502020204030204" pitchFamily="34" charset="0"/>
                <a:ea typeface="Times New Roman"/>
                <a:cs typeface="Calibri" panose="020F0502020204030204" pitchFamily="34" charset="0"/>
              </a:rPr>
              <a:t> </a:t>
            </a:r>
            <a:r>
              <a:rPr lang="ar-LY" sz="2000" b="1" dirty="0">
                <a:latin typeface="Calibri" panose="020F0502020204030204" pitchFamily="34" charset="0"/>
                <a:ea typeface="Times New Roman"/>
                <a:cs typeface="Calibri" panose="020F0502020204030204" pitchFamily="34" charset="0"/>
              </a:rPr>
              <a:t>وتسوية الدخل من العمليات المستمرة للمنشأة الموحدة ولمجموع القطاعات المبلغ </a:t>
            </a:r>
            <a:r>
              <a:rPr lang="ar-LY" sz="2000" b="1" dirty="0" smtClean="0">
                <a:latin typeface="Calibri" panose="020F0502020204030204" pitchFamily="34" charset="0"/>
                <a:ea typeface="Times New Roman"/>
                <a:cs typeface="Calibri" panose="020F0502020204030204" pitchFamily="34" charset="0"/>
              </a:rPr>
              <a:t>عنها</a:t>
            </a:r>
            <a:r>
              <a:rPr lang="ar-IQ" sz="2000" b="1" dirty="0" smtClean="0">
                <a:latin typeface="Calibri" panose="020F0502020204030204" pitchFamily="34" charset="0"/>
                <a:ea typeface="Times New Roman"/>
                <a:cs typeface="Calibri" panose="020F0502020204030204" pitchFamily="34" charset="0"/>
              </a:rPr>
              <a:t>.</a:t>
            </a:r>
            <a:endParaRPr lang="en-US" sz="2000" b="1" dirty="0">
              <a:latin typeface="Calibri" panose="020F0502020204030204" pitchFamily="34" charset="0"/>
              <a:ea typeface="Times New Roman"/>
              <a:cs typeface="Calibri" panose="020F0502020204030204" pitchFamily="34" charset="0"/>
            </a:endParaRPr>
          </a:p>
        </p:txBody>
      </p:sp>
    </p:spTree>
    <p:extLst>
      <p:ext uri="{BB962C8B-B14F-4D97-AF65-F5344CB8AC3E}">
        <p14:creationId xmlns:p14="http://schemas.microsoft.com/office/powerpoint/2010/main" val="2236515352"/>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7347" name="Rectangle 3"/>
          <p:cNvSpPr>
            <a:spLocks noGrp="1" noChangeArrowheads="1"/>
          </p:cNvSpPr>
          <p:nvPr>
            <p:ph type="title"/>
          </p:nvPr>
        </p:nvSpPr>
        <p:spPr>
          <a:xfrm>
            <a:off x="1752600" y="609600"/>
            <a:ext cx="6705600" cy="838200"/>
          </a:xfrm>
        </p:spPr>
        <p:style>
          <a:lnRef idx="1">
            <a:schemeClr val="accent6"/>
          </a:lnRef>
          <a:fillRef idx="2">
            <a:schemeClr val="accent6"/>
          </a:fillRef>
          <a:effectRef idx="1">
            <a:schemeClr val="accent6"/>
          </a:effectRef>
          <a:fontRef idx="minor">
            <a:schemeClr val="dk1"/>
          </a:fontRef>
        </p:style>
        <p:txBody>
          <a:bodyPr/>
          <a:lstStyle/>
          <a:p>
            <a:pPr algn="ctr"/>
            <a:r>
              <a:rPr lang="ar-IQ" b="1" dirty="0" smtClean="0">
                <a:solidFill>
                  <a:schemeClr val="tx1"/>
                </a:solidFill>
                <a:latin typeface="Calibri" panose="020F0502020204030204" pitchFamily="34" charset="0"/>
                <a:cs typeface="Calibri" panose="020F0502020204030204" pitchFamily="34" charset="0"/>
              </a:rPr>
              <a:t>الأهداف التعليمية </a:t>
            </a:r>
            <a:endParaRPr lang="en-US" b="1" dirty="0">
              <a:solidFill>
                <a:schemeClr val="tx1"/>
              </a:solidFill>
              <a:latin typeface="Calibri" panose="020F0502020204030204" pitchFamily="34" charset="0"/>
              <a:cs typeface="Calibri" panose="020F0502020204030204" pitchFamily="34" charset="0"/>
            </a:endParaRPr>
          </a:p>
        </p:txBody>
      </p:sp>
      <p:sp>
        <p:nvSpPr>
          <p:cNvPr id="11266" name="Rectangle 2"/>
          <p:cNvSpPr>
            <a:spLocks noGrp="1" noChangeArrowheads="1"/>
          </p:cNvSpPr>
          <p:nvPr>
            <p:ph idx="1"/>
          </p:nvPr>
        </p:nvSpPr>
        <p:spPr>
          <a:xfrm>
            <a:off x="381000" y="1981201"/>
            <a:ext cx="8382000" cy="3352800"/>
          </a:xfrm>
        </p:spPr>
        <p:style>
          <a:lnRef idx="1">
            <a:schemeClr val="accent3"/>
          </a:lnRef>
          <a:fillRef idx="2">
            <a:schemeClr val="accent3"/>
          </a:fillRef>
          <a:effectRef idx="1">
            <a:schemeClr val="accent3"/>
          </a:effectRef>
          <a:fontRef idx="minor">
            <a:schemeClr val="dk1"/>
          </a:fontRef>
        </p:style>
        <p:txBody>
          <a:bodyPr>
            <a:normAutofit/>
          </a:bodyPr>
          <a:lstStyle/>
          <a:p>
            <a:pPr lvl="0" algn="r" rtl="1">
              <a:lnSpc>
                <a:spcPct val="115000"/>
              </a:lnSpc>
              <a:spcBef>
                <a:spcPts val="0"/>
              </a:spcBef>
              <a:buFont typeface="+mj-lt"/>
              <a:buAutoNum type="arabicPeriod"/>
            </a:pPr>
            <a:r>
              <a:rPr lang="ar-LY" b="1" dirty="0">
                <a:latin typeface="Calibri" panose="020F0502020204030204" pitchFamily="34" charset="0"/>
                <a:ea typeface="Times New Roman"/>
                <a:cs typeface="Calibri" panose="020F0502020204030204" pitchFamily="34" charset="0"/>
              </a:rPr>
              <a:t>فهم الحاجة إلى  القوائم المالية المصنفة</a:t>
            </a:r>
            <a:r>
              <a:rPr lang="ar-IQ" b="1" dirty="0">
                <a:latin typeface="Calibri" panose="020F0502020204030204" pitchFamily="34" charset="0"/>
                <a:ea typeface="Times New Roman"/>
                <a:cs typeface="Calibri" panose="020F0502020204030204" pitchFamily="34" charset="0"/>
              </a:rPr>
              <a:t> (غير المجمعة) </a:t>
            </a:r>
            <a:r>
              <a:rPr lang="en-US" b="1" dirty="0" smtClean="0">
                <a:latin typeface="Calibri" panose="020F0502020204030204" pitchFamily="34" charset="0"/>
                <a:ea typeface="Times New Roman"/>
                <a:cs typeface="Calibri" panose="020F0502020204030204" pitchFamily="34" charset="0"/>
              </a:rPr>
              <a:t> </a:t>
            </a:r>
            <a:endParaRPr lang="en-US" sz="2000" b="1" dirty="0">
              <a:latin typeface="Calibri" panose="020F0502020204030204" pitchFamily="34" charset="0"/>
              <a:ea typeface="Times New Roman"/>
              <a:cs typeface="Calibri" panose="020F0502020204030204" pitchFamily="34" charset="0"/>
            </a:endParaRPr>
          </a:p>
          <a:p>
            <a:pPr lvl="0" algn="r" rtl="1">
              <a:lnSpc>
                <a:spcPct val="115000"/>
              </a:lnSpc>
              <a:spcBef>
                <a:spcPts val="0"/>
              </a:spcBef>
              <a:buFont typeface="+mj-lt"/>
              <a:buAutoNum type="arabicPeriod"/>
            </a:pPr>
            <a:r>
              <a:rPr lang="ar-IQ" b="1" dirty="0" smtClean="0">
                <a:latin typeface="Calibri" panose="020F0502020204030204" pitchFamily="34" charset="0"/>
                <a:ea typeface="Times New Roman"/>
                <a:cs typeface="Calibri" panose="020F0502020204030204" pitchFamily="34" charset="0"/>
              </a:rPr>
              <a:t>المتطلبات الأساسية للإبلاغ القطاعي من قبل الشركات على وفق المدخل الإداري من وجهة نظر </a:t>
            </a:r>
            <a:r>
              <a:rPr lang="en-US" b="1" dirty="0" smtClean="0">
                <a:latin typeface="Calibri" panose="020F0502020204030204" pitchFamily="34" charset="0"/>
                <a:ea typeface="Times New Roman"/>
                <a:cs typeface="Calibri" panose="020F0502020204030204" pitchFamily="34" charset="0"/>
              </a:rPr>
              <a:t>FASB</a:t>
            </a:r>
            <a:endParaRPr lang="ar-IQ" b="1" dirty="0" smtClean="0">
              <a:latin typeface="Calibri" panose="020F0502020204030204" pitchFamily="34" charset="0"/>
              <a:ea typeface="Times New Roman"/>
              <a:cs typeface="Calibri" panose="020F0502020204030204" pitchFamily="34" charset="0"/>
            </a:endParaRPr>
          </a:p>
          <a:p>
            <a:pPr lvl="0" algn="r" rtl="1">
              <a:lnSpc>
                <a:spcPct val="115000"/>
              </a:lnSpc>
              <a:spcBef>
                <a:spcPts val="0"/>
              </a:spcBef>
              <a:buFont typeface="+mj-lt"/>
              <a:buAutoNum type="arabicPeriod"/>
            </a:pPr>
            <a:r>
              <a:rPr lang="ar-LY" b="1" dirty="0" smtClean="0">
                <a:latin typeface="Calibri" panose="020F0502020204030204" pitchFamily="34" charset="0"/>
                <a:ea typeface="Times New Roman"/>
                <a:cs typeface="Calibri" panose="020F0502020204030204" pitchFamily="34" charset="0"/>
              </a:rPr>
              <a:t>تحديد </a:t>
            </a:r>
            <a:r>
              <a:rPr lang="ar-LY" b="1" dirty="0">
                <a:latin typeface="Calibri" panose="020F0502020204030204" pitchFamily="34" charset="0"/>
                <a:ea typeface="Times New Roman"/>
                <a:cs typeface="Calibri" panose="020F0502020204030204" pitchFamily="34" charset="0"/>
              </a:rPr>
              <a:t>القطاع </a:t>
            </a:r>
            <a:r>
              <a:rPr lang="ar-LY" b="1" dirty="0" smtClean="0">
                <a:latin typeface="Calibri" panose="020F0502020204030204" pitchFamily="34" charset="0"/>
                <a:ea typeface="Times New Roman"/>
                <a:cs typeface="Calibri" panose="020F0502020204030204" pitchFamily="34" charset="0"/>
              </a:rPr>
              <a:t>التشغيلي</a:t>
            </a:r>
            <a:r>
              <a:rPr lang="en-US" b="1" dirty="0" smtClean="0">
                <a:latin typeface="Calibri" panose="020F0502020204030204" pitchFamily="34" charset="0"/>
                <a:ea typeface="Times New Roman"/>
                <a:cs typeface="Calibri" panose="020F0502020204030204" pitchFamily="34" charset="0"/>
              </a:rPr>
              <a:t> Operating Segment  </a:t>
            </a:r>
            <a:endParaRPr lang="en-US" sz="2000" b="1" dirty="0">
              <a:latin typeface="Calibri" panose="020F0502020204030204" pitchFamily="34" charset="0"/>
              <a:ea typeface="Times New Roman"/>
              <a:cs typeface="Calibri" panose="020F0502020204030204" pitchFamily="34" charset="0"/>
            </a:endParaRPr>
          </a:p>
          <a:p>
            <a:pPr lvl="0" algn="r" rtl="1">
              <a:lnSpc>
                <a:spcPct val="115000"/>
              </a:lnSpc>
              <a:spcBef>
                <a:spcPts val="0"/>
              </a:spcBef>
              <a:buFont typeface="+mj-lt"/>
              <a:buAutoNum type="arabicPeriod"/>
            </a:pPr>
            <a:r>
              <a:rPr lang="ar-LY" b="1" dirty="0">
                <a:latin typeface="Calibri" panose="020F0502020204030204" pitchFamily="34" charset="0"/>
                <a:ea typeface="Times New Roman"/>
                <a:cs typeface="Calibri" panose="020F0502020204030204" pitchFamily="34" charset="0"/>
              </a:rPr>
              <a:t>التعريف بالقطاع الواجب الإبلاغ  </a:t>
            </a:r>
            <a:r>
              <a:rPr lang="ar-LY" b="1" dirty="0" smtClean="0">
                <a:latin typeface="Calibri" panose="020F0502020204030204" pitchFamily="34" charset="0"/>
                <a:ea typeface="Times New Roman"/>
                <a:cs typeface="Calibri" panose="020F0502020204030204" pitchFamily="34" charset="0"/>
              </a:rPr>
              <a:t>عنه</a:t>
            </a:r>
            <a:r>
              <a:rPr lang="en-US" b="1" dirty="0" smtClean="0">
                <a:latin typeface="Calibri" panose="020F0502020204030204" pitchFamily="34" charset="0"/>
                <a:ea typeface="Times New Roman"/>
                <a:cs typeface="Calibri" panose="020F0502020204030204" pitchFamily="34" charset="0"/>
              </a:rPr>
              <a:t> Reportable Segment  </a:t>
            </a:r>
            <a:endParaRPr lang="en-US" sz="2000" b="1" dirty="0">
              <a:latin typeface="Calibri" panose="020F0502020204030204" pitchFamily="34" charset="0"/>
              <a:ea typeface="Times New Roman"/>
              <a:cs typeface="Calibri" panose="020F0502020204030204" pitchFamily="34" charset="0"/>
            </a:endParaRPr>
          </a:p>
          <a:p>
            <a:pPr lvl="0" algn="r" rtl="1">
              <a:lnSpc>
                <a:spcPct val="115000"/>
              </a:lnSpc>
              <a:spcBef>
                <a:spcPts val="0"/>
              </a:spcBef>
              <a:buFont typeface="+mj-lt"/>
              <a:buAutoNum type="arabicPeriod"/>
            </a:pPr>
            <a:r>
              <a:rPr lang="ar-LY" b="1" dirty="0">
                <a:latin typeface="Calibri" panose="020F0502020204030204" pitchFamily="34" charset="0"/>
                <a:ea typeface="Times New Roman"/>
                <a:cs typeface="Calibri" panose="020F0502020204030204" pitchFamily="34" charset="0"/>
              </a:rPr>
              <a:t>تحديد المعلومات التي سيتم عرضها لكل قطاع واجب الإبلاغ  عنه </a:t>
            </a:r>
            <a:r>
              <a:rPr lang="en-US" b="1" dirty="0" smtClean="0">
                <a:latin typeface="Calibri" panose="020F0502020204030204" pitchFamily="34" charset="0"/>
                <a:ea typeface="Times New Roman"/>
                <a:cs typeface="Calibri" panose="020F0502020204030204" pitchFamily="34" charset="0"/>
              </a:rPr>
              <a:t> </a:t>
            </a:r>
            <a:endParaRPr lang="en-US" sz="2000" b="1" dirty="0">
              <a:latin typeface="Calibri" panose="020F0502020204030204" pitchFamily="34" charset="0"/>
              <a:ea typeface="Times New Roman"/>
              <a:cs typeface="Calibri" panose="020F0502020204030204" pitchFamily="34" charset="0"/>
            </a:endParaRPr>
          </a:p>
          <a:p>
            <a:endParaRPr lang="en-US" altLang="en-US" dirty="0" smtClean="0"/>
          </a:p>
        </p:txBody>
      </p:sp>
    </p:spTree>
    <p:extLst>
      <p:ext uri="{BB962C8B-B14F-4D97-AF65-F5344CB8AC3E}">
        <p14:creationId xmlns:p14="http://schemas.microsoft.com/office/powerpoint/2010/main" val="263938717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Grp="1" noChangeArrowheads="1"/>
          </p:cNvSpPr>
          <p:nvPr>
            <p:ph type="title"/>
          </p:nvPr>
        </p:nvSpPr>
        <p:spPr>
          <a:xfrm>
            <a:off x="1447800" y="304800"/>
            <a:ext cx="7010399" cy="965200"/>
          </a:xfrm>
        </p:spPr>
        <p:style>
          <a:lnRef idx="1">
            <a:schemeClr val="accent5"/>
          </a:lnRef>
          <a:fillRef idx="2">
            <a:schemeClr val="accent5"/>
          </a:fillRef>
          <a:effectRef idx="1">
            <a:schemeClr val="accent5"/>
          </a:effectRef>
          <a:fontRef idx="minor">
            <a:schemeClr val="dk1"/>
          </a:fontRef>
        </p:style>
        <p:txBody>
          <a:bodyPr>
            <a:normAutofit fontScale="90000"/>
          </a:bodyPr>
          <a:lstStyle/>
          <a:p>
            <a:pPr marL="342900" lvl="0" indent="-342900" algn="ctr" rtl="1">
              <a:lnSpc>
                <a:spcPct val="115000"/>
              </a:lnSpc>
              <a:spcBef>
                <a:spcPts val="0"/>
              </a:spcBef>
            </a:pPr>
            <a:r>
              <a:rPr lang="ar-LY" sz="2800" b="1" dirty="0" smtClean="0">
                <a:solidFill>
                  <a:prstClr val="black"/>
                </a:solidFill>
                <a:latin typeface="Calibri" panose="020F0502020204030204" pitchFamily="34" charset="0"/>
                <a:ea typeface="Times New Roman"/>
                <a:cs typeface="Calibri" panose="020F0502020204030204" pitchFamily="34" charset="0"/>
              </a:rPr>
              <a:t>تحديد </a:t>
            </a:r>
            <a:r>
              <a:rPr lang="ar-LY" sz="2800" b="1" dirty="0">
                <a:solidFill>
                  <a:prstClr val="black"/>
                </a:solidFill>
                <a:latin typeface="Calibri" panose="020F0502020204030204" pitchFamily="34" charset="0"/>
                <a:ea typeface="Times New Roman"/>
                <a:cs typeface="Calibri" panose="020F0502020204030204" pitchFamily="34" charset="0"/>
              </a:rPr>
              <a:t>المعلومات التي سيتم عرضها لكل قطاع </a:t>
            </a:r>
            <a:r>
              <a:rPr lang="ar-IQ" sz="2800" b="1" dirty="0" smtClean="0">
                <a:solidFill>
                  <a:prstClr val="black"/>
                </a:solidFill>
                <a:latin typeface="Calibri" panose="020F0502020204030204" pitchFamily="34" charset="0"/>
                <a:ea typeface="Times New Roman"/>
                <a:cs typeface="Calibri" panose="020F0502020204030204" pitchFamily="34" charset="0"/>
              </a:rPr>
              <a:t/>
            </a:r>
            <a:br>
              <a:rPr lang="ar-IQ" sz="2800" b="1" dirty="0" smtClean="0">
                <a:solidFill>
                  <a:prstClr val="black"/>
                </a:solidFill>
                <a:latin typeface="Calibri" panose="020F0502020204030204" pitchFamily="34" charset="0"/>
                <a:ea typeface="Times New Roman"/>
                <a:cs typeface="Calibri" panose="020F0502020204030204" pitchFamily="34" charset="0"/>
              </a:rPr>
            </a:br>
            <a:r>
              <a:rPr lang="ar-LY" sz="2800" b="1" dirty="0" smtClean="0">
                <a:solidFill>
                  <a:prstClr val="black"/>
                </a:solidFill>
                <a:latin typeface="Calibri" panose="020F0502020204030204" pitchFamily="34" charset="0"/>
                <a:ea typeface="Times New Roman"/>
                <a:cs typeface="Calibri" panose="020F0502020204030204" pitchFamily="34" charset="0"/>
              </a:rPr>
              <a:t>واجب </a:t>
            </a:r>
            <a:r>
              <a:rPr lang="ar-LY" sz="2800" b="1" dirty="0">
                <a:solidFill>
                  <a:prstClr val="black"/>
                </a:solidFill>
                <a:latin typeface="Calibri" panose="020F0502020204030204" pitchFamily="34" charset="0"/>
                <a:ea typeface="Times New Roman"/>
                <a:cs typeface="Calibri" panose="020F0502020204030204" pitchFamily="34" charset="0"/>
              </a:rPr>
              <a:t>الإبلاغ  </a:t>
            </a:r>
            <a:r>
              <a:rPr lang="ar-LY" sz="2800" b="1" dirty="0" smtClean="0">
                <a:solidFill>
                  <a:prstClr val="black"/>
                </a:solidFill>
                <a:latin typeface="Calibri" panose="020F0502020204030204" pitchFamily="34" charset="0"/>
                <a:ea typeface="Times New Roman"/>
                <a:cs typeface="Calibri" panose="020F0502020204030204" pitchFamily="34" charset="0"/>
              </a:rPr>
              <a:t>عنه</a:t>
            </a:r>
            <a:endParaRPr lang="en-US" sz="3600" dirty="0"/>
          </a:p>
        </p:txBody>
      </p:sp>
      <p:sp>
        <p:nvSpPr>
          <p:cNvPr id="6" name="مستطيل 5"/>
          <p:cNvSpPr/>
          <p:nvPr/>
        </p:nvSpPr>
        <p:spPr>
          <a:xfrm>
            <a:off x="228600" y="1600200"/>
            <a:ext cx="8534400" cy="4622804"/>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rtl="1">
              <a:lnSpc>
                <a:spcPct val="115000"/>
              </a:lnSpc>
            </a:pPr>
            <a:r>
              <a:rPr lang="ar-IQ" b="1" dirty="0" smtClean="0">
                <a:latin typeface="Calibri" panose="020F0502020204030204" pitchFamily="34" charset="0"/>
                <a:ea typeface="Times New Roman"/>
                <a:cs typeface="Calibri" panose="020F0502020204030204" pitchFamily="34" charset="0"/>
              </a:rPr>
              <a:t>7. إ</a:t>
            </a:r>
            <a:r>
              <a:rPr lang="ar-LY" sz="1400" b="1" dirty="0" smtClean="0">
                <a:latin typeface="Calibri" panose="020F0502020204030204" pitchFamily="34" charset="0"/>
                <a:ea typeface="Times New Roman"/>
                <a:cs typeface="Calibri" panose="020F0502020204030204" pitchFamily="34" charset="0"/>
              </a:rPr>
              <a:t>فصاحات </a:t>
            </a:r>
            <a:r>
              <a:rPr lang="ar-LY" sz="1400" b="1" dirty="0">
                <a:latin typeface="Calibri" panose="020F0502020204030204" pitchFamily="34" charset="0"/>
                <a:ea typeface="Times New Roman"/>
                <a:cs typeface="Calibri" panose="020F0502020204030204" pitchFamily="34" charset="0"/>
              </a:rPr>
              <a:t>على مستوى الشركة </a:t>
            </a:r>
            <a:endParaRPr lang="en-US" sz="1400" b="1" dirty="0">
              <a:latin typeface="Calibri" panose="020F0502020204030204" pitchFamily="34" charset="0"/>
              <a:ea typeface="Times New Roman"/>
              <a:cs typeface="Calibri" panose="020F0502020204030204" pitchFamily="34" charset="0"/>
            </a:endParaRPr>
          </a:p>
          <a:p>
            <a:pPr algn="just" rtl="1">
              <a:lnSpc>
                <a:spcPct val="115000"/>
              </a:lnSpc>
            </a:pPr>
            <a:r>
              <a:rPr lang="ar-LY" sz="1400" b="1" dirty="0">
                <a:solidFill>
                  <a:srgbClr val="FF0000"/>
                </a:solidFill>
                <a:latin typeface="Calibri" panose="020F0502020204030204" pitchFamily="34" charset="0"/>
                <a:ea typeface="Times New Roman"/>
                <a:cs typeface="Calibri" panose="020F0502020204030204" pitchFamily="34" charset="0"/>
              </a:rPr>
              <a:t> </a:t>
            </a:r>
            <a:r>
              <a:rPr lang="ar-LY" sz="1400" b="1" dirty="0">
                <a:latin typeface="Calibri" panose="020F0502020204030204" pitchFamily="34" charset="0"/>
                <a:ea typeface="Times New Roman"/>
                <a:cs typeface="Calibri" panose="020F0502020204030204" pitchFamily="34" charset="0"/>
              </a:rPr>
              <a:t>نظرًا للخيار المسموح به في تعيين القطاعات القابلة للإبلاغ ، يجوز لشركة معينة الإبلاغ عن معلوماتها القطاعية بناءً على المنتجات أو الخدمات ، والمناطق الجغرافية. وبالتالي ، لا يتم تقديم معلومات أخرى حول القواعد التي لم يتم اختيارها كجزء من عمليات الكشف أعلاه. تتطلب مبادئ المحاسبة المقبولة عمومًا الحالية تقديم هذه المعلومات إذا كان ذلك ممكنًا. إذا لم يكن ذلك ممكنًا ، فيجب ذكر سبب عدم تضمين الإفصاحات. يتم إجراء هذه الإفصاحات على أساس الشركة وليس على أساس قطاعي وهي مطلوبة فقط للتقارير السنوية. وهي مطلوبة حتى لو كان لدى الشركة قطاع واحد يمكن الإبلاغ عنه فقط</a:t>
            </a:r>
            <a:r>
              <a:rPr lang="ar-LY" sz="1400" b="1" dirty="0" smtClean="0">
                <a:latin typeface="Calibri" panose="020F0502020204030204" pitchFamily="34" charset="0"/>
                <a:ea typeface="Times New Roman"/>
                <a:cs typeface="Calibri" panose="020F0502020204030204" pitchFamily="34" charset="0"/>
              </a:rPr>
              <a:t>.</a:t>
            </a:r>
            <a:endParaRPr lang="ar-IQ" sz="1400" b="1" dirty="0" smtClean="0">
              <a:latin typeface="Calibri" panose="020F0502020204030204" pitchFamily="34" charset="0"/>
              <a:ea typeface="Times New Roman"/>
              <a:cs typeface="Calibri" panose="020F0502020204030204" pitchFamily="34" charset="0"/>
            </a:endParaRPr>
          </a:p>
          <a:p>
            <a:pPr algn="just" rtl="1">
              <a:lnSpc>
                <a:spcPct val="115000"/>
              </a:lnSpc>
            </a:pPr>
            <a:endParaRPr lang="ar-IQ" sz="1400" b="1" dirty="0" smtClean="0">
              <a:latin typeface="Calibri" panose="020F0502020204030204" pitchFamily="34" charset="0"/>
              <a:ea typeface="Times New Roman"/>
              <a:cs typeface="Calibri" panose="020F0502020204030204" pitchFamily="34" charset="0"/>
            </a:endParaRPr>
          </a:p>
          <a:p>
            <a:pPr algn="just" rtl="1">
              <a:lnSpc>
                <a:spcPct val="115000"/>
              </a:lnSpc>
            </a:pPr>
            <a:r>
              <a:rPr lang="ar-LY" sz="1400" b="1" u="sng" dirty="0" smtClean="0">
                <a:latin typeface="Calibri" panose="020F0502020204030204" pitchFamily="34" charset="0"/>
                <a:ea typeface="Times New Roman"/>
                <a:cs typeface="Calibri" panose="020F0502020204030204" pitchFamily="34" charset="0"/>
              </a:rPr>
              <a:t>إفصاحات </a:t>
            </a:r>
            <a:r>
              <a:rPr lang="ar-LY" sz="1400" b="1" u="sng" dirty="0">
                <a:latin typeface="Calibri" panose="020F0502020204030204" pitchFamily="34" charset="0"/>
                <a:ea typeface="Times New Roman"/>
                <a:cs typeface="Calibri" panose="020F0502020204030204" pitchFamily="34" charset="0"/>
              </a:rPr>
              <a:t>المنتج أو الخدمة</a:t>
            </a:r>
            <a:r>
              <a:rPr lang="ar-LY" sz="1400" b="1" dirty="0">
                <a:latin typeface="Calibri" panose="020F0502020204030204" pitchFamily="34" charset="0"/>
                <a:ea typeface="Times New Roman"/>
                <a:cs typeface="Calibri" panose="020F0502020204030204" pitchFamily="34" charset="0"/>
              </a:rPr>
              <a:t>: الإيرادات من الزبائن الخارجيين لكل منتج أو مجموعة من المنتجات أو الخدمات على نفس الأساس </a:t>
            </a:r>
            <a:r>
              <a:rPr lang="ar-IQ" sz="1400" b="1" dirty="0" smtClean="0">
                <a:latin typeface="Calibri" panose="020F0502020204030204" pitchFamily="34" charset="0"/>
                <a:ea typeface="Times New Roman"/>
                <a:cs typeface="Calibri" panose="020F0502020204030204" pitchFamily="34" charset="0"/>
              </a:rPr>
              <a:t>المستخدم في</a:t>
            </a:r>
            <a:r>
              <a:rPr lang="ar-LY" sz="1400" b="1" dirty="0" smtClean="0">
                <a:latin typeface="Calibri" panose="020F0502020204030204" pitchFamily="34" charset="0"/>
                <a:ea typeface="Times New Roman"/>
                <a:cs typeface="Calibri" panose="020F0502020204030204" pitchFamily="34" charset="0"/>
              </a:rPr>
              <a:t> </a:t>
            </a:r>
            <a:r>
              <a:rPr lang="ar-LY" sz="1400" b="1" dirty="0">
                <a:latin typeface="Calibri" panose="020F0502020204030204" pitchFamily="34" charset="0"/>
                <a:ea typeface="Times New Roman"/>
                <a:cs typeface="Calibri" panose="020F0502020204030204" pitchFamily="34" charset="0"/>
              </a:rPr>
              <a:t>القوائم المالية للأغراض العامة. هذه الافصاحات غير مطلوبة إذا كانت القطاعات القابلة للإبلاغ منظمة حول المنتجات أو الخدمات.</a:t>
            </a:r>
            <a:endParaRPr lang="en-US" sz="1400" b="1" dirty="0">
              <a:latin typeface="Calibri" panose="020F0502020204030204" pitchFamily="34" charset="0"/>
              <a:ea typeface="Times New Roman"/>
              <a:cs typeface="Calibri" panose="020F0502020204030204" pitchFamily="34" charset="0"/>
            </a:endParaRPr>
          </a:p>
          <a:p>
            <a:pPr algn="just" rtl="1">
              <a:lnSpc>
                <a:spcPct val="115000"/>
              </a:lnSpc>
            </a:pPr>
            <a:r>
              <a:rPr lang="ar-LY" sz="1400" b="1" dirty="0">
                <a:latin typeface="Calibri" panose="020F0502020204030204" pitchFamily="34" charset="0"/>
                <a:ea typeface="Times New Roman"/>
                <a:cs typeface="Calibri" panose="020F0502020204030204" pitchFamily="34" charset="0"/>
              </a:rPr>
              <a:t> </a:t>
            </a:r>
            <a:endParaRPr lang="en-US" sz="1400" b="1" dirty="0">
              <a:latin typeface="Calibri" panose="020F0502020204030204" pitchFamily="34" charset="0"/>
              <a:ea typeface="Times New Roman"/>
              <a:cs typeface="Calibri" panose="020F0502020204030204" pitchFamily="34" charset="0"/>
            </a:endParaRPr>
          </a:p>
          <a:p>
            <a:pPr algn="just" rtl="1">
              <a:lnSpc>
                <a:spcPct val="115000"/>
              </a:lnSpc>
            </a:pPr>
            <a:r>
              <a:rPr lang="ar-LY" sz="1400" b="1" dirty="0">
                <a:latin typeface="Calibri" panose="020F0502020204030204" pitchFamily="34" charset="0"/>
                <a:ea typeface="Times New Roman"/>
                <a:cs typeface="Calibri" panose="020F0502020204030204" pitchFamily="34" charset="0"/>
              </a:rPr>
              <a:t>-</a:t>
            </a:r>
            <a:r>
              <a:rPr lang="ar-LY" sz="1400" b="1" u="sng" dirty="0">
                <a:latin typeface="Calibri" panose="020F0502020204030204" pitchFamily="34" charset="0"/>
                <a:ea typeface="Times New Roman"/>
                <a:cs typeface="Calibri" panose="020F0502020204030204" pitchFamily="34" charset="0"/>
              </a:rPr>
              <a:t>إفصاحات المنطقة الجغرافية</a:t>
            </a:r>
            <a:r>
              <a:rPr lang="ar-LY" sz="1400" b="1" dirty="0">
                <a:latin typeface="Calibri" panose="020F0502020204030204" pitchFamily="34" charset="0"/>
                <a:ea typeface="Times New Roman"/>
                <a:cs typeface="Calibri" panose="020F0502020204030204" pitchFamily="34" charset="0"/>
              </a:rPr>
              <a:t>: الإيرادات من الزبائن الخارجيين </a:t>
            </a:r>
            <a:r>
              <a:rPr lang="ar-IQ" sz="1400" b="1" dirty="0" smtClean="0">
                <a:latin typeface="Calibri" panose="020F0502020204030204" pitchFamily="34" charset="0"/>
                <a:ea typeface="Times New Roman"/>
                <a:cs typeface="Calibri" panose="020F0502020204030204" pitchFamily="34" charset="0"/>
              </a:rPr>
              <a:t>والأصول</a:t>
            </a:r>
            <a:r>
              <a:rPr lang="ar-LY" sz="1400" b="1" dirty="0" smtClean="0">
                <a:latin typeface="Calibri" panose="020F0502020204030204" pitchFamily="34" charset="0"/>
                <a:ea typeface="Times New Roman"/>
                <a:cs typeface="Calibri" panose="020F0502020204030204" pitchFamily="34" charset="0"/>
              </a:rPr>
              <a:t> </a:t>
            </a:r>
            <a:r>
              <a:rPr lang="ar-LY" sz="1400" b="1" dirty="0">
                <a:latin typeface="Calibri" panose="020F0502020204030204" pitchFamily="34" charset="0"/>
                <a:ea typeface="Times New Roman"/>
                <a:cs typeface="Calibri" panose="020F0502020204030204" pitchFamily="34" charset="0"/>
              </a:rPr>
              <a:t>طويلة الأجل لبلد إقامة الشركة ولجميع البلدان الأخرى في المجموع تكون على نفس الأساس مثل القوائم المالية للأغراض العامة والإيرادات من الزبائن الخارجيين والأصول طويلة الأجل لكل بلد أجنبي أو مجموعة من البلدان الأجنبية  إذا كانت مادية ، إلى جانب أساس تخصيص الإيرادات (موقع الزبون، حيث يتم الشحن ، وما إلى ذلك). هذه الإفصاحات غير مطلوبة بشكل عام إذا تم تنظيم قطاعات الشركة التي يمكن الإبلاغ عنها حول المنطقة الجغرافية. </a:t>
            </a:r>
            <a:endParaRPr lang="en-US" sz="1400" b="1" dirty="0">
              <a:latin typeface="Calibri" panose="020F0502020204030204" pitchFamily="34" charset="0"/>
              <a:ea typeface="Times New Roman"/>
              <a:cs typeface="Calibri" panose="020F0502020204030204" pitchFamily="34" charset="0"/>
            </a:endParaRPr>
          </a:p>
          <a:p>
            <a:pPr algn="just" rtl="1">
              <a:lnSpc>
                <a:spcPct val="115000"/>
              </a:lnSpc>
            </a:pPr>
            <a:r>
              <a:rPr lang="ar-LY" sz="1400" b="1" dirty="0">
                <a:latin typeface="Calibri" panose="020F0502020204030204" pitchFamily="34" charset="0"/>
                <a:ea typeface="Times New Roman"/>
                <a:cs typeface="Calibri" panose="020F0502020204030204" pitchFamily="34" charset="0"/>
              </a:rPr>
              <a:t> </a:t>
            </a:r>
            <a:endParaRPr lang="en-US" sz="1400" b="1" dirty="0">
              <a:latin typeface="Calibri" panose="020F0502020204030204" pitchFamily="34" charset="0"/>
              <a:ea typeface="Times New Roman"/>
              <a:cs typeface="Calibri" panose="020F0502020204030204" pitchFamily="34" charset="0"/>
            </a:endParaRPr>
          </a:p>
          <a:p>
            <a:pPr algn="just" rtl="1">
              <a:lnSpc>
                <a:spcPct val="115000"/>
              </a:lnSpc>
            </a:pPr>
            <a:r>
              <a:rPr lang="ar-LY" sz="1400" b="1" dirty="0">
                <a:latin typeface="Calibri" panose="020F0502020204030204" pitchFamily="34" charset="0"/>
                <a:ea typeface="Times New Roman"/>
                <a:cs typeface="Calibri" panose="020F0502020204030204" pitchFamily="34" charset="0"/>
              </a:rPr>
              <a:t>- </a:t>
            </a:r>
            <a:r>
              <a:rPr lang="ar-LY" sz="1400" b="1" u="sng" dirty="0">
                <a:latin typeface="Calibri" panose="020F0502020204030204" pitchFamily="34" charset="0"/>
                <a:ea typeface="Times New Roman"/>
                <a:cs typeface="Calibri" panose="020F0502020204030204" pitchFamily="34" charset="0"/>
              </a:rPr>
              <a:t>إفصاحات الزبائن الرئيسية</a:t>
            </a:r>
            <a:r>
              <a:rPr lang="ar-LY" sz="1400" b="1" dirty="0">
                <a:latin typeface="Calibri" panose="020F0502020204030204" pitchFamily="34" charset="0"/>
                <a:ea typeface="Times New Roman"/>
                <a:cs typeface="Calibri" panose="020F0502020204030204" pitchFamily="34" charset="0"/>
              </a:rPr>
              <a:t>: معلومات حول الزبائن الرئيسيين لكل زبون تمثل </a:t>
            </a:r>
            <a:r>
              <a:rPr lang="ar-IQ" sz="1400" b="1" dirty="0" smtClean="0">
                <a:latin typeface="Calibri" panose="020F0502020204030204" pitchFamily="34" charset="0"/>
                <a:ea typeface="Times New Roman"/>
                <a:cs typeface="Calibri" panose="020F0502020204030204" pitchFamily="34" charset="0"/>
              </a:rPr>
              <a:t> ايراداته </a:t>
            </a:r>
            <a:r>
              <a:rPr lang="ar-LY" sz="1400" b="1" dirty="0" smtClean="0">
                <a:latin typeface="Calibri" panose="020F0502020204030204" pitchFamily="34" charset="0"/>
                <a:ea typeface="Times New Roman"/>
                <a:cs typeface="Calibri" panose="020F0502020204030204" pitchFamily="34" charset="0"/>
              </a:rPr>
              <a:t>10</a:t>
            </a:r>
            <a:r>
              <a:rPr lang="ar-LY" sz="1400" b="1" dirty="0">
                <a:latin typeface="Calibri" panose="020F0502020204030204" pitchFamily="34" charset="0"/>
                <a:ea typeface="Times New Roman"/>
                <a:cs typeface="Calibri" panose="020F0502020204030204" pitchFamily="34" charset="0"/>
              </a:rPr>
              <a:t>٪ أو أكثر من إجمالي إيرادات </a:t>
            </a:r>
            <a:r>
              <a:rPr lang="ar-IQ" sz="1400" b="1" dirty="0" smtClean="0">
                <a:latin typeface="Calibri" panose="020F0502020204030204" pitchFamily="34" charset="0"/>
                <a:ea typeface="Times New Roman"/>
                <a:cs typeface="Calibri" panose="020F0502020204030204" pitchFamily="34" charset="0"/>
              </a:rPr>
              <a:t>الشركة </a:t>
            </a:r>
            <a:r>
              <a:rPr lang="ar-LY" sz="1400" b="1" dirty="0" smtClean="0">
                <a:latin typeface="Calibri" panose="020F0502020204030204" pitchFamily="34" charset="0"/>
                <a:ea typeface="Times New Roman"/>
                <a:cs typeface="Calibri" panose="020F0502020204030204" pitchFamily="34" charset="0"/>
              </a:rPr>
              <a:t>بما </a:t>
            </a:r>
            <a:r>
              <a:rPr lang="ar-LY" sz="1400" b="1" dirty="0">
                <a:latin typeface="Calibri" panose="020F0502020204030204" pitchFamily="34" charset="0"/>
                <a:ea typeface="Times New Roman"/>
                <a:cs typeface="Calibri" panose="020F0502020204030204" pitchFamily="34" charset="0"/>
              </a:rPr>
              <a:t>في ذلك مبلغ الإيرادات والقطاع (القطاعات) التي يمكن تتبع الإيرادات فيها. يتم التعامل مع مجموعة من الزبائن الخاضعين لسيطرة مشتركة كزبون واحد كما يتم التعامل مع مختلف الوكالات الحكومية. </a:t>
            </a:r>
            <a:endParaRPr lang="en-US" sz="1400" b="1" dirty="0">
              <a:solidFill>
                <a:prstClr val="black"/>
              </a:solidFill>
              <a:latin typeface="Calibri" panose="020F0502020204030204" pitchFamily="34" charset="0"/>
              <a:ea typeface="Times New Roman"/>
              <a:cs typeface="Calibri" panose="020F0502020204030204" pitchFamily="34" charset="0"/>
            </a:endParaRPr>
          </a:p>
        </p:txBody>
      </p:sp>
    </p:spTree>
    <p:extLst>
      <p:ext uri="{BB962C8B-B14F-4D97-AF65-F5344CB8AC3E}">
        <p14:creationId xmlns:p14="http://schemas.microsoft.com/office/powerpoint/2010/main" val="8237772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Grp="1" noChangeArrowheads="1"/>
          </p:cNvSpPr>
          <p:nvPr>
            <p:ph type="title"/>
          </p:nvPr>
        </p:nvSpPr>
        <p:spPr>
          <a:xfrm>
            <a:off x="1600200" y="457200"/>
            <a:ext cx="6705600" cy="838200"/>
          </a:xfrm>
        </p:spPr>
        <p:style>
          <a:lnRef idx="1">
            <a:schemeClr val="accent5"/>
          </a:lnRef>
          <a:fillRef idx="2">
            <a:schemeClr val="accent5"/>
          </a:fillRef>
          <a:effectRef idx="1">
            <a:schemeClr val="accent5"/>
          </a:effectRef>
          <a:fontRef idx="minor">
            <a:schemeClr val="dk1"/>
          </a:fontRef>
        </p:style>
        <p:txBody>
          <a:bodyPr>
            <a:normAutofit fontScale="90000"/>
          </a:bodyPr>
          <a:lstStyle/>
          <a:p>
            <a:pPr marL="342900" lvl="0" indent="-342900" algn="ctr" rtl="1">
              <a:lnSpc>
                <a:spcPct val="115000"/>
              </a:lnSpc>
              <a:spcBef>
                <a:spcPts val="0"/>
              </a:spcBef>
            </a:pPr>
            <a:r>
              <a:rPr lang="ar-LY" sz="2800" b="1" dirty="0" smtClean="0">
                <a:solidFill>
                  <a:prstClr val="black"/>
                </a:solidFill>
                <a:latin typeface="Calibri" panose="020F0502020204030204" pitchFamily="34" charset="0"/>
                <a:ea typeface="Times New Roman"/>
                <a:cs typeface="Calibri" panose="020F0502020204030204" pitchFamily="34" charset="0"/>
              </a:rPr>
              <a:t>تحديد </a:t>
            </a:r>
            <a:r>
              <a:rPr lang="ar-LY" sz="2800" b="1" dirty="0">
                <a:solidFill>
                  <a:prstClr val="black"/>
                </a:solidFill>
                <a:latin typeface="Calibri" panose="020F0502020204030204" pitchFamily="34" charset="0"/>
                <a:ea typeface="Times New Roman"/>
                <a:cs typeface="Calibri" panose="020F0502020204030204" pitchFamily="34" charset="0"/>
              </a:rPr>
              <a:t>المعلومات التي سيتم عرضها لكل قطاع </a:t>
            </a:r>
            <a:r>
              <a:rPr lang="ar-IQ" sz="2800" b="1" dirty="0" smtClean="0">
                <a:solidFill>
                  <a:prstClr val="black"/>
                </a:solidFill>
                <a:latin typeface="Calibri" panose="020F0502020204030204" pitchFamily="34" charset="0"/>
                <a:ea typeface="Times New Roman"/>
                <a:cs typeface="Calibri" panose="020F0502020204030204" pitchFamily="34" charset="0"/>
              </a:rPr>
              <a:t/>
            </a:r>
            <a:br>
              <a:rPr lang="ar-IQ" sz="2800" b="1" dirty="0" smtClean="0">
                <a:solidFill>
                  <a:prstClr val="black"/>
                </a:solidFill>
                <a:latin typeface="Calibri" panose="020F0502020204030204" pitchFamily="34" charset="0"/>
                <a:ea typeface="Times New Roman"/>
                <a:cs typeface="Calibri" panose="020F0502020204030204" pitchFamily="34" charset="0"/>
              </a:rPr>
            </a:br>
            <a:r>
              <a:rPr lang="ar-LY" sz="2800" b="1" dirty="0" smtClean="0">
                <a:solidFill>
                  <a:prstClr val="black"/>
                </a:solidFill>
                <a:latin typeface="Calibri" panose="020F0502020204030204" pitchFamily="34" charset="0"/>
                <a:ea typeface="Times New Roman"/>
                <a:cs typeface="Calibri" panose="020F0502020204030204" pitchFamily="34" charset="0"/>
              </a:rPr>
              <a:t>واجب </a:t>
            </a:r>
            <a:r>
              <a:rPr lang="ar-LY" sz="2800" b="1" dirty="0">
                <a:solidFill>
                  <a:prstClr val="black"/>
                </a:solidFill>
                <a:latin typeface="Calibri" panose="020F0502020204030204" pitchFamily="34" charset="0"/>
                <a:ea typeface="Times New Roman"/>
                <a:cs typeface="Calibri" panose="020F0502020204030204" pitchFamily="34" charset="0"/>
              </a:rPr>
              <a:t>الإبلاغ  </a:t>
            </a:r>
            <a:r>
              <a:rPr lang="ar-LY" sz="2800" b="1" dirty="0" smtClean="0">
                <a:solidFill>
                  <a:prstClr val="black"/>
                </a:solidFill>
                <a:latin typeface="Calibri" panose="020F0502020204030204" pitchFamily="34" charset="0"/>
                <a:ea typeface="Times New Roman"/>
                <a:cs typeface="Calibri" panose="020F0502020204030204" pitchFamily="34" charset="0"/>
              </a:rPr>
              <a:t>عنه</a:t>
            </a:r>
            <a:endParaRPr lang="en-US" sz="3600" dirty="0"/>
          </a:p>
        </p:txBody>
      </p:sp>
      <p:sp>
        <p:nvSpPr>
          <p:cNvPr id="6" name="مستطيل 5"/>
          <p:cNvSpPr/>
          <p:nvPr/>
        </p:nvSpPr>
        <p:spPr>
          <a:xfrm>
            <a:off x="609600" y="1981200"/>
            <a:ext cx="8229600" cy="2569934"/>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lnSpc>
                <a:spcPct val="115000"/>
              </a:lnSpc>
            </a:pPr>
            <a:r>
              <a:rPr lang="ar-LY" sz="2000" b="1" dirty="0">
                <a:latin typeface="Calibri" panose="020F0502020204030204" pitchFamily="34" charset="0"/>
                <a:ea typeface="Times New Roman"/>
                <a:cs typeface="Calibri" panose="020F0502020204030204" pitchFamily="34" charset="0"/>
              </a:rPr>
              <a:t>طرق العرض: </a:t>
            </a:r>
            <a:endParaRPr lang="ar-IQ" sz="2000" b="1" dirty="0" smtClean="0">
              <a:latin typeface="Calibri" panose="020F0502020204030204" pitchFamily="34" charset="0"/>
              <a:ea typeface="Times New Roman"/>
              <a:cs typeface="Calibri" panose="020F0502020204030204" pitchFamily="34" charset="0"/>
            </a:endParaRPr>
          </a:p>
          <a:p>
            <a:pPr algn="just" rtl="1">
              <a:lnSpc>
                <a:spcPct val="115000"/>
              </a:lnSpc>
            </a:pPr>
            <a:r>
              <a:rPr lang="ar-LY" sz="2000" b="1" dirty="0" smtClean="0">
                <a:latin typeface="Calibri" panose="020F0502020204030204" pitchFamily="34" charset="0"/>
                <a:ea typeface="Times New Roman"/>
                <a:cs typeface="Calibri" panose="020F0502020204030204" pitchFamily="34" charset="0"/>
              </a:rPr>
              <a:t>يمكن </a:t>
            </a:r>
            <a:r>
              <a:rPr lang="ar-LY" sz="2000" b="1" dirty="0">
                <a:latin typeface="Calibri" panose="020F0502020204030204" pitchFamily="34" charset="0"/>
                <a:ea typeface="Times New Roman"/>
                <a:cs typeface="Calibri" panose="020F0502020204030204" pitchFamily="34" charset="0"/>
              </a:rPr>
              <a:t>تضمين المعلومات المتعلقة بالقطاعات التي يمكن الإبلاغ عنها في الشركة في بياناتها المالية بأي من الطرق التالية:</a:t>
            </a:r>
            <a:endParaRPr lang="en-US" sz="2000" b="1" dirty="0">
              <a:latin typeface="Calibri" panose="020F0502020204030204" pitchFamily="34" charset="0"/>
              <a:ea typeface="Times New Roman"/>
              <a:cs typeface="Calibri" panose="020F0502020204030204" pitchFamily="34" charset="0"/>
            </a:endParaRPr>
          </a:p>
          <a:p>
            <a:pPr algn="just" rtl="1">
              <a:lnSpc>
                <a:spcPct val="115000"/>
              </a:lnSpc>
            </a:pPr>
            <a:r>
              <a:rPr lang="ar-LY" sz="2000" b="1" dirty="0">
                <a:latin typeface="Calibri" panose="020F0502020204030204" pitchFamily="34" charset="0"/>
                <a:ea typeface="Times New Roman"/>
                <a:cs typeface="Calibri" panose="020F0502020204030204" pitchFamily="34" charset="0"/>
              </a:rPr>
              <a:t> • ضمن متن القوائم المالية ، مع الإفصاحات التفسيرية المناسبة في حواشي القوائم المالية.</a:t>
            </a:r>
            <a:endParaRPr lang="en-US" sz="2000" b="1" dirty="0">
              <a:latin typeface="Calibri" panose="020F0502020204030204" pitchFamily="34" charset="0"/>
              <a:ea typeface="Times New Roman"/>
              <a:cs typeface="Calibri" panose="020F0502020204030204" pitchFamily="34" charset="0"/>
            </a:endParaRPr>
          </a:p>
          <a:p>
            <a:pPr algn="just" rtl="1">
              <a:lnSpc>
                <a:spcPct val="115000"/>
              </a:lnSpc>
            </a:pPr>
            <a:r>
              <a:rPr lang="ar-LY" sz="2000" b="1" dirty="0">
                <a:latin typeface="Calibri" panose="020F0502020204030204" pitchFamily="34" charset="0"/>
                <a:ea typeface="Times New Roman"/>
                <a:cs typeface="Calibri" panose="020F0502020204030204" pitchFamily="34" charset="0"/>
              </a:rPr>
              <a:t> • بالكامل في حواشي القوائم المالية.</a:t>
            </a:r>
            <a:endParaRPr lang="en-US" sz="2000" b="1" dirty="0">
              <a:latin typeface="Calibri" panose="020F0502020204030204" pitchFamily="34" charset="0"/>
              <a:ea typeface="Times New Roman"/>
              <a:cs typeface="Calibri" panose="020F0502020204030204" pitchFamily="34" charset="0"/>
            </a:endParaRPr>
          </a:p>
          <a:p>
            <a:pPr algn="just" rtl="1">
              <a:lnSpc>
                <a:spcPct val="115000"/>
              </a:lnSpc>
            </a:pPr>
            <a:r>
              <a:rPr lang="ar-LY" sz="2000" b="1" dirty="0">
                <a:latin typeface="Calibri" panose="020F0502020204030204" pitchFamily="34" charset="0"/>
                <a:ea typeface="Times New Roman"/>
                <a:cs typeface="Calibri" panose="020F0502020204030204" pitchFamily="34" charset="0"/>
              </a:rPr>
              <a:t> • في جدول منفصل مدرج كجزء لا يتجزأ من القوائم المالية.</a:t>
            </a:r>
            <a:endParaRPr lang="en-US" sz="2000" b="1" dirty="0">
              <a:latin typeface="Calibri" panose="020F0502020204030204" pitchFamily="34" charset="0"/>
              <a:ea typeface="Times New Roman"/>
              <a:cs typeface="Calibri" panose="020F0502020204030204" pitchFamily="34" charset="0"/>
            </a:endParaRPr>
          </a:p>
          <a:p>
            <a:pPr algn="just" rtl="1">
              <a:lnSpc>
                <a:spcPct val="115000"/>
              </a:lnSpc>
            </a:pPr>
            <a:r>
              <a:rPr lang="ar-LY" sz="2000" b="1" dirty="0">
                <a:latin typeface="Calibri" panose="020F0502020204030204" pitchFamily="34" charset="0"/>
                <a:ea typeface="Times New Roman"/>
                <a:cs typeface="Calibri" panose="020F0502020204030204" pitchFamily="34" charset="0"/>
              </a:rPr>
              <a:t> </a:t>
            </a:r>
            <a:endParaRPr lang="en-US" sz="2000" b="1" dirty="0">
              <a:latin typeface="Calibri" panose="020F0502020204030204" pitchFamily="34" charset="0"/>
              <a:ea typeface="Times New Roman"/>
              <a:cs typeface="Calibri" panose="020F0502020204030204" pitchFamily="34" charset="0"/>
            </a:endParaRPr>
          </a:p>
        </p:txBody>
      </p:sp>
    </p:spTree>
    <p:extLst>
      <p:ext uri="{BB962C8B-B14F-4D97-AF65-F5344CB8AC3E}">
        <p14:creationId xmlns:p14="http://schemas.microsoft.com/office/powerpoint/2010/main" val="4188633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8868" name="Rectangle 36"/>
          <p:cNvSpPr>
            <a:spLocks noGrp="1" noChangeArrowheads="1"/>
          </p:cNvSpPr>
          <p:nvPr>
            <p:ph type="title"/>
          </p:nvPr>
        </p:nvSpPr>
        <p:spPr>
          <a:xfrm>
            <a:off x="1498600" y="381000"/>
            <a:ext cx="7112000" cy="914400"/>
          </a:xfrm>
        </p:spPr>
        <p:style>
          <a:lnRef idx="1">
            <a:schemeClr val="accent5"/>
          </a:lnRef>
          <a:fillRef idx="2">
            <a:schemeClr val="accent5"/>
          </a:fillRef>
          <a:effectRef idx="1">
            <a:schemeClr val="accent5"/>
          </a:effectRef>
          <a:fontRef idx="minor">
            <a:schemeClr val="dk1"/>
          </a:fontRef>
        </p:style>
        <p:txBody>
          <a:bodyPr/>
          <a:lstStyle/>
          <a:p>
            <a:r>
              <a:rPr lang="ar-IQ" sz="3600" b="1" dirty="0" smtClean="0">
                <a:solidFill>
                  <a:schemeClr val="tx1"/>
                </a:solidFill>
                <a:latin typeface="Calibri" panose="020F0502020204030204" pitchFamily="34" charset="0"/>
                <a:cs typeface="Calibri" panose="020F0502020204030204" pitchFamily="34" charset="0"/>
              </a:rPr>
              <a:t>الحاجة إلى المعلومات المالية غير التجميعية </a:t>
            </a:r>
            <a:endParaRPr lang="en-US" sz="3600" b="1" dirty="0">
              <a:solidFill>
                <a:schemeClr val="tx1"/>
              </a:solidFill>
              <a:latin typeface="Calibri" panose="020F0502020204030204" pitchFamily="34" charset="0"/>
              <a:cs typeface="Calibri" panose="020F0502020204030204" pitchFamily="34" charset="0"/>
            </a:endParaRPr>
          </a:p>
        </p:txBody>
      </p:sp>
      <p:sp>
        <p:nvSpPr>
          <p:cNvPr id="5" name="Content Placeholder 4"/>
          <p:cNvSpPr>
            <a:spLocks noGrp="1"/>
          </p:cNvSpPr>
          <p:nvPr>
            <p:ph idx="1"/>
          </p:nvPr>
        </p:nvSpPr>
        <p:spPr>
          <a:xfrm>
            <a:off x="304800" y="1600200"/>
            <a:ext cx="8534400" cy="4525963"/>
          </a:xfrm>
        </p:spPr>
        <p:style>
          <a:lnRef idx="1">
            <a:schemeClr val="dk1"/>
          </a:lnRef>
          <a:fillRef idx="2">
            <a:schemeClr val="dk1"/>
          </a:fillRef>
          <a:effectRef idx="1">
            <a:schemeClr val="dk1"/>
          </a:effectRef>
          <a:fontRef idx="minor">
            <a:schemeClr val="dk1"/>
          </a:fontRef>
        </p:style>
        <p:txBody>
          <a:bodyPr>
            <a:normAutofit fontScale="70000" lnSpcReduction="20000"/>
          </a:bodyPr>
          <a:lstStyle/>
          <a:p>
            <a:pPr marL="0" marR="0" algn="just" rtl="1">
              <a:lnSpc>
                <a:spcPct val="115000"/>
              </a:lnSpc>
              <a:spcBef>
                <a:spcPts val="0"/>
              </a:spcBef>
              <a:spcAft>
                <a:spcPts val="0"/>
              </a:spcAft>
            </a:pPr>
            <a:r>
              <a:rPr lang="ar-LY" b="1" dirty="0">
                <a:latin typeface="Calibri" panose="020F0502020204030204" pitchFamily="34" charset="0"/>
                <a:ea typeface="Times New Roman"/>
                <a:cs typeface="Calibri" panose="020F0502020204030204" pitchFamily="34" charset="0"/>
              </a:rPr>
              <a:t>بالنظر إلى  حالة عدم اليقين الاقتصادية الحالية ، يرغب المستثمرون في الحصول على إجابات عن بعض الأسئلة : ما هي الأعمال التجارية اليوم ، وكيف كان أداء هذا العام؟ أين هي النقدية ، وأين هي الأرباح؟ ما الذي ي</a:t>
            </a:r>
            <a:r>
              <a:rPr lang="ar-IQ" b="1" dirty="0">
                <a:latin typeface="Calibri" panose="020F0502020204030204" pitchFamily="34" charset="0"/>
                <a:ea typeface="Times New Roman"/>
                <a:cs typeface="Calibri" panose="020F0502020204030204" pitchFamily="34" charset="0"/>
              </a:rPr>
              <a:t>زيد من</a:t>
            </a:r>
            <a:r>
              <a:rPr lang="ar-LY" b="1" dirty="0">
                <a:latin typeface="Calibri" panose="020F0502020204030204" pitchFamily="34" charset="0"/>
                <a:ea typeface="Times New Roman"/>
                <a:cs typeface="Calibri" panose="020F0502020204030204" pitchFamily="34" charset="0"/>
              </a:rPr>
              <a:t> قيمة الشركة ، وما هي المخاطر التي تؤثر على أعمالها ، وما مدى مرونة الشركة في الاستجابة للتغيير؟ </a:t>
            </a:r>
            <a:endParaRPr lang="en-US" sz="2000" b="1" dirty="0">
              <a:latin typeface="Calibri" panose="020F0502020204030204" pitchFamily="34" charset="0"/>
              <a:ea typeface="Times New Roman"/>
              <a:cs typeface="Calibri" panose="020F0502020204030204" pitchFamily="34" charset="0"/>
            </a:endParaRPr>
          </a:p>
          <a:p>
            <a:pPr marL="0" marR="0" algn="just" rtl="1">
              <a:lnSpc>
                <a:spcPct val="115000"/>
              </a:lnSpc>
              <a:spcBef>
                <a:spcPts val="0"/>
              </a:spcBef>
              <a:spcAft>
                <a:spcPts val="1000"/>
              </a:spcAft>
            </a:pPr>
            <a:r>
              <a:rPr lang="ar-SA" b="1" dirty="0">
                <a:latin typeface="Calibri" panose="020F0502020204030204" pitchFamily="34" charset="0"/>
                <a:ea typeface="Calibri"/>
                <a:cs typeface="Calibri" panose="020F0502020204030204" pitchFamily="34" charset="0"/>
              </a:rPr>
              <a:t>فالمستخدمون بحاجة إلى  معلومات لتحديد الشروط والاتجاهات والنسب التي تساعد في التنبؤ بالتدفقات النقدية للشركات في صناعات مختلفة أو مناطق جغرافية مختلفة </a:t>
            </a:r>
            <a:r>
              <a:rPr lang="ar-IQ" b="1" dirty="0">
                <a:latin typeface="Calibri" panose="020F0502020204030204" pitchFamily="34" charset="0"/>
                <a:ea typeface="Calibri"/>
                <a:cs typeface="Calibri" panose="020F0502020204030204" pitchFamily="34" charset="0"/>
              </a:rPr>
              <a:t>و</a:t>
            </a:r>
            <a:r>
              <a:rPr lang="ar-SA" b="1" dirty="0">
                <a:latin typeface="Calibri" panose="020F0502020204030204" pitchFamily="34" charset="0"/>
                <a:ea typeface="Calibri"/>
                <a:cs typeface="Calibri" panose="020F0502020204030204" pitchFamily="34" charset="0"/>
              </a:rPr>
              <a:t>معدلات الربحية وفرص النمو ، وأنواع المخاطر</a:t>
            </a:r>
            <a:r>
              <a:rPr lang="en-US" b="1" dirty="0">
                <a:latin typeface="Calibri" panose="020F0502020204030204" pitchFamily="34" charset="0"/>
                <a:ea typeface="Calibri"/>
                <a:cs typeface="Calibri" panose="020F0502020204030204" pitchFamily="34" charset="0"/>
              </a:rPr>
              <a:t>.</a:t>
            </a:r>
            <a:r>
              <a:rPr lang="ar-SA" b="1" dirty="0">
                <a:latin typeface="Calibri" panose="020F0502020204030204" pitchFamily="34" charset="0"/>
                <a:ea typeface="Calibri"/>
                <a:cs typeface="Calibri" panose="020F0502020204030204" pitchFamily="34" charset="0"/>
              </a:rPr>
              <a:t> </a:t>
            </a:r>
            <a:r>
              <a:rPr lang="ar-SA" b="1" dirty="0" smtClean="0">
                <a:latin typeface="Calibri" panose="020F0502020204030204" pitchFamily="34" charset="0"/>
                <a:ea typeface="Calibri"/>
                <a:cs typeface="Calibri" panose="020F0502020204030204" pitchFamily="34" charset="0"/>
              </a:rPr>
              <a:t>حيث </a:t>
            </a:r>
            <a:r>
              <a:rPr lang="ar-IQ" b="1" dirty="0" smtClean="0">
                <a:latin typeface="Calibri" panose="020F0502020204030204" pitchFamily="34" charset="0"/>
                <a:ea typeface="Calibri"/>
                <a:cs typeface="Calibri" panose="020F0502020204030204" pitchFamily="34" charset="0"/>
              </a:rPr>
              <a:t>تساعد </a:t>
            </a:r>
            <a:r>
              <a:rPr lang="ar-SA" b="1" dirty="0" smtClean="0">
                <a:latin typeface="Calibri" panose="020F0502020204030204" pitchFamily="34" charset="0"/>
                <a:ea typeface="Calibri"/>
                <a:cs typeface="Calibri" panose="020F0502020204030204" pitchFamily="34" charset="0"/>
              </a:rPr>
              <a:t>المعلومات </a:t>
            </a:r>
            <a:r>
              <a:rPr lang="ar-SA" b="1" dirty="0">
                <a:latin typeface="Calibri" panose="020F0502020204030204" pitchFamily="34" charset="0"/>
                <a:ea typeface="Calibri"/>
                <a:cs typeface="Calibri" panose="020F0502020204030204" pitchFamily="34" charset="0"/>
              </a:rPr>
              <a:t>المصنفة </a:t>
            </a:r>
            <a:r>
              <a:rPr lang="en-US" b="1" dirty="0">
                <a:latin typeface="Calibri" panose="020F0502020204030204" pitchFamily="34" charset="0"/>
                <a:ea typeface="Calibri"/>
                <a:cs typeface="Calibri" panose="020F0502020204030204" pitchFamily="34" charset="0"/>
              </a:rPr>
              <a:t> Disaggregated </a:t>
            </a:r>
            <a:r>
              <a:rPr lang="en-US" b="1" dirty="0" smtClean="0">
                <a:latin typeface="Calibri" panose="020F0502020204030204" pitchFamily="34" charset="0"/>
                <a:ea typeface="Calibri"/>
                <a:cs typeface="Calibri" panose="020F0502020204030204" pitchFamily="34" charset="0"/>
              </a:rPr>
              <a:t>Information</a:t>
            </a:r>
            <a:r>
              <a:rPr lang="ar-IQ" b="1" dirty="0" smtClean="0">
                <a:latin typeface="Calibri" panose="020F0502020204030204" pitchFamily="34" charset="0"/>
                <a:ea typeface="Calibri"/>
                <a:cs typeface="Calibri" panose="020F0502020204030204" pitchFamily="34" charset="0"/>
              </a:rPr>
              <a:t>  في </a:t>
            </a:r>
            <a:r>
              <a:rPr lang="ar-SA" b="1" dirty="0" smtClean="0">
                <a:latin typeface="Calibri" panose="020F0502020204030204" pitchFamily="34" charset="0"/>
                <a:ea typeface="Calibri"/>
                <a:cs typeface="Calibri" panose="020F0502020204030204" pitchFamily="34" charset="0"/>
              </a:rPr>
              <a:t>تحليل </a:t>
            </a:r>
            <a:r>
              <a:rPr lang="ar-SA" b="1" dirty="0">
                <a:latin typeface="Calibri" panose="020F0502020204030204" pitchFamily="34" charset="0"/>
                <a:ea typeface="Calibri"/>
                <a:cs typeface="Calibri" panose="020F0502020204030204" pitchFamily="34" charset="0"/>
              </a:rPr>
              <a:t>أوجه عدم اليقين المحيطة بتوقيت التدفقات النقدية المتوقعة ومبالغه</a:t>
            </a:r>
            <a:r>
              <a:rPr lang="ar-IQ" b="1" dirty="0">
                <a:latin typeface="Calibri" panose="020F0502020204030204" pitchFamily="34" charset="0"/>
                <a:ea typeface="Calibri"/>
                <a:cs typeface="Calibri" panose="020F0502020204030204" pitchFamily="34" charset="0"/>
              </a:rPr>
              <a:t>ا. </a:t>
            </a:r>
            <a:endParaRPr lang="ar-IQ" b="1" dirty="0" smtClean="0">
              <a:latin typeface="Calibri" panose="020F0502020204030204" pitchFamily="34" charset="0"/>
              <a:ea typeface="Calibri"/>
              <a:cs typeface="Calibri" panose="020F0502020204030204" pitchFamily="34" charset="0"/>
            </a:endParaRPr>
          </a:p>
          <a:p>
            <a:pPr marL="0" marR="0" algn="just" rtl="1">
              <a:lnSpc>
                <a:spcPct val="115000"/>
              </a:lnSpc>
              <a:spcBef>
                <a:spcPts val="0"/>
              </a:spcBef>
              <a:spcAft>
                <a:spcPts val="1000"/>
              </a:spcAft>
            </a:pPr>
            <a:r>
              <a:rPr lang="ar-IQ" b="1" dirty="0" smtClean="0">
                <a:latin typeface="Calibri" panose="020F0502020204030204" pitchFamily="34" charset="0"/>
                <a:ea typeface="Calibri"/>
                <a:cs typeface="Calibri" panose="020F0502020204030204" pitchFamily="34" charset="0"/>
              </a:rPr>
              <a:t>ويمكن </a:t>
            </a:r>
            <a:r>
              <a:rPr lang="ar-IQ" b="1" dirty="0">
                <a:latin typeface="Calibri" panose="020F0502020204030204" pitchFamily="34" charset="0"/>
                <a:ea typeface="Calibri"/>
                <a:cs typeface="Calibri" panose="020F0502020204030204" pitchFamily="34" charset="0"/>
              </a:rPr>
              <a:t>تعريف الإبلاغ  القطاعي على أنه " هو تجزئة اوتفصيل المعلومات المالية الاجمالية للشركة إلى  المعلومات المالية التي تخص </a:t>
            </a:r>
            <a:r>
              <a:rPr lang="ar-IQ" b="1" dirty="0">
                <a:solidFill>
                  <a:schemeClr val="tx1"/>
                </a:solidFill>
                <a:latin typeface="Calibri" panose="020F0502020204030204" pitchFamily="34" charset="0"/>
                <a:ea typeface="Calibri"/>
                <a:cs typeface="Calibri" panose="020F0502020204030204" pitchFamily="34" charset="0"/>
              </a:rPr>
              <a:t>القطاعات التشغيلية </a:t>
            </a:r>
            <a:r>
              <a:rPr lang="ar-IQ" b="1" dirty="0">
                <a:latin typeface="Calibri" panose="020F0502020204030204" pitchFamily="34" charset="0"/>
                <a:ea typeface="Calibri"/>
                <a:cs typeface="Calibri" panose="020F0502020204030204" pitchFamily="34" charset="0"/>
              </a:rPr>
              <a:t>المكونة لها او التي تنتمي اليها والقيام بعملية الإبلاغ  المالي لكل من هذه القطاعات بهدف توفير معلومات اكثر تفصيلاً عن اداء تلك القطاعات </a:t>
            </a:r>
            <a:r>
              <a:rPr lang="ar-IQ" b="1" dirty="0" smtClean="0">
                <a:latin typeface="Calibri" panose="020F0502020204030204" pitchFamily="34" charset="0"/>
                <a:ea typeface="Calibri"/>
                <a:cs typeface="Calibri" panose="020F0502020204030204" pitchFamily="34" charset="0"/>
              </a:rPr>
              <a:t>لإدارة </a:t>
            </a:r>
            <a:r>
              <a:rPr lang="ar-IQ" b="1" dirty="0">
                <a:latin typeface="Calibri" panose="020F0502020204030204" pitchFamily="34" charset="0"/>
                <a:ea typeface="Calibri"/>
                <a:cs typeface="Calibri" panose="020F0502020204030204" pitchFamily="34" charset="0"/>
              </a:rPr>
              <a:t>الشركة وكذلك </a:t>
            </a:r>
            <a:r>
              <a:rPr lang="ar-IQ" b="1" dirty="0" smtClean="0">
                <a:latin typeface="Calibri" panose="020F0502020204030204" pitchFamily="34" charset="0"/>
                <a:ea typeface="Calibri"/>
                <a:cs typeface="Calibri" panose="020F0502020204030204" pitchFamily="34" charset="0"/>
              </a:rPr>
              <a:t>لإصحاب </a:t>
            </a:r>
            <a:r>
              <a:rPr lang="ar-IQ" b="1" dirty="0">
                <a:latin typeface="Calibri" panose="020F0502020204030204" pitchFamily="34" charset="0"/>
                <a:ea typeface="Calibri"/>
                <a:cs typeface="Calibri" panose="020F0502020204030204" pitchFamily="34" charset="0"/>
              </a:rPr>
              <a:t>المصلحة فيها مثل المستثمرين الحاليين والمرتقبين وكذلك المقرضين الحاليين والمرتقبين </a:t>
            </a:r>
            <a:r>
              <a:rPr lang="ar-IQ" b="1" dirty="0" smtClean="0">
                <a:latin typeface="Calibri" panose="020F0502020204030204" pitchFamily="34" charset="0"/>
                <a:ea typeface="Calibri"/>
                <a:cs typeface="Calibri" panose="020F0502020204030204" pitchFamily="34" charset="0"/>
              </a:rPr>
              <a:t>وللآخرين </a:t>
            </a:r>
            <a:r>
              <a:rPr lang="ar-IQ" b="1" dirty="0">
                <a:latin typeface="Calibri" panose="020F0502020204030204" pitchFamily="34" charset="0"/>
                <a:ea typeface="Calibri"/>
                <a:cs typeface="Calibri" panose="020F0502020204030204" pitchFamily="34" charset="0"/>
              </a:rPr>
              <a:t>من اصحاب المصلحة بهدف مساعدتهم على اتخاذ القرارات الاقتصادية الرشيدة. </a:t>
            </a:r>
            <a:endParaRPr lang="en-US" sz="2000" b="1" dirty="0">
              <a:latin typeface="Calibri" panose="020F0502020204030204" pitchFamily="34" charset="0"/>
              <a:ea typeface="Times New Roman"/>
              <a:cs typeface="Calibri" panose="020F0502020204030204" pitchFamily="34" charset="0"/>
            </a:endParaRPr>
          </a:p>
          <a:p>
            <a:endParaRPr lang="en-US" dirty="0"/>
          </a:p>
        </p:txBody>
      </p:sp>
      <p:sp>
        <p:nvSpPr>
          <p:cNvPr id="2" name="Slide Number Placeholder 1"/>
          <p:cNvSpPr>
            <a:spLocks noGrp="1"/>
          </p:cNvSpPr>
          <p:nvPr>
            <p:ph type="sldNum" sz="quarter" idx="12"/>
          </p:nvPr>
        </p:nvSpPr>
        <p:spPr/>
        <p:txBody>
          <a:bodyPr/>
          <a:lstStyle/>
          <a:p>
            <a:fld id="{0B62EAB1-D80C-4217-BFF0-836E2E1B9F25}" type="slidenum">
              <a:rPr lang="en-US" smtClean="0"/>
              <a:pPr/>
              <a:t>3</a:t>
            </a:fld>
            <a:endParaRPr lang="en-US" dirty="0"/>
          </a:p>
        </p:txBody>
      </p:sp>
    </p:spTree>
    <p:extLst>
      <p:ext uri="{BB962C8B-B14F-4D97-AF65-F5344CB8AC3E}">
        <p14:creationId xmlns:p14="http://schemas.microsoft.com/office/powerpoint/2010/main" val="4250230871"/>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43" name="Rectangle 3"/>
          <p:cNvSpPr>
            <a:spLocks noGrp="1" noChangeArrowheads="1"/>
          </p:cNvSpPr>
          <p:nvPr>
            <p:ph type="title"/>
          </p:nvPr>
        </p:nvSpPr>
        <p:spPr>
          <a:xfrm>
            <a:off x="1371600" y="381000"/>
            <a:ext cx="7239000" cy="1143000"/>
          </a:xfrm>
        </p:spPr>
        <p:style>
          <a:lnRef idx="1">
            <a:schemeClr val="accent4"/>
          </a:lnRef>
          <a:fillRef idx="2">
            <a:schemeClr val="accent4"/>
          </a:fillRef>
          <a:effectRef idx="1">
            <a:schemeClr val="accent4"/>
          </a:effectRef>
          <a:fontRef idx="minor">
            <a:schemeClr val="dk1"/>
          </a:fontRef>
        </p:style>
        <p:txBody>
          <a:bodyPr>
            <a:normAutofit/>
          </a:bodyPr>
          <a:lstStyle/>
          <a:p>
            <a:pPr marL="342900" lvl="0" indent="-342900" algn="ctr" rtl="1">
              <a:lnSpc>
                <a:spcPct val="115000"/>
              </a:lnSpc>
              <a:spcBef>
                <a:spcPts val="0"/>
              </a:spcBef>
            </a:pPr>
            <a:r>
              <a:rPr lang="ar-IQ" sz="2800" b="1" dirty="0">
                <a:solidFill>
                  <a:prstClr val="black"/>
                </a:solidFill>
                <a:latin typeface="Calibri" panose="020F0502020204030204" pitchFamily="34" charset="0"/>
                <a:ea typeface="Times New Roman"/>
                <a:cs typeface="Calibri" panose="020F0502020204030204" pitchFamily="34" charset="0"/>
              </a:rPr>
              <a:t>المتطلبات الأساسية للإبلاغ القطاعي من قبل الشركات على وفق المدخل الإداري من وجهة نظر </a:t>
            </a:r>
            <a:r>
              <a:rPr lang="en-US" sz="2800" b="1" dirty="0" smtClean="0">
                <a:solidFill>
                  <a:prstClr val="black"/>
                </a:solidFill>
                <a:latin typeface="Calibri" panose="020F0502020204030204" pitchFamily="34" charset="0"/>
                <a:ea typeface="Times New Roman"/>
                <a:cs typeface="Calibri" panose="020F0502020204030204" pitchFamily="34" charset="0"/>
              </a:rPr>
              <a:t>FASB/IASB</a:t>
            </a:r>
            <a:endParaRPr lang="en-US" sz="3600" b="1" dirty="0">
              <a:solidFill>
                <a:schemeClr val="tx1"/>
              </a:solidFill>
            </a:endParaRPr>
          </a:p>
        </p:txBody>
      </p:sp>
      <p:sp>
        <p:nvSpPr>
          <p:cNvPr id="6" name="Content Placeholder 5"/>
          <p:cNvSpPr>
            <a:spLocks noGrp="1"/>
          </p:cNvSpPr>
          <p:nvPr>
            <p:ph idx="1"/>
          </p:nvPr>
        </p:nvSpPr>
        <p:spPr>
          <a:xfrm>
            <a:off x="457200" y="1752600"/>
            <a:ext cx="8305800" cy="4449763"/>
          </a:xfrm>
        </p:spPr>
        <p:style>
          <a:lnRef idx="1">
            <a:schemeClr val="accent3"/>
          </a:lnRef>
          <a:fillRef idx="2">
            <a:schemeClr val="accent3"/>
          </a:fillRef>
          <a:effectRef idx="1">
            <a:schemeClr val="accent3"/>
          </a:effectRef>
          <a:fontRef idx="minor">
            <a:schemeClr val="dk1"/>
          </a:fontRef>
        </p:style>
        <p:txBody>
          <a:bodyPr>
            <a:normAutofit fontScale="92500"/>
          </a:bodyPr>
          <a:lstStyle/>
          <a:p>
            <a:pPr algn="r" rtl="1"/>
            <a:r>
              <a:rPr lang="ar-IQ" altLang="en-US" sz="2200" b="1" dirty="0" smtClean="0">
                <a:latin typeface="Calibri" panose="020F0502020204030204" pitchFamily="34" charset="0"/>
                <a:cs typeface="Calibri" panose="020F0502020204030204" pitchFamily="34" charset="0"/>
              </a:rPr>
              <a:t>بشكل عام أوصى مجلس معايير المحاسبة </a:t>
            </a:r>
            <a:r>
              <a:rPr lang="ar-IQ" altLang="en-US" sz="2200" b="1" dirty="0">
                <a:solidFill>
                  <a:prstClr val="black"/>
                </a:solidFill>
                <a:latin typeface="Calibri" panose="020F0502020204030204" pitchFamily="34" charset="0"/>
                <a:cs typeface="Calibri" panose="020F0502020204030204" pitchFamily="34" charset="0"/>
              </a:rPr>
              <a:t>المالية </a:t>
            </a:r>
            <a:r>
              <a:rPr lang="ar-IQ" altLang="en-US" sz="2200" b="1" smtClean="0">
                <a:solidFill>
                  <a:prstClr val="black"/>
                </a:solidFill>
                <a:latin typeface="Calibri" panose="020F0502020204030204" pitchFamily="34" charset="0"/>
                <a:cs typeface="Calibri" panose="020F0502020204030204" pitchFamily="34" charset="0"/>
              </a:rPr>
              <a:t>الأمريكي والد</a:t>
            </a:r>
            <a:r>
              <a:rPr lang="en-US" altLang="en-US" sz="2200" b="1" smtClean="0">
                <a:solidFill>
                  <a:prstClr val="black"/>
                </a:solidFill>
                <a:latin typeface="Calibri" panose="020F0502020204030204" pitchFamily="34" charset="0"/>
                <a:cs typeface="Calibri" panose="020F0502020204030204" pitchFamily="34" charset="0"/>
              </a:rPr>
              <a:t>FASB/IASB </a:t>
            </a:r>
            <a:r>
              <a:rPr lang="ar-IQ" altLang="en-US" sz="2200" b="1" dirty="0" smtClean="0">
                <a:solidFill>
                  <a:prstClr val="black"/>
                </a:solidFill>
                <a:latin typeface="Calibri" panose="020F0502020204030204" pitchFamily="34" charset="0"/>
                <a:cs typeface="Calibri" panose="020F0502020204030204" pitchFamily="34" charset="0"/>
              </a:rPr>
              <a:t>باعتماد </a:t>
            </a:r>
            <a:r>
              <a:rPr lang="ar-IQ" altLang="en-US" sz="2200" b="1" dirty="0">
                <a:solidFill>
                  <a:prstClr val="black"/>
                </a:solidFill>
                <a:latin typeface="Calibri" panose="020F0502020204030204" pitchFamily="34" charset="0"/>
                <a:cs typeface="Calibri" panose="020F0502020204030204" pitchFamily="34" charset="0"/>
              </a:rPr>
              <a:t>مدخل الإدارة </a:t>
            </a:r>
            <a:r>
              <a:rPr lang="en-US" altLang="en-US" sz="2200" b="1" dirty="0" smtClean="0">
                <a:solidFill>
                  <a:prstClr val="black"/>
                </a:solidFill>
                <a:latin typeface="Calibri" panose="020F0502020204030204" pitchFamily="34" charset="0"/>
                <a:cs typeface="Calibri" panose="020F0502020204030204" pitchFamily="34" charset="0"/>
              </a:rPr>
              <a:t>Management Approach :</a:t>
            </a:r>
            <a:r>
              <a:rPr lang="ar-IQ" altLang="en-US" sz="2200" b="1" dirty="0" smtClean="0">
                <a:solidFill>
                  <a:prstClr val="black"/>
                </a:solidFill>
                <a:latin typeface="Calibri" panose="020F0502020204030204" pitchFamily="34" charset="0"/>
                <a:cs typeface="Calibri" panose="020F0502020204030204" pitchFamily="34" charset="0"/>
              </a:rPr>
              <a:t> أي </a:t>
            </a:r>
            <a:r>
              <a:rPr lang="ar-IQ" altLang="en-US" sz="2200" b="1" dirty="0" smtClean="0">
                <a:latin typeface="Calibri" panose="020F0502020204030204" pitchFamily="34" charset="0"/>
                <a:cs typeface="Calibri" panose="020F0502020204030204" pitchFamily="34" charset="0"/>
              </a:rPr>
              <a:t>التركيز على الطريقة التي يتم من خلالها تنظيم القطاعات داخلياً من قبل الإدارة لغرض :</a:t>
            </a:r>
          </a:p>
          <a:p>
            <a:pPr marL="0" indent="0" algn="r" rtl="1">
              <a:buNone/>
            </a:pPr>
            <a:r>
              <a:rPr lang="ar-IQ" altLang="en-US" sz="2200" b="1" dirty="0">
                <a:latin typeface="Calibri" panose="020F0502020204030204" pitchFamily="34" charset="0"/>
                <a:cs typeface="Calibri" panose="020F0502020204030204" pitchFamily="34" charset="0"/>
              </a:rPr>
              <a:t> </a:t>
            </a:r>
            <a:r>
              <a:rPr lang="ar-IQ" altLang="en-US" sz="2200" b="1" dirty="0" smtClean="0">
                <a:latin typeface="Calibri" panose="020F0502020204030204" pitchFamily="34" charset="0"/>
                <a:cs typeface="Calibri" panose="020F0502020204030204" pitchFamily="34" charset="0"/>
              </a:rPr>
              <a:t>     - صنع  القرارات التشغيلية  .</a:t>
            </a:r>
          </a:p>
          <a:p>
            <a:pPr marL="0" indent="0" algn="r" rtl="1">
              <a:buNone/>
            </a:pPr>
            <a:r>
              <a:rPr lang="ar-IQ" altLang="en-US" sz="2200" b="1" dirty="0">
                <a:latin typeface="Calibri" panose="020F0502020204030204" pitchFamily="34" charset="0"/>
                <a:cs typeface="Calibri" panose="020F0502020204030204" pitchFamily="34" charset="0"/>
              </a:rPr>
              <a:t> </a:t>
            </a:r>
            <a:r>
              <a:rPr lang="ar-IQ" altLang="en-US" sz="2200" b="1" dirty="0" smtClean="0">
                <a:latin typeface="Calibri" panose="020F0502020204030204" pitchFamily="34" charset="0"/>
                <a:cs typeface="Calibri" panose="020F0502020204030204" pitchFamily="34" charset="0"/>
              </a:rPr>
              <a:t>     - تقييم الأداء . </a:t>
            </a:r>
          </a:p>
          <a:p>
            <a:pPr algn="r" rtl="1"/>
            <a:r>
              <a:rPr lang="ar-IQ" altLang="en-US" sz="2200" b="1" dirty="0" smtClean="0">
                <a:latin typeface="Calibri" panose="020F0502020204030204" pitchFamily="34" charset="0"/>
                <a:cs typeface="Calibri" panose="020F0502020204030204" pitchFamily="34" charset="0"/>
              </a:rPr>
              <a:t>ويهدف المدخل الإداري إلى تسهيل الانسجام والتوافق بين الإبلاغ الداخلي والإبلاغ الخارجي من خلال :</a:t>
            </a:r>
          </a:p>
          <a:p>
            <a:pPr marL="0" indent="0" algn="r" rtl="1">
              <a:buNone/>
            </a:pPr>
            <a:r>
              <a:rPr lang="ar-IQ" altLang="en-US" sz="2200" b="1" dirty="0" smtClean="0">
                <a:latin typeface="Calibri" panose="020F0502020204030204" pitchFamily="34" charset="0"/>
                <a:cs typeface="Calibri" panose="020F0502020204030204" pitchFamily="34" charset="0"/>
              </a:rPr>
              <a:t>     </a:t>
            </a:r>
            <a:r>
              <a:rPr lang="ar-IQ" altLang="en-US" sz="2200" b="1" u="sng" dirty="0" smtClean="0">
                <a:latin typeface="Calibri" panose="020F0502020204030204" pitchFamily="34" charset="0"/>
                <a:cs typeface="Calibri" panose="020F0502020204030204" pitchFamily="34" charset="0"/>
              </a:rPr>
              <a:t>تقسيم القطاعات</a:t>
            </a:r>
            <a:r>
              <a:rPr lang="ar-IQ" altLang="en-US" sz="2200" b="1" dirty="0" smtClean="0">
                <a:latin typeface="Calibri" panose="020F0502020204030204" pitchFamily="34" charset="0"/>
                <a:cs typeface="Calibri" panose="020F0502020204030204" pitchFamily="34" charset="0"/>
              </a:rPr>
              <a:t>                                            </a:t>
            </a:r>
            <a:r>
              <a:rPr lang="ar-IQ" altLang="en-US" sz="2200" b="1" u="sng" dirty="0" smtClean="0">
                <a:latin typeface="Calibri" panose="020F0502020204030204" pitchFamily="34" charset="0"/>
                <a:cs typeface="Calibri" panose="020F0502020204030204" pitchFamily="34" charset="0"/>
              </a:rPr>
              <a:t>متطلبات الإبلاغ </a:t>
            </a:r>
          </a:p>
          <a:p>
            <a:pPr marL="0" indent="0" algn="r" rtl="1">
              <a:buNone/>
            </a:pPr>
            <a:r>
              <a:rPr lang="ar-IQ" altLang="en-US" sz="2200" b="1" dirty="0" smtClean="0">
                <a:latin typeface="Calibri" panose="020F0502020204030204" pitchFamily="34" charset="0"/>
                <a:cs typeface="Calibri" panose="020F0502020204030204" pitchFamily="34" charset="0"/>
              </a:rPr>
              <a:t>    المنتجات أو الخدمات                                      ربح أو خسارة القطاع </a:t>
            </a:r>
          </a:p>
          <a:p>
            <a:pPr marL="0" indent="0" algn="r" rtl="1">
              <a:buNone/>
            </a:pPr>
            <a:r>
              <a:rPr lang="ar-IQ" altLang="en-US" sz="2200" b="1" dirty="0" smtClean="0">
                <a:latin typeface="Calibri" panose="020F0502020204030204" pitchFamily="34" charset="0"/>
                <a:cs typeface="Calibri" panose="020F0502020204030204" pitchFamily="34" charset="0"/>
              </a:rPr>
              <a:t>    القطاعات الجغرافية                                        فقرات محددة من الإيرادات والمصاريف </a:t>
            </a:r>
          </a:p>
          <a:p>
            <a:pPr marL="0" indent="0" algn="r" rtl="1">
              <a:buNone/>
            </a:pPr>
            <a:r>
              <a:rPr lang="ar-IQ" altLang="en-US" sz="2200" b="1" dirty="0">
                <a:latin typeface="Calibri" panose="020F0502020204030204" pitchFamily="34" charset="0"/>
                <a:cs typeface="Calibri" panose="020F0502020204030204" pitchFamily="34" charset="0"/>
              </a:rPr>
              <a:t> </a:t>
            </a:r>
            <a:r>
              <a:rPr lang="ar-IQ" altLang="en-US" sz="2200" b="1" dirty="0" smtClean="0">
                <a:latin typeface="Calibri" panose="020F0502020204030204" pitchFamily="34" charset="0"/>
                <a:cs typeface="Calibri" panose="020F0502020204030204" pitchFamily="34" charset="0"/>
              </a:rPr>
              <a:t>   القطاعات بحسب الزبائن  أو                            معلومات عن أصول القطاع  و</a:t>
            </a:r>
          </a:p>
          <a:p>
            <a:pPr marL="0" indent="0" algn="r" rtl="1">
              <a:buNone/>
            </a:pPr>
            <a:r>
              <a:rPr lang="ar-IQ" altLang="en-US" sz="2200" b="1" dirty="0">
                <a:latin typeface="Calibri" panose="020F0502020204030204" pitchFamily="34" charset="0"/>
                <a:cs typeface="Calibri" panose="020F0502020204030204" pitchFamily="34" charset="0"/>
              </a:rPr>
              <a:t> </a:t>
            </a:r>
            <a:r>
              <a:rPr lang="ar-IQ" altLang="en-US" sz="2200" b="1" dirty="0" smtClean="0">
                <a:latin typeface="Calibri" panose="020F0502020204030204" pitchFamily="34" charset="0"/>
                <a:cs typeface="Calibri" panose="020F0502020204030204" pitchFamily="34" charset="0"/>
              </a:rPr>
              <a:t>    الوحدة القانونية                                             فقرات أخرى        </a:t>
            </a:r>
            <a:endParaRPr lang="ar-IQ" altLang="en-US" sz="2200" b="1" dirty="0">
              <a:latin typeface="Calibri" panose="020F0502020204030204" pitchFamily="34" charset="0"/>
              <a:cs typeface="Calibri" panose="020F0502020204030204" pitchFamily="34" charset="0"/>
            </a:endParaRPr>
          </a:p>
          <a:p>
            <a:pPr algn="r" rtl="1"/>
            <a:endParaRPr lang="en-US" altLang="en-US" u="sng"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33622764"/>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283" name="Rectangle 3"/>
          <p:cNvSpPr>
            <a:spLocks noGrp="1" noChangeArrowheads="1"/>
          </p:cNvSpPr>
          <p:nvPr>
            <p:ph type="title"/>
          </p:nvPr>
        </p:nvSpPr>
        <p:spPr>
          <a:xfrm>
            <a:off x="1981200" y="457200"/>
            <a:ext cx="5791200" cy="1066800"/>
          </a:xfrm>
        </p:spPr>
        <p:style>
          <a:lnRef idx="1">
            <a:schemeClr val="accent2"/>
          </a:lnRef>
          <a:fillRef idx="2">
            <a:schemeClr val="accent2"/>
          </a:fillRef>
          <a:effectRef idx="1">
            <a:schemeClr val="accent2"/>
          </a:effectRef>
          <a:fontRef idx="minor">
            <a:schemeClr val="dk1"/>
          </a:fontRef>
        </p:style>
        <p:txBody>
          <a:bodyPr>
            <a:noAutofit/>
          </a:bodyPr>
          <a:lstStyle/>
          <a:p>
            <a:pPr marL="342900" lvl="0" indent="-342900" algn="ctr" rtl="1">
              <a:spcBef>
                <a:spcPts val="0"/>
              </a:spcBef>
            </a:pPr>
            <a:r>
              <a:rPr lang="ar-IQ" sz="3200" b="1" dirty="0" smtClean="0">
                <a:solidFill>
                  <a:prstClr val="black"/>
                </a:solidFill>
                <a:latin typeface="Calibri" panose="020F0502020204030204" pitchFamily="34" charset="0"/>
                <a:ea typeface="Times New Roman"/>
                <a:cs typeface="Calibri" panose="020F0502020204030204" pitchFamily="34" charset="0"/>
              </a:rPr>
              <a:t/>
            </a:r>
            <a:br>
              <a:rPr lang="ar-IQ" sz="3200" b="1" dirty="0" smtClean="0">
                <a:solidFill>
                  <a:prstClr val="black"/>
                </a:solidFill>
                <a:latin typeface="Calibri" panose="020F0502020204030204" pitchFamily="34" charset="0"/>
                <a:ea typeface="Times New Roman"/>
                <a:cs typeface="Calibri" panose="020F0502020204030204" pitchFamily="34" charset="0"/>
              </a:rPr>
            </a:br>
            <a:r>
              <a:rPr lang="ar-IQ" sz="3200" b="1" dirty="0">
                <a:solidFill>
                  <a:prstClr val="black"/>
                </a:solidFill>
                <a:latin typeface="Calibri" panose="020F0502020204030204" pitchFamily="34" charset="0"/>
                <a:ea typeface="Times New Roman"/>
                <a:cs typeface="Calibri" panose="020F0502020204030204" pitchFamily="34" charset="0"/>
              </a:rPr>
              <a:t/>
            </a:r>
            <a:br>
              <a:rPr lang="ar-IQ" sz="3200" b="1" dirty="0">
                <a:solidFill>
                  <a:prstClr val="black"/>
                </a:solidFill>
                <a:latin typeface="Calibri" panose="020F0502020204030204" pitchFamily="34" charset="0"/>
                <a:ea typeface="Times New Roman"/>
                <a:cs typeface="Calibri" panose="020F0502020204030204" pitchFamily="34" charset="0"/>
              </a:rPr>
            </a:br>
            <a:r>
              <a:rPr lang="ar-IQ" sz="3200" b="1" dirty="0" smtClean="0">
                <a:solidFill>
                  <a:prstClr val="black"/>
                </a:solidFill>
                <a:latin typeface="Calibri" panose="020F0502020204030204" pitchFamily="34" charset="0"/>
                <a:ea typeface="Times New Roman"/>
                <a:cs typeface="Calibri" panose="020F0502020204030204" pitchFamily="34" charset="0"/>
              </a:rPr>
              <a:t/>
            </a:r>
            <a:br>
              <a:rPr lang="ar-IQ" sz="3200" b="1" dirty="0" smtClean="0">
                <a:solidFill>
                  <a:prstClr val="black"/>
                </a:solidFill>
                <a:latin typeface="Calibri" panose="020F0502020204030204" pitchFamily="34" charset="0"/>
                <a:ea typeface="Times New Roman"/>
                <a:cs typeface="Calibri" panose="020F0502020204030204" pitchFamily="34" charset="0"/>
              </a:rPr>
            </a:br>
            <a:r>
              <a:rPr lang="ar-IQ" sz="3200" b="1" dirty="0" smtClean="0">
                <a:solidFill>
                  <a:prstClr val="black"/>
                </a:solidFill>
                <a:latin typeface="Calibri" panose="020F0502020204030204" pitchFamily="34" charset="0"/>
                <a:ea typeface="Times New Roman"/>
                <a:cs typeface="Calibri" panose="020F0502020204030204" pitchFamily="34" charset="0"/>
              </a:rPr>
              <a:t/>
            </a:r>
            <a:br>
              <a:rPr lang="ar-IQ" sz="3200" b="1" dirty="0" smtClean="0">
                <a:solidFill>
                  <a:prstClr val="black"/>
                </a:solidFill>
                <a:latin typeface="Calibri" panose="020F0502020204030204" pitchFamily="34" charset="0"/>
                <a:ea typeface="Times New Roman"/>
                <a:cs typeface="Calibri" panose="020F0502020204030204" pitchFamily="34" charset="0"/>
              </a:rPr>
            </a:br>
            <a:r>
              <a:rPr lang="ar-IQ" sz="3200" b="1" dirty="0">
                <a:solidFill>
                  <a:prstClr val="black"/>
                </a:solidFill>
                <a:latin typeface="Calibri" panose="020F0502020204030204" pitchFamily="34" charset="0"/>
                <a:ea typeface="Times New Roman"/>
                <a:cs typeface="Calibri" panose="020F0502020204030204" pitchFamily="34" charset="0"/>
              </a:rPr>
              <a:t/>
            </a:r>
            <a:br>
              <a:rPr lang="ar-IQ" sz="3200" b="1" dirty="0">
                <a:solidFill>
                  <a:prstClr val="black"/>
                </a:solidFill>
                <a:latin typeface="Calibri" panose="020F0502020204030204" pitchFamily="34" charset="0"/>
                <a:ea typeface="Times New Roman"/>
                <a:cs typeface="Calibri" panose="020F0502020204030204" pitchFamily="34" charset="0"/>
              </a:rPr>
            </a:br>
            <a:r>
              <a:rPr lang="ar-IQ" sz="3200" b="1" dirty="0" smtClean="0">
                <a:solidFill>
                  <a:prstClr val="black"/>
                </a:solidFill>
                <a:latin typeface="Calibri" panose="020F0502020204030204" pitchFamily="34" charset="0"/>
                <a:ea typeface="Times New Roman"/>
                <a:cs typeface="Calibri" panose="020F0502020204030204" pitchFamily="34" charset="0"/>
              </a:rPr>
              <a:t/>
            </a:r>
            <a:br>
              <a:rPr lang="ar-IQ" sz="3200" b="1" dirty="0" smtClean="0">
                <a:solidFill>
                  <a:prstClr val="black"/>
                </a:solidFill>
                <a:latin typeface="Calibri" panose="020F0502020204030204" pitchFamily="34" charset="0"/>
                <a:ea typeface="Times New Roman"/>
                <a:cs typeface="Calibri" panose="020F0502020204030204" pitchFamily="34" charset="0"/>
              </a:rPr>
            </a:br>
            <a:r>
              <a:rPr lang="ar-IQ" sz="3200" b="1" dirty="0">
                <a:solidFill>
                  <a:prstClr val="black"/>
                </a:solidFill>
                <a:latin typeface="Calibri" panose="020F0502020204030204" pitchFamily="34" charset="0"/>
                <a:ea typeface="Times New Roman"/>
                <a:cs typeface="Calibri" panose="020F0502020204030204" pitchFamily="34" charset="0"/>
              </a:rPr>
              <a:t/>
            </a:r>
            <a:br>
              <a:rPr lang="ar-IQ" sz="3200" b="1" dirty="0">
                <a:solidFill>
                  <a:prstClr val="black"/>
                </a:solidFill>
                <a:latin typeface="Calibri" panose="020F0502020204030204" pitchFamily="34" charset="0"/>
                <a:ea typeface="Times New Roman"/>
                <a:cs typeface="Calibri" panose="020F0502020204030204" pitchFamily="34" charset="0"/>
              </a:rPr>
            </a:br>
            <a:r>
              <a:rPr lang="ar-IQ" sz="3200" b="1" dirty="0" smtClean="0">
                <a:solidFill>
                  <a:prstClr val="black"/>
                </a:solidFill>
                <a:latin typeface="Calibri" panose="020F0502020204030204" pitchFamily="34" charset="0"/>
                <a:ea typeface="Times New Roman"/>
                <a:cs typeface="Calibri" panose="020F0502020204030204" pitchFamily="34" charset="0"/>
              </a:rPr>
              <a:t/>
            </a:r>
            <a:br>
              <a:rPr lang="ar-IQ" sz="3200" b="1" dirty="0" smtClean="0">
                <a:solidFill>
                  <a:prstClr val="black"/>
                </a:solidFill>
                <a:latin typeface="Calibri" panose="020F0502020204030204" pitchFamily="34" charset="0"/>
                <a:ea typeface="Times New Roman"/>
                <a:cs typeface="Calibri" panose="020F0502020204030204" pitchFamily="34" charset="0"/>
              </a:rPr>
            </a:br>
            <a:r>
              <a:rPr lang="ar-IQ" sz="3200" b="1" dirty="0">
                <a:solidFill>
                  <a:prstClr val="black"/>
                </a:solidFill>
                <a:latin typeface="Calibri" panose="020F0502020204030204" pitchFamily="34" charset="0"/>
                <a:ea typeface="Times New Roman"/>
                <a:cs typeface="Calibri" panose="020F0502020204030204" pitchFamily="34" charset="0"/>
              </a:rPr>
              <a:t/>
            </a:r>
            <a:br>
              <a:rPr lang="ar-IQ" sz="3200" b="1" dirty="0">
                <a:solidFill>
                  <a:prstClr val="black"/>
                </a:solidFill>
                <a:latin typeface="Calibri" panose="020F0502020204030204" pitchFamily="34" charset="0"/>
                <a:ea typeface="Times New Roman"/>
                <a:cs typeface="Calibri" panose="020F0502020204030204" pitchFamily="34" charset="0"/>
              </a:rPr>
            </a:br>
            <a:r>
              <a:rPr lang="ar-IQ" sz="3200" b="1" dirty="0" smtClean="0">
                <a:solidFill>
                  <a:prstClr val="black"/>
                </a:solidFill>
                <a:latin typeface="Calibri" panose="020F0502020204030204" pitchFamily="34" charset="0"/>
                <a:ea typeface="Times New Roman"/>
                <a:cs typeface="Calibri" panose="020F0502020204030204" pitchFamily="34" charset="0"/>
              </a:rPr>
              <a:t/>
            </a:r>
            <a:br>
              <a:rPr lang="ar-IQ" sz="3200" b="1" dirty="0" smtClean="0">
                <a:solidFill>
                  <a:prstClr val="black"/>
                </a:solidFill>
                <a:latin typeface="Calibri" panose="020F0502020204030204" pitchFamily="34" charset="0"/>
                <a:ea typeface="Times New Roman"/>
                <a:cs typeface="Calibri" panose="020F0502020204030204" pitchFamily="34" charset="0"/>
              </a:rPr>
            </a:br>
            <a:r>
              <a:rPr lang="ar-IQ" sz="3200" b="1" dirty="0">
                <a:solidFill>
                  <a:prstClr val="black"/>
                </a:solidFill>
                <a:latin typeface="Calibri" panose="020F0502020204030204" pitchFamily="34" charset="0"/>
                <a:ea typeface="Times New Roman"/>
                <a:cs typeface="Calibri" panose="020F0502020204030204" pitchFamily="34" charset="0"/>
              </a:rPr>
              <a:t/>
            </a:r>
            <a:br>
              <a:rPr lang="ar-IQ" sz="3200" b="1" dirty="0">
                <a:solidFill>
                  <a:prstClr val="black"/>
                </a:solidFill>
                <a:latin typeface="Calibri" panose="020F0502020204030204" pitchFamily="34" charset="0"/>
                <a:ea typeface="Times New Roman"/>
                <a:cs typeface="Calibri" panose="020F0502020204030204" pitchFamily="34" charset="0"/>
              </a:rPr>
            </a:br>
            <a:r>
              <a:rPr lang="ar-IQ" sz="3200" b="1" dirty="0" smtClean="0">
                <a:solidFill>
                  <a:prstClr val="black"/>
                </a:solidFill>
                <a:latin typeface="Calibri" panose="020F0502020204030204" pitchFamily="34" charset="0"/>
                <a:ea typeface="Times New Roman"/>
                <a:cs typeface="Calibri" panose="020F0502020204030204" pitchFamily="34" charset="0"/>
              </a:rPr>
              <a:t/>
            </a:r>
            <a:br>
              <a:rPr lang="ar-IQ" sz="3200" b="1" dirty="0" smtClean="0">
                <a:solidFill>
                  <a:prstClr val="black"/>
                </a:solidFill>
                <a:latin typeface="Calibri" panose="020F0502020204030204" pitchFamily="34" charset="0"/>
                <a:ea typeface="Times New Roman"/>
                <a:cs typeface="Calibri" panose="020F0502020204030204" pitchFamily="34" charset="0"/>
              </a:rPr>
            </a:br>
            <a:r>
              <a:rPr lang="ar-LY" sz="3200" b="1" dirty="0" smtClean="0">
                <a:solidFill>
                  <a:prstClr val="black"/>
                </a:solidFill>
                <a:latin typeface="Calibri" panose="020F0502020204030204" pitchFamily="34" charset="0"/>
                <a:ea typeface="Times New Roman"/>
                <a:cs typeface="Calibri" panose="020F0502020204030204" pitchFamily="34" charset="0"/>
              </a:rPr>
              <a:t>تحديد القطاع</a:t>
            </a:r>
            <a:r>
              <a:rPr lang="ar-IQ" sz="3200" b="1" dirty="0" smtClean="0">
                <a:solidFill>
                  <a:prstClr val="black"/>
                </a:solidFill>
                <a:latin typeface="Calibri" panose="020F0502020204030204" pitchFamily="34" charset="0"/>
                <a:ea typeface="Times New Roman"/>
                <a:cs typeface="Calibri" panose="020F0502020204030204" pitchFamily="34" charset="0"/>
              </a:rPr>
              <a:t>ات</a:t>
            </a:r>
            <a:r>
              <a:rPr lang="ar-LY" sz="3200" b="1" dirty="0" smtClean="0">
                <a:solidFill>
                  <a:prstClr val="black"/>
                </a:solidFill>
                <a:latin typeface="Calibri" panose="020F0502020204030204" pitchFamily="34" charset="0"/>
                <a:ea typeface="Times New Roman"/>
                <a:cs typeface="Calibri" panose="020F0502020204030204" pitchFamily="34" charset="0"/>
              </a:rPr>
              <a:t> التشغيلي</a:t>
            </a:r>
            <a:r>
              <a:rPr lang="ar-IQ" sz="3200" b="1" dirty="0" smtClean="0">
                <a:solidFill>
                  <a:prstClr val="black"/>
                </a:solidFill>
                <a:latin typeface="Calibri" panose="020F0502020204030204" pitchFamily="34" charset="0"/>
                <a:ea typeface="Times New Roman"/>
                <a:cs typeface="Calibri" panose="020F0502020204030204" pitchFamily="34" charset="0"/>
              </a:rPr>
              <a:t>ة</a:t>
            </a:r>
            <a:r>
              <a:rPr lang="en-US" sz="3200" b="1" dirty="0">
                <a:solidFill>
                  <a:prstClr val="black"/>
                </a:solidFill>
                <a:latin typeface="Calibri" panose="020F0502020204030204" pitchFamily="34" charset="0"/>
                <a:ea typeface="Times New Roman"/>
                <a:cs typeface="Calibri" panose="020F0502020204030204" pitchFamily="34" charset="0"/>
              </a:rPr>
              <a:t/>
            </a:r>
            <a:br>
              <a:rPr lang="en-US" sz="3200" b="1" dirty="0">
                <a:solidFill>
                  <a:prstClr val="black"/>
                </a:solidFill>
                <a:latin typeface="Calibri" panose="020F0502020204030204" pitchFamily="34" charset="0"/>
                <a:ea typeface="Times New Roman"/>
                <a:cs typeface="Calibri" panose="020F0502020204030204" pitchFamily="34" charset="0"/>
              </a:rPr>
            </a:br>
            <a:r>
              <a:rPr lang="en-US" altLang="en-US" sz="3200" b="1" dirty="0">
                <a:solidFill>
                  <a:schemeClr val="tx1"/>
                </a:solidFill>
              </a:rPr>
              <a:t>Operating Segments</a:t>
            </a:r>
            <a:endParaRPr lang="en-US" sz="3200" dirty="0">
              <a:solidFill>
                <a:schemeClr val="tx1"/>
              </a:solidFill>
            </a:endParaRPr>
          </a:p>
        </p:txBody>
      </p:sp>
      <p:sp>
        <p:nvSpPr>
          <p:cNvPr id="6" name="Content Placeholder 5"/>
          <p:cNvSpPr>
            <a:spLocks noGrp="1"/>
          </p:cNvSpPr>
          <p:nvPr>
            <p:ph idx="1"/>
          </p:nvPr>
        </p:nvSpPr>
        <p:spPr/>
        <p:txBody>
          <a:bodyPr>
            <a:normAutofit/>
          </a:bodyPr>
          <a:lstStyle/>
          <a:p>
            <a:endParaRPr lang="en-US" altLang="en-US" dirty="0" smtClean="0"/>
          </a:p>
          <a:p>
            <a:endParaRPr lang="en-US" dirty="0"/>
          </a:p>
        </p:txBody>
      </p:sp>
      <p:sp>
        <p:nvSpPr>
          <p:cNvPr id="2" name="Slide Number Placeholder 1"/>
          <p:cNvSpPr>
            <a:spLocks noGrp="1"/>
          </p:cNvSpPr>
          <p:nvPr>
            <p:ph type="sldNum" sz="quarter" idx="12"/>
          </p:nvPr>
        </p:nvSpPr>
        <p:spPr/>
        <p:txBody>
          <a:bodyPr/>
          <a:lstStyle/>
          <a:p>
            <a:fld id="{0B62EAB1-D80C-4217-BFF0-836E2E1B9F25}" type="slidenum">
              <a:rPr lang="en-US" smtClean="0"/>
              <a:pPr/>
              <a:t>5</a:t>
            </a:fld>
            <a:endParaRPr lang="en-US" dirty="0"/>
          </a:p>
        </p:txBody>
      </p:sp>
      <p:sp>
        <p:nvSpPr>
          <p:cNvPr id="3" name="مستطيل 2"/>
          <p:cNvSpPr/>
          <p:nvPr/>
        </p:nvSpPr>
        <p:spPr>
          <a:xfrm>
            <a:off x="381000" y="1752600"/>
            <a:ext cx="8153400" cy="4108817"/>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just" rtl="1">
              <a:lnSpc>
                <a:spcPct val="115000"/>
              </a:lnSpc>
            </a:pPr>
            <a:r>
              <a:rPr lang="ar-IQ" sz="2000" b="1" dirty="0">
                <a:solidFill>
                  <a:schemeClr val="tx1"/>
                </a:solidFill>
                <a:latin typeface="Calibri" panose="020F0502020204030204" pitchFamily="34" charset="0"/>
                <a:ea typeface="Times New Roman"/>
                <a:cs typeface="Calibri" panose="020F0502020204030204" pitchFamily="34" charset="0"/>
              </a:rPr>
              <a:t>ويتطلب تحديد أو تشخيص القطاع التشغيلي أن يتصف بالآتي : </a:t>
            </a:r>
            <a:endParaRPr lang="en-US" sz="2000" b="1" dirty="0">
              <a:solidFill>
                <a:schemeClr val="tx1"/>
              </a:solidFill>
              <a:latin typeface="Calibri" panose="020F0502020204030204" pitchFamily="34" charset="0"/>
              <a:ea typeface="Times New Roman"/>
              <a:cs typeface="Calibri" panose="020F0502020204030204" pitchFamily="34" charset="0"/>
            </a:endParaRPr>
          </a:p>
          <a:p>
            <a:pPr algn="just" rtl="1">
              <a:lnSpc>
                <a:spcPct val="115000"/>
              </a:lnSpc>
            </a:pPr>
            <a:r>
              <a:rPr lang="ar-IQ" sz="2000" b="1" dirty="0">
                <a:solidFill>
                  <a:schemeClr val="tx1"/>
                </a:solidFill>
                <a:latin typeface="Calibri" panose="020F0502020204030204" pitchFamily="34" charset="0"/>
                <a:ea typeface="Times New Roman"/>
                <a:cs typeface="Calibri" panose="020F0502020204030204" pitchFamily="34" charset="0"/>
              </a:rPr>
              <a:t> </a:t>
            </a:r>
            <a:endParaRPr lang="en-US" sz="2000" b="1" dirty="0">
              <a:solidFill>
                <a:schemeClr val="tx1"/>
              </a:solidFill>
              <a:latin typeface="Calibri" panose="020F0502020204030204" pitchFamily="34" charset="0"/>
              <a:ea typeface="Times New Roman"/>
              <a:cs typeface="Calibri" panose="020F0502020204030204" pitchFamily="34" charset="0"/>
            </a:endParaRPr>
          </a:p>
          <a:p>
            <a:pPr marL="342900" marR="0" lvl="0" indent="-342900" algn="just" rtl="1">
              <a:lnSpc>
                <a:spcPct val="115000"/>
              </a:lnSpc>
              <a:spcBef>
                <a:spcPts val="0"/>
              </a:spcBef>
              <a:spcAft>
                <a:spcPts val="0"/>
              </a:spcAft>
              <a:buFont typeface="+mj-lt"/>
              <a:buAutoNum type="arabicPeriod"/>
            </a:pPr>
            <a:r>
              <a:rPr lang="ar-IQ" sz="2000" b="1" dirty="0">
                <a:solidFill>
                  <a:schemeClr val="tx1"/>
                </a:solidFill>
                <a:latin typeface="Calibri" panose="020F0502020204030204" pitchFamily="34" charset="0"/>
                <a:ea typeface="Times New Roman"/>
                <a:cs typeface="Calibri" panose="020F0502020204030204" pitchFamily="34" charset="0"/>
              </a:rPr>
              <a:t>يمارس نشاط تتولد عنه ايرادات وتتكبد عنه مصاريف بما فيها الايرادات والمصاريف الناتجة عن العمليات مع قطاعات (اقسام) الشركة الأخرى.</a:t>
            </a:r>
            <a:endParaRPr lang="en-US" sz="2000" b="1" dirty="0">
              <a:solidFill>
                <a:schemeClr val="tx1"/>
              </a:solidFill>
              <a:latin typeface="Calibri" panose="020F0502020204030204" pitchFamily="34" charset="0"/>
              <a:ea typeface="Times New Roman"/>
              <a:cs typeface="Calibri" panose="020F0502020204030204" pitchFamily="34" charset="0"/>
            </a:endParaRPr>
          </a:p>
          <a:p>
            <a:pPr marL="342900" marR="0" lvl="0" indent="-342900" algn="just" rtl="1">
              <a:lnSpc>
                <a:spcPct val="115000"/>
              </a:lnSpc>
              <a:spcBef>
                <a:spcPts val="0"/>
              </a:spcBef>
              <a:spcAft>
                <a:spcPts val="0"/>
              </a:spcAft>
              <a:buFont typeface="+mj-lt"/>
              <a:buAutoNum type="arabicPeriod"/>
            </a:pPr>
            <a:r>
              <a:rPr lang="ar-IQ" sz="2000" b="1" dirty="0">
                <a:solidFill>
                  <a:schemeClr val="tx1"/>
                </a:solidFill>
                <a:latin typeface="Calibri" panose="020F0502020204030204" pitchFamily="34" charset="0"/>
                <a:ea typeface="Times New Roman"/>
                <a:cs typeface="Calibri" panose="020F0502020204030204" pitchFamily="34" charset="0"/>
              </a:rPr>
              <a:t>تتم مراجعة نتائجه التشغيلية بشكل منتظم من متخذ القرار التشغيلي الرئيس للشركة </a:t>
            </a:r>
            <a:r>
              <a:rPr lang="en-US" sz="2000" b="1" dirty="0">
                <a:solidFill>
                  <a:schemeClr val="tx1"/>
                </a:solidFill>
                <a:latin typeface="Calibri" panose="020F0502020204030204" pitchFamily="34" charset="0"/>
                <a:ea typeface="Times New Roman"/>
                <a:cs typeface="Calibri" panose="020F0502020204030204" pitchFamily="34" charset="0"/>
              </a:rPr>
              <a:t>Chief Operating Decision Marker</a:t>
            </a:r>
            <a:r>
              <a:rPr lang="ar-IQ" sz="2000" b="1" dirty="0">
                <a:solidFill>
                  <a:schemeClr val="tx1"/>
                </a:solidFill>
                <a:latin typeface="Calibri" panose="020F0502020204030204" pitchFamily="34" charset="0"/>
                <a:ea typeface="Times New Roman"/>
                <a:cs typeface="Calibri" panose="020F0502020204030204" pitchFamily="34" charset="0"/>
              </a:rPr>
              <a:t> لاتخاذ </a:t>
            </a:r>
            <a:r>
              <a:rPr lang="ar-IQ" sz="2000" b="1" dirty="0" smtClean="0">
                <a:solidFill>
                  <a:schemeClr val="tx1"/>
                </a:solidFill>
                <a:latin typeface="Calibri" panose="020F0502020204030204" pitchFamily="34" charset="0"/>
                <a:ea typeface="Times New Roman"/>
                <a:cs typeface="Calibri" panose="020F0502020204030204" pitchFamily="34" charset="0"/>
              </a:rPr>
              <a:t>قرارات </a:t>
            </a:r>
            <a:r>
              <a:rPr lang="ar-IQ" sz="2000" b="1" dirty="0">
                <a:solidFill>
                  <a:schemeClr val="tx1"/>
                </a:solidFill>
                <a:latin typeface="Calibri" panose="020F0502020204030204" pitchFamily="34" charset="0"/>
                <a:ea typeface="Times New Roman"/>
                <a:cs typeface="Calibri" panose="020F0502020204030204" pitchFamily="34" charset="0"/>
              </a:rPr>
              <a:t>حول الموارد التي سيتم تخصيصها للقطاع وتقييم ادائه.</a:t>
            </a:r>
            <a:endParaRPr lang="en-US" sz="2000" b="1" dirty="0">
              <a:solidFill>
                <a:schemeClr val="tx1"/>
              </a:solidFill>
              <a:latin typeface="Calibri" panose="020F0502020204030204" pitchFamily="34" charset="0"/>
              <a:ea typeface="Times New Roman"/>
              <a:cs typeface="Calibri" panose="020F0502020204030204" pitchFamily="34" charset="0"/>
            </a:endParaRPr>
          </a:p>
          <a:p>
            <a:pPr marL="457200" indent="-457200" algn="just" rtl="1">
              <a:buFont typeface="+mj-lt"/>
              <a:buAutoNum type="arabicPeriod"/>
            </a:pPr>
            <a:r>
              <a:rPr lang="ar-IQ" sz="2000" b="1" dirty="0" smtClean="0">
                <a:solidFill>
                  <a:schemeClr val="tx1"/>
                </a:solidFill>
                <a:latin typeface="Calibri" panose="020F0502020204030204" pitchFamily="34" charset="0"/>
                <a:ea typeface="Times New Roman"/>
                <a:cs typeface="Calibri" panose="020F0502020204030204" pitchFamily="34" charset="0"/>
              </a:rPr>
              <a:t>توفر </a:t>
            </a:r>
            <a:r>
              <a:rPr lang="ar-IQ" sz="2000" b="1" dirty="0">
                <a:solidFill>
                  <a:schemeClr val="tx1"/>
                </a:solidFill>
                <a:latin typeface="Calibri" panose="020F0502020204030204" pitchFamily="34" charset="0"/>
                <a:ea typeface="Times New Roman"/>
                <a:cs typeface="Calibri" panose="020F0502020204030204" pitchFamily="34" charset="0"/>
              </a:rPr>
              <a:t>معلومات منفصلة حول ذلك القطاع , حيث يتم الإفصاح عن كل قطاع تشغيلي بالاستناد إلى مؤشرات أو حدود كمية </a:t>
            </a:r>
            <a:r>
              <a:rPr lang="en-US" sz="2000" b="1" dirty="0">
                <a:solidFill>
                  <a:schemeClr val="tx1"/>
                </a:solidFill>
                <a:latin typeface="Calibri" panose="020F0502020204030204" pitchFamily="34" charset="0"/>
                <a:ea typeface="Times New Roman"/>
                <a:cs typeface="Calibri" panose="020F0502020204030204" pitchFamily="34" charset="0"/>
              </a:rPr>
              <a:t>Quantitative Thresholds </a:t>
            </a:r>
            <a:r>
              <a:rPr lang="ar-IQ" sz="2000" b="1" dirty="0">
                <a:solidFill>
                  <a:schemeClr val="tx1"/>
                </a:solidFill>
                <a:latin typeface="Calibri" panose="020F0502020204030204" pitchFamily="34" charset="0"/>
                <a:ea typeface="Times New Roman"/>
                <a:cs typeface="Calibri" panose="020F0502020204030204" pitchFamily="34" charset="0"/>
              </a:rPr>
              <a:t> ومعايير محددة للتجميع </a:t>
            </a:r>
            <a:r>
              <a:rPr lang="en-US" sz="2000" b="1" dirty="0">
                <a:solidFill>
                  <a:schemeClr val="tx1"/>
                </a:solidFill>
                <a:latin typeface="Calibri" panose="020F0502020204030204" pitchFamily="34" charset="0"/>
                <a:ea typeface="Times New Roman"/>
                <a:cs typeface="Calibri" panose="020F0502020204030204" pitchFamily="34" charset="0"/>
              </a:rPr>
              <a:t>Aggregation Criteria</a:t>
            </a:r>
            <a:r>
              <a:rPr lang="ar-IQ" sz="2000" b="1" dirty="0">
                <a:solidFill>
                  <a:schemeClr val="tx1"/>
                </a:solidFill>
                <a:latin typeface="Calibri" panose="020F0502020204030204" pitchFamily="34" charset="0"/>
                <a:ea typeface="Times New Roman"/>
                <a:cs typeface="Calibri" panose="020F0502020204030204" pitchFamily="34" charset="0"/>
              </a:rPr>
              <a:t> , حيث يتم بعد تحديد القطاع الواجب الإبلاغ عنه وفق المؤشرات الكمية تحديد ما اذا كان من الممكن تجميع تلك القطاعات بحسب الخصائص الاقتصادية المتشابهة  فيما بينها </a:t>
            </a:r>
            <a:r>
              <a:rPr lang="ar-IQ" sz="2000" b="1" dirty="0" smtClean="0">
                <a:solidFill>
                  <a:schemeClr val="tx1"/>
                </a:solidFill>
                <a:latin typeface="Calibri" panose="020F0502020204030204" pitchFamily="34" charset="0"/>
                <a:ea typeface="Times New Roman"/>
                <a:cs typeface="Calibri" panose="020F0502020204030204" pitchFamily="34" charset="0"/>
              </a:rPr>
              <a:t>.</a:t>
            </a:r>
            <a:endParaRPr lang="en-US" sz="20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2507795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3331" name="Rectangle 3"/>
          <p:cNvSpPr>
            <a:spLocks noGrp="1" noChangeArrowheads="1"/>
          </p:cNvSpPr>
          <p:nvPr>
            <p:ph type="title"/>
          </p:nvPr>
        </p:nvSpPr>
        <p:spPr>
          <a:xfrm>
            <a:off x="1447800" y="609600"/>
            <a:ext cx="7162800" cy="685800"/>
          </a:xfrm>
        </p:spPr>
        <p:style>
          <a:lnRef idx="1">
            <a:schemeClr val="accent3"/>
          </a:lnRef>
          <a:fillRef idx="2">
            <a:schemeClr val="accent3"/>
          </a:fillRef>
          <a:effectRef idx="1">
            <a:schemeClr val="accent3"/>
          </a:effectRef>
          <a:fontRef idx="minor">
            <a:schemeClr val="dk1"/>
          </a:fontRef>
        </p:style>
        <p:txBody>
          <a:bodyPr>
            <a:normAutofit/>
          </a:bodyPr>
          <a:lstStyle/>
          <a:p>
            <a:pPr algn="ctr" rtl="1"/>
            <a:r>
              <a:rPr lang="ar-IQ" sz="3200" b="1" dirty="0">
                <a:solidFill>
                  <a:prstClr val="black"/>
                </a:solidFill>
                <a:latin typeface="Calibri" panose="020F0502020204030204" pitchFamily="34" charset="0"/>
                <a:ea typeface="Times New Roman"/>
                <a:cs typeface="Calibri" panose="020F0502020204030204" pitchFamily="34" charset="0"/>
              </a:rPr>
              <a:t>معايير التجميع </a:t>
            </a:r>
            <a:r>
              <a:rPr lang="en-US" sz="3200" b="1" dirty="0">
                <a:solidFill>
                  <a:prstClr val="black"/>
                </a:solidFill>
                <a:latin typeface="Calibri" panose="020F0502020204030204" pitchFamily="34" charset="0"/>
                <a:ea typeface="Times New Roman"/>
                <a:cs typeface="Calibri" panose="020F0502020204030204" pitchFamily="34" charset="0"/>
              </a:rPr>
              <a:t>Aggregation Criteria</a:t>
            </a:r>
            <a:endParaRPr lang="en-US" sz="3200" b="1" dirty="0"/>
          </a:p>
        </p:txBody>
      </p:sp>
      <p:sp>
        <p:nvSpPr>
          <p:cNvPr id="6" name="Content Placeholder 5"/>
          <p:cNvSpPr>
            <a:spLocks noGrp="1"/>
          </p:cNvSpPr>
          <p:nvPr>
            <p:ph idx="1"/>
          </p:nvPr>
        </p:nvSpPr>
        <p:spPr>
          <a:xfrm>
            <a:off x="533400" y="1752600"/>
            <a:ext cx="8077200" cy="4373563"/>
          </a:xfrm>
        </p:spPr>
        <p:style>
          <a:lnRef idx="1">
            <a:schemeClr val="accent2"/>
          </a:lnRef>
          <a:fillRef idx="2">
            <a:schemeClr val="accent2"/>
          </a:fillRef>
          <a:effectRef idx="1">
            <a:schemeClr val="accent2"/>
          </a:effectRef>
          <a:fontRef idx="minor">
            <a:schemeClr val="dk1"/>
          </a:fontRef>
        </p:style>
        <p:txBody>
          <a:bodyPr>
            <a:normAutofit/>
          </a:bodyPr>
          <a:lstStyle/>
          <a:p>
            <a:pPr marL="0" lvl="0" indent="0" algn="just" rtl="1">
              <a:lnSpc>
                <a:spcPct val="115000"/>
              </a:lnSpc>
              <a:spcBef>
                <a:spcPts val="0"/>
              </a:spcBef>
              <a:buNone/>
            </a:pPr>
            <a:r>
              <a:rPr lang="ar-IQ" sz="2600" b="1" dirty="0" smtClean="0">
                <a:latin typeface="Calibri" panose="020F0502020204030204" pitchFamily="34" charset="0"/>
                <a:ea typeface="Times New Roman"/>
                <a:cs typeface="Calibri" panose="020F0502020204030204" pitchFamily="34" charset="0"/>
              </a:rPr>
              <a:t>معايير التجميع </a:t>
            </a:r>
            <a:r>
              <a:rPr lang="en-US" sz="2600" b="1" dirty="0" smtClean="0">
                <a:latin typeface="Calibri" panose="020F0502020204030204" pitchFamily="34" charset="0"/>
                <a:ea typeface="Times New Roman"/>
                <a:cs typeface="Calibri" panose="020F0502020204030204" pitchFamily="34" charset="0"/>
              </a:rPr>
              <a:t>Aggregation Criteria</a:t>
            </a:r>
            <a:r>
              <a:rPr lang="ar-IQ" sz="2600" b="1" dirty="0" smtClean="0">
                <a:latin typeface="Calibri" panose="020F0502020204030204" pitchFamily="34" charset="0"/>
                <a:ea typeface="Times New Roman"/>
                <a:cs typeface="Calibri" panose="020F0502020204030204" pitchFamily="34" charset="0"/>
              </a:rPr>
              <a:t> , حيث يتم بعد تحديد القطاع الواجب الإبلاغ عنه وفق المؤشرات الكمية تحديد ما اذا كان من الممكن تجميع تلك القطاعات بحسب الخصائص الاقتصادية المتشابهة  فيما بينها من حيث :</a:t>
            </a:r>
            <a:endParaRPr lang="en-US" sz="2600" b="1" dirty="0" smtClean="0">
              <a:latin typeface="Calibri" panose="020F0502020204030204" pitchFamily="34" charset="0"/>
              <a:ea typeface="Times New Roman"/>
              <a:cs typeface="Calibri" panose="020F0502020204030204" pitchFamily="34" charset="0"/>
            </a:endParaRPr>
          </a:p>
          <a:p>
            <a:pPr lvl="0" algn="just" rtl="1">
              <a:lnSpc>
                <a:spcPct val="115000"/>
              </a:lnSpc>
              <a:spcBef>
                <a:spcPts val="0"/>
              </a:spcBef>
              <a:buFont typeface="+mj-lt"/>
              <a:buAutoNum type="arabicPeriod"/>
            </a:pPr>
            <a:r>
              <a:rPr lang="ar-IQ" sz="2600" b="1" dirty="0" smtClean="0">
                <a:latin typeface="Calibri" panose="020F0502020204030204" pitchFamily="34" charset="0"/>
                <a:ea typeface="Times New Roman"/>
                <a:cs typeface="Calibri" panose="020F0502020204030204" pitchFamily="34" charset="0"/>
              </a:rPr>
              <a:t>طبيعة </a:t>
            </a:r>
            <a:r>
              <a:rPr lang="ar-IQ" sz="2600" b="1" dirty="0">
                <a:latin typeface="Calibri" panose="020F0502020204030204" pitchFamily="34" charset="0"/>
                <a:ea typeface="Times New Roman"/>
                <a:cs typeface="Calibri" panose="020F0502020204030204" pitchFamily="34" charset="0"/>
              </a:rPr>
              <a:t>المنتجات أو الخدمات التي يقدمها كل قطاع .</a:t>
            </a:r>
            <a:endParaRPr lang="en-US" sz="2600" b="1" dirty="0">
              <a:latin typeface="Calibri" panose="020F0502020204030204" pitchFamily="34" charset="0"/>
              <a:ea typeface="Times New Roman"/>
              <a:cs typeface="Calibri" panose="020F0502020204030204" pitchFamily="34" charset="0"/>
            </a:endParaRPr>
          </a:p>
          <a:p>
            <a:pPr lvl="0" algn="just" rtl="1">
              <a:lnSpc>
                <a:spcPct val="115000"/>
              </a:lnSpc>
              <a:spcBef>
                <a:spcPts val="0"/>
              </a:spcBef>
              <a:buFont typeface="+mj-lt"/>
              <a:buAutoNum type="arabicPeriod"/>
            </a:pPr>
            <a:r>
              <a:rPr lang="ar-IQ" sz="2600" b="1" dirty="0">
                <a:latin typeface="Calibri" panose="020F0502020204030204" pitchFamily="34" charset="0"/>
                <a:ea typeface="Times New Roman"/>
                <a:cs typeface="Calibri" panose="020F0502020204030204" pitchFamily="34" charset="0"/>
              </a:rPr>
              <a:t> طبيعة العمليات الانتاجية لكل قطاع .</a:t>
            </a:r>
            <a:endParaRPr lang="en-US" sz="2600" b="1" dirty="0">
              <a:latin typeface="Calibri" panose="020F0502020204030204" pitchFamily="34" charset="0"/>
              <a:ea typeface="Times New Roman"/>
              <a:cs typeface="Calibri" panose="020F0502020204030204" pitchFamily="34" charset="0"/>
            </a:endParaRPr>
          </a:p>
          <a:p>
            <a:pPr lvl="0" algn="just" rtl="1">
              <a:lnSpc>
                <a:spcPct val="115000"/>
              </a:lnSpc>
              <a:spcBef>
                <a:spcPts val="0"/>
              </a:spcBef>
              <a:buFont typeface="+mj-lt"/>
              <a:buAutoNum type="arabicPeriod"/>
            </a:pPr>
            <a:r>
              <a:rPr lang="ar-IQ" sz="2600" b="1" dirty="0">
                <a:latin typeface="Calibri" panose="020F0502020204030204" pitchFamily="34" charset="0"/>
                <a:ea typeface="Times New Roman"/>
                <a:cs typeface="Calibri" panose="020F0502020204030204" pitchFamily="34" charset="0"/>
              </a:rPr>
              <a:t> انواع او فئات الزبائن المستهدفة من القطاع .</a:t>
            </a:r>
            <a:endParaRPr lang="en-US" sz="2600" b="1" dirty="0">
              <a:latin typeface="Calibri" panose="020F0502020204030204" pitchFamily="34" charset="0"/>
              <a:ea typeface="Times New Roman"/>
              <a:cs typeface="Calibri" panose="020F0502020204030204" pitchFamily="34" charset="0"/>
            </a:endParaRPr>
          </a:p>
          <a:p>
            <a:pPr lvl="0" algn="just" rtl="1">
              <a:lnSpc>
                <a:spcPct val="115000"/>
              </a:lnSpc>
              <a:spcBef>
                <a:spcPts val="0"/>
              </a:spcBef>
              <a:buFont typeface="+mj-lt"/>
              <a:buAutoNum type="arabicPeriod"/>
            </a:pPr>
            <a:r>
              <a:rPr lang="ar-IQ" sz="2600" b="1" dirty="0">
                <a:latin typeface="Calibri" panose="020F0502020204030204" pitchFamily="34" charset="0"/>
                <a:ea typeface="Times New Roman"/>
                <a:cs typeface="Calibri" panose="020F0502020204030204" pitchFamily="34" charset="0"/>
              </a:rPr>
              <a:t> الأساليب المستخدمة لتوزيع المنتجات او تقديم الخدمات .</a:t>
            </a:r>
            <a:endParaRPr lang="en-US" sz="2600" b="1" dirty="0">
              <a:latin typeface="Calibri" panose="020F0502020204030204" pitchFamily="34" charset="0"/>
              <a:ea typeface="Times New Roman"/>
              <a:cs typeface="Calibri" panose="020F0502020204030204" pitchFamily="34" charset="0"/>
            </a:endParaRPr>
          </a:p>
          <a:p>
            <a:pPr lvl="0" algn="just" rtl="1">
              <a:lnSpc>
                <a:spcPct val="115000"/>
              </a:lnSpc>
              <a:spcBef>
                <a:spcPts val="0"/>
              </a:spcBef>
              <a:buFont typeface="+mj-lt"/>
              <a:buAutoNum type="arabicPeriod"/>
            </a:pPr>
            <a:r>
              <a:rPr lang="ar-IQ" sz="2600" b="1" dirty="0">
                <a:latin typeface="Calibri" panose="020F0502020204030204" pitchFamily="34" charset="0"/>
                <a:ea typeface="Times New Roman"/>
                <a:cs typeface="Calibri" panose="020F0502020204030204" pitchFamily="34" charset="0"/>
              </a:rPr>
              <a:t>طبيعة البيئة التنظيمية .</a:t>
            </a:r>
            <a:endParaRPr lang="en-US" sz="2600" b="1" dirty="0">
              <a:latin typeface="Calibri" panose="020F0502020204030204" pitchFamily="34" charset="0"/>
              <a:ea typeface="Times New Roman"/>
              <a:cs typeface="Calibri" panose="020F0502020204030204" pitchFamily="34" charset="0"/>
            </a:endParaRPr>
          </a:p>
          <a:p>
            <a:pPr marL="0" indent="0">
              <a:buNone/>
            </a:pPr>
            <a:endParaRPr lang="en-US" dirty="0"/>
          </a:p>
        </p:txBody>
      </p:sp>
      <p:sp>
        <p:nvSpPr>
          <p:cNvPr id="2" name="Slide Number Placeholder 1"/>
          <p:cNvSpPr>
            <a:spLocks noGrp="1"/>
          </p:cNvSpPr>
          <p:nvPr>
            <p:ph type="sldNum" sz="quarter" idx="12"/>
          </p:nvPr>
        </p:nvSpPr>
        <p:spPr/>
        <p:txBody>
          <a:bodyPr/>
          <a:lstStyle/>
          <a:p>
            <a:fld id="{0B62EAB1-D80C-4217-BFF0-836E2E1B9F25}" type="slidenum">
              <a:rPr lang="en-US" smtClean="0"/>
              <a:pPr/>
              <a:t>6</a:t>
            </a:fld>
            <a:endParaRPr lang="en-US" dirty="0"/>
          </a:p>
        </p:txBody>
      </p:sp>
    </p:spTree>
    <p:extLst>
      <p:ext uri="{BB962C8B-B14F-4D97-AF65-F5344CB8AC3E}">
        <p14:creationId xmlns:p14="http://schemas.microsoft.com/office/powerpoint/2010/main" val="160504035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5379" name="Rectangle 3"/>
          <p:cNvSpPr>
            <a:spLocks noGrp="1" noChangeArrowheads="1"/>
          </p:cNvSpPr>
          <p:nvPr>
            <p:ph type="title"/>
          </p:nvPr>
        </p:nvSpPr>
        <p:spPr>
          <a:xfrm>
            <a:off x="1447800" y="381000"/>
            <a:ext cx="7086600" cy="914400"/>
          </a:xfrm>
        </p:spPr>
        <p:style>
          <a:lnRef idx="1">
            <a:schemeClr val="accent5"/>
          </a:lnRef>
          <a:fillRef idx="2">
            <a:schemeClr val="accent5"/>
          </a:fillRef>
          <a:effectRef idx="1">
            <a:schemeClr val="accent5"/>
          </a:effectRef>
          <a:fontRef idx="minor">
            <a:schemeClr val="dk1"/>
          </a:fontRef>
        </p:style>
        <p:txBody>
          <a:bodyPr>
            <a:normAutofit fontScale="90000"/>
          </a:bodyPr>
          <a:lstStyle/>
          <a:p>
            <a:pPr algn="ctr" rtl="1"/>
            <a:r>
              <a:rPr lang="ar-IQ" sz="3100" b="1" dirty="0" smtClean="0">
                <a:solidFill>
                  <a:schemeClr val="tx1"/>
                </a:solidFill>
                <a:latin typeface="Calibri" panose="020F0502020204030204" pitchFamily="34" charset="0"/>
                <a:cs typeface="Calibri" panose="020F0502020204030204" pitchFamily="34" charset="0"/>
              </a:rPr>
              <a:t>تحديد القطاعات الواجب الإبلاغ عنها</a:t>
            </a:r>
            <a:r>
              <a:rPr lang="en-US" sz="3100" b="1" dirty="0" smtClean="0">
                <a:solidFill>
                  <a:schemeClr val="tx1"/>
                </a:solidFill>
                <a:latin typeface="Calibri" panose="020F0502020204030204" pitchFamily="34" charset="0"/>
                <a:cs typeface="Calibri" panose="020F0502020204030204" pitchFamily="34" charset="0"/>
              </a:rPr>
              <a:t> </a:t>
            </a:r>
            <a:br>
              <a:rPr lang="en-US" sz="3100" b="1" dirty="0" smtClean="0">
                <a:solidFill>
                  <a:schemeClr val="tx1"/>
                </a:solidFill>
                <a:latin typeface="Calibri" panose="020F0502020204030204" pitchFamily="34" charset="0"/>
                <a:cs typeface="Calibri" panose="020F0502020204030204" pitchFamily="34" charset="0"/>
              </a:rPr>
            </a:br>
            <a:r>
              <a:rPr lang="en-US" sz="3100" b="1" dirty="0" smtClean="0">
                <a:solidFill>
                  <a:schemeClr val="tx1"/>
                </a:solidFill>
                <a:latin typeface="Calibri" panose="020F0502020204030204" pitchFamily="34" charset="0"/>
                <a:cs typeface="Calibri" panose="020F0502020204030204" pitchFamily="34" charset="0"/>
              </a:rPr>
              <a:t> Reportable segment</a:t>
            </a:r>
            <a:r>
              <a:rPr lang="ar-IQ" sz="3600" dirty="0" smtClean="0">
                <a:solidFill>
                  <a:schemeClr val="tx1"/>
                </a:solidFill>
              </a:rPr>
              <a:t> </a:t>
            </a:r>
            <a:endParaRPr lang="en-US" sz="3600" dirty="0">
              <a:solidFill>
                <a:schemeClr val="tx1"/>
              </a:solidFill>
            </a:endParaRPr>
          </a:p>
        </p:txBody>
      </p:sp>
      <p:sp>
        <p:nvSpPr>
          <p:cNvPr id="6" name="Content Placeholder 5"/>
          <p:cNvSpPr>
            <a:spLocks noGrp="1"/>
          </p:cNvSpPr>
          <p:nvPr>
            <p:ph idx="1"/>
          </p:nvPr>
        </p:nvSpPr>
        <p:spPr>
          <a:xfrm>
            <a:off x="304800" y="1600200"/>
            <a:ext cx="8534400" cy="4724400"/>
          </a:xfrm>
        </p:spPr>
        <p:style>
          <a:lnRef idx="1">
            <a:schemeClr val="accent3"/>
          </a:lnRef>
          <a:fillRef idx="2">
            <a:schemeClr val="accent3"/>
          </a:fillRef>
          <a:effectRef idx="1">
            <a:schemeClr val="accent3"/>
          </a:effectRef>
          <a:fontRef idx="minor">
            <a:schemeClr val="dk1"/>
          </a:fontRef>
        </p:style>
        <p:txBody>
          <a:bodyPr>
            <a:noAutofit/>
          </a:bodyPr>
          <a:lstStyle/>
          <a:p>
            <a:pPr marL="0" indent="0" algn="just" rtl="1">
              <a:buNone/>
            </a:pPr>
            <a:r>
              <a:rPr lang="ar-LY" sz="1800" b="1" dirty="0">
                <a:latin typeface="Calibri" panose="020F0502020204030204" pitchFamily="34" charset="0"/>
                <a:ea typeface="Times New Roman"/>
                <a:cs typeface="Calibri" panose="020F0502020204030204" pitchFamily="34" charset="0"/>
              </a:rPr>
              <a:t>بعد أن تم تحديد القطاعات التشغيلية تتمثل الخطوة التالية في تحديد القطاعات الواجب الإبلاغ عنها من بين القطاعات التشغيلية التي سبق تحديدها تمهيداً للإبلاغ عن </a:t>
            </a:r>
            <a:r>
              <a:rPr lang="ar-LY" sz="1800" b="1" dirty="0" smtClean="0">
                <a:latin typeface="Calibri" panose="020F0502020204030204" pitchFamily="34" charset="0"/>
                <a:ea typeface="Times New Roman"/>
                <a:cs typeface="Calibri" panose="020F0502020204030204" pitchFamily="34" charset="0"/>
              </a:rPr>
              <a:t>نتائج</a:t>
            </a:r>
            <a:r>
              <a:rPr lang="ar-IQ" sz="1800" b="1" dirty="0" smtClean="0">
                <a:latin typeface="Calibri" panose="020F0502020204030204" pitchFamily="34" charset="0"/>
                <a:ea typeface="Times New Roman"/>
                <a:cs typeface="Calibri" panose="020F0502020204030204" pitchFamily="34" charset="0"/>
              </a:rPr>
              <a:t>ا</a:t>
            </a:r>
            <a:r>
              <a:rPr lang="ar-LY" sz="1800" b="1" dirty="0" smtClean="0">
                <a:latin typeface="Calibri" panose="020F0502020204030204" pitchFamily="34" charset="0"/>
                <a:ea typeface="Times New Roman"/>
                <a:cs typeface="Calibri" panose="020F0502020204030204" pitchFamily="34" charset="0"/>
              </a:rPr>
              <a:t> </a:t>
            </a:r>
            <a:r>
              <a:rPr lang="ar-LY" sz="1800" b="1" dirty="0">
                <a:latin typeface="Calibri" panose="020F0502020204030204" pitchFamily="34" charset="0"/>
                <a:ea typeface="Times New Roman"/>
                <a:cs typeface="Calibri" panose="020F0502020204030204" pitchFamily="34" charset="0"/>
              </a:rPr>
              <a:t>التشغيلية بشكل منفصل عن النتائج التشغيلية للقطاعات الأخرى والشركة ككل وذلك وفقا لمؤشرات وحدود الأهمية النسبية , حيث يعد القطاع التشغيلي مهماً متى ما تجاوز واحدة أو أكثر من الاختبارات الأولية , فضلاً عن الاختبار النهائي </a:t>
            </a:r>
            <a:r>
              <a:rPr lang="ar-LY" sz="1800" b="1" dirty="0" smtClean="0">
                <a:latin typeface="Calibri" panose="020F0502020204030204" pitchFamily="34" charset="0"/>
                <a:ea typeface="Times New Roman"/>
                <a:cs typeface="Calibri" panose="020F0502020204030204" pitchFamily="34" charset="0"/>
              </a:rPr>
              <a:t>.</a:t>
            </a:r>
            <a:endParaRPr lang="ar-IQ" sz="1800" b="1" dirty="0" smtClean="0">
              <a:latin typeface="Calibri" panose="020F0502020204030204" pitchFamily="34" charset="0"/>
              <a:ea typeface="Times New Roman"/>
              <a:cs typeface="Calibri" panose="020F0502020204030204" pitchFamily="34" charset="0"/>
            </a:endParaRPr>
          </a:p>
          <a:p>
            <a:pPr marL="0" marR="0" algn="just" rtl="1">
              <a:lnSpc>
                <a:spcPct val="120000"/>
              </a:lnSpc>
              <a:spcBef>
                <a:spcPts val="0"/>
              </a:spcBef>
              <a:spcAft>
                <a:spcPts val="0"/>
              </a:spcAft>
            </a:pPr>
            <a:r>
              <a:rPr lang="ar-LY" sz="1800" b="1" dirty="0" smtClean="0">
                <a:latin typeface="Calibri" panose="020F0502020204030204" pitchFamily="34" charset="0"/>
                <a:ea typeface="Times New Roman"/>
                <a:cs typeface="Calibri" panose="020F0502020204030204" pitchFamily="34" charset="0"/>
              </a:rPr>
              <a:t>أولاً </a:t>
            </a:r>
            <a:r>
              <a:rPr lang="ar-LY" sz="1800" b="1" dirty="0">
                <a:latin typeface="Calibri" panose="020F0502020204030204" pitchFamily="34" charset="0"/>
                <a:ea typeface="Times New Roman"/>
                <a:cs typeface="Calibri" panose="020F0502020204030204" pitchFamily="34" charset="0"/>
              </a:rPr>
              <a:t>: الاختبارات الأولية (اختبارات 10%)</a:t>
            </a:r>
            <a:endParaRPr lang="en-US" sz="1800" b="1" dirty="0">
              <a:latin typeface="Calibri" panose="020F0502020204030204" pitchFamily="34" charset="0"/>
              <a:ea typeface="Times New Roman"/>
              <a:cs typeface="Calibri" panose="020F0502020204030204" pitchFamily="34" charset="0"/>
            </a:endParaRPr>
          </a:p>
          <a:p>
            <a:pPr marL="0" marR="0" indent="0" algn="just" rtl="1">
              <a:lnSpc>
                <a:spcPct val="120000"/>
              </a:lnSpc>
              <a:spcBef>
                <a:spcPts val="0"/>
              </a:spcBef>
              <a:spcAft>
                <a:spcPts val="0"/>
              </a:spcAft>
              <a:buNone/>
            </a:pPr>
            <a:r>
              <a:rPr lang="ar-IQ" sz="1800" b="1" dirty="0" smtClean="0">
                <a:latin typeface="Calibri" panose="020F0502020204030204" pitchFamily="34" charset="0"/>
                <a:ea typeface="Times New Roman"/>
                <a:cs typeface="Calibri" panose="020F0502020204030204" pitchFamily="34" charset="0"/>
              </a:rPr>
              <a:t>     </a:t>
            </a:r>
            <a:r>
              <a:rPr lang="ar-LY" sz="1800" b="1" dirty="0" smtClean="0">
                <a:latin typeface="Calibri" panose="020F0502020204030204" pitchFamily="34" charset="0"/>
                <a:ea typeface="Times New Roman"/>
                <a:cs typeface="Calibri" panose="020F0502020204030204" pitchFamily="34" charset="0"/>
              </a:rPr>
              <a:t> </a:t>
            </a:r>
            <a:r>
              <a:rPr lang="ar-IQ" sz="1800" b="1" dirty="0" smtClean="0">
                <a:latin typeface="Calibri" panose="020F0502020204030204" pitchFamily="34" charset="0"/>
                <a:ea typeface="Times New Roman"/>
                <a:cs typeface="Calibri" panose="020F0502020204030204" pitchFamily="34" charset="0"/>
              </a:rPr>
              <a:t>و</a:t>
            </a:r>
            <a:r>
              <a:rPr lang="ar-LY" sz="1800" b="1" dirty="0" smtClean="0">
                <a:latin typeface="Calibri" panose="020F0502020204030204" pitchFamily="34" charset="0"/>
                <a:ea typeface="Times New Roman"/>
                <a:cs typeface="Calibri" panose="020F0502020204030204" pitchFamily="34" charset="0"/>
              </a:rPr>
              <a:t>سميت </a:t>
            </a:r>
            <a:r>
              <a:rPr lang="ar-LY" sz="1800" b="1" dirty="0">
                <a:latin typeface="Calibri" panose="020F0502020204030204" pitchFamily="34" charset="0"/>
                <a:ea typeface="Times New Roman"/>
                <a:cs typeface="Calibri" panose="020F0502020204030204" pitchFamily="34" charset="0"/>
              </a:rPr>
              <a:t>كذلك لأنها يعتمد على نسبة 10% في تحديد اهمية القطاع وبموجب هذا الاختبار فأنه ينبغي على الشركة الإبلاغ بشكل منفصل عن المعلومات المالية المتعلقة بقطاعاتها التشغيلية أذا اجتازت تلك القطاعات واحد او اكثر من الشروط الآتية :</a:t>
            </a:r>
            <a:endParaRPr lang="en-US" sz="1800" b="1" dirty="0">
              <a:latin typeface="Calibri" panose="020F0502020204030204" pitchFamily="34" charset="0"/>
              <a:ea typeface="Times New Roman"/>
              <a:cs typeface="Calibri" panose="020F0502020204030204" pitchFamily="34" charset="0"/>
            </a:endParaRPr>
          </a:p>
          <a:p>
            <a:pPr lvl="0" algn="just" rtl="1">
              <a:lnSpc>
                <a:spcPct val="120000"/>
              </a:lnSpc>
              <a:spcBef>
                <a:spcPts val="0"/>
              </a:spcBef>
              <a:buFont typeface="+mj-lt"/>
              <a:buAutoNum type="arabicPeriod"/>
            </a:pPr>
            <a:r>
              <a:rPr lang="ar-LY" sz="1800" b="1" dirty="0">
                <a:latin typeface="Calibri" panose="020F0502020204030204" pitchFamily="34" charset="0"/>
                <a:ea typeface="Times New Roman"/>
                <a:cs typeface="Calibri" panose="020F0502020204030204" pitchFamily="34" charset="0"/>
              </a:rPr>
              <a:t>اذا حقق القطاع ايرادات اجمالية (الايرادات عن المبيعات للزبائن الخارجيين وكذلك الايرادات عن المبيعات أو التحويلات للقطاعات الأخرى داخل الشركة ) تبلغ نسبتها 10% او اكثر من اجمالي الايرادات المجمعة (الايرادات الداخلية والخارجية ) لكافة القطاعات التشغيلية.</a:t>
            </a:r>
            <a:endParaRPr lang="en-US" sz="1800" b="1" dirty="0">
              <a:latin typeface="Calibri" panose="020F0502020204030204" pitchFamily="34" charset="0"/>
              <a:ea typeface="Times New Roman"/>
              <a:cs typeface="Calibri" panose="020F0502020204030204" pitchFamily="34" charset="0"/>
            </a:endParaRPr>
          </a:p>
          <a:p>
            <a:pPr lvl="0" algn="just" rtl="1">
              <a:lnSpc>
                <a:spcPct val="120000"/>
              </a:lnSpc>
              <a:spcBef>
                <a:spcPts val="0"/>
              </a:spcBef>
              <a:buFont typeface="+mj-lt"/>
              <a:buAutoNum type="arabicPeriod"/>
            </a:pPr>
            <a:r>
              <a:rPr lang="ar-LY" sz="1800" b="1" dirty="0">
                <a:latin typeface="Calibri" panose="020F0502020204030204" pitchFamily="34" charset="0"/>
                <a:ea typeface="Times New Roman"/>
                <a:cs typeface="Calibri" panose="020F0502020204030204" pitchFamily="34" charset="0"/>
              </a:rPr>
              <a:t>اذا بلغ المجموع المطلق لصافي ربح (صافي خسارة) القطاع التشغيلي ما نسبته 10% او اكثر من المجموع المطلق لنتائج القطاعات الرابحة او من المجموع المطلق لنتائج القطاعات الخاسرة أيهما أكبر</a:t>
            </a:r>
            <a:r>
              <a:rPr lang="ar-LY" sz="1800" b="1" dirty="0" smtClean="0">
                <a:latin typeface="Calibri" panose="020F0502020204030204" pitchFamily="34" charset="0"/>
                <a:ea typeface="Times New Roman"/>
                <a:cs typeface="Calibri" panose="020F0502020204030204" pitchFamily="34" charset="0"/>
              </a:rPr>
              <a:t>.</a:t>
            </a:r>
            <a:endParaRPr lang="ar-IQ" sz="1800" b="1" dirty="0" smtClean="0">
              <a:latin typeface="Calibri" panose="020F0502020204030204" pitchFamily="34" charset="0"/>
              <a:ea typeface="Times New Roman"/>
              <a:cs typeface="Calibri" panose="020F0502020204030204" pitchFamily="34" charset="0"/>
            </a:endParaRPr>
          </a:p>
          <a:p>
            <a:pPr marL="0" indent="0" algn="r" rtl="1">
              <a:lnSpc>
                <a:spcPct val="120000"/>
              </a:lnSpc>
              <a:buNone/>
            </a:pPr>
            <a:r>
              <a:rPr lang="ar-IQ" sz="1800" b="1" dirty="0" smtClean="0">
                <a:latin typeface="Calibri" panose="020F0502020204030204" pitchFamily="34" charset="0"/>
                <a:ea typeface="Times New Roman"/>
                <a:cs typeface="Calibri" panose="020F0502020204030204" pitchFamily="34" charset="0"/>
              </a:rPr>
              <a:t>3.    إذا </a:t>
            </a:r>
            <a:r>
              <a:rPr lang="ar-LY" sz="1800" b="1" dirty="0" smtClean="0">
                <a:latin typeface="Calibri" panose="020F0502020204030204" pitchFamily="34" charset="0"/>
                <a:ea typeface="Times New Roman"/>
                <a:cs typeface="Calibri" panose="020F0502020204030204" pitchFamily="34" charset="0"/>
              </a:rPr>
              <a:t>بلغ </a:t>
            </a:r>
            <a:r>
              <a:rPr lang="ar-IQ" sz="1800" b="1" smtClean="0">
                <a:latin typeface="Calibri" panose="020F0502020204030204" pitchFamily="34" charset="0"/>
                <a:ea typeface="Times New Roman"/>
                <a:cs typeface="Calibri" panose="020F0502020204030204" pitchFamily="34" charset="0"/>
              </a:rPr>
              <a:t>أصول</a:t>
            </a:r>
            <a:r>
              <a:rPr lang="ar-LY" sz="1800" b="1" smtClean="0">
                <a:latin typeface="Calibri" panose="020F0502020204030204" pitchFamily="34" charset="0"/>
                <a:ea typeface="Times New Roman"/>
                <a:cs typeface="Calibri" panose="020F0502020204030204" pitchFamily="34" charset="0"/>
              </a:rPr>
              <a:t> </a:t>
            </a:r>
            <a:r>
              <a:rPr lang="ar-LY" sz="1800" b="1" smtClean="0">
                <a:latin typeface="Calibri" panose="020F0502020204030204" pitchFamily="34" charset="0"/>
                <a:ea typeface="Times New Roman"/>
                <a:cs typeface="Calibri" panose="020F0502020204030204" pitchFamily="34" charset="0"/>
              </a:rPr>
              <a:t>موجوداتالقطاع </a:t>
            </a:r>
            <a:r>
              <a:rPr lang="ar-LY" sz="1800" b="1" dirty="0" smtClean="0">
                <a:latin typeface="Calibri" panose="020F0502020204030204" pitchFamily="34" charset="0"/>
                <a:ea typeface="Times New Roman"/>
                <a:cs typeface="Calibri" panose="020F0502020204030204" pitchFamily="34" charset="0"/>
              </a:rPr>
              <a:t>ما</a:t>
            </a:r>
            <a:r>
              <a:rPr lang="ar-IQ" sz="1800" b="1" dirty="0" smtClean="0">
                <a:latin typeface="Calibri" panose="020F0502020204030204" pitchFamily="34" charset="0"/>
                <a:ea typeface="Times New Roman"/>
                <a:cs typeface="Calibri" panose="020F0502020204030204" pitchFamily="34" charset="0"/>
              </a:rPr>
              <a:t> </a:t>
            </a:r>
            <a:r>
              <a:rPr lang="ar-LY" sz="1800" b="1" dirty="0" smtClean="0">
                <a:latin typeface="Calibri" panose="020F0502020204030204" pitchFamily="34" charset="0"/>
                <a:ea typeface="Times New Roman"/>
                <a:cs typeface="Calibri" panose="020F0502020204030204" pitchFamily="34" charset="0"/>
              </a:rPr>
              <a:t>نسبته </a:t>
            </a:r>
            <a:r>
              <a:rPr lang="ar-LY" sz="1800" b="1" dirty="0">
                <a:latin typeface="Calibri" panose="020F0502020204030204" pitchFamily="34" charset="0"/>
                <a:ea typeface="Times New Roman"/>
                <a:cs typeface="Calibri" panose="020F0502020204030204" pitchFamily="34" charset="0"/>
              </a:rPr>
              <a:t>10% او اكثر من اجمالي </a:t>
            </a:r>
            <a:r>
              <a:rPr lang="ar-IQ" sz="1800" b="1" dirty="0" smtClean="0">
                <a:latin typeface="Calibri" panose="020F0502020204030204" pitchFamily="34" charset="0"/>
                <a:ea typeface="Times New Roman"/>
                <a:cs typeface="Calibri" panose="020F0502020204030204" pitchFamily="34" charset="0"/>
              </a:rPr>
              <a:t>أصول</a:t>
            </a:r>
            <a:r>
              <a:rPr lang="ar-LY" sz="1800" b="1" dirty="0" smtClean="0">
                <a:latin typeface="Calibri" panose="020F0502020204030204" pitchFamily="34" charset="0"/>
                <a:ea typeface="Times New Roman"/>
                <a:cs typeface="Calibri" panose="020F0502020204030204" pitchFamily="34" charset="0"/>
              </a:rPr>
              <a:t> </a:t>
            </a:r>
            <a:r>
              <a:rPr lang="ar-LY" sz="1800" b="1" dirty="0">
                <a:latin typeface="Calibri" panose="020F0502020204030204" pitchFamily="34" charset="0"/>
                <a:ea typeface="Times New Roman"/>
                <a:cs typeface="Calibri" panose="020F0502020204030204" pitchFamily="34" charset="0"/>
              </a:rPr>
              <a:t>كافة القطاعات التشغيلية</a:t>
            </a:r>
            <a:r>
              <a:rPr lang="ar-LY" sz="1800" dirty="0">
                <a:ea typeface="Times New Roman"/>
                <a:cs typeface="Arial"/>
              </a:rPr>
              <a:t>.</a:t>
            </a:r>
            <a:endParaRPr lang="en-US" sz="1800" dirty="0">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fld id="{0B62EAB1-D80C-4217-BFF0-836E2E1B9F25}" type="slidenum">
              <a:rPr lang="en-US" smtClean="0"/>
              <a:pPr/>
              <a:t>7</a:t>
            </a:fld>
            <a:endParaRPr lang="en-US" dirty="0"/>
          </a:p>
        </p:txBody>
      </p:sp>
    </p:spTree>
    <p:extLst>
      <p:ext uri="{BB962C8B-B14F-4D97-AF65-F5344CB8AC3E}">
        <p14:creationId xmlns:p14="http://schemas.microsoft.com/office/powerpoint/2010/main" val="131951044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1027"/>
          <p:cNvSpPr>
            <a:spLocks noChangeArrowheads="1"/>
          </p:cNvSpPr>
          <p:nvPr/>
        </p:nvSpPr>
        <p:spPr bwMode="auto">
          <a:xfrm>
            <a:off x="457200" y="1549400"/>
            <a:ext cx="8001000" cy="161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lgn="just">
              <a:spcBef>
                <a:spcPct val="50000"/>
              </a:spcBef>
            </a:pPr>
            <a:r>
              <a:rPr lang="en-US" altLang="en-US" sz="2200" b="1" dirty="0">
                <a:solidFill>
                  <a:srgbClr val="800000"/>
                </a:solidFill>
                <a:latin typeface="Calibri" panose="020F0502020204030204" pitchFamily="34" charset="0"/>
                <a:cs typeface="Calibri" panose="020F0502020204030204" pitchFamily="34" charset="0"/>
              </a:rPr>
              <a:t>Problem 14-1:</a:t>
            </a:r>
            <a:r>
              <a:rPr lang="en-US" altLang="en-US" sz="2200" b="1" dirty="0">
                <a:solidFill>
                  <a:srgbClr val="00FFFF"/>
                </a:solidFill>
                <a:latin typeface="Calibri" panose="020F0502020204030204" pitchFamily="34" charset="0"/>
                <a:cs typeface="Calibri" panose="020F0502020204030204" pitchFamily="34" charset="0"/>
              </a:rPr>
              <a:t> </a:t>
            </a:r>
            <a:r>
              <a:rPr lang="en-US" altLang="en-US" sz="2200" b="1" dirty="0">
                <a:solidFill>
                  <a:srgbClr val="000000"/>
                </a:solidFill>
                <a:latin typeface="Calibri" panose="020F0502020204030204" pitchFamily="34" charset="0"/>
                <a:cs typeface="Calibri" panose="020F0502020204030204" pitchFamily="34" charset="0"/>
              </a:rPr>
              <a:t>Significance Tests—Segmental Reporting</a:t>
            </a:r>
          </a:p>
          <a:p>
            <a:pPr algn="just">
              <a:spcBef>
                <a:spcPct val="50000"/>
              </a:spcBef>
            </a:pPr>
            <a:r>
              <a:rPr lang="en-US" altLang="en-US" sz="2200" dirty="0">
                <a:solidFill>
                  <a:srgbClr val="000000"/>
                </a:solidFill>
                <a:latin typeface="Calibri" panose="020F0502020204030204" pitchFamily="34" charset="0"/>
                <a:cs typeface="Calibri" panose="020F0502020204030204" pitchFamily="34" charset="0"/>
              </a:rPr>
              <a:t>Bacon Industries operates in seven different segments. Information concerning the operations of these segments for the most recent fiscal period follows:</a:t>
            </a:r>
            <a:endParaRPr lang="en-US" altLang="en-US" sz="2200" dirty="0">
              <a:solidFill>
                <a:srgbClr val="00698E"/>
              </a:solidFill>
              <a:latin typeface="Calibri" panose="020F0502020204030204" pitchFamily="34" charset="0"/>
              <a:cs typeface="Calibri" panose="020F0502020204030204" pitchFamily="34" charset="0"/>
            </a:endParaRPr>
          </a:p>
        </p:txBody>
      </p:sp>
      <p:graphicFrame>
        <p:nvGraphicFramePr>
          <p:cNvPr id="1026" name="Object 2048"/>
          <p:cNvGraphicFramePr>
            <a:graphicFrameLocks noChangeAspect="1"/>
          </p:cNvGraphicFramePr>
          <p:nvPr>
            <p:extLst>
              <p:ext uri="{D42A27DB-BD31-4B8C-83A1-F6EECF244321}">
                <p14:modId xmlns:p14="http://schemas.microsoft.com/office/powerpoint/2010/main" val="269939945"/>
              </p:ext>
            </p:extLst>
          </p:nvPr>
        </p:nvGraphicFramePr>
        <p:xfrm>
          <a:off x="533400" y="3346450"/>
          <a:ext cx="8093809" cy="2292350"/>
        </p:xfrm>
        <a:graphic>
          <a:graphicData uri="http://schemas.openxmlformats.org/presentationml/2006/ole">
            <mc:AlternateContent xmlns:mc="http://schemas.openxmlformats.org/markup-compatibility/2006">
              <mc:Choice xmlns:v="urn:schemas-microsoft-com:vml" Requires="v">
                <p:oleObj spid="_x0000_s5160" name="Worksheet" r:id="rId4" imgW="6591300" imgH="2336800" progId="Excel.Sheet.8">
                  <p:embed/>
                </p:oleObj>
              </mc:Choice>
              <mc:Fallback>
                <p:oleObj name="Worksheet" r:id="rId4" imgW="6591300" imgH="2336800" progId="Excel.Sheet.8">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3346450"/>
                        <a:ext cx="8093809" cy="2292350"/>
                      </a:xfrm>
                      <a:prstGeom prst="rect">
                        <a:avLst/>
                      </a:prstGeom>
                      <a:noFill/>
                      <a:extLst/>
                    </p:spPr>
                  </p:pic>
                </p:oleObj>
              </mc:Fallback>
            </mc:AlternateContent>
          </a:graphicData>
        </a:graphic>
      </p:graphicFrame>
      <p:sp>
        <p:nvSpPr>
          <p:cNvPr id="7" name="Rectangle 3"/>
          <p:cNvSpPr>
            <a:spLocks noGrp="1" noChangeArrowheads="1"/>
          </p:cNvSpPr>
          <p:nvPr>
            <p:ph type="title"/>
          </p:nvPr>
        </p:nvSpPr>
        <p:spPr>
          <a:xfrm>
            <a:off x="1447800" y="381000"/>
            <a:ext cx="7086600" cy="914400"/>
          </a:xfrm>
        </p:spPr>
        <p:style>
          <a:lnRef idx="1">
            <a:schemeClr val="accent5"/>
          </a:lnRef>
          <a:fillRef idx="2">
            <a:schemeClr val="accent5"/>
          </a:fillRef>
          <a:effectRef idx="1">
            <a:schemeClr val="accent5"/>
          </a:effectRef>
          <a:fontRef idx="minor">
            <a:schemeClr val="dk1"/>
          </a:fontRef>
        </p:style>
        <p:txBody>
          <a:bodyPr>
            <a:normAutofit fontScale="90000"/>
          </a:bodyPr>
          <a:lstStyle/>
          <a:p>
            <a:pPr algn="ctr" rtl="1"/>
            <a:r>
              <a:rPr lang="ar-IQ" sz="3100" b="1" dirty="0" smtClean="0">
                <a:solidFill>
                  <a:schemeClr val="tx1"/>
                </a:solidFill>
                <a:latin typeface="Calibri" panose="020F0502020204030204" pitchFamily="34" charset="0"/>
                <a:cs typeface="Calibri" panose="020F0502020204030204" pitchFamily="34" charset="0"/>
              </a:rPr>
              <a:t>تحديد القطاعات الواجب الإبلاغ عنها</a:t>
            </a:r>
            <a:r>
              <a:rPr lang="en-US" sz="3100" b="1" dirty="0" smtClean="0">
                <a:solidFill>
                  <a:schemeClr val="tx1"/>
                </a:solidFill>
                <a:latin typeface="Calibri" panose="020F0502020204030204" pitchFamily="34" charset="0"/>
                <a:cs typeface="Calibri" panose="020F0502020204030204" pitchFamily="34" charset="0"/>
              </a:rPr>
              <a:t> </a:t>
            </a:r>
            <a:br>
              <a:rPr lang="en-US" sz="3100" b="1" dirty="0" smtClean="0">
                <a:solidFill>
                  <a:schemeClr val="tx1"/>
                </a:solidFill>
                <a:latin typeface="Calibri" panose="020F0502020204030204" pitchFamily="34" charset="0"/>
                <a:cs typeface="Calibri" panose="020F0502020204030204" pitchFamily="34" charset="0"/>
              </a:rPr>
            </a:br>
            <a:r>
              <a:rPr lang="en-US" sz="3100" b="1" dirty="0" smtClean="0">
                <a:solidFill>
                  <a:schemeClr val="tx1"/>
                </a:solidFill>
                <a:latin typeface="Calibri" panose="020F0502020204030204" pitchFamily="34" charset="0"/>
                <a:cs typeface="Calibri" panose="020F0502020204030204" pitchFamily="34" charset="0"/>
              </a:rPr>
              <a:t> Reportable segment</a:t>
            </a:r>
            <a:r>
              <a:rPr lang="ar-IQ" sz="3600" dirty="0" smtClean="0">
                <a:solidFill>
                  <a:schemeClr val="tx1"/>
                </a:solidFill>
              </a:rPr>
              <a:t> </a:t>
            </a:r>
            <a:endParaRPr lang="en-US" sz="3600" dirty="0">
              <a:solidFill>
                <a:schemeClr val="tx1"/>
              </a:solidFill>
            </a:endParaRPr>
          </a:p>
        </p:txBody>
      </p:sp>
      <p:sp>
        <p:nvSpPr>
          <p:cNvPr id="8" name="Rectangle 4"/>
          <p:cNvSpPr>
            <a:spLocks noChangeArrowheads="1"/>
          </p:cNvSpPr>
          <p:nvPr/>
        </p:nvSpPr>
        <p:spPr bwMode="auto">
          <a:xfrm>
            <a:off x="609600" y="5715000"/>
            <a:ext cx="80010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lgn="just">
              <a:lnSpc>
                <a:spcPct val="115000"/>
              </a:lnSpc>
              <a:spcBef>
                <a:spcPct val="50000"/>
              </a:spcBef>
            </a:pPr>
            <a:r>
              <a:rPr lang="en-US" altLang="en-US" sz="2200" b="1" dirty="0" smtClean="0">
                <a:solidFill>
                  <a:srgbClr val="800000"/>
                </a:solidFill>
                <a:latin typeface="Calibri" panose="020F0502020204030204" pitchFamily="34" charset="0"/>
                <a:cs typeface="Calibri" panose="020F0502020204030204" pitchFamily="34" charset="0"/>
              </a:rPr>
              <a:t>Required:</a:t>
            </a:r>
            <a:r>
              <a:rPr lang="en-US" altLang="en-US" sz="2200" b="1" dirty="0" smtClean="0">
                <a:solidFill>
                  <a:srgbClr val="00FFFF"/>
                </a:solidFill>
                <a:latin typeface="Calibri" panose="020F0502020204030204" pitchFamily="34" charset="0"/>
                <a:cs typeface="Calibri" panose="020F0502020204030204" pitchFamily="34" charset="0"/>
              </a:rPr>
              <a:t>  </a:t>
            </a:r>
            <a:r>
              <a:rPr lang="en-US" altLang="en-US" sz="2200" b="1" dirty="0">
                <a:solidFill>
                  <a:srgbClr val="000000"/>
                </a:solidFill>
                <a:latin typeface="Calibri" panose="020F0502020204030204" pitchFamily="34" charset="0"/>
                <a:cs typeface="Calibri" panose="020F0502020204030204" pitchFamily="34" charset="0"/>
              </a:rPr>
              <a:t>Determine which of the segments must be treated as reportable segments.</a:t>
            </a:r>
          </a:p>
        </p:txBody>
      </p:sp>
    </p:spTree>
    <p:extLst>
      <p:ext uri="{BB962C8B-B14F-4D97-AF65-F5344CB8AC3E}">
        <p14:creationId xmlns:p14="http://schemas.microsoft.com/office/powerpoint/2010/main" val="1178128897"/>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1024"/>
          <p:cNvGraphicFramePr>
            <a:graphicFrameLocks noChangeAspect="1"/>
          </p:cNvGraphicFramePr>
          <p:nvPr>
            <p:extLst>
              <p:ext uri="{D42A27DB-BD31-4B8C-83A1-F6EECF244321}">
                <p14:modId xmlns:p14="http://schemas.microsoft.com/office/powerpoint/2010/main" val="2115793120"/>
              </p:ext>
            </p:extLst>
          </p:nvPr>
        </p:nvGraphicFramePr>
        <p:xfrm>
          <a:off x="1143000" y="2514600"/>
          <a:ext cx="6820637" cy="3424237"/>
        </p:xfrm>
        <a:graphic>
          <a:graphicData uri="http://schemas.openxmlformats.org/presentationml/2006/ole">
            <mc:AlternateContent xmlns:mc="http://schemas.openxmlformats.org/markup-compatibility/2006">
              <mc:Choice xmlns:v="urn:schemas-microsoft-com:vml" Requires="v">
                <p:oleObj spid="_x0000_s6184" name="Worksheet" r:id="rId4" imgW="5029200" imgH="2578100" progId="Excel.Sheet.8">
                  <p:embed/>
                </p:oleObj>
              </mc:Choice>
              <mc:Fallback>
                <p:oleObj name="Worksheet" r:id="rId4" imgW="5029200" imgH="2578100" progId="Excel.Sheet.8">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2514600"/>
                        <a:ext cx="6820637" cy="34242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3" name="Text Box 6"/>
          <p:cNvSpPr txBox="1">
            <a:spLocks noChangeArrowheads="1"/>
          </p:cNvSpPr>
          <p:nvPr/>
        </p:nvSpPr>
        <p:spPr bwMode="auto">
          <a:xfrm>
            <a:off x="838200" y="1828800"/>
            <a:ext cx="2209800" cy="369332"/>
          </a:xfrm>
          <a:prstGeom prst="rect">
            <a:avLst/>
          </a:prstGeom>
          <a:solidFill>
            <a:srgbClr val="FFFFCC"/>
          </a:solidFill>
          <a:ln w="28575" cap="sq">
            <a:solidFill>
              <a:srgbClr val="800000"/>
            </a:solidFill>
            <a:miter lim="800000"/>
            <a:headEnd type="none" w="sm" len="sm"/>
            <a:tailEnd type="none" w="sm" len="sm"/>
          </a:ln>
        </p:spPr>
        <p:txBody>
          <a:bodyPr>
            <a:spAutoFit/>
          </a:bodyPr>
          <a:lstStyle>
            <a:lvl1pPr eaLnBrk="0" hangingPunct="0">
              <a:defRPr sz="2300">
                <a:solidFill>
                  <a:schemeClr val="tx1"/>
                </a:solidFill>
                <a:latin typeface="Comic Sans MS" pitchFamily="66" charset="0"/>
                <a:cs typeface="Arial" pitchFamily="34" charset="0"/>
              </a:defRPr>
            </a:lvl1pPr>
            <a:lvl2pPr marL="742950" indent="-285750" eaLnBrk="0" hangingPunct="0">
              <a:defRPr sz="2300">
                <a:solidFill>
                  <a:schemeClr val="tx1"/>
                </a:solidFill>
                <a:latin typeface="Comic Sans MS" pitchFamily="66" charset="0"/>
                <a:cs typeface="Arial" pitchFamily="34" charset="0"/>
              </a:defRPr>
            </a:lvl2pPr>
            <a:lvl3pPr marL="1143000" indent="-228600" eaLnBrk="0" hangingPunct="0">
              <a:defRPr sz="2300">
                <a:solidFill>
                  <a:schemeClr val="tx1"/>
                </a:solidFill>
                <a:latin typeface="Comic Sans MS" pitchFamily="66" charset="0"/>
                <a:cs typeface="Arial" pitchFamily="34" charset="0"/>
              </a:defRPr>
            </a:lvl3pPr>
            <a:lvl4pPr marL="1600200" indent="-228600" eaLnBrk="0" hangingPunct="0">
              <a:defRPr sz="2300">
                <a:solidFill>
                  <a:schemeClr val="tx1"/>
                </a:solidFill>
                <a:latin typeface="Comic Sans MS" pitchFamily="66" charset="0"/>
                <a:cs typeface="Arial" pitchFamily="34" charset="0"/>
              </a:defRPr>
            </a:lvl4pPr>
            <a:lvl5pPr marL="2057400" indent="-228600" eaLnBrk="0" hangingPunct="0">
              <a:defRPr sz="23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pitchFamily="34" charset="0"/>
              </a:defRPr>
            </a:lvl9pPr>
          </a:lstStyle>
          <a:p>
            <a:pPr algn="ctr">
              <a:lnSpc>
                <a:spcPct val="90000"/>
              </a:lnSpc>
            </a:pPr>
            <a:r>
              <a:rPr lang="en-US" altLang="en-US" sz="2000" b="1" dirty="0">
                <a:solidFill>
                  <a:srgbClr val="800000"/>
                </a:solidFill>
                <a:latin typeface="+mj-lt"/>
              </a:rPr>
              <a:t>Revenue Test</a:t>
            </a:r>
          </a:p>
        </p:txBody>
      </p:sp>
      <p:sp>
        <p:nvSpPr>
          <p:cNvPr id="8" name="Rectangle 3"/>
          <p:cNvSpPr>
            <a:spLocks noGrp="1" noChangeArrowheads="1"/>
          </p:cNvSpPr>
          <p:nvPr>
            <p:ph type="title"/>
          </p:nvPr>
        </p:nvSpPr>
        <p:spPr>
          <a:xfrm>
            <a:off x="1447800" y="381000"/>
            <a:ext cx="7086600" cy="914400"/>
          </a:xfrm>
        </p:spPr>
        <p:style>
          <a:lnRef idx="1">
            <a:schemeClr val="accent5"/>
          </a:lnRef>
          <a:fillRef idx="2">
            <a:schemeClr val="accent5"/>
          </a:fillRef>
          <a:effectRef idx="1">
            <a:schemeClr val="accent5"/>
          </a:effectRef>
          <a:fontRef idx="minor">
            <a:schemeClr val="dk1"/>
          </a:fontRef>
        </p:style>
        <p:txBody>
          <a:bodyPr>
            <a:normAutofit fontScale="90000"/>
          </a:bodyPr>
          <a:lstStyle/>
          <a:p>
            <a:pPr algn="ctr" rtl="1"/>
            <a:r>
              <a:rPr lang="ar-IQ" sz="3100" b="1" dirty="0" smtClean="0">
                <a:solidFill>
                  <a:schemeClr val="tx1"/>
                </a:solidFill>
                <a:latin typeface="Calibri" panose="020F0502020204030204" pitchFamily="34" charset="0"/>
                <a:cs typeface="Calibri" panose="020F0502020204030204" pitchFamily="34" charset="0"/>
              </a:rPr>
              <a:t>تحديد القطاعات الواجب الإبلاغ عنها</a:t>
            </a:r>
            <a:r>
              <a:rPr lang="en-US" sz="3100" b="1" dirty="0" smtClean="0">
                <a:solidFill>
                  <a:schemeClr val="tx1"/>
                </a:solidFill>
                <a:latin typeface="Calibri" panose="020F0502020204030204" pitchFamily="34" charset="0"/>
                <a:cs typeface="Calibri" panose="020F0502020204030204" pitchFamily="34" charset="0"/>
              </a:rPr>
              <a:t> </a:t>
            </a:r>
            <a:br>
              <a:rPr lang="en-US" sz="3100" b="1" dirty="0" smtClean="0">
                <a:solidFill>
                  <a:schemeClr val="tx1"/>
                </a:solidFill>
                <a:latin typeface="Calibri" panose="020F0502020204030204" pitchFamily="34" charset="0"/>
                <a:cs typeface="Calibri" panose="020F0502020204030204" pitchFamily="34" charset="0"/>
              </a:rPr>
            </a:br>
            <a:r>
              <a:rPr lang="en-US" sz="3100" b="1" dirty="0" smtClean="0">
                <a:solidFill>
                  <a:schemeClr val="tx1"/>
                </a:solidFill>
                <a:latin typeface="Calibri" panose="020F0502020204030204" pitchFamily="34" charset="0"/>
                <a:cs typeface="Calibri" panose="020F0502020204030204" pitchFamily="34" charset="0"/>
              </a:rPr>
              <a:t> Reportable segment</a:t>
            </a:r>
            <a:r>
              <a:rPr lang="ar-IQ" sz="3600" dirty="0" smtClean="0">
                <a:solidFill>
                  <a:schemeClr val="tx1"/>
                </a:solidFill>
              </a:rPr>
              <a:t> </a:t>
            </a:r>
            <a:endParaRPr lang="en-US" sz="3600" dirty="0">
              <a:solidFill>
                <a:schemeClr val="tx1"/>
              </a:solidFill>
            </a:endParaRPr>
          </a:p>
        </p:txBody>
      </p:sp>
    </p:spTree>
    <p:extLst>
      <p:ext uri="{BB962C8B-B14F-4D97-AF65-F5344CB8AC3E}">
        <p14:creationId xmlns:p14="http://schemas.microsoft.com/office/powerpoint/2010/main" val="296796838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theme/theme1.xml><?xml version="1.0" encoding="utf-8"?>
<a:theme xmlns:a="http://schemas.openxmlformats.org/drawingml/2006/main" name="jeter6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jeter6e.thmx</Template>
  <TotalTime>1145</TotalTime>
  <Words>1583</Words>
  <Application>Microsoft Office PowerPoint</Application>
  <PresentationFormat>عرض على الشاشة (3:4)‏</PresentationFormat>
  <Paragraphs>175</Paragraphs>
  <Slides>21</Slides>
  <Notes>17</Notes>
  <HiddenSlides>0</HiddenSlides>
  <MMClips>0</MMClips>
  <ScaleCrop>false</ScaleCrop>
  <HeadingPairs>
    <vt:vector size="6" baseType="variant">
      <vt:variant>
        <vt:lpstr>نسق</vt:lpstr>
      </vt:variant>
      <vt:variant>
        <vt:i4>1</vt:i4>
      </vt:variant>
      <vt:variant>
        <vt:lpstr>خوادم OLE مضمنة</vt:lpstr>
      </vt:variant>
      <vt:variant>
        <vt:i4>1</vt:i4>
      </vt:variant>
      <vt:variant>
        <vt:lpstr>عناوين الشرائح</vt:lpstr>
      </vt:variant>
      <vt:variant>
        <vt:i4>21</vt:i4>
      </vt:variant>
    </vt:vector>
  </HeadingPairs>
  <TitlesOfParts>
    <vt:vector size="23" baseType="lpstr">
      <vt:lpstr>jeter6e</vt:lpstr>
      <vt:lpstr>Worksheet</vt:lpstr>
      <vt:lpstr>عرض تقديمي في PowerPoint</vt:lpstr>
      <vt:lpstr>الأهداف التعليمية </vt:lpstr>
      <vt:lpstr>الحاجة إلى المعلومات المالية غير التجميعية </vt:lpstr>
      <vt:lpstr>المتطلبات الأساسية للإبلاغ القطاعي من قبل الشركات على وفق المدخل الإداري من وجهة نظر FASB/IASB</vt:lpstr>
      <vt:lpstr>            تحديد القطاعات التشغيلية Operating Segments</vt:lpstr>
      <vt:lpstr>معايير التجميع Aggregation Criteria</vt:lpstr>
      <vt:lpstr>تحديد القطاعات الواجب الإبلاغ عنها   Reportable segment </vt:lpstr>
      <vt:lpstr>تحديد القطاعات الواجب الإبلاغ عنها   Reportable segment </vt:lpstr>
      <vt:lpstr>تحديد القطاعات الواجب الإبلاغ عنها   Reportable segment </vt:lpstr>
      <vt:lpstr>تحديد القطاعات الواجب الإبلاغ عنها   Reportable segment </vt:lpstr>
      <vt:lpstr>تحديد القطاعات الواجب الإبلاغ عنها   Reportable segment </vt:lpstr>
      <vt:lpstr>تحديد القطاعات الواجب الإبلاغ عنها   Reportable segment </vt:lpstr>
      <vt:lpstr>تحديد القطاعات الواجب الإبلاغ عنها   Reportable segment </vt:lpstr>
      <vt:lpstr>تحديد القطاعات الواجب الإبلاغ عنها   Reportable segment </vt:lpstr>
      <vt:lpstr>عرض تقديمي في PowerPoint</vt:lpstr>
      <vt:lpstr>تحديد المعلومات التي سيتم عرضها لكل قطاع  واجب الإبلاغ  عنه</vt:lpstr>
      <vt:lpstr>تحديد المعلومات التي سيتم عرضها لكل قطاع  واجب الإبلاغ  عنه</vt:lpstr>
      <vt:lpstr>تحديد المعلومات التي سيتم عرضها لكل قطاع  واجب الإبلاغ  عنه</vt:lpstr>
      <vt:lpstr>تحديد المعلومات التي سيتم عرضها لكل قطاع  واجب الإبلاغ  عنه</vt:lpstr>
      <vt:lpstr>تحديد المعلومات التي سيتم عرضها لكل قطاع  واجب الإبلاغ  عنه</vt:lpstr>
      <vt:lpstr>تحديد المعلومات التي سيتم عرضها لكل قطاع  واجب الإبلاغ  عنه</vt:lpstr>
    </vt:vector>
  </TitlesOfParts>
  <Company>John Wiley and Sons,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Volpe, Christina - Hoboken</dc:creator>
  <cp:lastModifiedBy>Maher</cp:lastModifiedBy>
  <cp:revision>138</cp:revision>
  <dcterms:created xsi:type="dcterms:W3CDTF">2014-09-16T15:56:56Z</dcterms:created>
  <dcterms:modified xsi:type="dcterms:W3CDTF">2021-06-14T19:50:51Z</dcterms:modified>
</cp:coreProperties>
</file>