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7"/>
  </p:notesMasterIdLst>
  <p:handoutMasterIdLst>
    <p:handoutMasterId r:id="rId38"/>
  </p:handoutMasterIdLst>
  <p:sldIdLst>
    <p:sldId id="308" r:id="rId2"/>
    <p:sldId id="310" r:id="rId3"/>
    <p:sldId id="259" r:id="rId4"/>
    <p:sldId id="263" r:id="rId5"/>
    <p:sldId id="309" r:id="rId6"/>
    <p:sldId id="267" r:id="rId7"/>
    <p:sldId id="268" r:id="rId8"/>
    <p:sldId id="270" r:id="rId9"/>
    <p:sldId id="271" r:id="rId10"/>
    <p:sldId id="272" r:id="rId11"/>
    <p:sldId id="273" r:id="rId12"/>
    <p:sldId id="274" r:id="rId13"/>
    <p:sldId id="276" r:id="rId14"/>
    <p:sldId id="277" r:id="rId15"/>
    <p:sldId id="278" r:id="rId16"/>
    <p:sldId id="279" r:id="rId17"/>
    <p:sldId id="281" r:id="rId18"/>
    <p:sldId id="283" r:id="rId19"/>
    <p:sldId id="284" r:id="rId20"/>
    <p:sldId id="285" r:id="rId21"/>
    <p:sldId id="286" r:id="rId22"/>
    <p:sldId id="287" r:id="rId23"/>
    <p:sldId id="288" r:id="rId24"/>
    <p:sldId id="289" r:id="rId25"/>
    <p:sldId id="290" r:id="rId26"/>
    <p:sldId id="291" r:id="rId27"/>
    <p:sldId id="292" r:id="rId28"/>
    <p:sldId id="293" r:id="rId29"/>
    <p:sldId id="295" r:id="rId30"/>
    <p:sldId id="296" r:id="rId31"/>
    <p:sldId id="297" r:id="rId32"/>
    <p:sldId id="298" r:id="rId33"/>
    <p:sldId id="300" r:id="rId34"/>
    <p:sldId id="301" r:id="rId35"/>
    <p:sldId id="30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olpe, Christina - Hoboken" initials="C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82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455" autoAdjust="0"/>
  </p:normalViewPr>
  <p:slideViewPr>
    <p:cSldViewPr>
      <p:cViewPr varScale="1">
        <p:scale>
          <a:sx n="64" d="100"/>
          <a:sy n="64" d="100"/>
        </p:scale>
        <p:origin x="-1566"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B2CB21-A1D8-4543-B979-6B5A6744368D}" type="datetimeFigureOut">
              <a:rPr lang="en-US" smtClean="0"/>
              <a:pPr/>
              <a:t>9/20/2021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7C75DC-46D3-4680-86AA-53DCB0B07D10}" type="slidenum">
              <a:rPr lang="en-US" smtClean="0"/>
              <a:pPr/>
              <a:t>‹#›</a:t>
            </a:fld>
            <a:endParaRPr lang="en-US" dirty="0"/>
          </a:p>
        </p:txBody>
      </p:sp>
    </p:spTree>
    <p:extLst>
      <p:ext uri="{BB962C8B-B14F-4D97-AF65-F5344CB8AC3E}">
        <p14:creationId xmlns:p14="http://schemas.microsoft.com/office/powerpoint/2010/main" val="3932390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702EEA-221F-4A83-9053-CDEAFB80D3B3}" type="datetimeFigureOut">
              <a:rPr lang="en-US" smtClean="0"/>
              <a:pPr/>
              <a:t>9/20/2021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37B73A-3885-40F6-934D-CD7391DD0EDF}" type="slidenum">
              <a:rPr lang="en-US" smtClean="0"/>
              <a:pPr/>
              <a:t>‹#›</a:t>
            </a:fld>
            <a:endParaRPr lang="en-US" dirty="0"/>
          </a:p>
        </p:txBody>
      </p:sp>
    </p:spTree>
    <p:extLst>
      <p:ext uri="{BB962C8B-B14F-4D97-AF65-F5344CB8AC3E}">
        <p14:creationId xmlns:p14="http://schemas.microsoft.com/office/powerpoint/2010/main" val="2792326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37B73A-3885-40F6-934D-CD7391DD0EDF}" type="slidenum">
              <a:rPr lang="en-US" smtClean="0"/>
              <a:pPr/>
              <a:t>1</a:t>
            </a:fld>
            <a:endParaRPr lang="en-US" dirty="0"/>
          </a:p>
        </p:txBody>
      </p:sp>
    </p:spTree>
    <p:extLst>
      <p:ext uri="{BB962C8B-B14F-4D97-AF65-F5344CB8AC3E}">
        <p14:creationId xmlns:p14="http://schemas.microsoft.com/office/powerpoint/2010/main" val="2427010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52525" y="692150"/>
            <a:ext cx="4552950" cy="3416300"/>
          </a:xfrm>
          <a:ln/>
        </p:spPr>
      </p:sp>
      <p:sp>
        <p:nvSpPr>
          <p:cNvPr id="839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152525" y="692150"/>
            <a:ext cx="4552950" cy="3416300"/>
          </a:xfrm>
          <a:ln/>
        </p:spPr>
      </p:sp>
      <p:sp>
        <p:nvSpPr>
          <p:cNvPr id="849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1152525" y="692150"/>
            <a:ext cx="4552950" cy="3416300"/>
          </a:xfrm>
          <a:ln/>
        </p:spPr>
      </p:sp>
      <p:sp>
        <p:nvSpPr>
          <p:cNvPr id="860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52525" y="692150"/>
            <a:ext cx="4552950" cy="3416300"/>
          </a:xfrm>
          <a:ln/>
        </p:spPr>
      </p:sp>
      <p:sp>
        <p:nvSpPr>
          <p:cNvPr id="870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1152525" y="692150"/>
            <a:ext cx="4552950" cy="3416300"/>
          </a:xfrm>
          <a:ln/>
        </p:spPr>
      </p:sp>
      <p:sp>
        <p:nvSpPr>
          <p:cNvPr id="880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1152525" y="692150"/>
            <a:ext cx="4552950" cy="3416300"/>
          </a:xfrm>
          <a:ln/>
        </p:spPr>
      </p:sp>
      <p:sp>
        <p:nvSpPr>
          <p:cNvPr id="890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xfrm>
            <a:off x="1152525" y="692150"/>
            <a:ext cx="4552950" cy="3416300"/>
          </a:xfrm>
          <a:ln/>
        </p:spPr>
      </p:sp>
      <p:sp>
        <p:nvSpPr>
          <p:cNvPr id="901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52525" y="692150"/>
            <a:ext cx="4552950" cy="3416300"/>
          </a:xfrm>
          <a:ln/>
        </p:spPr>
      </p:sp>
      <p:sp>
        <p:nvSpPr>
          <p:cNvPr id="911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1152525" y="692150"/>
            <a:ext cx="4552950" cy="3416300"/>
          </a:xfrm>
          <a:ln/>
        </p:spPr>
      </p:sp>
      <p:sp>
        <p:nvSpPr>
          <p:cNvPr id="931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1152525" y="692150"/>
            <a:ext cx="4552950" cy="3416300"/>
          </a:xfrm>
          <a:ln/>
        </p:spPr>
      </p:sp>
      <p:sp>
        <p:nvSpPr>
          <p:cNvPr id="942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Need updated jpeg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37B73A-3885-40F6-934D-CD7391DD0EDF}" type="slidenum">
              <a:rPr lang="en-US" smtClean="0"/>
              <a:pPr/>
              <a:t>2</a:t>
            </a:fld>
            <a:endParaRPr lang="en-US" dirty="0"/>
          </a:p>
        </p:txBody>
      </p:sp>
    </p:spTree>
    <p:extLst>
      <p:ext uri="{BB962C8B-B14F-4D97-AF65-F5344CB8AC3E}">
        <p14:creationId xmlns:p14="http://schemas.microsoft.com/office/powerpoint/2010/main" val="24270105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1152525" y="692150"/>
            <a:ext cx="4552950" cy="3416300"/>
          </a:xfrm>
          <a:ln/>
        </p:spPr>
      </p:sp>
      <p:sp>
        <p:nvSpPr>
          <p:cNvPr id="952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1152525" y="692150"/>
            <a:ext cx="4552950" cy="3416300"/>
          </a:xfrm>
          <a:ln/>
        </p:spPr>
      </p:sp>
      <p:sp>
        <p:nvSpPr>
          <p:cNvPr id="962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152525" y="692150"/>
            <a:ext cx="4552950" cy="3416300"/>
          </a:xfrm>
          <a:ln/>
        </p:spPr>
      </p:sp>
      <p:sp>
        <p:nvSpPr>
          <p:cNvPr id="983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1152525" y="692150"/>
            <a:ext cx="4552950" cy="3416300"/>
          </a:xfrm>
          <a:ln/>
        </p:spPr>
      </p:sp>
      <p:sp>
        <p:nvSpPr>
          <p:cNvPr id="993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1152525" y="692150"/>
            <a:ext cx="4552950" cy="3416300"/>
          </a:xfrm>
          <a:ln/>
        </p:spPr>
      </p:sp>
      <p:sp>
        <p:nvSpPr>
          <p:cNvPr id="1003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2525" y="692150"/>
            <a:ext cx="4552950" cy="3416300"/>
          </a:xfrm>
          <a:ln/>
        </p:spPr>
      </p:sp>
      <p:sp>
        <p:nvSpPr>
          <p:cNvPr id="655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52525" y="692150"/>
            <a:ext cx="4552950" cy="3416300"/>
          </a:xfrm>
          <a:ln/>
        </p:spPr>
      </p:sp>
      <p:sp>
        <p:nvSpPr>
          <p:cNvPr id="675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52525" y="692150"/>
            <a:ext cx="4552950" cy="3416300"/>
          </a:xfrm>
          <a:ln/>
        </p:spPr>
      </p:sp>
      <p:sp>
        <p:nvSpPr>
          <p:cNvPr id="686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52525" y="692150"/>
            <a:ext cx="4552950" cy="3416300"/>
          </a:xfrm>
          <a:ln/>
        </p:spPr>
      </p:sp>
      <p:sp>
        <p:nvSpPr>
          <p:cNvPr id="696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152525" y="692150"/>
            <a:ext cx="4552950" cy="3416300"/>
          </a:xfrm>
          <a:ln/>
        </p:spPr>
      </p:sp>
      <p:sp>
        <p:nvSpPr>
          <p:cNvPr id="808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52525" y="692150"/>
            <a:ext cx="4552950" cy="3416300"/>
          </a:xfrm>
          <a:ln/>
        </p:spPr>
      </p:sp>
      <p:sp>
        <p:nvSpPr>
          <p:cNvPr id="819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52525" y="692150"/>
            <a:ext cx="4552950" cy="3416300"/>
          </a:xfrm>
          <a:ln/>
        </p:spPr>
      </p:sp>
      <p:sp>
        <p:nvSpPr>
          <p:cNvPr id="829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2">
        <a:schemeClr val="bg1"/>
      </p:bgRef>
    </p:bg>
    <p:spTree>
      <p:nvGrpSpPr>
        <p:cNvPr id="1" name=""/>
        <p:cNvGrpSpPr/>
        <p:nvPr/>
      </p:nvGrpSpPr>
      <p:grpSpPr>
        <a:xfrm>
          <a:off x="0" y="0"/>
          <a:ext cx="0" cy="0"/>
          <a:chOff x="0" y="0"/>
          <a:chExt cx="0" cy="0"/>
        </a:xfrm>
      </p:grpSpPr>
      <p:sp>
        <p:nvSpPr>
          <p:cNvPr id="14" name="Rectangle 13"/>
          <p:cNvSpPr/>
          <p:nvPr/>
        </p:nvSpPr>
        <p:spPr>
          <a:xfrm>
            <a:off x="0" y="6629400"/>
            <a:ext cx="9144000" cy="228599"/>
          </a:xfrm>
          <a:prstGeom prst="rect">
            <a:avLst/>
          </a:prstGeom>
          <a:solidFill>
            <a:srgbClr val="76B7D7"/>
          </a:solidFill>
          <a:ln>
            <a:solidFill>
              <a:srgbClr val="76B7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2" name="Rectangle 11"/>
          <p:cNvSpPr/>
          <p:nvPr/>
        </p:nvSpPr>
        <p:spPr>
          <a:xfrm>
            <a:off x="0" y="1295400"/>
            <a:ext cx="9067800" cy="304800"/>
          </a:xfrm>
          <a:prstGeom prst="rect">
            <a:avLst/>
          </a:prstGeom>
          <a:solidFill>
            <a:srgbClr val="76B7D7"/>
          </a:solidFill>
          <a:ln>
            <a:solidFill>
              <a:srgbClr val="76B7D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 name="Rectangle 9"/>
          <p:cNvSpPr/>
          <p:nvPr/>
        </p:nvSpPr>
        <p:spPr>
          <a:xfrm>
            <a:off x="0" y="3276600"/>
            <a:ext cx="9067800" cy="304800"/>
          </a:xfrm>
          <a:prstGeom prst="rect">
            <a:avLst/>
          </a:prstGeom>
          <a:solidFill>
            <a:srgbClr val="76B7D7"/>
          </a:solidFill>
          <a:ln>
            <a:solidFill>
              <a:srgbClr val="76B7D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6200" y="3962400"/>
            <a:ext cx="3429000" cy="1752600"/>
          </a:xfrm>
          <a:gradFill flip="none" rotWithShape="1">
            <a:gsLst>
              <a:gs pos="0">
                <a:srgbClr val="90C7E0">
                  <a:tint val="66000"/>
                  <a:satMod val="160000"/>
                </a:srgbClr>
              </a:gs>
              <a:gs pos="50000">
                <a:srgbClr val="90C7E0">
                  <a:tint val="44500"/>
                  <a:satMod val="160000"/>
                </a:srgbClr>
              </a:gs>
              <a:gs pos="100000">
                <a:srgbClr val="90C7E0">
                  <a:tint val="23500"/>
                  <a:satMod val="160000"/>
                </a:srgbClr>
              </a:gs>
            </a:gsLst>
            <a:lin ang="8100000" scaled="1"/>
            <a:tileRect/>
          </a:gradFill>
        </p:spPr>
        <p:txBody>
          <a:bodyPr anchor="ctr"/>
          <a:lstStyle>
            <a:lvl1pPr marL="0" indent="0" algn="ctr">
              <a:buNone/>
              <a:defRPr b="0">
                <a:solidFill>
                  <a:srgbClr val="0082B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7600" y="316992"/>
            <a:ext cx="5344391" cy="614511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1" name="TextBox 10"/>
          <p:cNvSpPr txBox="1"/>
          <p:nvPr/>
        </p:nvSpPr>
        <p:spPr>
          <a:xfrm>
            <a:off x="228600" y="3242846"/>
            <a:ext cx="3276600" cy="338554"/>
          </a:xfrm>
          <a:prstGeom prst="rect">
            <a:avLst/>
          </a:prstGeom>
          <a:noFill/>
        </p:spPr>
        <p:txBody>
          <a:bodyPr wrap="square" rtlCol="0">
            <a:spAutoFit/>
          </a:bodyPr>
          <a:lstStyle/>
          <a:p>
            <a:pPr algn="ctr"/>
            <a:r>
              <a:rPr lang="en-US" sz="1600" b="1" dirty="0" smtClean="0">
                <a:solidFill>
                  <a:schemeClr val="bg1"/>
                </a:solidFill>
                <a:latin typeface="Times New Roman" panose="02020603050405020304" pitchFamily="18" charset="0"/>
                <a:cs typeface="Times New Roman" panose="02020603050405020304" pitchFamily="18" charset="0"/>
              </a:rPr>
              <a:t>Jeter ● Chaney</a:t>
            </a:r>
            <a:endParaRPr lang="en-US" sz="1600" b="1" dirty="0">
              <a:solidFill>
                <a:schemeClr val="bg1"/>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0" y="6581001"/>
            <a:ext cx="9144000" cy="307777"/>
          </a:xfrm>
          <a:prstGeom prst="rect">
            <a:avLst/>
          </a:prstGeom>
          <a:noFill/>
        </p:spPr>
        <p:txBody>
          <a:bodyPr wrap="square" rtlCol="0">
            <a:spAutoFit/>
          </a:bodyPr>
          <a:lstStyle/>
          <a:p>
            <a:pPr algn="ctr"/>
            <a:r>
              <a:rPr lang="en-US" sz="1400" b="1" dirty="0" smtClean="0">
                <a:solidFill>
                  <a:schemeClr val="tx2"/>
                </a:solidFill>
                <a:latin typeface="Times New Roman" panose="02020603050405020304" pitchFamily="18" charset="0"/>
                <a:cs typeface="Times New Roman" panose="02020603050405020304" pitchFamily="18" charset="0"/>
              </a:rPr>
              <a:t>Prepared</a:t>
            </a:r>
            <a:r>
              <a:rPr lang="en-US" sz="1400" b="1" baseline="0" dirty="0" smtClean="0">
                <a:solidFill>
                  <a:schemeClr val="tx2"/>
                </a:solidFill>
                <a:latin typeface="Times New Roman" panose="02020603050405020304" pitchFamily="18" charset="0"/>
                <a:cs typeface="Times New Roman" panose="02020603050405020304" pitchFamily="18" charset="0"/>
              </a:rPr>
              <a:t> by </a:t>
            </a:r>
            <a:r>
              <a:rPr lang="en-US" sz="1400" b="1" kern="1200" dirty="0" smtClean="0">
                <a:solidFill>
                  <a:schemeClr val="tx2"/>
                </a:solidFill>
                <a:effectLst/>
                <a:latin typeface="+mn-lt"/>
                <a:ea typeface="+mn-ea"/>
                <a:cs typeface="+mn-cs"/>
              </a:rPr>
              <a:t>Sheila </a:t>
            </a:r>
            <a:r>
              <a:rPr lang="en-US" sz="1400" b="1" kern="1200" dirty="0" err="1" smtClean="0">
                <a:solidFill>
                  <a:schemeClr val="tx2"/>
                </a:solidFill>
                <a:effectLst/>
                <a:latin typeface="+mn-lt"/>
                <a:ea typeface="+mn-ea"/>
                <a:cs typeface="+mn-cs"/>
              </a:rPr>
              <a:t>Ammons</a:t>
            </a:r>
            <a:r>
              <a:rPr lang="en-US" sz="1400" b="1" kern="1200" dirty="0" smtClean="0">
                <a:solidFill>
                  <a:schemeClr val="tx2"/>
                </a:solidFill>
                <a:effectLst/>
                <a:latin typeface="+mn-lt"/>
                <a:ea typeface="+mn-ea"/>
                <a:cs typeface="+mn-cs"/>
              </a:rPr>
              <a:t>, Austin Community College</a:t>
            </a:r>
            <a:r>
              <a:rPr lang="en-US" sz="1400" b="1" baseline="0" dirty="0" smtClean="0">
                <a:solidFill>
                  <a:schemeClr val="tx2"/>
                </a:solidFill>
                <a:latin typeface="Times New Roman" panose="02020603050405020304" pitchFamily="18" charset="0"/>
                <a:cs typeface="Times New Roman" panose="02020603050405020304" pitchFamily="18" charset="0"/>
              </a:rPr>
              <a:t> </a:t>
            </a:r>
            <a:endParaRPr lang="en-US" sz="1400" b="1" dirty="0">
              <a:solidFill>
                <a:schemeClr val="tx2"/>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0" y="1611273"/>
            <a:ext cx="3581400" cy="1569660"/>
          </a:xfrm>
          <a:prstGeom prst="rect">
            <a:avLst/>
          </a:prstGeom>
          <a:noFill/>
        </p:spPr>
        <p:txBody>
          <a:bodyPr wrap="square" rtlCol="0">
            <a:spAutoFit/>
          </a:bodyPr>
          <a:lstStyle/>
          <a:p>
            <a:pPr algn="ctr"/>
            <a:r>
              <a:rPr lang="en-US" sz="4800" dirty="0" smtClean="0">
                <a:latin typeface="Times New Roman" panose="02020603050405020304" pitchFamily="18" charset="0"/>
                <a:cs typeface="Times New Roman" panose="02020603050405020304" pitchFamily="18" charset="0"/>
              </a:rPr>
              <a:t>Advanced Accounting</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252490"/>
      </p:ext>
    </p:extLst>
  </p:cSld>
  <p:clrMapOvr>
    <a:overrideClrMapping bg1="lt1" tx1="dk1" bg2="lt2" tx2="dk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dirty="0"/>
          </a:p>
        </p:txBody>
      </p:sp>
      <p:sp>
        <p:nvSpPr>
          <p:cNvPr id="7"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9" name="TextBox 8"/>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364534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dirty="0"/>
          </a:p>
        </p:txBody>
      </p:sp>
      <p:sp>
        <p:nvSpPr>
          <p:cNvPr id="7" name="TextBox 6"/>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3464279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3" name="Rectangle 12"/>
          <p:cNvSpPr/>
          <p:nvPr userDrawn="1"/>
        </p:nvSpPr>
        <p:spPr>
          <a:xfrm>
            <a:off x="728472" y="768350"/>
            <a:ext cx="7620000" cy="609600"/>
          </a:xfrm>
          <a:prstGeom prst="rect">
            <a:avLst/>
          </a:prstGeom>
          <a:gradFill>
            <a:gsLst>
              <a:gs pos="0">
                <a:srgbClr val="00A8E4">
                  <a:gamma/>
                  <a:shade val="77647"/>
                  <a:invGamma/>
                </a:srgbClr>
              </a:gs>
              <a:gs pos="100000">
                <a:srgbClr val="00A8E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p:cNvSpPr>
            <a:spLocks noGrp="1"/>
          </p:cNvSpPr>
          <p:nvPr>
            <p:ph type="sldNum" sz="quarter" idx="12"/>
          </p:nvPr>
        </p:nvSpPr>
        <p:spPr>
          <a:xfrm>
            <a:off x="33528" y="6400800"/>
            <a:ext cx="2133600" cy="365125"/>
          </a:xfrm>
        </p:spPr>
        <p:txBody>
          <a:bodyPr/>
          <a:lstStyle>
            <a:lvl1pPr algn="l">
              <a:defRPr b="1">
                <a:solidFill>
                  <a:srgbClr val="0082B1"/>
                </a:solidFill>
              </a:defRPr>
            </a:lvl1pPr>
          </a:lstStyle>
          <a:p>
            <a:fld id="{0B62EAB1-D80C-4217-BFF0-836E2E1B9F25}" type="slidenum">
              <a:rPr lang="en-US" smtClean="0"/>
              <a:pPr/>
              <a:t>‹#›</a:t>
            </a:fld>
            <a:endParaRPr lang="en-US" dirty="0"/>
          </a:p>
        </p:txBody>
      </p:sp>
      <p:sp>
        <p:nvSpPr>
          <p:cNvPr id="6" name="Rectangle 3"/>
          <p:cNvSpPr>
            <a:spLocks noGrp="1" noChangeArrowheads="1"/>
          </p:cNvSpPr>
          <p:nvPr>
            <p:ph type="body" idx="1"/>
          </p:nvPr>
        </p:nvSpPr>
        <p:spPr>
          <a:xfrm>
            <a:off x="2362200" y="1676400"/>
            <a:ext cx="5791200" cy="1676400"/>
          </a:xfrm>
        </p:spPr>
        <p:txBody>
          <a:bodyPr/>
          <a:lstStyle/>
          <a:p>
            <a:pPr marL="0" indent="0">
              <a:lnSpc>
                <a:spcPct val="90000"/>
              </a:lnSpc>
              <a:buFont typeface="Wingdings" pitchFamily="2" charset="2"/>
              <a:buNone/>
              <a:defRPr/>
            </a:pPr>
            <a:endParaRPr lang="en-US" sz="3200" b="0" dirty="0" smtClean="0">
              <a:solidFill>
                <a:schemeClr val="tx1"/>
              </a:solidFill>
            </a:endParaRPr>
          </a:p>
        </p:txBody>
      </p:sp>
      <p:sp>
        <p:nvSpPr>
          <p:cNvPr id="7" name="Text Box 4"/>
          <p:cNvSpPr txBox="1">
            <a:spLocks noChangeArrowheads="1"/>
          </p:cNvSpPr>
          <p:nvPr userDrawn="1"/>
        </p:nvSpPr>
        <p:spPr bwMode="auto">
          <a:xfrm>
            <a:off x="1371600" y="5638800"/>
            <a:ext cx="640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sz="2000" b="1" dirty="0">
                <a:latin typeface="Arial" pitchFamily="34" charset="0"/>
              </a:rPr>
              <a:t>Advanced Accounting,  </a:t>
            </a:r>
            <a:r>
              <a:rPr lang="en-US" altLang="en-US" sz="2000" b="1" dirty="0" smtClean="0">
                <a:latin typeface="Arial" pitchFamily="34" charset="0"/>
              </a:rPr>
              <a:t>Sixth </a:t>
            </a:r>
            <a:r>
              <a:rPr lang="en-US" altLang="en-US" sz="2000" b="1" dirty="0">
                <a:latin typeface="Arial" pitchFamily="34" charset="0"/>
              </a:rPr>
              <a:t>Edition</a:t>
            </a:r>
          </a:p>
        </p:txBody>
      </p:sp>
      <p:sp>
        <p:nvSpPr>
          <p:cNvPr id="8" name="AutoShape 5"/>
          <p:cNvSpPr>
            <a:spLocks noChangeArrowheads="1"/>
          </p:cNvSpPr>
          <p:nvPr userDrawn="1"/>
        </p:nvSpPr>
        <p:spPr bwMode="auto">
          <a:xfrm>
            <a:off x="914400" y="501650"/>
            <a:ext cx="1676400" cy="1143000"/>
          </a:xfrm>
          <a:prstGeom prst="diamond">
            <a:avLst/>
          </a:prstGeom>
          <a:gradFill rotWithShape="0">
            <a:gsLst>
              <a:gs pos="0">
                <a:srgbClr val="00A8E4">
                  <a:gamma/>
                  <a:shade val="89412"/>
                  <a:invGamma/>
                </a:srgbClr>
              </a:gs>
              <a:gs pos="100000">
                <a:srgbClr val="00A8E4"/>
              </a:gs>
            </a:gsLst>
            <a:lin ang="0" scaled="1"/>
          </a:gradFill>
          <a:ln w="12700" cap="sq">
            <a:noFill/>
            <a:miter lim="800000"/>
            <a:headEnd type="none" w="sm" len="sm"/>
            <a:tailEnd type="none" w="sm" len="sm"/>
          </a:ln>
          <a:effectLst>
            <a:outerShdw dist="76200" dir="10800000" algn="ctr" rotWithShape="0">
              <a:srgbClr val="0089BA"/>
            </a:outerShdw>
          </a:effectLst>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lnSpc>
                <a:spcPct val="90000"/>
              </a:lnSpc>
            </a:pPr>
            <a:endParaRPr lang="en-US" altLang="en-US" sz="5600" b="1" dirty="0">
              <a:solidFill>
                <a:schemeClr val="bg1"/>
              </a:solidFill>
              <a:effectLst>
                <a:outerShdw blurRad="38100" dist="38100" dir="2700000" algn="tl">
                  <a:srgbClr val="000000"/>
                </a:outerShdw>
              </a:effectLst>
              <a:latin typeface="Times New Roman" pitchFamily="18" charset="0"/>
            </a:endParaRPr>
          </a:p>
        </p:txBody>
      </p:sp>
      <p:sp>
        <p:nvSpPr>
          <p:cNvPr id="9" name="Line 6"/>
          <p:cNvSpPr>
            <a:spLocks noChangeShapeType="1"/>
          </p:cNvSpPr>
          <p:nvPr userDrawn="1"/>
        </p:nvSpPr>
        <p:spPr bwMode="auto">
          <a:xfrm>
            <a:off x="2514600" y="3352800"/>
            <a:ext cx="5867400" cy="0"/>
          </a:xfrm>
          <a:prstGeom prst="line">
            <a:avLst/>
          </a:prstGeom>
          <a:noFill/>
          <a:ln w="38100" cap="sq">
            <a:solidFill>
              <a:srgbClr val="00698E"/>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12" name="Text Placeholder 11"/>
          <p:cNvSpPr>
            <a:spLocks noGrp="1"/>
          </p:cNvSpPr>
          <p:nvPr>
            <p:ph type="body" sz="quarter" idx="13"/>
          </p:nvPr>
        </p:nvSpPr>
        <p:spPr>
          <a:xfrm>
            <a:off x="914400" y="501650"/>
            <a:ext cx="1676400" cy="1143000"/>
          </a:xfrm>
        </p:spPr>
        <p:txBody>
          <a:bodyPr anchor="ctr">
            <a:normAutofit/>
          </a:bodyPr>
          <a:lstStyle>
            <a:lvl1pPr marL="0" indent="0" algn="ctr">
              <a:buNone/>
              <a:defRPr sz="3600" b="1">
                <a:solidFill>
                  <a:schemeClr val="bg1"/>
                </a:solidFill>
              </a:defRPr>
            </a:lvl1pPr>
          </a:lstStyle>
          <a:p>
            <a:pPr lvl="0"/>
            <a:endParaRPr lang="en-US" dirty="0"/>
          </a:p>
        </p:txBody>
      </p:sp>
    </p:spTree>
    <p:extLst>
      <p:ext uri="{BB962C8B-B14F-4D97-AF65-F5344CB8AC3E}">
        <p14:creationId xmlns:p14="http://schemas.microsoft.com/office/powerpoint/2010/main" val="1877105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00200"/>
            <a:ext cx="8534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910451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dirty="0"/>
          </a:p>
        </p:txBody>
      </p:sp>
      <p:sp>
        <p:nvSpPr>
          <p:cNvPr id="7" name="TextBox 6"/>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1174212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722437"/>
            <a:ext cx="41910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722437"/>
            <a:ext cx="41910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62EAB1-D80C-4217-BFF0-836E2E1B9F25}" type="slidenum">
              <a:rPr lang="en-US" smtClean="0"/>
              <a:pPr/>
              <a:t>‹#›</a:t>
            </a:fld>
            <a:endParaRPr lang="en-US" dirty="0"/>
          </a:p>
        </p:txBody>
      </p:sp>
      <p:sp>
        <p:nvSpPr>
          <p:cNvPr id="8"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0" name="TextBox 9"/>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1285365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1774" y="1676400"/>
            <a:ext cx="4187826"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572000" y="1676400"/>
            <a:ext cx="41910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62EAB1-D80C-4217-BFF0-836E2E1B9F25}" type="slidenum">
              <a:rPr lang="en-US" smtClean="0"/>
              <a:pPr/>
              <a:t>‹#›</a:t>
            </a:fld>
            <a:endParaRPr lang="en-US" dirty="0"/>
          </a:p>
        </p:txBody>
      </p:sp>
      <p:sp>
        <p:nvSpPr>
          <p:cNvPr id="10"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2" name="Content Placeholder 2"/>
          <p:cNvSpPr>
            <a:spLocks noGrp="1"/>
          </p:cNvSpPr>
          <p:nvPr>
            <p:ph sz="half" idx="13"/>
          </p:nvPr>
        </p:nvSpPr>
        <p:spPr>
          <a:xfrm>
            <a:off x="228600" y="2438400"/>
            <a:ext cx="4191000" cy="3810000"/>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3"/>
          <p:cNvSpPr>
            <a:spLocks noGrp="1"/>
          </p:cNvSpPr>
          <p:nvPr>
            <p:ph sz="half" idx="2"/>
          </p:nvPr>
        </p:nvSpPr>
        <p:spPr>
          <a:xfrm>
            <a:off x="4572000" y="2438400"/>
            <a:ext cx="4191000" cy="3810000"/>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Box 13"/>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293495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62EAB1-D80C-4217-BFF0-836E2E1B9F25}" type="slidenum">
              <a:rPr lang="en-US" smtClean="0"/>
              <a:pPr/>
              <a:t>‹#›</a:t>
            </a:fld>
            <a:endParaRPr lang="en-US" dirty="0"/>
          </a:p>
        </p:txBody>
      </p:sp>
      <p:sp>
        <p:nvSpPr>
          <p:cNvPr id="6"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257317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62EAB1-D80C-4217-BFF0-836E2E1B9F25}" type="slidenum">
              <a:rPr lang="en-US" smtClean="0"/>
              <a:pPr/>
              <a:t>‹#›</a:t>
            </a:fld>
            <a:endParaRPr lang="en-US" dirty="0"/>
          </a:p>
        </p:txBody>
      </p:sp>
      <p:sp>
        <p:nvSpPr>
          <p:cNvPr id="5" name="TextBox 4"/>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4262150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62EAB1-D80C-4217-BFF0-836E2E1B9F25}" type="slidenum">
              <a:rPr lang="en-US" smtClean="0"/>
              <a:pPr/>
              <a:t>‹#›</a:t>
            </a:fld>
            <a:endParaRPr lang="en-US" dirty="0"/>
          </a:p>
        </p:txBody>
      </p:sp>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74203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62EAB1-D80C-4217-BFF0-836E2E1B9F25}" type="slidenum">
              <a:rPr lang="en-US" smtClean="0"/>
              <a:pPr/>
              <a:t>‹#›</a:t>
            </a:fld>
            <a:endParaRPr lang="en-US" dirty="0"/>
          </a:p>
        </p:txBody>
      </p:sp>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391706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04800" y="1752600"/>
            <a:ext cx="84582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055710-0F6B-4BF2-B917-0EFDE90B06FE}" type="datetimeFigureOut">
              <a:rPr lang="en-US" smtClean="0"/>
              <a:pPr/>
              <a:t>9/20/2021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2EAB1-D80C-4217-BFF0-836E2E1B9F25}" type="slidenum">
              <a:rPr lang="en-US" smtClean="0"/>
              <a:pPr/>
              <a:t>‹#›</a:t>
            </a:fld>
            <a:endParaRPr lang="en-US" dirty="0"/>
          </a:p>
        </p:txBody>
      </p:sp>
    </p:spTree>
    <p:extLst>
      <p:ext uri="{BB962C8B-B14F-4D97-AF65-F5344CB8AC3E}">
        <p14:creationId xmlns:p14="http://schemas.microsoft.com/office/powerpoint/2010/main" val="30852513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B62EAB1-D80C-4217-BFF0-836E2E1B9F25}" type="slidenum">
              <a:rPr lang="en-US" smtClean="0"/>
              <a:pPr/>
              <a:t>1</a:t>
            </a:fld>
            <a:endParaRPr lang="en-US" dirty="0"/>
          </a:p>
        </p:txBody>
      </p:sp>
      <p:sp>
        <p:nvSpPr>
          <p:cNvPr id="3" name="عنصر نائب للمحتوى 2"/>
          <p:cNvSpPr>
            <a:spLocks noGrp="1"/>
          </p:cNvSpPr>
          <p:nvPr>
            <p:ph idx="1"/>
          </p:nvPr>
        </p:nvSpPr>
        <p:spPr>
          <a:xfrm>
            <a:off x="1600200" y="3581400"/>
            <a:ext cx="6400800" cy="838199"/>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0" indent="0" algn="ctr">
              <a:buNone/>
            </a:pPr>
            <a:r>
              <a:rPr lang="en-US" sz="3200" b="1" dirty="0" smtClean="0"/>
              <a:t>Prof. Dr. Bushra Al-Mashhadani </a:t>
            </a:r>
          </a:p>
          <a:p>
            <a:pPr marL="0" indent="0" algn="ctr">
              <a:buNone/>
            </a:pPr>
            <a:r>
              <a:rPr lang="en-US" sz="3200" b="1" dirty="0" smtClean="0"/>
              <a:t> 2021-2022</a:t>
            </a:r>
            <a:endParaRPr lang="en-US" sz="3200" b="1" dirty="0"/>
          </a:p>
        </p:txBody>
      </p:sp>
      <p:sp>
        <p:nvSpPr>
          <p:cNvPr id="6" name="عنوان 5"/>
          <p:cNvSpPr>
            <a:spLocks noGrp="1"/>
          </p:cNvSpPr>
          <p:nvPr>
            <p:ph type="title"/>
          </p:nvPr>
        </p:nvSpPr>
        <p:spPr>
          <a:xfrm>
            <a:off x="1295400" y="1905000"/>
            <a:ext cx="7010400" cy="1371600"/>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sz="3600" b="1" dirty="0" smtClean="0">
                <a:ln w="17780" cmpd="sng">
                  <a:solidFill>
                    <a:sysClr val="windowText" lastClr="000000"/>
                  </a:solidFill>
                  <a:prstDash val="solid"/>
                  <a:miter lim="800000"/>
                </a:ln>
                <a:solidFill>
                  <a:sysClr val="windowText" lastClr="000000"/>
                </a:solidFill>
                <a:effectLst>
                  <a:outerShdw blurRad="50800" algn="tl" rotWithShape="0">
                    <a:srgbClr val="000000"/>
                  </a:outerShdw>
                </a:effectLst>
              </a:rPr>
              <a:t>Introduction to Business Combination – by Jeter &amp; Chaney</a:t>
            </a:r>
            <a:endParaRPr lang="en-US" sz="3600" b="1" dirty="0">
              <a:ln w="17780" cmpd="sng">
                <a:solidFill>
                  <a:sysClr val="windowText" lastClr="000000"/>
                </a:solidFill>
                <a:prstDash val="solid"/>
                <a:miter lim="800000"/>
              </a:ln>
              <a:solidFill>
                <a:sysClr val="windowText" lastClr="000000"/>
              </a:solidFill>
              <a:effectLst>
                <a:outerShdw blurRad="50800" algn="tl" rotWithShape="0">
                  <a:srgbClr val="000000"/>
                </a:outerShdw>
              </a:effectLst>
            </a:endParaRPr>
          </a:p>
        </p:txBody>
      </p:sp>
    </p:spTree>
    <p:extLst>
      <p:ext uri="{BB962C8B-B14F-4D97-AF65-F5344CB8AC3E}">
        <p14:creationId xmlns:p14="http://schemas.microsoft.com/office/powerpoint/2010/main" val="3873044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3" name="Rectangle 3"/>
          <p:cNvSpPr>
            <a:spLocks noGrp="1" noChangeArrowheads="1"/>
          </p:cNvSpPr>
          <p:nvPr>
            <p:ph type="title"/>
          </p:nvPr>
        </p:nvSpPr>
        <p:spPr/>
        <p:txBody>
          <a:bodyPr/>
          <a:lstStyle/>
          <a:p>
            <a:r>
              <a:rPr lang="en-US" sz="3600" dirty="0" smtClean="0"/>
              <a:t>Terminology and Types of Combinations</a:t>
            </a:r>
          </a:p>
        </p:txBody>
      </p:sp>
      <p:sp>
        <p:nvSpPr>
          <p:cNvPr id="3" name="Content Placeholder 2"/>
          <p:cNvSpPr>
            <a:spLocks noGrp="1"/>
          </p:cNvSpPr>
          <p:nvPr>
            <p:ph idx="1"/>
          </p:nvPr>
        </p:nvSpPr>
        <p:spPr/>
        <p:txBody>
          <a:bodyPr>
            <a:normAutofit fontScale="92500" lnSpcReduction="10000"/>
          </a:bodyPr>
          <a:lstStyle/>
          <a:p>
            <a:pPr marL="0" indent="0">
              <a:buNone/>
            </a:pPr>
            <a:r>
              <a:rPr lang="en-US" altLang="en-US" b="1" dirty="0" smtClean="0">
                <a:solidFill>
                  <a:srgbClr val="0082B1"/>
                </a:solidFill>
              </a:rPr>
              <a:t>Classification by Method of Acquisition</a:t>
            </a:r>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pPr marL="0" indent="0">
              <a:buNone/>
            </a:pPr>
            <a:endParaRPr lang="en-US" altLang="en-US" dirty="0" smtClean="0"/>
          </a:p>
          <a:p>
            <a:pPr marL="0" indent="0">
              <a:buNone/>
            </a:pPr>
            <a:r>
              <a:rPr lang="en-US" altLang="en-US" dirty="0" smtClean="0"/>
              <a:t>When a company acquires a controlling interest in the voting stock of another company, a parent–subsidiary relationship results.  </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10</a:t>
            </a:fld>
            <a:endParaRPr lang="en-US" dirty="0"/>
          </a:p>
        </p:txBody>
      </p:sp>
      <p:sp>
        <p:nvSpPr>
          <p:cNvPr id="716804" name="Text Box 4"/>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5  </a:t>
            </a:r>
            <a:r>
              <a:rPr lang="en-US" sz="1600" b="1" i="1" dirty="0" smtClean="0"/>
              <a:t>Stock versus asset acquisitions.</a:t>
            </a:r>
            <a:endParaRPr lang="en-US" sz="1600" b="1" i="1" dirty="0"/>
          </a:p>
        </p:txBody>
      </p:sp>
      <p:sp>
        <p:nvSpPr>
          <p:cNvPr id="18437" name="Text Box 5"/>
          <p:cNvSpPr txBox="1">
            <a:spLocks noChangeArrowheads="1"/>
          </p:cNvSpPr>
          <p:nvPr/>
        </p:nvSpPr>
        <p:spPr bwMode="auto">
          <a:xfrm>
            <a:off x="609600" y="3094038"/>
            <a:ext cx="2209800" cy="1125537"/>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sz="2200" dirty="0">
                <a:latin typeface="+mj-lt"/>
              </a:rPr>
              <a:t>Financial Statements of A Company</a:t>
            </a:r>
          </a:p>
        </p:txBody>
      </p:sp>
      <p:sp>
        <p:nvSpPr>
          <p:cNvPr id="18438" name="Text Box 6"/>
          <p:cNvSpPr txBox="1">
            <a:spLocks noChangeArrowheads="1"/>
          </p:cNvSpPr>
          <p:nvPr/>
        </p:nvSpPr>
        <p:spPr bwMode="auto">
          <a:xfrm>
            <a:off x="3429000" y="3094038"/>
            <a:ext cx="2209800" cy="1125537"/>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sz="2200" dirty="0">
                <a:latin typeface="+mj-lt"/>
              </a:rPr>
              <a:t>Financial Statements of B Company</a:t>
            </a:r>
          </a:p>
        </p:txBody>
      </p:sp>
      <p:sp>
        <p:nvSpPr>
          <p:cNvPr id="18439" name="Text Box 7"/>
          <p:cNvSpPr txBox="1">
            <a:spLocks noChangeArrowheads="1"/>
          </p:cNvSpPr>
          <p:nvPr/>
        </p:nvSpPr>
        <p:spPr bwMode="auto">
          <a:xfrm>
            <a:off x="6248400" y="2819400"/>
            <a:ext cx="2209800" cy="1795463"/>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sz="2200" dirty="0">
                <a:latin typeface="+mj-lt"/>
              </a:rPr>
              <a:t>Consolidated Financial Statements of A Company and B Company</a:t>
            </a:r>
          </a:p>
        </p:txBody>
      </p:sp>
      <p:sp>
        <p:nvSpPr>
          <p:cNvPr id="18440" name="Text Box 8"/>
          <p:cNvSpPr txBox="1">
            <a:spLocks noChangeArrowheads="1"/>
          </p:cNvSpPr>
          <p:nvPr/>
        </p:nvSpPr>
        <p:spPr bwMode="auto">
          <a:xfrm>
            <a:off x="2971800" y="345757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dirty="0">
                <a:latin typeface="+mj-lt"/>
              </a:rPr>
              <a:t>+</a:t>
            </a:r>
          </a:p>
        </p:txBody>
      </p:sp>
      <p:sp>
        <p:nvSpPr>
          <p:cNvPr id="18441" name="Text Box 9"/>
          <p:cNvSpPr txBox="1">
            <a:spLocks noChangeArrowheads="1"/>
          </p:cNvSpPr>
          <p:nvPr/>
        </p:nvSpPr>
        <p:spPr bwMode="auto">
          <a:xfrm>
            <a:off x="5791200" y="345757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dirty="0">
                <a:latin typeface="+mj-lt"/>
              </a:rPr>
              <a:t>=</a:t>
            </a:r>
          </a:p>
        </p:txBody>
      </p:sp>
      <p:sp>
        <p:nvSpPr>
          <p:cNvPr id="18442" name="Text Box 10"/>
          <p:cNvSpPr txBox="1">
            <a:spLocks noChangeArrowheads="1"/>
          </p:cNvSpPr>
          <p:nvPr/>
        </p:nvSpPr>
        <p:spPr bwMode="auto">
          <a:xfrm>
            <a:off x="1447800" y="2133600"/>
            <a:ext cx="6172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b="1" dirty="0">
                <a:solidFill>
                  <a:srgbClr val="800000"/>
                </a:solidFill>
                <a:latin typeface="+mj-lt"/>
              </a:rPr>
              <a:t>Consolidated Financial Statements</a:t>
            </a:r>
          </a:p>
        </p:txBody>
      </p:sp>
    </p:spTree>
    <p:extLst>
      <p:ext uri="{BB962C8B-B14F-4D97-AF65-F5344CB8AC3E}">
        <p14:creationId xmlns:p14="http://schemas.microsoft.com/office/powerpoint/2010/main" val="1849605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Takeover Premiums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altLang="en-US" b="1" dirty="0" smtClean="0">
                <a:solidFill>
                  <a:srgbClr val="0082B1"/>
                </a:solidFill>
              </a:rPr>
              <a:t>Takeover Premium </a:t>
            </a:r>
            <a:r>
              <a:rPr lang="en-US" altLang="en-US" dirty="0" smtClean="0"/>
              <a:t>– the excess amount offered, or agreed upon, in an acquisition over the prior stock price of the acquired firm.</a:t>
            </a:r>
          </a:p>
          <a:p>
            <a:pPr marL="0" indent="0">
              <a:buNone/>
            </a:pPr>
            <a:endParaRPr lang="en-US" altLang="en-US" dirty="0"/>
          </a:p>
          <a:p>
            <a:pPr marL="0" indent="0">
              <a:buNone/>
            </a:pPr>
            <a:r>
              <a:rPr lang="en-US" altLang="en-US" b="1" dirty="0" smtClean="0">
                <a:solidFill>
                  <a:srgbClr val="0082B1"/>
                </a:solidFill>
              </a:rPr>
              <a:t>Possible reasons for the premiums:</a:t>
            </a:r>
          </a:p>
          <a:p>
            <a:pPr lvl="1"/>
            <a:r>
              <a:rPr lang="en-US" altLang="en-US" dirty="0" smtClean="0"/>
              <a:t>Acquirers’ stock prices may be at a level which makes it attractive to issue stock (rather than cash) in the acquisition.</a:t>
            </a:r>
          </a:p>
          <a:p>
            <a:pPr lvl="1"/>
            <a:r>
              <a:rPr lang="en-US" altLang="en-US" dirty="0" smtClean="0"/>
              <a:t>Credit may be generous for mergers and acquisitions.</a:t>
            </a:r>
          </a:p>
          <a:p>
            <a:pPr lvl="1"/>
            <a:r>
              <a:rPr lang="en-US" altLang="en-US" dirty="0" smtClean="0"/>
              <a:t>Bidders may believe target firm is worth more than its current market value or has assets not reported on the balance sheet.</a:t>
            </a:r>
          </a:p>
          <a:p>
            <a:pPr lvl="1"/>
            <a:r>
              <a:rPr lang="en-US" altLang="en-US" dirty="0" smtClean="0"/>
              <a:t>Acquirer may believe growth by acquisitions is essential and competition necessitates a premium. </a:t>
            </a:r>
          </a:p>
          <a:p>
            <a:endParaRPr lang="en-US" dirty="0"/>
          </a:p>
        </p:txBody>
      </p:sp>
      <p:sp>
        <p:nvSpPr>
          <p:cNvPr id="4" name="Slide Number Placeholder 3"/>
          <p:cNvSpPr>
            <a:spLocks noGrp="1"/>
          </p:cNvSpPr>
          <p:nvPr>
            <p:ph type="sldNum" sz="quarter" idx="12"/>
          </p:nvPr>
        </p:nvSpPr>
        <p:spPr/>
        <p:txBody>
          <a:bodyPr/>
          <a:lstStyle/>
          <a:p>
            <a:fld id="{0B62EAB1-D80C-4217-BFF0-836E2E1B9F25}" type="slidenum">
              <a:rPr lang="en-US" smtClean="0"/>
              <a:pPr/>
              <a:t>11</a:t>
            </a:fld>
            <a:endParaRPr lang="en-US" dirty="0"/>
          </a:p>
        </p:txBody>
      </p:sp>
      <p:sp>
        <p:nvSpPr>
          <p:cNvPr id="6" name="Text Box 5"/>
          <p:cNvSpPr txBox="1">
            <a:spLocks noChangeArrowheads="1"/>
          </p:cNvSpPr>
          <p:nvPr/>
        </p:nvSpPr>
        <p:spPr bwMode="auto">
          <a:xfrm>
            <a:off x="2057400" y="6369050"/>
            <a:ext cx="6934200" cy="707886"/>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5  </a:t>
            </a:r>
            <a:r>
              <a:rPr lang="en-US" sz="1600" b="1" i="1" dirty="0" smtClean="0"/>
              <a:t>Stock versus asset acquisitions.</a:t>
            </a:r>
          </a:p>
          <a:p>
            <a:pPr marL="685800" indent="-685800" algn="r" eaLnBrk="0" hangingPunct="0">
              <a:spcBef>
                <a:spcPct val="50000"/>
              </a:spcBef>
              <a:defRPr/>
            </a:pPr>
            <a:endParaRPr lang="en-US" sz="1600" b="1" i="1" dirty="0">
              <a:cs typeface="+mn-cs"/>
            </a:endParaRPr>
          </a:p>
        </p:txBody>
      </p:sp>
    </p:spTree>
    <p:extLst>
      <p:ext uri="{BB962C8B-B14F-4D97-AF65-F5344CB8AC3E}">
        <p14:creationId xmlns:p14="http://schemas.microsoft.com/office/powerpoint/2010/main" val="2776430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Avoiding the Pitfalls Before the Deal</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altLang="en-US" dirty="0" smtClean="0"/>
              <a:t>Beware of the following factors:</a:t>
            </a:r>
          </a:p>
          <a:p>
            <a:pPr lvl="1"/>
            <a:r>
              <a:rPr lang="en-US" altLang="en-US" dirty="0" smtClean="0"/>
              <a:t>Be cautious in interpreting any </a:t>
            </a:r>
            <a:r>
              <a:rPr lang="en-US" altLang="en-US" b="1" dirty="0" smtClean="0"/>
              <a:t>percentages</a:t>
            </a:r>
            <a:r>
              <a:rPr lang="en-US" altLang="en-US" dirty="0" smtClean="0"/>
              <a:t>.</a:t>
            </a:r>
          </a:p>
          <a:p>
            <a:pPr lvl="1"/>
            <a:r>
              <a:rPr lang="en-US" altLang="en-US" dirty="0" smtClean="0"/>
              <a:t>Do not neglect to include </a:t>
            </a:r>
            <a:r>
              <a:rPr lang="en-US" altLang="en-US" b="1" dirty="0" smtClean="0"/>
              <a:t>assumed liabilities </a:t>
            </a:r>
            <a:r>
              <a:rPr lang="en-US" altLang="en-US" dirty="0" smtClean="0"/>
              <a:t>in the assessment of the cost of the merger.</a:t>
            </a:r>
          </a:p>
          <a:p>
            <a:pPr lvl="1"/>
            <a:r>
              <a:rPr lang="en-US" altLang="en-US" dirty="0" smtClean="0"/>
              <a:t>Watch out for the impact on earnings of the </a:t>
            </a:r>
            <a:r>
              <a:rPr lang="en-US" altLang="en-US" b="1" dirty="0" smtClean="0"/>
              <a:t>allocation of expenses </a:t>
            </a:r>
            <a:r>
              <a:rPr lang="en-US" altLang="en-US" dirty="0" smtClean="0"/>
              <a:t>and the effects of production increases, standard cost variances, LIFO liquidations, and byproduct sales.</a:t>
            </a:r>
          </a:p>
          <a:p>
            <a:pPr lvl="1"/>
            <a:r>
              <a:rPr lang="en-US" altLang="en-US" dirty="0" smtClean="0"/>
              <a:t>Note any </a:t>
            </a:r>
            <a:r>
              <a:rPr lang="en-US" altLang="en-US" b="1" dirty="0" smtClean="0"/>
              <a:t>nonrecurring items </a:t>
            </a:r>
            <a:r>
              <a:rPr lang="en-US" altLang="en-US" dirty="0" smtClean="0"/>
              <a:t>that may have artificially or temporarily boosted earnings.</a:t>
            </a:r>
          </a:p>
          <a:p>
            <a:pPr lvl="1"/>
            <a:r>
              <a:rPr lang="en-US" altLang="en-US" dirty="0" smtClean="0"/>
              <a:t>Look for recent </a:t>
            </a:r>
            <a:r>
              <a:rPr lang="en-US" altLang="en-US" b="1" dirty="0" smtClean="0"/>
              <a:t>changes in estimates, accrual levels, and methods.</a:t>
            </a:r>
          </a:p>
          <a:p>
            <a:pPr lvl="1"/>
            <a:r>
              <a:rPr lang="en-US" altLang="en-US" dirty="0" smtClean="0"/>
              <a:t>Be careful of </a:t>
            </a:r>
            <a:r>
              <a:rPr lang="en-US" altLang="en-US" b="1" dirty="0" smtClean="0"/>
              <a:t>CEO egos</a:t>
            </a:r>
            <a:r>
              <a:rPr lang="en-US" altLang="en-US" dirty="0" smtClean="0"/>
              <a:t>.</a:t>
            </a:r>
          </a:p>
          <a:p>
            <a:endParaRPr lang="en-US" dirty="0"/>
          </a:p>
        </p:txBody>
      </p:sp>
      <p:sp>
        <p:nvSpPr>
          <p:cNvPr id="4" name="Slide Number Placeholder 3"/>
          <p:cNvSpPr>
            <a:spLocks noGrp="1"/>
          </p:cNvSpPr>
          <p:nvPr>
            <p:ph type="sldNum" sz="quarter" idx="12"/>
          </p:nvPr>
        </p:nvSpPr>
        <p:spPr/>
        <p:txBody>
          <a:bodyPr/>
          <a:lstStyle/>
          <a:p>
            <a:fld id="{0B62EAB1-D80C-4217-BFF0-836E2E1B9F25}" type="slidenum">
              <a:rPr lang="en-US" smtClean="0"/>
              <a:pPr/>
              <a:t>12</a:t>
            </a:fld>
            <a:endParaRPr lang="en-US" dirty="0"/>
          </a:p>
        </p:txBody>
      </p:sp>
      <p:sp>
        <p:nvSpPr>
          <p:cNvPr id="6" name="Text Box 5"/>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3  Factors to be considered in due diligence.</a:t>
            </a:r>
          </a:p>
        </p:txBody>
      </p:sp>
    </p:spTree>
    <p:extLst>
      <p:ext uri="{BB962C8B-B14F-4D97-AF65-F5344CB8AC3E}">
        <p14:creationId xmlns:p14="http://schemas.microsoft.com/office/powerpoint/2010/main" val="2034230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Determining Price and Method of Payment in Business Combinations</a:t>
            </a:r>
            <a:endParaRPr lang="en-US" sz="2000" dirty="0"/>
          </a:p>
        </p:txBody>
      </p:sp>
      <p:sp>
        <p:nvSpPr>
          <p:cNvPr id="3" name="Content Placeholder 2"/>
          <p:cNvSpPr>
            <a:spLocks noGrp="1"/>
          </p:cNvSpPr>
          <p:nvPr>
            <p:ph idx="1"/>
          </p:nvPr>
        </p:nvSpPr>
        <p:spPr/>
        <p:txBody>
          <a:bodyPr/>
          <a:lstStyle/>
          <a:p>
            <a:pPr marL="0" indent="0">
              <a:buNone/>
            </a:pPr>
            <a:r>
              <a:rPr lang="en-US" altLang="en-US" dirty="0" smtClean="0"/>
              <a:t>When a business combination is effected by a stock swap, or exchange of securities, both price and method of payment problems arise. </a:t>
            </a:r>
          </a:p>
          <a:p>
            <a:pPr lvl="1"/>
            <a:r>
              <a:rPr lang="en-US" altLang="en-US" dirty="0" smtClean="0"/>
              <a:t>The price is expressed as a </a:t>
            </a:r>
            <a:r>
              <a:rPr lang="en-US" altLang="en-US" b="1" dirty="0" smtClean="0">
                <a:solidFill>
                  <a:srgbClr val="0082B1"/>
                </a:solidFill>
              </a:rPr>
              <a:t>stock exchange ratio </a:t>
            </a:r>
            <a:r>
              <a:rPr lang="en-US" altLang="en-US" dirty="0" smtClean="0"/>
              <a:t>(generally defined as the number of shares of the acquiring company to be exchanged for each share of the acquired company). </a:t>
            </a:r>
          </a:p>
          <a:p>
            <a:pPr lvl="1"/>
            <a:r>
              <a:rPr lang="en-US" altLang="en-US" dirty="0" smtClean="0"/>
              <a:t>Each constituent makes two kinds of contributions to the new entity—</a:t>
            </a:r>
            <a:r>
              <a:rPr lang="en-US" altLang="en-US" b="1" dirty="0" smtClean="0">
                <a:solidFill>
                  <a:srgbClr val="0082B1"/>
                </a:solidFill>
              </a:rPr>
              <a:t>net assets </a:t>
            </a:r>
            <a:r>
              <a:rPr lang="en-US" altLang="en-US" dirty="0" smtClean="0"/>
              <a:t>and </a:t>
            </a:r>
            <a:r>
              <a:rPr lang="en-US" altLang="en-US" b="1" dirty="0" smtClean="0">
                <a:solidFill>
                  <a:srgbClr val="0082B1"/>
                </a:solidFill>
              </a:rPr>
              <a:t>future earnings</a:t>
            </a:r>
            <a:r>
              <a:rPr lang="en-US" altLang="en-US" dirty="0" smtClean="0"/>
              <a:t>.</a:t>
            </a:r>
          </a:p>
          <a:p>
            <a:endParaRPr lang="en-US" dirty="0"/>
          </a:p>
        </p:txBody>
      </p:sp>
      <p:sp>
        <p:nvSpPr>
          <p:cNvPr id="4" name="Slide Number Placeholder 3"/>
          <p:cNvSpPr>
            <a:spLocks noGrp="1"/>
          </p:cNvSpPr>
          <p:nvPr>
            <p:ph type="sldNum" sz="quarter" idx="12"/>
          </p:nvPr>
        </p:nvSpPr>
        <p:spPr/>
        <p:txBody>
          <a:bodyPr/>
          <a:lstStyle/>
          <a:p>
            <a:fld id="{0B62EAB1-D80C-4217-BFF0-836E2E1B9F25}" type="slidenum">
              <a:rPr lang="en-US" smtClean="0"/>
              <a:pPr/>
              <a:t>13</a:t>
            </a:fld>
            <a:endParaRPr lang="en-US" dirty="0"/>
          </a:p>
        </p:txBody>
      </p:sp>
      <p:sp>
        <p:nvSpPr>
          <p:cNvPr id="6" name="Text Box 5"/>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6  Factors affecting price and method of payment.</a:t>
            </a:r>
          </a:p>
        </p:txBody>
      </p:sp>
    </p:spTree>
    <p:extLst>
      <p:ext uri="{BB962C8B-B14F-4D97-AF65-F5344CB8AC3E}">
        <p14:creationId xmlns:p14="http://schemas.microsoft.com/office/powerpoint/2010/main" val="2424145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Determining Price and Method of Payment in Business Combinations</a:t>
            </a:r>
            <a:endParaRPr lang="en-US" sz="2000" dirty="0"/>
          </a:p>
        </p:txBody>
      </p:sp>
      <p:sp>
        <p:nvSpPr>
          <p:cNvPr id="3" name="Content Placeholder 2"/>
          <p:cNvSpPr>
            <a:spLocks noGrp="1"/>
          </p:cNvSpPr>
          <p:nvPr>
            <p:ph idx="1"/>
          </p:nvPr>
        </p:nvSpPr>
        <p:spPr/>
        <p:txBody>
          <a:bodyPr/>
          <a:lstStyle/>
          <a:p>
            <a:pPr marL="0" indent="0">
              <a:buNone/>
            </a:pPr>
            <a:r>
              <a:rPr lang="en-US" altLang="en-US" b="1" dirty="0" smtClean="0">
                <a:solidFill>
                  <a:srgbClr val="0082B1"/>
                </a:solidFill>
              </a:rPr>
              <a:t>Net Asset and Future Earnings Contributions</a:t>
            </a:r>
          </a:p>
          <a:p>
            <a:r>
              <a:rPr lang="en-US" altLang="en-US" dirty="0" smtClean="0"/>
              <a:t>Determination of an equitable price for each constituent company requires: </a:t>
            </a:r>
          </a:p>
          <a:p>
            <a:pPr lvl="1"/>
            <a:r>
              <a:rPr lang="en-US" altLang="en-US" dirty="0" smtClean="0"/>
              <a:t>The valuation of each company’s </a:t>
            </a:r>
          </a:p>
          <a:p>
            <a:pPr lvl="2"/>
            <a:r>
              <a:rPr lang="en-US" altLang="en-US" dirty="0" smtClean="0"/>
              <a:t>net assets and</a:t>
            </a:r>
          </a:p>
          <a:p>
            <a:pPr lvl="2"/>
            <a:r>
              <a:rPr lang="en-US" altLang="en-US" dirty="0" smtClean="0"/>
              <a:t>expected contribution to the future earnings of the new entity.</a:t>
            </a:r>
          </a:p>
          <a:p>
            <a:endParaRPr lang="en-US" dirty="0"/>
          </a:p>
        </p:txBody>
      </p:sp>
      <p:sp>
        <p:nvSpPr>
          <p:cNvPr id="4" name="Slide Number Placeholder 3"/>
          <p:cNvSpPr>
            <a:spLocks noGrp="1"/>
          </p:cNvSpPr>
          <p:nvPr>
            <p:ph type="sldNum" sz="quarter" idx="12"/>
          </p:nvPr>
        </p:nvSpPr>
        <p:spPr/>
        <p:txBody>
          <a:bodyPr/>
          <a:lstStyle/>
          <a:p>
            <a:fld id="{0B62EAB1-D80C-4217-BFF0-836E2E1B9F25}" type="slidenum">
              <a:rPr lang="en-US" smtClean="0"/>
              <a:pPr/>
              <a:t>14</a:t>
            </a:fld>
            <a:endParaRPr lang="en-US" dirty="0"/>
          </a:p>
        </p:txBody>
      </p:sp>
      <p:sp>
        <p:nvSpPr>
          <p:cNvPr id="6" name="Text Box 5"/>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6  Factors affecting price and method of payment.</a:t>
            </a:r>
          </a:p>
        </p:txBody>
      </p:sp>
    </p:spTree>
    <p:extLst>
      <p:ext uri="{BB962C8B-B14F-4D97-AF65-F5344CB8AC3E}">
        <p14:creationId xmlns:p14="http://schemas.microsoft.com/office/powerpoint/2010/main" val="2377136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Determining Price and Method of Payment</a:t>
            </a:r>
            <a:endParaRPr lang="en-US" sz="3600" dirty="0"/>
          </a:p>
        </p:txBody>
      </p:sp>
      <p:sp>
        <p:nvSpPr>
          <p:cNvPr id="3" name="Content Placeholder 2"/>
          <p:cNvSpPr>
            <a:spLocks noGrp="1"/>
          </p:cNvSpPr>
          <p:nvPr>
            <p:ph idx="1"/>
          </p:nvPr>
        </p:nvSpPr>
        <p:spPr/>
        <p:txBody>
          <a:bodyPr>
            <a:normAutofit fontScale="92500"/>
          </a:bodyPr>
          <a:lstStyle/>
          <a:p>
            <a:pPr marL="0" indent="0">
              <a:buNone/>
            </a:pPr>
            <a:r>
              <a:rPr lang="en-US" altLang="en-US" b="1" dirty="0" smtClean="0">
                <a:solidFill>
                  <a:srgbClr val="0082B1"/>
                </a:solidFill>
              </a:rPr>
              <a:t>Excess Earnings Approach to Estimate Goodwill</a:t>
            </a:r>
          </a:p>
          <a:p>
            <a:pPr lvl="1"/>
            <a:r>
              <a:rPr lang="en-US" altLang="en-US" dirty="0" smtClean="0"/>
              <a:t>Step 1:Identify a normal rate of return on assets for firms similar to the company being targeted.</a:t>
            </a:r>
          </a:p>
          <a:p>
            <a:pPr lvl="1"/>
            <a:r>
              <a:rPr lang="en-US" altLang="en-US" dirty="0" smtClean="0"/>
              <a:t>Step 2: Apply the rate of return (step 1) to the net assets of the target to approximate “normal earnings”.</a:t>
            </a:r>
          </a:p>
          <a:p>
            <a:pPr lvl="1"/>
            <a:r>
              <a:rPr lang="en-US" altLang="en-US" dirty="0" smtClean="0"/>
              <a:t>Step 3: Estimate the expected future earnings of the target. </a:t>
            </a:r>
            <a:r>
              <a:rPr lang="en-US" altLang="en-US" b="1" dirty="0" smtClean="0"/>
              <a:t>Exclude</a:t>
            </a:r>
            <a:r>
              <a:rPr lang="en-US" altLang="en-US" dirty="0" smtClean="0"/>
              <a:t> any nonrecurring gains or losses.</a:t>
            </a:r>
          </a:p>
          <a:p>
            <a:pPr lvl="1"/>
            <a:r>
              <a:rPr lang="en-US" altLang="en-US" dirty="0" smtClean="0"/>
              <a:t>Step 4: Subtract the normal earnings (step 2) from the expected target earnings (step 3). The difference is “excess earnings”.</a:t>
            </a:r>
          </a:p>
          <a:p>
            <a:endParaRPr lang="en-US" dirty="0"/>
          </a:p>
        </p:txBody>
      </p:sp>
      <p:sp>
        <p:nvSpPr>
          <p:cNvPr id="5" name="Slide Number Placeholder 4"/>
          <p:cNvSpPr>
            <a:spLocks noGrp="1"/>
          </p:cNvSpPr>
          <p:nvPr>
            <p:ph type="sldNum" sz="quarter" idx="12"/>
          </p:nvPr>
        </p:nvSpPr>
        <p:spPr/>
        <p:txBody>
          <a:bodyPr/>
          <a:lstStyle/>
          <a:p>
            <a:fld id="{0B62EAB1-D80C-4217-BFF0-836E2E1B9F25}" type="slidenum">
              <a:rPr lang="en-US" smtClean="0"/>
              <a:pPr/>
              <a:t>15</a:t>
            </a:fld>
            <a:endParaRPr lang="en-US" dirty="0"/>
          </a:p>
        </p:txBody>
      </p:sp>
      <p:sp>
        <p:nvSpPr>
          <p:cNvPr id="4" name="Text Box 1028"/>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6  Factors affecting price and method of payment.</a:t>
            </a:r>
          </a:p>
        </p:txBody>
      </p:sp>
    </p:spTree>
    <p:extLst>
      <p:ext uri="{BB962C8B-B14F-4D97-AF65-F5344CB8AC3E}">
        <p14:creationId xmlns:p14="http://schemas.microsoft.com/office/powerpoint/2010/main" val="7643204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Determining Price and Method of Payment</a:t>
            </a:r>
            <a:endParaRPr lang="en-US" sz="3600" dirty="0"/>
          </a:p>
        </p:txBody>
      </p:sp>
      <p:sp>
        <p:nvSpPr>
          <p:cNvPr id="3" name="Content Placeholder 2"/>
          <p:cNvSpPr>
            <a:spLocks noGrp="1"/>
          </p:cNvSpPr>
          <p:nvPr>
            <p:ph idx="1"/>
          </p:nvPr>
        </p:nvSpPr>
        <p:spPr/>
        <p:txBody>
          <a:bodyPr>
            <a:normAutofit fontScale="92500" lnSpcReduction="20000"/>
          </a:bodyPr>
          <a:lstStyle/>
          <a:p>
            <a:pPr marL="0" indent="0">
              <a:buNone/>
            </a:pPr>
            <a:r>
              <a:rPr lang="en-US" altLang="en-US" b="1" dirty="0" smtClean="0">
                <a:solidFill>
                  <a:srgbClr val="0082B1"/>
                </a:solidFill>
              </a:rPr>
              <a:t>Excess Earnings Approach to Estimate Goodwill (continued)</a:t>
            </a:r>
          </a:p>
          <a:p>
            <a:r>
              <a:rPr lang="en-US" altLang="en-US" dirty="0" smtClean="0"/>
              <a:t>Step 5: Compute estimated goodwill from “excess earnings”.</a:t>
            </a:r>
          </a:p>
          <a:p>
            <a:pPr lvl="1"/>
            <a:r>
              <a:rPr lang="en-US" altLang="en-US" dirty="0" smtClean="0"/>
              <a:t>If the excess earnings are expected to last indefinitely, the present value may be calculated by dividing the excess earnings by the discount rate. </a:t>
            </a:r>
          </a:p>
          <a:p>
            <a:pPr lvl="1"/>
            <a:r>
              <a:rPr lang="en-US" altLang="en-US" dirty="0" smtClean="0"/>
              <a:t>For finite time periods, compute the present value of an annuity.</a:t>
            </a:r>
          </a:p>
          <a:p>
            <a:r>
              <a:rPr lang="en-US" altLang="en-US" dirty="0" smtClean="0"/>
              <a:t>Step 6: Add the estimated goodwill (step 5) to the fair value of the firm’s </a:t>
            </a:r>
            <a:r>
              <a:rPr lang="en-US" altLang="en-US" b="1" dirty="0" smtClean="0"/>
              <a:t>net identifiable assets </a:t>
            </a:r>
            <a:r>
              <a:rPr lang="en-US" altLang="en-US" dirty="0" smtClean="0"/>
              <a:t>to arrive at a possible offering price.</a:t>
            </a:r>
          </a:p>
          <a:p>
            <a:endParaRPr lang="en-US" dirty="0"/>
          </a:p>
        </p:txBody>
      </p:sp>
      <p:sp>
        <p:nvSpPr>
          <p:cNvPr id="5" name="Slide Number Placeholder 4"/>
          <p:cNvSpPr>
            <a:spLocks noGrp="1"/>
          </p:cNvSpPr>
          <p:nvPr>
            <p:ph type="sldNum" sz="quarter" idx="12"/>
          </p:nvPr>
        </p:nvSpPr>
        <p:spPr/>
        <p:txBody>
          <a:bodyPr/>
          <a:lstStyle/>
          <a:p>
            <a:fld id="{0B62EAB1-D80C-4217-BFF0-836E2E1B9F25}" type="slidenum">
              <a:rPr lang="en-US" smtClean="0"/>
              <a:pPr/>
              <a:t>16</a:t>
            </a:fld>
            <a:endParaRPr lang="en-US" dirty="0"/>
          </a:p>
        </p:txBody>
      </p:sp>
      <p:sp>
        <p:nvSpPr>
          <p:cNvPr id="4" name="Text Box 3"/>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6  Factors affecting price and method of payment.</a:t>
            </a:r>
          </a:p>
        </p:txBody>
      </p:sp>
    </p:spTree>
    <p:extLst>
      <p:ext uri="{BB962C8B-B14F-4D97-AF65-F5344CB8AC3E}">
        <p14:creationId xmlns:p14="http://schemas.microsoft.com/office/powerpoint/2010/main" val="25693464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Determining Price and Method of Payment</a:t>
            </a:r>
            <a:endParaRPr lang="en-US" sz="3600" dirty="0"/>
          </a:p>
        </p:txBody>
      </p:sp>
      <p:sp>
        <p:nvSpPr>
          <p:cNvPr id="3" name="Content Placeholder 2"/>
          <p:cNvSpPr>
            <a:spLocks noGrp="1"/>
          </p:cNvSpPr>
          <p:nvPr>
            <p:ph idx="1"/>
          </p:nvPr>
        </p:nvSpPr>
        <p:spPr/>
        <p:txBody>
          <a:bodyPr>
            <a:normAutofit fontScale="92500" lnSpcReduction="20000"/>
          </a:bodyPr>
          <a:lstStyle/>
          <a:p>
            <a:pPr marL="0" indent="0">
              <a:buNone/>
            </a:pPr>
            <a:r>
              <a:rPr lang="en-US" altLang="en-US" b="1" dirty="0" smtClean="0">
                <a:solidFill>
                  <a:srgbClr val="800000"/>
                </a:solidFill>
              </a:rPr>
              <a:t>Exercise 1-1:  </a:t>
            </a:r>
            <a:r>
              <a:rPr lang="en-US" altLang="en-US" dirty="0" smtClean="0"/>
              <a:t>Plantation Homes Company is considering the acquisition of Condominiums, Inc. early in 2015.  To assess the amount it might be willing to pay, Plantation Homes makes the following computations and assumptions.</a:t>
            </a:r>
          </a:p>
          <a:p>
            <a:pPr marL="0" indent="0">
              <a:buNone/>
            </a:pPr>
            <a:endParaRPr lang="en-US" altLang="en-US" dirty="0" smtClean="0"/>
          </a:p>
          <a:p>
            <a:pPr marL="0" indent="0">
              <a:buNone/>
            </a:pPr>
            <a:r>
              <a:rPr lang="en-US" altLang="en-US" b="1" dirty="0" smtClean="0">
                <a:solidFill>
                  <a:srgbClr val="800000"/>
                </a:solidFill>
              </a:rPr>
              <a:t>A. </a:t>
            </a:r>
            <a:r>
              <a:rPr lang="en-US" altLang="en-US" dirty="0" smtClean="0"/>
              <a:t>Condominiums, Inc. has identifiable assets with a total fair value of $15,000,000 and liabilities of $8,800,000.  The assets include office equipment with a fair value approximating book value, buildings with a fair value 30% higher than book value, and land with a fair value 75% higher than book value.  The remaining lives of the assets are deemed to be approximately equal to those used by Condominiums, Inc.</a:t>
            </a:r>
          </a:p>
          <a:p>
            <a:endParaRPr lang="en-US" dirty="0"/>
          </a:p>
        </p:txBody>
      </p:sp>
      <p:sp>
        <p:nvSpPr>
          <p:cNvPr id="5" name="Slide Number Placeholder 4"/>
          <p:cNvSpPr>
            <a:spLocks noGrp="1"/>
          </p:cNvSpPr>
          <p:nvPr>
            <p:ph type="sldNum" sz="quarter" idx="12"/>
          </p:nvPr>
        </p:nvSpPr>
        <p:spPr/>
        <p:txBody>
          <a:bodyPr/>
          <a:lstStyle/>
          <a:p>
            <a:fld id="{0B62EAB1-D80C-4217-BFF0-836E2E1B9F25}" type="slidenum">
              <a:rPr lang="en-US" smtClean="0"/>
              <a:pPr/>
              <a:t>17</a:t>
            </a:fld>
            <a:endParaRPr lang="en-US" dirty="0"/>
          </a:p>
        </p:txBody>
      </p:sp>
      <p:sp>
        <p:nvSpPr>
          <p:cNvPr id="4" name="Text Box 3"/>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7  Estimating goodwill.</a:t>
            </a:r>
          </a:p>
        </p:txBody>
      </p:sp>
    </p:spTree>
    <p:extLst>
      <p:ext uri="{BB962C8B-B14F-4D97-AF65-F5344CB8AC3E}">
        <p14:creationId xmlns:p14="http://schemas.microsoft.com/office/powerpoint/2010/main" val="34150848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7" name="Text Box 3"/>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solidFill>
                  <a:srgbClr val="800000"/>
                </a:solidFill>
                <a:cs typeface="+mn-cs"/>
              </a:rPr>
              <a:t>LO 7  Estimating goodwill.</a:t>
            </a:r>
          </a:p>
        </p:txBody>
      </p:sp>
      <p:sp>
        <p:nvSpPr>
          <p:cNvPr id="733188" name="Rectangle 4"/>
          <p:cNvSpPr>
            <a:spLocks noGrp="1" noChangeArrowheads="1"/>
          </p:cNvSpPr>
          <p:nvPr>
            <p:ph type="title"/>
          </p:nvPr>
        </p:nvSpPr>
        <p:spPr/>
        <p:txBody>
          <a:bodyPr/>
          <a:lstStyle/>
          <a:p>
            <a:r>
              <a:rPr lang="en-US" sz="3600" dirty="0" smtClean="0"/>
              <a:t>Determining Price and Method of Payment</a:t>
            </a:r>
          </a:p>
        </p:txBody>
      </p:sp>
      <p:sp>
        <p:nvSpPr>
          <p:cNvPr id="5" name="Content Placeholder 4"/>
          <p:cNvSpPr>
            <a:spLocks noGrp="1"/>
          </p:cNvSpPr>
          <p:nvPr>
            <p:ph idx="1"/>
          </p:nvPr>
        </p:nvSpPr>
        <p:spPr/>
        <p:txBody>
          <a:bodyPr>
            <a:normAutofit fontScale="92500" lnSpcReduction="20000"/>
          </a:bodyPr>
          <a:lstStyle/>
          <a:p>
            <a:pPr marL="0" indent="0">
              <a:buNone/>
            </a:pPr>
            <a:r>
              <a:rPr lang="en-US" altLang="en-US" b="1" dirty="0" smtClean="0">
                <a:solidFill>
                  <a:srgbClr val="800000"/>
                </a:solidFill>
              </a:rPr>
              <a:t>Exercise 1-1:  (continued)</a:t>
            </a:r>
            <a:endParaRPr lang="en-US" altLang="en-US" dirty="0" smtClean="0"/>
          </a:p>
          <a:p>
            <a:pPr marL="0" indent="0">
              <a:buNone/>
            </a:pPr>
            <a:r>
              <a:rPr lang="en-US" altLang="en-US" b="1" dirty="0" smtClean="0">
                <a:solidFill>
                  <a:srgbClr val="800000"/>
                </a:solidFill>
              </a:rPr>
              <a:t>B. </a:t>
            </a:r>
            <a:r>
              <a:rPr lang="en-US" altLang="en-US" dirty="0" smtClean="0"/>
              <a:t>Condominiums, Inc.’s pretax incomes for the years 2012 through 2014 were $1,200,000, $1,500,000, and $950,000, respectively.  Plantation Homes believes that an average of these earnings represents a fair estimate of annual earnings for the indefinite future.  The following are included in pretax earnings:</a:t>
            </a:r>
          </a:p>
          <a:p>
            <a:pPr marL="0" indent="0">
              <a:buNone/>
            </a:pPr>
            <a:r>
              <a:rPr lang="en-US" altLang="en-US" dirty="0" smtClean="0"/>
              <a:t>	Depreciation on buildings (each year) 	960,000</a:t>
            </a:r>
          </a:p>
          <a:p>
            <a:pPr marL="0" indent="0">
              <a:buNone/>
            </a:pPr>
            <a:r>
              <a:rPr lang="en-US" altLang="en-US" dirty="0" smtClean="0"/>
              <a:t>	Depreciation on equipment (each year) 	  50,000</a:t>
            </a:r>
          </a:p>
          <a:p>
            <a:pPr marL="0" indent="0">
              <a:buNone/>
            </a:pPr>
            <a:r>
              <a:rPr lang="en-US" altLang="en-US" dirty="0" smtClean="0"/>
              <a:t>	Extraordinary loss (year 2014) 		300,000</a:t>
            </a:r>
          </a:p>
          <a:p>
            <a:pPr marL="0" indent="0">
              <a:buNone/>
            </a:pPr>
            <a:r>
              <a:rPr lang="en-US" altLang="en-US" dirty="0"/>
              <a:t>	</a:t>
            </a:r>
            <a:r>
              <a:rPr lang="en-US" altLang="en-US" dirty="0" smtClean="0"/>
              <a:t>Sales commissions (each year) 		250,000</a:t>
            </a:r>
          </a:p>
          <a:p>
            <a:pPr marL="0" indent="0">
              <a:buNone/>
            </a:pPr>
            <a:r>
              <a:rPr lang="en-US" altLang="en-US" b="1" dirty="0" smtClean="0">
                <a:solidFill>
                  <a:srgbClr val="800000"/>
                </a:solidFill>
              </a:rPr>
              <a:t>C.</a:t>
            </a:r>
            <a:r>
              <a:rPr lang="en-US" altLang="en-US" b="1" dirty="0" smtClean="0">
                <a:solidFill>
                  <a:srgbClr val="231F20"/>
                </a:solidFill>
              </a:rPr>
              <a:t> </a:t>
            </a:r>
            <a:r>
              <a:rPr lang="en-US" altLang="en-US" dirty="0" smtClean="0">
                <a:solidFill>
                  <a:srgbClr val="231F20"/>
                </a:solidFill>
              </a:rPr>
              <a:t>The normal rate of return on net assets is 15%.</a:t>
            </a:r>
            <a:endParaRPr lang="en-US" altLang="en-US" dirty="0" smtClean="0"/>
          </a:p>
          <a:p>
            <a:endParaRPr lang="en-US" alt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18</a:t>
            </a:fld>
            <a:endParaRPr lang="en-US" dirty="0"/>
          </a:p>
        </p:txBody>
      </p:sp>
    </p:spTree>
    <p:extLst>
      <p:ext uri="{BB962C8B-B14F-4D97-AF65-F5344CB8AC3E}">
        <p14:creationId xmlns:p14="http://schemas.microsoft.com/office/powerpoint/2010/main" val="2036422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5" name="Text Box 3"/>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7  Estimating goodwill.</a:t>
            </a:r>
          </a:p>
        </p:txBody>
      </p:sp>
      <p:sp>
        <p:nvSpPr>
          <p:cNvPr id="735236" name="Rectangle 4"/>
          <p:cNvSpPr>
            <a:spLocks noGrp="1" noChangeArrowheads="1"/>
          </p:cNvSpPr>
          <p:nvPr>
            <p:ph type="title"/>
          </p:nvPr>
        </p:nvSpPr>
        <p:spPr/>
        <p:txBody>
          <a:bodyPr/>
          <a:lstStyle/>
          <a:p>
            <a:r>
              <a:rPr lang="en-US" sz="3600" dirty="0" smtClean="0"/>
              <a:t>Determining Price and Method of Payment</a:t>
            </a:r>
          </a:p>
        </p:txBody>
      </p:sp>
      <p:sp>
        <p:nvSpPr>
          <p:cNvPr id="3" name="Content Placeholder 2"/>
          <p:cNvSpPr>
            <a:spLocks noGrp="1"/>
          </p:cNvSpPr>
          <p:nvPr>
            <p:ph idx="1"/>
          </p:nvPr>
        </p:nvSpPr>
        <p:spPr/>
        <p:txBody>
          <a:bodyPr/>
          <a:lstStyle/>
          <a:p>
            <a:pPr marL="0" indent="0">
              <a:buNone/>
            </a:pPr>
            <a:r>
              <a:rPr lang="en-US" altLang="en-US" b="1" dirty="0" smtClean="0">
                <a:solidFill>
                  <a:srgbClr val="800000"/>
                </a:solidFill>
              </a:rPr>
              <a:t>Exercise 1-1:  (continued)</a:t>
            </a:r>
          </a:p>
          <a:p>
            <a:pPr marL="0" indent="0">
              <a:buNone/>
            </a:pPr>
            <a:endParaRPr lang="en-US" altLang="en-US" dirty="0" smtClean="0"/>
          </a:p>
          <a:p>
            <a:pPr marL="0" indent="0">
              <a:buNone/>
            </a:pPr>
            <a:r>
              <a:rPr lang="en-US" altLang="en-US" b="1" dirty="0" smtClean="0"/>
              <a:t>Required:</a:t>
            </a:r>
          </a:p>
          <a:p>
            <a:pPr marL="0" indent="0">
              <a:buNone/>
            </a:pPr>
            <a:r>
              <a:rPr lang="en-US" altLang="en-US" b="1" dirty="0" smtClean="0">
                <a:solidFill>
                  <a:srgbClr val="800000"/>
                </a:solidFill>
              </a:rPr>
              <a:t>A. </a:t>
            </a:r>
            <a:r>
              <a:rPr lang="en-US" altLang="en-US" dirty="0" smtClean="0"/>
              <a:t>Assume further that Plantation Homes feels that it must earn a 25% return on its investment and that goodwill is determined by capitalizing excess earnings.  Based on these assumptions, calculate a reasonable offering price for Condominiums, Inc.  Indicate how much of the price consists of goodwill.  Ignore tax effects.</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19</a:t>
            </a:fld>
            <a:endParaRPr lang="en-US" dirty="0"/>
          </a:p>
        </p:txBody>
      </p:sp>
    </p:spTree>
    <p:extLst>
      <p:ext uri="{BB962C8B-B14F-4D97-AF65-F5344CB8AC3E}">
        <p14:creationId xmlns:p14="http://schemas.microsoft.com/office/powerpoint/2010/main" val="18331634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Learning Objectives</a:t>
            </a:r>
            <a:endParaRPr lang="en-US" dirty="0"/>
          </a:p>
        </p:txBody>
      </p:sp>
      <p:sp>
        <p:nvSpPr>
          <p:cNvPr id="5" name="Content Placeholder 4"/>
          <p:cNvSpPr>
            <a:spLocks noGrp="1"/>
          </p:cNvSpPr>
          <p:nvPr>
            <p:ph idx="1"/>
          </p:nvPr>
        </p:nvSpPr>
        <p:spPr>
          <a:xfrm>
            <a:off x="457200" y="1600200"/>
            <a:ext cx="8229600" cy="4876800"/>
          </a:xfrm>
        </p:spPr>
        <p:txBody>
          <a:bodyPr>
            <a:normAutofit/>
          </a:bodyPr>
          <a:lstStyle/>
          <a:p>
            <a:pPr algn="just"/>
            <a:r>
              <a:rPr lang="en-US" altLang="en-US" dirty="0" smtClean="0"/>
              <a:t>Identify </a:t>
            </a:r>
            <a:r>
              <a:rPr lang="en-US" altLang="en-US" dirty="0" smtClean="0"/>
              <a:t>the major reasons firms combine.</a:t>
            </a:r>
          </a:p>
          <a:p>
            <a:pPr algn="just"/>
            <a:r>
              <a:rPr lang="en-US" altLang="en-US" dirty="0" smtClean="0"/>
              <a:t>Distinguish </a:t>
            </a:r>
            <a:r>
              <a:rPr lang="en-US" altLang="en-US" dirty="0" smtClean="0"/>
              <a:t>between an asset and a stock acquisition</a:t>
            </a:r>
            <a:r>
              <a:rPr lang="en-US" altLang="en-US" dirty="0" smtClean="0"/>
              <a:t>.</a:t>
            </a:r>
            <a:endParaRPr lang="ar-IQ" altLang="en-US" dirty="0" smtClean="0"/>
          </a:p>
          <a:p>
            <a:pPr lvl="0" algn="just"/>
            <a:r>
              <a:rPr lang="en-US" altLang="en-US" dirty="0">
                <a:solidFill>
                  <a:prstClr val="black"/>
                </a:solidFill>
              </a:rPr>
              <a:t>Indicate the factors used to determine the price and the method of payment for a business combination.</a:t>
            </a:r>
          </a:p>
          <a:p>
            <a:pPr lvl="0" algn="just"/>
            <a:r>
              <a:rPr lang="en-US" altLang="en-US" dirty="0">
                <a:solidFill>
                  <a:prstClr val="black"/>
                </a:solidFill>
              </a:rPr>
              <a:t>Calculate an estimate of the value of goodwill to be included in an offering price by discounting expected future excess earnings over some period of years.</a:t>
            </a:r>
          </a:p>
          <a:p>
            <a:pPr lvl="0" algn="just"/>
            <a:r>
              <a:rPr lang="en-US" altLang="en-US" dirty="0">
                <a:solidFill>
                  <a:prstClr val="black"/>
                </a:solidFill>
              </a:rPr>
              <a:t>Describe the two alternative views of consolidated financial statements: the economic entity and the parent company concepts.</a:t>
            </a:r>
          </a:p>
          <a:p>
            <a:endParaRPr lang="en-US" altLang="en-US" dirty="0" smtClean="0"/>
          </a:p>
        </p:txBody>
      </p:sp>
      <p:sp>
        <p:nvSpPr>
          <p:cNvPr id="2" name="Slide Number Placeholder 1"/>
          <p:cNvSpPr>
            <a:spLocks noGrp="1"/>
          </p:cNvSpPr>
          <p:nvPr>
            <p:ph type="sldNum" sz="quarter" idx="12"/>
          </p:nvPr>
        </p:nvSpPr>
        <p:spPr/>
        <p:txBody>
          <a:bodyPr/>
          <a:lstStyle/>
          <a:p>
            <a:fld id="{0B62EAB1-D80C-4217-BFF0-836E2E1B9F25}" type="slidenum">
              <a:rPr lang="en-US" smtClean="0"/>
              <a:pPr/>
              <a:t>2</a:t>
            </a:fld>
            <a:endParaRPr lang="en-US" dirty="0"/>
          </a:p>
        </p:txBody>
      </p:sp>
    </p:spTree>
    <p:extLst>
      <p:ext uri="{BB962C8B-B14F-4D97-AF65-F5344CB8AC3E}">
        <p14:creationId xmlns:p14="http://schemas.microsoft.com/office/powerpoint/2010/main" val="13628822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685800" y="1520825"/>
            <a:ext cx="35052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marL="457200" indent="-457200"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nSpc>
                <a:spcPct val="115000"/>
              </a:lnSpc>
              <a:spcBef>
                <a:spcPct val="25000"/>
              </a:spcBef>
              <a:spcAft>
                <a:spcPct val="10000"/>
              </a:spcAft>
              <a:buSzPct val="80000"/>
            </a:pPr>
            <a:r>
              <a:rPr lang="en-US" altLang="en-US" sz="2100" b="1" dirty="0">
                <a:solidFill>
                  <a:srgbClr val="800000"/>
                </a:solidFill>
                <a:latin typeface="+mj-lt"/>
              </a:rPr>
              <a:t>Exercise 1-1:  (Part A)</a:t>
            </a:r>
          </a:p>
        </p:txBody>
      </p:sp>
      <p:sp>
        <p:nvSpPr>
          <p:cNvPr id="737283" name="Text Box 3"/>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effectLst>
                  <a:outerShdw blurRad="38100" dist="38100" dir="2700000" algn="tl">
                    <a:srgbClr val="C0C0C0"/>
                  </a:outerShdw>
                </a:effectLst>
                <a:latin typeface="+mj-lt"/>
                <a:cs typeface="+mn-cs"/>
              </a:rPr>
              <a:t>LO 7  Estimating goodwill.</a:t>
            </a:r>
          </a:p>
        </p:txBody>
      </p:sp>
      <p:sp>
        <p:nvSpPr>
          <p:cNvPr id="737284" name="Rectangle 4"/>
          <p:cNvSpPr>
            <a:spLocks noGrp="1" noChangeArrowheads="1"/>
          </p:cNvSpPr>
          <p:nvPr>
            <p:ph type="title"/>
          </p:nvPr>
        </p:nvSpPr>
        <p:spPr/>
        <p:txBody>
          <a:bodyPr/>
          <a:lstStyle/>
          <a:p>
            <a:r>
              <a:rPr lang="en-US" sz="3600" dirty="0" smtClean="0"/>
              <a:t>Determining Price and Method of Payment</a:t>
            </a:r>
          </a:p>
        </p:txBody>
      </p:sp>
      <p:sp>
        <p:nvSpPr>
          <p:cNvPr id="2" name="Slide Number Placeholder 1"/>
          <p:cNvSpPr>
            <a:spLocks noGrp="1"/>
          </p:cNvSpPr>
          <p:nvPr>
            <p:ph type="sldNum" sz="quarter" idx="12"/>
          </p:nvPr>
        </p:nvSpPr>
        <p:spPr/>
        <p:txBody>
          <a:bodyPr/>
          <a:lstStyle/>
          <a:p>
            <a:fld id="{0B62EAB1-D80C-4217-BFF0-836E2E1B9F25}" type="slidenum">
              <a:rPr lang="en-US" smtClean="0"/>
              <a:pPr/>
              <a:t>20</a:t>
            </a:fld>
            <a:endParaRPr lang="en-US" dirty="0"/>
          </a:p>
        </p:txBody>
      </p:sp>
      <p:sp>
        <p:nvSpPr>
          <p:cNvPr id="31749" name="Rectangle 6"/>
          <p:cNvSpPr>
            <a:spLocks noChangeArrowheads="1"/>
          </p:cNvSpPr>
          <p:nvPr/>
        </p:nvSpPr>
        <p:spPr bwMode="auto">
          <a:xfrm>
            <a:off x="685800" y="1981200"/>
            <a:ext cx="69342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r>
              <a:rPr lang="en-US" altLang="en-US" sz="2100" b="1" dirty="0">
                <a:solidFill>
                  <a:srgbClr val="800000"/>
                </a:solidFill>
                <a:latin typeface="+mj-lt"/>
              </a:rPr>
              <a:t>Step 1</a:t>
            </a:r>
            <a:r>
              <a:rPr lang="en-US" altLang="en-US" sz="2100" dirty="0">
                <a:solidFill>
                  <a:srgbClr val="231F20"/>
                </a:solidFill>
                <a:latin typeface="+mj-lt"/>
              </a:rPr>
              <a:t>  Identify a normal rate of return on assets for firms similar to the company being targeted.</a:t>
            </a:r>
            <a:endParaRPr lang="en-US" altLang="en-US" sz="2100" b="1" dirty="0">
              <a:solidFill>
                <a:srgbClr val="004760"/>
              </a:solidFill>
              <a:latin typeface="+mj-lt"/>
            </a:endParaRPr>
          </a:p>
        </p:txBody>
      </p:sp>
      <p:sp>
        <p:nvSpPr>
          <p:cNvPr id="31750" name="Rectangle 7"/>
          <p:cNvSpPr>
            <a:spLocks noChangeArrowheads="1"/>
          </p:cNvSpPr>
          <p:nvPr/>
        </p:nvSpPr>
        <p:spPr bwMode="auto">
          <a:xfrm>
            <a:off x="4876800" y="1541463"/>
            <a:ext cx="3962400" cy="430887"/>
          </a:xfrm>
          <a:prstGeom prst="rect">
            <a:avLst/>
          </a:prstGeom>
          <a:solidFill>
            <a:srgbClr val="FFFF99"/>
          </a:solidFill>
          <a:ln w="28575" cap="sq">
            <a:solidFill>
              <a:schemeClr val="tx1"/>
            </a:solidFill>
            <a:miter lim="800000"/>
            <a:headEnd type="none" w="sm" len="sm"/>
            <a:tailEnd type="none" w="sm" len="sm"/>
          </a:ln>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r>
              <a:rPr lang="en-US" altLang="en-US" sz="2200" b="1" dirty="0">
                <a:solidFill>
                  <a:srgbClr val="004760"/>
                </a:solidFill>
                <a:latin typeface="+mj-lt"/>
              </a:rPr>
              <a:t>Excess Earnings Approach</a:t>
            </a:r>
          </a:p>
        </p:txBody>
      </p:sp>
      <p:sp>
        <p:nvSpPr>
          <p:cNvPr id="31751" name="Text Box 9"/>
          <p:cNvSpPr txBox="1">
            <a:spLocks noChangeArrowheads="1"/>
          </p:cNvSpPr>
          <p:nvPr/>
        </p:nvSpPr>
        <p:spPr bwMode="auto">
          <a:xfrm>
            <a:off x="7772400" y="2133600"/>
            <a:ext cx="990600" cy="519113"/>
          </a:xfrm>
          <a:prstGeom prst="rect">
            <a:avLst/>
          </a:prstGeom>
          <a:solidFill>
            <a:schemeClr val="bg1"/>
          </a:solidFill>
          <a:ln>
            <a:noFill/>
          </a:ln>
          <a:extLst>
            <a:ext uri="{91240B29-F687-4F45-9708-019B960494DF}">
              <a14:hiddenLine xmlns:a14="http://schemas.microsoft.com/office/drawing/2010/main" w="38100" cap="sq">
                <a:solidFill>
                  <a:srgbClr val="000000"/>
                </a:solidFill>
                <a:miter lim="800000"/>
                <a:headEnd type="none" w="sm" len="sm"/>
                <a:tailEnd type="none" w="sm" len="sm"/>
              </a14:hiddenLine>
            </a:ext>
          </a:extLst>
        </p:spPr>
        <p:txBody>
          <a:bodyPr>
            <a:spAutoFit/>
          </a:bodyPr>
          <a:lstStyle>
            <a:lvl1pPr marL="844550" indent="-844550"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r>
              <a:rPr lang="en-US" altLang="en-US" sz="2800" b="1" dirty="0">
                <a:solidFill>
                  <a:srgbClr val="800000"/>
                </a:solidFill>
                <a:latin typeface="+mj-lt"/>
              </a:rPr>
              <a:t>15%</a:t>
            </a:r>
            <a:endParaRPr lang="en-US" altLang="en-US" sz="2800" dirty="0">
              <a:latin typeface="+mj-lt"/>
            </a:endParaRPr>
          </a:p>
        </p:txBody>
      </p:sp>
      <p:sp>
        <p:nvSpPr>
          <p:cNvPr id="31752" name="Rectangle 10"/>
          <p:cNvSpPr>
            <a:spLocks noChangeArrowheads="1"/>
          </p:cNvSpPr>
          <p:nvPr/>
        </p:nvSpPr>
        <p:spPr bwMode="auto">
          <a:xfrm>
            <a:off x="685800" y="3200400"/>
            <a:ext cx="79248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r>
              <a:rPr lang="en-US" altLang="en-US" sz="2100" b="1" dirty="0">
                <a:solidFill>
                  <a:srgbClr val="800000"/>
                </a:solidFill>
                <a:latin typeface="+mj-lt"/>
              </a:rPr>
              <a:t>Step 2</a:t>
            </a:r>
            <a:r>
              <a:rPr lang="en-US" altLang="en-US" sz="2100" dirty="0">
                <a:solidFill>
                  <a:srgbClr val="231F20"/>
                </a:solidFill>
                <a:latin typeface="+mj-lt"/>
              </a:rPr>
              <a:t>  Apply the rate of return (step 1) to the net assets of the target to approximate “normal earnings.”</a:t>
            </a:r>
          </a:p>
        </p:txBody>
      </p:sp>
      <p:sp>
        <p:nvSpPr>
          <p:cNvPr id="31753" name="Rectangle 12"/>
          <p:cNvSpPr>
            <a:spLocks noChangeArrowheads="1"/>
          </p:cNvSpPr>
          <p:nvPr/>
        </p:nvSpPr>
        <p:spPr bwMode="auto">
          <a:xfrm>
            <a:off x="1295400" y="4038600"/>
            <a:ext cx="640080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6234113" algn="r"/>
              </a:tabLst>
              <a:defRPr sz="2400">
                <a:solidFill>
                  <a:schemeClr val="tx1"/>
                </a:solidFill>
                <a:latin typeface="Comic Sans MS" pitchFamily="66" charset="0"/>
                <a:cs typeface="Arial" pitchFamily="34" charset="0"/>
              </a:defRPr>
            </a:lvl1pPr>
            <a:lvl2pPr marL="742950" indent="-285750" eaLnBrk="0" hangingPunct="0">
              <a:tabLst>
                <a:tab pos="6234113" algn="r"/>
              </a:tabLst>
              <a:defRPr sz="2400">
                <a:solidFill>
                  <a:schemeClr val="tx1"/>
                </a:solidFill>
                <a:latin typeface="Comic Sans MS" pitchFamily="66" charset="0"/>
                <a:cs typeface="Arial" pitchFamily="34" charset="0"/>
              </a:defRPr>
            </a:lvl2pPr>
            <a:lvl3pPr marL="1143000" indent="-228600" eaLnBrk="0" hangingPunct="0">
              <a:tabLst>
                <a:tab pos="6234113" algn="r"/>
              </a:tabLst>
              <a:defRPr sz="2400">
                <a:solidFill>
                  <a:schemeClr val="tx1"/>
                </a:solidFill>
                <a:latin typeface="Comic Sans MS" pitchFamily="66" charset="0"/>
                <a:cs typeface="Arial" pitchFamily="34" charset="0"/>
              </a:defRPr>
            </a:lvl3pPr>
            <a:lvl4pPr marL="1600200" indent="-228600" eaLnBrk="0" hangingPunct="0">
              <a:tabLst>
                <a:tab pos="6234113" algn="r"/>
              </a:tabLst>
              <a:defRPr sz="2400">
                <a:solidFill>
                  <a:schemeClr val="tx1"/>
                </a:solidFill>
                <a:latin typeface="Comic Sans MS" pitchFamily="66" charset="0"/>
                <a:cs typeface="Arial" pitchFamily="34" charset="0"/>
              </a:defRPr>
            </a:lvl4pPr>
            <a:lvl5pPr marL="2057400" indent="-228600" eaLnBrk="0" hangingPunct="0">
              <a:tabLst>
                <a:tab pos="6234113" algn="r"/>
              </a:tabLst>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9pPr>
          </a:lstStyle>
          <a:p>
            <a:pPr>
              <a:spcBef>
                <a:spcPct val="15000"/>
              </a:spcBef>
            </a:pPr>
            <a:r>
              <a:rPr lang="en-US" altLang="en-US" sz="2100" dirty="0">
                <a:solidFill>
                  <a:srgbClr val="231F20"/>
                </a:solidFill>
                <a:latin typeface="+mj-lt"/>
              </a:rPr>
              <a:t>Fair value of assets  	$15,000,000</a:t>
            </a:r>
          </a:p>
          <a:p>
            <a:pPr>
              <a:spcBef>
                <a:spcPct val="15000"/>
              </a:spcBef>
            </a:pPr>
            <a:r>
              <a:rPr lang="en-US" altLang="en-US" sz="2100" dirty="0">
                <a:solidFill>
                  <a:srgbClr val="231F20"/>
                </a:solidFill>
                <a:latin typeface="+mj-lt"/>
              </a:rPr>
              <a:t>Fair value of liabilities	8,800,000</a:t>
            </a:r>
          </a:p>
          <a:p>
            <a:pPr>
              <a:spcBef>
                <a:spcPct val="15000"/>
              </a:spcBef>
            </a:pPr>
            <a:r>
              <a:rPr lang="en-US" altLang="en-US" sz="2100" dirty="0">
                <a:solidFill>
                  <a:srgbClr val="231F20"/>
                </a:solidFill>
                <a:latin typeface="+mj-lt"/>
              </a:rPr>
              <a:t>Fair value of net assets	6,200,000</a:t>
            </a:r>
          </a:p>
          <a:p>
            <a:pPr>
              <a:spcBef>
                <a:spcPct val="15000"/>
              </a:spcBef>
            </a:pPr>
            <a:r>
              <a:rPr lang="en-US" altLang="en-US" sz="2100" dirty="0">
                <a:solidFill>
                  <a:srgbClr val="231F20"/>
                </a:solidFill>
                <a:latin typeface="+mj-lt"/>
              </a:rPr>
              <a:t>Normal rate of return	15%</a:t>
            </a:r>
          </a:p>
          <a:p>
            <a:pPr>
              <a:spcBef>
                <a:spcPct val="15000"/>
              </a:spcBef>
            </a:pPr>
            <a:r>
              <a:rPr lang="en-US" altLang="en-US" sz="2100" dirty="0">
                <a:solidFill>
                  <a:srgbClr val="231F20"/>
                </a:solidFill>
                <a:latin typeface="+mj-lt"/>
              </a:rPr>
              <a:t>Normal earnings</a:t>
            </a:r>
            <a:r>
              <a:rPr lang="en-US" altLang="en-US" sz="2100" b="1" dirty="0">
                <a:solidFill>
                  <a:srgbClr val="800000"/>
                </a:solidFill>
                <a:latin typeface="+mj-lt"/>
              </a:rPr>
              <a:t>	$  930,000</a:t>
            </a:r>
          </a:p>
        </p:txBody>
      </p:sp>
      <p:sp>
        <p:nvSpPr>
          <p:cNvPr id="31754" name="Line 13"/>
          <p:cNvSpPr>
            <a:spLocks noChangeShapeType="1"/>
          </p:cNvSpPr>
          <p:nvPr/>
        </p:nvSpPr>
        <p:spPr bwMode="auto">
          <a:xfrm>
            <a:off x="5867400" y="4800600"/>
            <a:ext cx="17526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31755" name="Line 14"/>
          <p:cNvSpPr>
            <a:spLocks noChangeShapeType="1"/>
          </p:cNvSpPr>
          <p:nvPr/>
        </p:nvSpPr>
        <p:spPr bwMode="auto">
          <a:xfrm>
            <a:off x="5867400" y="5486400"/>
            <a:ext cx="17526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31756" name="Line 15"/>
          <p:cNvSpPr>
            <a:spLocks noChangeShapeType="1"/>
          </p:cNvSpPr>
          <p:nvPr/>
        </p:nvSpPr>
        <p:spPr bwMode="auto">
          <a:xfrm>
            <a:off x="5867400" y="5943600"/>
            <a:ext cx="17526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31757" name="Line 16"/>
          <p:cNvSpPr>
            <a:spLocks noChangeShapeType="1"/>
          </p:cNvSpPr>
          <p:nvPr/>
        </p:nvSpPr>
        <p:spPr bwMode="auto">
          <a:xfrm>
            <a:off x="5867400" y="6019800"/>
            <a:ext cx="17526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31758" name="Line 17"/>
          <p:cNvSpPr>
            <a:spLocks noChangeShapeType="1"/>
          </p:cNvSpPr>
          <p:nvPr/>
        </p:nvSpPr>
        <p:spPr bwMode="auto">
          <a:xfrm>
            <a:off x="304800" y="2971800"/>
            <a:ext cx="8458200" cy="0"/>
          </a:xfrm>
          <a:prstGeom prst="line">
            <a:avLst/>
          </a:prstGeom>
          <a:noFill/>
          <a:ln w="28575" cap="sq">
            <a:solidFill>
              <a:srgbClr val="00476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Tree>
    <p:extLst>
      <p:ext uri="{BB962C8B-B14F-4D97-AF65-F5344CB8AC3E}">
        <p14:creationId xmlns:p14="http://schemas.microsoft.com/office/powerpoint/2010/main" val="2786636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2" name="Rectangle 4"/>
          <p:cNvSpPr>
            <a:spLocks noGrp="1" noChangeArrowheads="1"/>
          </p:cNvSpPr>
          <p:nvPr>
            <p:ph type="title"/>
          </p:nvPr>
        </p:nvSpPr>
        <p:spPr/>
        <p:txBody>
          <a:bodyPr/>
          <a:lstStyle/>
          <a:p>
            <a:r>
              <a:rPr lang="en-US" sz="3600" dirty="0" smtClean="0"/>
              <a:t>Determining Price and Method of Payment</a:t>
            </a:r>
          </a:p>
        </p:txBody>
      </p:sp>
      <p:sp>
        <p:nvSpPr>
          <p:cNvPr id="2" name="Slide Number Placeholder 1"/>
          <p:cNvSpPr>
            <a:spLocks noGrp="1"/>
          </p:cNvSpPr>
          <p:nvPr>
            <p:ph type="sldNum" sz="quarter" idx="12"/>
          </p:nvPr>
        </p:nvSpPr>
        <p:spPr/>
        <p:txBody>
          <a:bodyPr/>
          <a:lstStyle/>
          <a:p>
            <a:fld id="{0B62EAB1-D80C-4217-BFF0-836E2E1B9F25}" type="slidenum">
              <a:rPr lang="en-US" smtClean="0"/>
              <a:pPr/>
              <a:t>21</a:t>
            </a:fld>
            <a:endParaRPr lang="en-US" dirty="0"/>
          </a:p>
        </p:txBody>
      </p:sp>
      <p:sp>
        <p:nvSpPr>
          <p:cNvPr id="1028" name="Rectangle 5"/>
          <p:cNvSpPr>
            <a:spLocks noChangeArrowheads="1"/>
          </p:cNvSpPr>
          <p:nvPr/>
        </p:nvSpPr>
        <p:spPr bwMode="auto">
          <a:xfrm>
            <a:off x="685800" y="1600200"/>
            <a:ext cx="81534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r>
              <a:rPr lang="en-US" altLang="en-US" sz="2100" b="1" dirty="0">
                <a:solidFill>
                  <a:srgbClr val="800000"/>
                </a:solidFill>
                <a:latin typeface="+mj-lt"/>
              </a:rPr>
              <a:t>Step 3</a:t>
            </a:r>
            <a:r>
              <a:rPr lang="en-US" altLang="en-US" sz="2100" dirty="0">
                <a:solidFill>
                  <a:srgbClr val="231F20"/>
                </a:solidFill>
                <a:latin typeface="+mj-lt"/>
              </a:rPr>
              <a:t>  Estimate the expected future earnings of the target.  Exclude any nonrecurring gains or losses.</a:t>
            </a:r>
            <a:endParaRPr lang="en-US" altLang="en-US" sz="2100" b="1" dirty="0">
              <a:solidFill>
                <a:srgbClr val="004760"/>
              </a:solidFill>
              <a:latin typeface="+mj-lt"/>
            </a:endParaRPr>
          </a:p>
        </p:txBody>
      </p:sp>
      <p:graphicFrame>
        <p:nvGraphicFramePr>
          <p:cNvPr id="1026" name="Object 15"/>
          <p:cNvGraphicFramePr>
            <a:graphicFrameLocks noChangeAspect="1"/>
          </p:cNvGraphicFramePr>
          <p:nvPr>
            <p:extLst>
              <p:ext uri="{D42A27DB-BD31-4B8C-83A1-F6EECF244321}">
                <p14:modId xmlns:p14="http://schemas.microsoft.com/office/powerpoint/2010/main" val="3666373989"/>
              </p:ext>
            </p:extLst>
          </p:nvPr>
        </p:nvGraphicFramePr>
        <p:xfrm>
          <a:off x="0" y="2438400"/>
          <a:ext cx="8993188" cy="3429000"/>
        </p:xfrm>
        <a:graphic>
          <a:graphicData uri="http://schemas.openxmlformats.org/presentationml/2006/ole">
            <mc:AlternateContent xmlns:mc="http://schemas.openxmlformats.org/markup-compatibility/2006">
              <mc:Choice xmlns:v="urn:schemas-microsoft-com:vml" Requires="v">
                <p:oleObj spid="_x0000_s1043" name="Worksheet" r:id="rId4" imgW="7477092" imgH="2743335" progId="Excel.Sheet.8">
                  <p:embed/>
                </p:oleObj>
              </mc:Choice>
              <mc:Fallback>
                <p:oleObj name="Worksheet" r:id="rId4" imgW="7477092" imgH="2743335" progId="Excel.Sheet.8">
                  <p:embed/>
                  <p:pic>
                    <p:nvPicPr>
                      <p:cNvPr id="0"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438400"/>
                        <a:ext cx="8993188" cy="342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39344" name="Text Box 16"/>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7  Estimating goodwill.</a:t>
            </a:r>
          </a:p>
        </p:txBody>
      </p:sp>
    </p:spTree>
    <p:extLst>
      <p:ext uri="{BB962C8B-B14F-4D97-AF65-F5344CB8AC3E}">
        <p14:creationId xmlns:p14="http://schemas.microsoft.com/office/powerpoint/2010/main" val="1757074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4" name="Rectangle 2"/>
          <p:cNvSpPr>
            <a:spLocks noGrp="1" noChangeArrowheads="1"/>
          </p:cNvSpPr>
          <p:nvPr>
            <p:ph type="title"/>
          </p:nvPr>
        </p:nvSpPr>
        <p:spPr/>
        <p:txBody>
          <a:bodyPr/>
          <a:lstStyle/>
          <a:p>
            <a:r>
              <a:rPr lang="en-US" sz="3600" dirty="0" smtClean="0"/>
              <a:t>Determining Price and Method of Payment</a:t>
            </a:r>
          </a:p>
        </p:txBody>
      </p:sp>
      <p:sp>
        <p:nvSpPr>
          <p:cNvPr id="2" name="Slide Number Placeholder 1"/>
          <p:cNvSpPr>
            <a:spLocks noGrp="1"/>
          </p:cNvSpPr>
          <p:nvPr>
            <p:ph type="sldNum" sz="quarter" idx="12"/>
          </p:nvPr>
        </p:nvSpPr>
        <p:spPr/>
        <p:txBody>
          <a:bodyPr/>
          <a:lstStyle/>
          <a:p>
            <a:fld id="{0B62EAB1-D80C-4217-BFF0-836E2E1B9F25}" type="slidenum">
              <a:rPr lang="en-US" smtClean="0"/>
              <a:pPr/>
              <a:t>22</a:t>
            </a:fld>
            <a:endParaRPr lang="en-US" dirty="0"/>
          </a:p>
        </p:txBody>
      </p:sp>
      <p:sp>
        <p:nvSpPr>
          <p:cNvPr id="32771" name="Rectangle 3"/>
          <p:cNvSpPr>
            <a:spLocks noChangeArrowheads="1"/>
          </p:cNvSpPr>
          <p:nvPr/>
        </p:nvSpPr>
        <p:spPr bwMode="auto">
          <a:xfrm>
            <a:off x="685800" y="1600200"/>
            <a:ext cx="8001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r>
              <a:rPr lang="en-US" altLang="en-US" sz="2100" b="1" dirty="0">
                <a:solidFill>
                  <a:srgbClr val="800000"/>
                </a:solidFill>
                <a:latin typeface="+mj-lt"/>
              </a:rPr>
              <a:t>Step 4</a:t>
            </a:r>
            <a:r>
              <a:rPr lang="en-US" altLang="en-US" sz="2100" dirty="0">
                <a:solidFill>
                  <a:srgbClr val="231F20"/>
                </a:solidFill>
                <a:latin typeface="+mj-lt"/>
              </a:rPr>
              <a:t>  Subtract the normal earnings (step 2) from the expected target earnings (step 3).  The difference is “excess earnings.”</a:t>
            </a:r>
          </a:p>
        </p:txBody>
      </p:sp>
      <p:sp>
        <p:nvSpPr>
          <p:cNvPr id="745477" name="Text Box 5"/>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7  Estimating goodwill.</a:t>
            </a:r>
          </a:p>
        </p:txBody>
      </p:sp>
      <p:sp>
        <p:nvSpPr>
          <p:cNvPr id="32773" name="Rectangle 6"/>
          <p:cNvSpPr>
            <a:spLocks noChangeArrowheads="1"/>
          </p:cNvSpPr>
          <p:nvPr/>
        </p:nvSpPr>
        <p:spPr bwMode="auto">
          <a:xfrm>
            <a:off x="1295400" y="2935288"/>
            <a:ext cx="640080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6234113" algn="r"/>
              </a:tabLst>
              <a:defRPr sz="2400">
                <a:solidFill>
                  <a:schemeClr val="tx1"/>
                </a:solidFill>
                <a:latin typeface="Comic Sans MS" pitchFamily="66" charset="0"/>
                <a:cs typeface="Arial" pitchFamily="34" charset="0"/>
              </a:defRPr>
            </a:lvl1pPr>
            <a:lvl2pPr marL="742950" indent="-285750" eaLnBrk="0" hangingPunct="0">
              <a:tabLst>
                <a:tab pos="6234113" algn="r"/>
              </a:tabLst>
              <a:defRPr sz="2400">
                <a:solidFill>
                  <a:schemeClr val="tx1"/>
                </a:solidFill>
                <a:latin typeface="Comic Sans MS" pitchFamily="66" charset="0"/>
                <a:cs typeface="Arial" pitchFamily="34" charset="0"/>
              </a:defRPr>
            </a:lvl2pPr>
            <a:lvl3pPr marL="1143000" indent="-228600" eaLnBrk="0" hangingPunct="0">
              <a:tabLst>
                <a:tab pos="6234113" algn="r"/>
              </a:tabLst>
              <a:defRPr sz="2400">
                <a:solidFill>
                  <a:schemeClr val="tx1"/>
                </a:solidFill>
                <a:latin typeface="Comic Sans MS" pitchFamily="66" charset="0"/>
                <a:cs typeface="Arial" pitchFamily="34" charset="0"/>
              </a:defRPr>
            </a:lvl3pPr>
            <a:lvl4pPr marL="1600200" indent="-228600" eaLnBrk="0" hangingPunct="0">
              <a:tabLst>
                <a:tab pos="6234113" algn="r"/>
              </a:tabLst>
              <a:defRPr sz="2400">
                <a:solidFill>
                  <a:schemeClr val="tx1"/>
                </a:solidFill>
                <a:latin typeface="Comic Sans MS" pitchFamily="66" charset="0"/>
                <a:cs typeface="Arial" pitchFamily="34" charset="0"/>
              </a:defRPr>
            </a:lvl4pPr>
            <a:lvl5pPr marL="2057400" indent="-228600" eaLnBrk="0" hangingPunct="0">
              <a:tabLst>
                <a:tab pos="6234113" algn="r"/>
              </a:tabLst>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9pPr>
          </a:lstStyle>
          <a:p>
            <a:pPr>
              <a:spcBef>
                <a:spcPct val="35000"/>
              </a:spcBef>
            </a:pPr>
            <a:r>
              <a:rPr lang="en-US" altLang="en-US" sz="2100" dirty="0">
                <a:solidFill>
                  <a:srgbClr val="231F20"/>
                </a:solidFill>
                <a:latin typeface="+mj-lt"/>
              </a:rPr>
              <a:t>Expected target earnings  	$1,028,667</a:t>
            </a:r>
          </a:p>
          <a:p>
            <a:pPr>
              <a:spcBef>
                <a:spcPct val="35000"/>
              </a:spcBef>
            </a:pPr>
            <a:r>
              <a:rPr lang="en-US" altLang="en-US" sz="2100" dirty="0">
                <a:solidFill>
                  <a:srgbClr val="231F20"/>
                </a:solidFill>
                <a:latin typeface="+mj-lt"/>
              </a:rPr>
              <a:t>Less: Normal earnings	930,000</a:t>
            </a:r>
          </a:p>
          <a:p>
            <a:pPr>
              <a:spcBef>
                <a:spcPct val="35000"/>
              </a:spcBef>
            </a:pPr>
            <a:r>
              <a:rPr lang="en-US" altLang="en-US" sz="2100" dirty="0">
                <a:latin typeface="+mj-lt"/>
              </a:rPr>
              <a:t>Excess earnings, per year</a:t>
            </a:r>
            <a:r>
              <a:rPr lang="en-US" altLang="en-US" sz="2100" b="1" dirty="0">
                <a:solidFill>
                  <a:srgbClr val="800000"/>
                </a:solidFill>
                <a:latin typeface="+mj-lt"/>
              </a:rPr>
              <a:t>	$  98,667</a:t>
            </a:r>
          </a:p>
        </p:txBody>
      </p:sp>
      <p:sp>
        <p:nvSpPr>
          <p:cNvPr id="32774" name="Line 7"/>
          <p:cNvSpPr>
            <a:spLocks noChangeShapeType="1"/>
          </p:cNvSpPr>
          <p:nvPr/>
        </p:nvSpPr>
        <p:spPr bwMode="auto">
          <a:xfrm>
            <a:off x="5867400" y="3810000"/>
            <a:ext cx="17526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32775" name="Line 8"/>
          <p:cNvSpPr>
            <a:spLocks noChangeShapeType="1"/>
          </p:cNvSpPr>
          <p:nvPr/>
        </p:nvSpPr>
        <p:spPr bwMode="auto">
          <a:xfrm>
            <a:off x="5867400" y="4267200"/>
            <a:ext cx="17526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32776" name="Line 9"/>
          <p:cNvSpPr>
            <a:spLocks noChangeShapeType="1"/>
          </p:cNvSpPr>
          <p:nvPr/>
        </p:nvSpPr>
        <p:spPr bwMode="auto">
          <a:xfrm>
            <a:off x="5867400" y="4343400"/>
            <a:ext cx="17526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Tree>
    <p:extLst>
      <p:ext uri="{BB962C8B-B14F-4D97-AF65-F5344CB8AC3E}">
        <p14:creationId xmlns:p14="http://schemas.microsoft.com/office/powerpoint/2010/main" val="230578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a:lstStyle/>
          <a:p>
            <a:r>
              <a:rPr lang="en-US" sz="3600" dirty="0" smtClean="0"/>
              <a:t>Determining Price and Method of Payment</a:t>
            </a:r>
          </a:p>
        </p:txBody>
      </p:sp>
      <p:sp>
        <p:nvSpPr>
          <p:cNvPr id="2" name="Slide Number Placeholder 1"/>
          <p:cNvSpPr>
            <a:spLocks noGrp="1"/>
          </p:cNvSpPr>
          <p:nvPr>
            <p:ph type="sldNum" sz="quarter" idx="12"/>
          </p:nvPr>
        </p:nvSpPr>
        <p:spPr/>
        <p:txBody>
          <a:bodyPr/>
          <a:lstStyle/>
          <a:p>
            <a:fld id="{0B62EAB1-D80C-4217-BFF0-836E2E1B9F25}" type="slidenum">
              <a:rPr lang="en-US" smtClean="0"/>
              <a:pPr/>
              <a:t>23</a:t>
            </a:fld>
            <a:endParaRPr lang="en-US" dirty="0"/>
          </a:p>
        </p:txBody>
      </p:sp>
      <p:sp>
        <p:nvSpPr>
          <p:cNvPr id="33795" name="Rectangle 3"/>
          <p:cNvSpPr>
            <a:spLocks noChangeArrowheads="1"/>
          </p:cNvSpPr>
          <p:nvPr/>
        </p:nvSpPr>
        <p:spPr bwMode="auto">
          <a:xfrm>
            <a:off x="685800" y="1492250"/>
            <a:ext cx="82296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1081088" indent="-1081088"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r>
              <a:rPr lang="en-US" altLang="en-US" sz="2100" b="1" dirty="0">
                <a:solidFill>
                  <a:srgbClr val="800000"/>
                </a:solidFill>
                <a:latin typeface="+mj-lt"/>
              </a:rPr>
              <a:t>Step 5</a:t>
            </a:r>
            <a:r>
              <a:rPr lang="en-US" altLang="en-US" sz="2100" dirty="0">
                <a:solidFill>
                  <a:srgbClr val="231F20"/>
                </a:solidFill>
                <a:latin typeface="+mj-lt"/>
              </a:rPr>
              <a:t> 	Compute estimated goodwill from “excess earnings.”</a:t>
            </a:r>
          </a:p>
        </p:txBody>
      </p:sp>
      <p:sp>
        <p:nvSpPr>
          <p:cNvPr id="747524" name="Text Box 4"/>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7  Estimating goodwill.</a:t>
            </a:r>
          </a:p>
        </p:txBody>
      </p:sp>
      <p:sp>
        <p:nvSpPr>
          <p:cNvPr id="33797" name="Rectangle 5"/>
          <p:cNvSpPr>
            <a:spLocks noChangeArrowheads="1"/>
          </p:cNvSpPr>
          <p:nvPr/>
        </p:nvSpPr>
        <p:spPr bwMode="auto">
          <a:xfrm>
            <a:off x="990600" y="2514600"/>
            <a:ext cx="64008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3657600" algn="r"/>
              </a:tabLst>
              <a:defRPr sz="2400">
                <a:solidFill>
                  <a:schemeClr val="tx1"/>
                </a:solidFill>
                <a:latin typeface="Comic Sans MS" pitchFamily="66" charset="0"/>
                <a:cs typeface="Arial" pitchFamily="34" charset="0"/>
              </a:defRPr>
            </a:lvl1pPr>
            <a:lvl2pPr marL="742950" indent="-285750" eaLnBrk="0" hangingPunct="0">
              <a:tabLst>
                <a:tab pos="3657600" algn="r"/>
              </a:tabLst>
              <a:defRPr sz="2400">
                <a:solidFill>
                  <a:schemeClr val="tx1"/>
                </a:solidFill>
                <a:latin typeface="Comic Sans MS" pitchFamily="66" charset="0"/>
                <a:cs typeface="Arial" pitchFamily="34" charset="0"/>
              </a:defRPr>
            </a:lvl2pPr>
            <a:lvl3pPr marL="1143000" indent="-228600" eaLnBrk="0" hangingPunct="0">
              <a:tabLst>
                <a:tab pos="3657600" algn="r"/>
              </a:tabLst>
              <a:defRPr sz="2400">
                <a:solidFill>
                  <a:schemeClr val="tx1"/>
                </a:solidFill>
                <a:latin typeface="Comic Sans MS" pitchFamily="66" charset="0"/>
                <a:cs typeface="Arial" pitchFamily="34" charset="0"/>
              </a:defRPr>
            </a:lvl3pPr>
            <a:lvl4pPr marL="1600200" indent="-228600" eaLnBrk="0" hangingPunct="0">
              <a:tabLst>
                <a:tab pos="3657600" algn="r"/>
              </a:tabLst>
              <a:defRPr sz="2400">
                <a:solidFill>
                  <a:schemeClr val="tx1"/>
                </a:solidFill>
                <a:latin typeface="Comic Sans MS" pitchFamily="66" charset="0"/>
                <a:cs typeface="Arial" pitchFamily="34" charset="0"/>
              </a:defRPr>
            </a:lvl4pPr>
            <a:lvl5pPr marL="2057400" indent="-228600" eaLnBrk="0" hangingPunct="0">
              <a:tabLst>
                <a:tab pos="3657600" algn="r"/>
              </a:tabLst>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3657600" algn="r"/>
              </a:tabLs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3657600" algn="r"/>
              </a:tabLs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3657600" algn="r"/>
              </a:tabLs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3657600" algn="r"/>
              </a:tabLst>
              <a:defRPr sz="2400">
                <a:solidFill>
                  <a:schemeClr val="tx1"/>
                </a:solidFill>
                <a:latin typeface="Comic Sans MS" pitchFamily="66" charset="0"/>
                <a:cs typeface="Arial" pitchFamily="34" charset="0"/>
              </a:defRPr>
            </a:lvl9pPr>
          </a:lstStyle>
          <a:p>
            <a:pPr>
              <a:spcBef>
                <a:spcPct val="35000"/>
              </a:spcBef>
            </a:pPr>
            <a:r>
              <a:rPr lang="en-US" altLang="en-US" sz="2100" dirty="0">
                <a:latin typeface="+mj-lt"/>
              </a:rPr>
              <a:t>Excess earnings</a:t>
            </a:r>
            <a:r>
              <a:rPr lang="en-US" altLang="en-US" sz="2100" dirty="0">
                <a:solidFill>
                  <a:srgbClr val="231F20"/>
                </a:solidFill>
                <a:latin typeface="+mj-lt"/>
              </a:rPr>
              <a:t> 	$ 98,667</a:t>
            </a:r>
          </a:p>
        </p:txBody>
      </p:sp>
      <p:sp>
        <p:nvSpPr>
          <p:cNvPr id="33798" name="Line 6"/>
          <p:cNvSpPr>
            <a:spLocks noChangeShapeType="1"/>
          </p:cNvSpPr>
          <p:nvPr/>
        </p:nvSpPr>
        <p:spPr bwMode="auto">
          <a:xfrm>
            <a:off x="3352800" y="2971800"/>
            <a:ext cx="16002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33799" name="Rectangle 9"/>
          <p:cNvSpPr>
            <a:spLocks noChangeArrowheads="1"/>
          </p:cNvSpPr>
          <p:nvPr/>
        </p:nvSpPr>
        <p:spPr bwMode="auto">
          <a:xfrm>
            <a:off x="762000" y="2025650"/>
            <a:ext cx="76200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r>
              <a:rPr lang="en-US" altLang="en-US" sz="2100" dirty="0">
                <a:solidFill>
                  <a:srgbClr val="231F20"/>
                </a:solidFill>
                <a:latin typeface="+mj-lt"/>
              </a:rPr>
              <a:t>Present value of excess earnings (perpetuity) at 25%: </a:t>
            </a:r>
          </a:p>
        </p:txBody>
      </p:sp>
      <p:sp>
        <p:nvSpPr>
          <p:cNvPr id="33800" name="Rectangle 10"/>
          <p:cNvSpPr>
            <a:spLocks noChangeArrowheads="1"/>
          </p:cNvSpPr>
          <p:nvPr/>
        </p:nvSpPr>
        <p:spPr bwMode="auto">
          <a:xfrm>
            <a:off x="3733800" y="3001963"/>
            <a:ext cx="8382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264150" algn="r"/>
              </a:tabLst>
              <a:defRPr sz="2400">
                <a:solidFill>
                  <a:schemeClr val="tx1"/>
                </a:solidFill>
                <a:latin typeface="Comic Sans MS" pitchFamily="66" charset="0"/>
                <a:cs typeface="Arial" pitchFamily="34" charset="0"/>
              </a:defRPr>
            </a:lvl1pPr>
            <a:lvl2pPr marL="742950" indent="-285750" eaLnBrk="0" hangingPunct="0">
              <a:tabLst>
                <a:tab pos="5264150" algn="r"/>
              </a:tabLst>
              <a:defRPr sz="2400">
                <a:solidFill>
                  <a:schemeClr val="tx1"/>
                </a:solidFill>
                <a:latin typeface="Comic Sans MS" pitchFamily="66" charset="0"/>
                <a:cs typeface="Arial" pitchFamily="34" charset="0"/>
              </a:defRPr>
            </a:lvl2pPr>
            <a:lvl3pPr marL="1143000" indent="-228600" eaLnBrk="0" hangingPunct="0">
              <a:tabLst>
                <a:tab pos="5264150" algn="r"/>
              </a:tabLst>
              <a:defRPr sz="2400">
                <a:solidFill>
                  <a:schemeClr val="tx1"/>
                </a:solidFill>
                <a:latin typeface="Comic Sans MS" pitchFamily="66" charset="0"/>
                <a:cs typeface="Arial" pitchFamily="34" charset="0"/>
              </a:defRPr>
            </a:lvl3pPr>
            <a:lvl4pPr marL="1600200" indent="-228600" eaLnBrk="0" hangingPunct="0">
              <a:tabLst>
                <a:tab pos="5264150" algn="r"/>
              </a:tabLst>
              <a:defRPr sz="2400">
                <a:solidFill>
                  <a:schemeClr val="tx1"/>
                </a:solidFill>
                <a:latin typeface="Comic Sans MS" pitchFamily="66" charset="0"/>
                <a:cs typeface="Arial" pitchFamily="34" charset="0"/>
              </a:defRPr>
            </a:lvl4pPr>
            <a:lvl5pPr marL="2057400" indent="-228600" eaLnBrk="0" hangingPunct="0">
              <a:tabLst>
                <a:tab pos="5264150" algn="r"/>
              </a:tabLst>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264150" algn="r"/>
              </a:tabLs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264150" algn="r"/>
              </a:tabLs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264150" algn="r"/>
              </a:tabLs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264150" algn="r"/>
              </a:tabLst>
              <a:defRPr sz="2400">
                <a:solidFill>
                  <a:schemeClr val="tx1"/>
                </a:solidFill>
                <a:latin typeface="Comic Sans MS" pitchFamily="66" charset="0"/>
                <a:cs typeface="Arial" pitchFamily="34" charset="0"/>
              </a:defRPr>
            </a:lvl9pPr>
          </a:lstStyle>
          <a:p>
            <a:pPr algn="r">
              <a:spcBef>
                <a:spcPct val="35000"/>
              </a:spcBef>
            </a:pPr>
            <a:r>
              <a:rPr lang="en-US" altLang="en-US" sz="2100" dirty="0">
                <a:solidFill>
                  <a:srgbClr val="231F20"/>
                </a:solidFill>
                <a:latin typeface="+mj-lt"/>
              </a:rPr>
              <a:t>25%</a:t>
            </a:r>
          </a:p>
        </p:txBody>
      </p:sp>
      <p:sp>
        <p:nvSpPr>
          <p:cNvPr id="33801" name="Text Box 11"/>
          <p:cNvSpPr txBox="1">
            <a:spLocks noChangeArrowheads="1"/>
          </p:cNvSpPr>
          <p:nvPr/>
        </p:nvSpPr>
        <p:spPr bwMode="auto">
          <a:xfrm>
            <a:off x="5181600" y="2743200"/>
            <a:ext cx="3810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sz="2100" dirty="0">
                <a:latin typeface="+mj-lt"/>
              </a:rPr>
              <a:t>=</a:t>
            </a:r>
          </a:p>
        </p:txBody>
      </p:sp>
      <p:sp>
        <p:nvSpPr>
          <p:cNvPr id="33802" name="Text Box 12"/>
          <p:cNvSpPr txBox="1">
            <a:spLocks noChangeArrowheads="1"/>
          </p:cNvSpPr>
          <p:nvPr/>
        </p:nvSpPr>
        <p:spPr bwMode="auto">
          <a:xfrm>
            <a:off x="5486400" y="2743200"/>
            <a:ext cx="16764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sz="2100" b="1" dirty="0">
                <a:solidFill>
                  <a:srgbClr val="800000"/>
                </a:solidFill>
                <a:latin typeface="+mj-lt"/>
                <a:cs typeface="Times New Roman" pitchFamily="18" charset="0"/>
              </a:rPr>
              <a:t>$394,668</a:t>
            </a:r>
            <a:endParaRPr lang="en-US" altLang="en-US" sz="2100" b="1" dirty="0">
              <a:solidFill>
                <a:srgbClr val="800000"/>
              </a:solidFill>
              <a:latin typeface="+mj-lt"/>
            </a:endParaRPr>
          </a:p>
        </p:txBody>
      </p:sp>
      <p:sp>
        <p:nvSpPr>
          <p:cNvPr id="33803" name="Text Box 13"/>
          <p:cNvSpPr txBox="1">
            <a:spLocks noChangeArrowheads="1"/>
          </p:cNvSpPr>
          <p:nvPr/>
        </p:nvSpPr>
        <p:spPr bwMode="auto">
          <a:xfrm>
            <a:off x="7391400" y="2590800"/>
            <a:ext cx="15240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sz="2100" dirty="0">
                <a:latin typeface="+mj-lt"/>
                <a:cs typeface="Times New Roman" pitchFamily="18" charset="0"/>
              </a:rPr>
              <a:t>Estimated Goodwill</a:t>
            </a:r>
            <a:endParaRPr lang="en-US" altLang="en-US" sz="2100" dirty="0">
              <a:latin typeface="+mj-lt"/>
            </a:endParaRPr>
          </a:p>
        </p:txBody>
      </p:sp>
      <p:sp>
        <p:nvSpPr>
          <p:cNvPr id="33804" name="AutoShape 14"/>
          <p:cNvSpPr>
            <a:spLocks/>
          </p:cNvSpPr>
          <p:nvPr/>
        </p:nvSpPr>
        <p:spPr bwMode="auto">
          <a:xfrm>
            <a:off x="7162800" y="2667000"/>
            <a:ext cx="228600" cy="609600"/>
          </a:xfrm>
          <a:prstGeom prst="leftBrace">
            <a:avLst>
              <a:gd name="adj1" fmla="val 22222"/>
              <a:gd name="adj2" fmla="val 50000"/>
            </a:avLst>
          </a:prstGeom>
          <a:noFill/>
          <a:ln w="28575" cap="sq">
            <a:solidFill>
              <a:srgbClr val="8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endParaRPr lang="en-US" altLang="en-US" dirty="0">
              <a:latin typeface="+mj-lt"/>
            </a:endParaRPr>
          </a:p>
        </p:txBody>
      </p:sp>
      <p:sp>
        <p:nvSpPr>
          <p:cNvPr id="33805" name="Rectangle 15"/>
          <p:cNvSpPr>
            <a:spLocks noChangeArrowheads="1"/>
          </p:cNvSpPr>
          <p:nvPr/>
        </p:nvSpPr>
        <p:spPr bwMode="auto">
          <a:xfrm>
            <a:off x="685800" y="3733800"/>
            <a:ext cx="83058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r>
              <a:rPr lang="en-US" altLang="en-US" sz="2100" b="1" dirty="0">
                <a:solidFill>
                  <a:srgbClr val="800000"/>
                </a:solidFill>
                <a:latin typeface="+mj-lt"/>
              </a:rPr>
              <a:t>Step 6</a:t>
            </a:r>
            <a:r>
              <a:rPr lang="en-US" altLang="en-US" sz="2100" dirty="0">
                <a:solidFill>
                  <a:srgbClr val="231F20"/>
                </a:solidFill>
                <a:latin typeface="+mj-lt"/>
              </a:rPr>
              <a:t>  Add the estimated goodwill (step 5) to the fair value of the firm’s net identifiable assets to arrive at a possible offering price.</a:t>
            </a:r>
          </a:p>
        </p:txBody>
      </p:sp>
      <p:sp>
        <p:nvSpPr>
          <p:cNvPr id="33806" name="Line 16"/>
          <p:cNvSpPr>
            <a:spLocks noChangeShapeType="1"/>
          </p:cNvSpPr>
          <p:nvPr/>
        </p:nvSpPr>
        <p:spPr bwMode="auto">
          <a:xfrm>
            <a:off x="304800" y="3581400"/>
            <a:ext cx="8458200" cy="0"/>
          </a:xfrm>
          <a:prstGeom prst="line">
            <a:avLst/>
          </a:prstGeom>
          <a:noFill/>
          <a:ln w="28575" cap="sq">
            <a:solidFill>
              <a:srgbClr val="00476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33807" name="Rectangle 17"/>
          <p:cNvSpPr>
            <a:spLocks noChangeArrowheads="1"/>
          </p:cNvSpPr>
          <p:nvPr/>
        </p:nvSpPr>
        <p:spPr bwMode="auto">
          <a:xfrm>
            <a:off x="1295400" y="4876800"/>
            <a:ext cx="640080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6234113" algn="r"/>
              </a:tabLst>
              <a:defRPr sz="2400">
                <a:solidFill>
                  <a:schemeClr val="tx1"/>
                </a:solidFill>
                <a:latin typeface="Comic Sans MS" pitchFamily="66" charset="0"/>
                <a:cs typeface="Arial" pitchFamily="34" charset="0"/>
              </a:defRPr>
            </a:lvl1pPr>
            <a:lvl2pPr marL="742950" indent="-285750" eaLnBrk="0" hangingPunct="0">
              <a:tabLst>
                <a:tab pos="6234113" algn="r"/>
              </a:tabLst>
              <a:defRPr sz="2400">
                <a:solidFill>
                  <a:schemeClr val="tx1"/>
                </a:solidFill>
                <a:latin typeface="Comic Sans MS" pitchFamily="66" charset="0"/>
                <a:cs typeface="Arial" pitchFamily="34" charset="0"/>
              </a:defRPr>
            </a:lvl2pPr>
            <a:lvl3pPr marL="1143000" indent="-228600" eaLnBrk="0" hangingPunct="0">
              <a:tabLst>
                <a:tab pos="6234113" algn="r"/>
              </a:tabLst>
              <a:defRPr sz="2400">
                <a:solidFill>
                  <a:schemeClr val="tx1"/>
                </a:solidFill>
                <a:latin typeface="Comic Sans MS" pitchFamily="66" charset="0"/>
                <a:cs typeface="Arial" pitchFamily="34" charset="0"/>
              </a:defRPr>
            </a:lvl3pPr>
            <a:lvl4pPr marL="1600200" indent="-228600" eaLnBrk="0" hangingPunct="0">
              <a:tabLst>
                <a:tab pos="6234113" algn="r"/>
              </a:tabLst>
              <a:defRPr sz="2400">
                <a:solidFill>
                  <a:schemeClr val="tx1"/>
                </a:solidFill>
                <a:latin typeface="Comic Sans MS" pitchFamily="66" charset="0"/>
                <a:cs typeface="Arial" pitchFamily="34" charset="0"/>
              </a:defRPr>
            </a:lvl4pPr>
            <a:lvl5pPr marL="2057400" indent="-228600" eaLnBrk="0" hangingPunct="0">
              <a:tabLst>
                <a:tab pos="6234113" algn="r"/>
              </a:tabLst>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6234113" algn="r"/>
              </a:tabLst>
              <a:defRPr sz="2400">
                <a:solidFill>
                  <a:schemeClr val="tx1"/>
                </a:solidFill>
                <a:latin typeface="Comic Sans MS" pitchFamily="66" charset="0"/>
                <a:cs typeface="Arial" pitchFamily="34" charset="0"/>
              </a:defRPr>
            </a:lvl9pPr>
          </a:lstStyle>
          <a:p>
            <a:pPr>
              <a:spcBef>
                <a:spcPct val="35000"/>
              </a:spcBef>
            </a:pPr>
            <a:r>
              <a:rPr lang="en-US" altLang="en-US" sz="2100" dirty="0">
                <a:solidFill>
                  <a:srgbClr val="231F20"/>
                </a:solidFill>
                <a:latin typeface="+mj-lt"/>
              </a:rPr>
              <a:t>Net assets  	$6,200,000</a:t>
            </a:r>
          </a:p>
          <a:p>
            <a:pPr>
              <a:spcBef>
                <a:spcPct val="35000"/>
              </a:spcBef>
            </a:pPr>
            <a:r>
              <a:rPr lang="en-US" altLang="en-US" sz="2100" dirty="0">
                <a:solidFill>
                  <a:srgbClr val="231F20"/>
                </a:solidFill>
                <a:latin typeface="+mj-lt"/>
              </a:rPr>
              <a:t>Estimated goodwill	394,668</a:t>
            </a:r>
          </a:p>
          <a:p>
            <a:pPr>
              <a:spcBef>
                <a:spcPct val="35000"/>
              </a:spcBef>
            </a:pPr>
            <a:r>
              <a:rPr lang="en-US" altLang="en-US" sz="2100" dirty="0">
                <a:solidFill>
                  <a:srgbClr val="231F20"/>
                </a:solidFill>
                <a:latin typeface="+mj-lt"/>
              </a:rPr>
              <a:t>Implied offering price</a:t>
            </a:r>
            <a:r>
              <a:rPr lang="en-US" altLang="en-US" sz="2100" b="1" dirty="0">
                <a:solidFill>
                  <a:srgbClr val="800000"/>
                </a:solidFill>
                <a:latin typeface="+mj-lt"/>
              </a:rPr>
              <a:t> 	</a:t>
            </a:r>
            <a:r>
              <a:rPr lang="en-US" altLang="en-US" sz="2100" b="1" dirty="0">
                <a:solidFill>
                  <a:srgbClr val="800000"/>
                </a:solidFill>
                <a:latin typeface="+mj-lt"/>
                <a:cs typeface="Times New Roman" pitchFamily="18" charset="0"/>
              </a:rPr>
              <a:t>$6,594,668</a:t>
            </a:r>
            <a:r>
              <a:rPr lang="en-US" altLang="en-US" sz="2100" b="1" dirty="0">
                <a:solidFill>
                  <a:srgbClr val="800000"/>
                </a:solidFill>
                <a:latin typeface="+mj-lt"/>
              </a:rPr>
              <a:t> </a:t>
            </a:r>
          </a:p>
        </p:txBody>
      </p:sp>
      <p:sp>
        <p:nvSpPr>
          <p:cNvPr id="33808" name="Line 18"/>
          <p:cNvSpPr>
            <a:spLocks noChangeShapeType="1"/>
          </p:cNvSpPr>
          <p:nvPr/>
        </p:nvSpPr>
        <p:spPr bwMode="auto">
          <a:xfrm>
            <a:off x="5867400" y="5715000"/>
            <a:ext cx="17526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33809" name="Line 19"/>
          <p:cNvSpPr>
            <a:spLocks noChangeShapeType="1"/>
          </p:cNvSpPr>
          <p:nvPr/>
        </p:nvSpPr>
        <p:spPr bwMode="auto">
          <a:xfrm>
            <a:off x="5867400" y="6172200"/>
            <a:ext cx="17526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33810" name="Line 20"/>
          <p:cNvSpPr>
            <a:spLocks noChangeShapeType="1"/>
          </p:cNvSpPr>
          <p:nvPr/>
        </p:nvSpPr>
        <p:spPr bwMode="auto">
          <a:xfrm>
            <a:off x="5867400" y="6248400"/>
            <a:ext cx="17526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Tree>
    <p:extLst>
      <p:ext uri="{BB962C8B-B14F-4D97-AF65-F5344CB8AC3E}">
        <p14:creationId xmlns:p14="http://schemas.microsoft.com/office/powerpoint/2010/main" val="3497496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1" name="Text Box 3"/>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solidFill>
                  <a:srgbClr val="800000"/>
                </a:solidFill>
                <a:cs typeface="+mn-cs"/>
              </a:rPr>
              <a:t>LO 7  Estimating goodwill.</a:t>
            </a:r>
          </a:p>
        </p:txBody>
      </p:sp>
      <p:sp>
        <p:nvSpPr>
          <p:cNvPr id="749572" name="Rectangle 4"/>
          <p:cNvSpPr>
            <a:spLocks noGrp="1" noChangeArrowheads="1"/>
          </p:cNvSpPr>
          <p:nvPr>
            <p:ph type="title"/>
          </p:nvPr>
        </p:nvSpPr>
        <p:spPr/>
        <p:txBody>
          <a:bodyPr/>
          <a:lstStyle/>
          <a:p>
            <a:r>
              <a:rPr lang="en-US" sz="3600" dirty="0" smtClean="0"/>
              <a:t>Determining Price and Method of Payment</a:t>
            </a:r>
          </a:p>
        </p:txBody>
      </p:sp>
      <p:sp>
        <p:nvSpPr>
          <p:cNvPr id="5" name="Content Placeholder 4"/>
          <p:cNvSpPr>
            <a:spLocks noGrp="1"/>
          </p:cNvSpPr>
          <p:nvPr>
            <p:ph idx="1"/>
          </p:nvPr>
        </p:nvSpPr>
        <p:spPr/>
        <p:txBody>
          <a:bodyPr/>
          <a:lstStyle/>
          <a:p>
            <a:pPr marL="0" indent="0">
              <a:buNone/>
            </a:pPr>
            <a:r>
              <a:rPr lang="en-US" altLang="en-US" b="1" dirty="0" smtClean="0">
                <a:solidFill>
                  <a:srgbClr val="800000"/>
                </a:solidFill>
              </a:rPr>
              <a:t>Exercise 1-1  (continued)</a:t>
            </a:r>
          </a:p>
          <a:p>
            <a:pPr marL="0" indent="0">
              <a:buNone/>
            </a:pPr>
            <a:endParaRPr lang="en-US" altLang="en-US" dirty="0" smtClean="0"/>
          </a:p>
          <a:p>
            <a:pPr marL="0" indent="0">
              <a:buNone/>
            </a:pPr>
            <a:r>
              <a:rPr lang="en-US" altLang="en-US" b="1" dirty="0" smtClean="0"/>
              <a:t>Required:</a:t>
            </a:r>
          </a:p>
          <a:p>
            <a:pPr marL="0" indent="0">
              <a:buNone/>
            </a:pPr>
            <a:r>
              <a:rPr lang="en-US" altLang="en-US" b="1" dirty="0" smtClean="0">
                <a:solidFill>
                  <a:srgbClr val="800000"/>
                </a:solidFill>
              </a:rPr>
              <a:t>B. </a:t>
            </a:r>
            <a:r>
              <a:rPr lang="en-US" altLang="en-US" dirty="0" smtClean="0"/>
              <a:t>Assume that Plantation Homes feels that it must earn a 15% return on its investment, but that average excess earnings are to be capitalized for three years only.  Based on these assumptions, calculate a reasonable offering price for Condominiums, Inc. Indicate how much of the price consists of goodwill.  Ignore tax effects.</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24</a:t>
            </a:fld>
            <a:endParaRPr lang="en-US" dirty="0"/>
          </a:p>
        </p:txBody>
      </p:sp>
    </p:spTree>
    <p:extLst>
      <p:ext uri="{BB962C8B-B14F-4D97-AF65-F5344CB8AC3E}">
        <p14:creationId xmlns:p14="http://schemas.microsoft.com/office/powerpoint/2010/main" val="4002870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Rectangle 2"/>
          <p:cNvSpPr>
            <a:spLocks noGrp="1" noChangeArrowheads="1"/>
          </p:cNvSpPr>
          <p:nvPr>
            <p:ph type="title"/>
          </p:nvPr>
        </p:nvSpPr>
        <p:spPr/>
        <p:txBody>
          <a:bodyPr/>
          <a:lstStyle/>
          <a:p>
            <a:r>
              <a:rPr lang="en-US" sz="3600" dirty="0" smtClean="0"/>
              <a:t>Determining Price and Method of Payment</a:t>
            </a:r>
          </a:p>
        </p:txBody>
      </p:sp>
      <p:sp>
        <p:nvSpPr>
          <p:cNvPr id="2" name="Slide Number Placeholder 1"/>
          <p:cNvSpPr>
            <a:spLocks noGrp="1"/>
          </p:cNvSpPr>
          <p:nvPr>
            <p:ph type="sldNum" sz="quarter" idx="12"/>
          </p:nvPr>
        </p:nvSpPr>
        <p:spPr/>
        <p:txBody>
          <a:bodyPr/>
          <a:lstStyle/>
          <a:p>
            <a:fld id="{0B62EAB1-D80C-4217-BFF0-836E2E1B9F25}" type="slidenum">
              <a:rPr lang="en-US" smtClean="0"/>
              <a:pPr/>
              <a:t>25</a:t>
            </a:fld>
            <a:endParaRPr lang="en-US" dirty="0"/>
          </a:p>
        </p:txBody>
      </p:sp>
      <p:sp>
        <p:nvSpPr>
          <p:cNvPr id="35843" name="Rectangle 3"/>
          <p:cNvSpPr>
            <a:spLocks noChangeArrowheads="1"/>
          </p:cNvSpPr>
          <p:nvPr/>
        </p:nvSpPr>
        <p:spPr bwMode="auto">
          <a:xfrm>
            <a:off x="685800" y="1600200"/>
            <a:ext cx="80010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r>
              <a:rPr lang="en-US" altLang="en-US" sz="2100" b="1" dirty="0">
                <a:solidFill>
                  <a:srgbClr val="800000"/>
                </a:solidFill>
                <a:latin typeface="+mj-lt"/>
              </a:rPr>
              <a:t>Part B</a:t>
            </a:r>
            <a:endParaRPr lang="en-US" altLang="en-US" sz="2100" dirty="0">
              <a:solidFill>
                <a:srgbClr val="231F20"/>
              </a:solidFill>
              <a:latin typeface="+mj-lt"/>
            </a:endParaRPr>
          </a:p>
        </p:txBody>
      </p:sp>
      <p:sp>
        <p:nvSpPr>
          <p:cNvPr id="751620" name="Text Box 4"/>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7  Estimating goodwill.</a:t>
            </a:r>
          </a:p>
        </p:txBody>
      </p:sp>
      <p:sp>
        <p:nvSpPr>
          <p:cNvPr id="35845" name="Rectangle 5"/>
          <p:cNvSpPr>
            <a:spLocks noChangeArrowheads="1"/>
          </p:cNvSpPr>
          <p:nvPr/>
        </p:nvSpPr>
        <p:spPr bwMode="auto">
          <a:xfrm>
            <a:off x="685800" y="2020888"/>
            <a:ext cx="8153400"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7883525" algn="r"/>
              </a:tabLst>
              <a:defRPr sz="2400">
                <a:solidFill>
                  <a:schemeClr val="tx1"/>
                </a:solidFill>
                <a:latin typeface="Comic Sans MS" pitchFamily="66" charset="0"/>
                <a:cs typeface="Arial" pitchFamily="34" charset="0"/>
              </a:defRPr>
            </a:lvl1pPr>
            <a:lvl2pPr marL="742950" indent="-285750" eaLnBrk="0" hangingPunct="0">
              <a:tabLst>
                <a:tab pos="7883525" algn="r"/>
              </a:tabLst>
              <a:defRPr sz="2400">
                <a:solidFill>
                  <a:schemeClr val="tx1"/>
                </a:solidFill>
                <a:latin typeface="Comic Sans MS" pitchFamily="66" charset="0"/>
                <a:cs typeface="Arial" pitchFamily="34" charset="0"/>
              </a:defRPr>
            </a:lvl2pPr>
            <a:lvl3pPr marL="1143000" indent="-228600" eaLnBrk="0" hangingPunct="0">
              <a:tabLst>
                <a:tab pos="7883525" algn="r"/>
              </a:tabLst>
              <a:defRPr sz="2400">
                <a:solidFill>
                  <a:schemeClr val="tx1"/>
                </a:solidFill>
                <a:latin typeface="Comic Sans MS" pitchFamily="66" charset="0"/>
                <a:cs typeface="Arial" pitchFamily="34" charset="0"/>
              </a:defRPr>
            </a:lvl3pPr>
            <a:lvl4pPr marL="1600200" indent="-228600" eaLnBrk="0" hangingPunct="0">
              <a:tabLst>
                <a:tab pos="7883525" algn="r"/>
              </a:tabLst>
              <a:defRPr sz="2400">
                <a:solidFill>
                  <a:schemeClr val="tx1"/>
                </a:solidFill>
                <a:latin typeface="Comic Sans MS" pitchFamily="66" charset="0"/>
                <a:cs typeface="Arial" pitchFamily="34" charset="0"/>
              </a:defRPr>
            </a:lvl4pPr>
            <a:lvl5pPr marL="2057400" indent="-228600" eaLnBrk="0" hangingPunct="0">
              <a:tabLst>
                <a:tab pos="7883525" algn="r"/>
              </a:tabLst>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883525" algn="r"/>
              </a:tabLs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883525" algn="r"/>
              </a:tabLs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883525" algn="r"/>
              </a:tabLs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883525" algn="r"/>
              </a:tabLst>
              <a:defRPr sz="2400">
                <a:solidFill>
                  <a:schemeClr val="tx1"/>
                </a:solidFill>
                <a:latin typeface="Comic Sans MS" pitchFamily="66" charset="0"/>
                <a:cs typeface="Arial" pitchFamily="34" charset="0"/>
              </a:defRPr>
            </a:lvl9pPr>
          </a:lstStyle>
          <a:p>
            <a:pPr>
              <a:spcBef>
                <a:spcPct val="35000"/>
              </a:spcBef>
            </a:pPr>
            <a:r>
              <a:rPr lang="en-US" altLang="en-US" sz="2100" dirty="0">
                <a:solidFill>
                  <a:srgbClr val="231F20"/>
                </a:solidFill>
                <a:latin typeface="+mj-lt"/>
              </a:rPr>
              <a:t>Excess earnings of target (same a Part A)	$      98,667</a:t>
            </a:r>
          </a:p>
          <a:p>
            <a:pPr>
              <a:spcBef>
                <a:spcPct val="35000"/>
              </a:spcBef>
            </a:pPr>
            <a:r>
              <a:rPr lang="en-US" altLang="en-US" sz="2100" dirty="0">
                <a:solidFill>
                  <a:srgbClr val="231F20"/>
                </a:solidFill>
                <a:latin typeface="+mj-lt"/>
              </a:rPr>
              <a:t>PV factor (ordinary annuity, 3 years, 15%) 	x     </a:t>
            </a:r>
            <a:r>
              <a:rPr lang="en-US" altLang="en-US" sz="2100" dirty="0">
                <a:solidFill>
                  <a:srgbClr val="231F20"/>
                </a:solidFill>
                <a:latin typeface="+mj-lt"/>
                <a:cs typeface="Times New Roman" pitchFamily="18" charset="0"/>
              </a:rPr>
              <a:t>2.28323</a:t>
            </a:r>
            <a:r>
              <a:rPr lang="en-US" altLang="en-US" sz="2100" dirty="0">
                <a:solidFill>
                  <a:srgbClr val="231F20"/>
                </a:solidFill>
                <a:latin typeface="+mj-lt"/>
              </a:rPr>
              <a:t> </a:t>
            </a:r>
          </a:p>
          <a:p>
            <a:pPr>
              <a:spcBef>
                <a:spcPct val="35000"/>
              </a:spcBef>
            </a:pPr>
            <a:r>
              <a:rPr lang="en-US" altLang="en-US" sz="2100" dirty="0">
                <a:latin typeface="+mj-lt"/>
              </a:rPr>
              <a:t>Estimated goodwill</a:t>
            </a:r>
            <a:r>
              <a:rPr lang="en-US" altLang="en-US" sz="2100" b="1" dirty="0">
                <a:solidFill>
                  <a:srgbClr val="800000"/>
                </a:solidFill>
                <a:latin typeface="+mj-lt"/>
              </a:rPr>
              <a:t>	</a:t>
            </a:r>
            <a:r>
              <a:rPr lang="en-US" altLang="en-US" sz="2100" dirty="0">
                <a:solidFill>
                  <a:srgbClr val="231F20"/>
                </a:solidFill>
                <a:latin typeface="+mj-lt"/>
                <a:cs typeface="Times New Roman" pitchFamily="18" charset="0"/>
              </a:rPr>
              <a:t>$    225,279</a:t>
            </a:r>
          </a:p>
          <a:p>
            <a:pPr>
              <a:spcBef>
                <a:spcPct val="35000"/>
              </a:spcBef>
            </a:pPr>
            <a:r>
              <a:rPr lang="en-US" altLang="en-US" sz="2100" dirty="0">
                <a:solidFill>
                  <a:srgbClr val="231F20"/>
                </a:solidFill>
                <a:latin typeface="+mj-lt"/>
                <a:cs typeface="Times New Roman" pitchFamily="18" charset="0"/>
              </a:rPr>
              <a:t>Fair value of net assets	6,200,000</a:t>
            </a:r>
          </a:p>
          <a:p>
            <a:pPr>
              <a:spcBef>
                <a:spcPct val="35000"/>
              </a:spcBef>
            </a:pPr>
            <a:r>
              <a:rPr lang="en-US" altLang="en-US" sz="2100" dirty="0">
                <a:solidFill>
                  <a:srgbClr val="231F20"/>
                </a:solidFill>
                <a:latin typeface="+mj-lt"/>
              </a:rPr>
              <a:t>Implied offering price	$ 6,425,279</a:t>
            </a:r>
          </a:p>
        </p:txBody>
      </p:sp>
      <p:sp>
        <p:nvSpPr>
          <p:cNvPr id="35846" name="Line 6"/>
          <p:cNvSpPr>
            <a:spLocks noChangeShapeType="1"/>
          </p:cNvSpPr>
          <p:nvPr/>
        </p:nvSpPr>
        <p:spPr bwMode="auto">
          <a:xfrm>
            <a:off x="6934200" y="2895600"/>
            <a:ext cx="17526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35847" name="Line 7"/>
          <p:cNvSpPr>
            <a:spLocks noChangeShapeType="1"/>
          </p:cNvSpPr>
          <p:nvPr/>
        </p:nvSpPr>
        <p:spPr bwMode="auto">
          <a:xfrm>
            <a:off x="6934200" y="3733800"/>
            <a:ext cx="17526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35848" name="Line 8"/>
          <p:cNvSpPr>
            <a:spLocks noChangeShapeType="1"/>
          </p:cNvSpPr>
          <p:nvPr/>
        </p:nvSpPr>
        <p:spPr bwMode="auto">
          <a:xfrm>
            <a:off x="6934200" y="4191000"/>
            <a:ext cx="17526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35849" name="Line 10"/>
          <p:cNvSpPr>
            <a:spLocks noChangeShapeType="1"/>
          </p:cNvSpPr>
          <p:nvPr/>
        </p:nvSpPr>
        <p:spPr bwMode="auto">
          <a:xfrm>
            <a:off x="6934200" y="4267200"/>
            <a:ext cx="17526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35850" name="Rectangle 11"/>
          <p:cNvSpPr>
            <a:spLocks noChangeArrowheads="1"/>
          </p:cNvSpPr>
          <p:nvPr/>
        </p:nvSpPr>
        <p:spPr bwMode="auto">
          <a:xfrm>
            <a:off x="609600" y="4603750"/>
            <a:ext cx="8153400" cy="1339850"/>
          </a:xfrm>
          <a:prstGeom prst="rect">
            <a:avLst/>
          </a:prstGeom>
          <a:solidFill>
            <a:srgbClr val="FFFF99"/>
          </a:solidFill>
          <a:ln w="28575" cap="sq">
            <a:solidFill>
              <a:srgbClr val="004760"/>
            </a:solidFill>
            <a:miter lim="800000"/>
            <a:headEnd type="none" w="sm" len="sm"/>
            <a:tailEnd type="none" w="sm" len="sm"/>
          </a:ln>
        </p:spPr>
        <p:txBody>
          <a:bodyPr>
            <a:spAutoFit/>
          </a:bodyPr>
          <a:lstStyle>
            <a:lvl1pPr eaLnBrk="0" hangingPunct="0">
              <a:tabLst>
                <a:tab pos="7883525" algn="r"/>
              </a:tabLst>
              <a:defRPr sz="2400">
                <a:solidFill>
                  <a:schemeClr val="tx1"/>
                </a:solidFill>
                <a:latin typeface="Comic Sans MS" pitchFamily="66" charset="0"/>
                <a:cs typeface="Arial" pitchFamily="34" charset="0"/>
              </a:defRPr>
            </a:lvl1pPr>
            <a:lvl2pPr marL="742950" indent="-285750" eaLnBrk="0" hangingPunct="0">
              <a:tabLst>
                <a:tab pos="7883525" algn="r"/>
              </a:tabLst>
              <a:defRPr sz="2400">
                <a:solidFill>
                  <a:schemeClr val="tx1"/>
                </a:solidFill>
                <a:latin typeface="Comic Sans MS" pitchFamily="66" charset="0"/>
                <a:cs typeface="Arial" pitchFamily="34" charset="0"/>
              </a:defRPr>
            </a:lvl2pPr>
            <a:lvl3pPr marL="1143000" indent="-228600" eaLnBrk="0" hangingPunct="0">
              <a:tabLst>
                <a:tab pos="7883525" algn="r"/>
              </a:tabLst>
              <a:defRPr sz="2400">
                <a:solidFill>
                  <a:schemeClr val="tx1"/>
                </a:solidFill>
                <a:latin typeface="Comic Sans MS" pitchFamily="66" charset="0"/>
                <a:cs typeface="Arial" pitchFamily="34" charset="0"/>
              </a:defRPr>
            </a:lvl3pPr>
            <a:lvl4pPr marL="1600200" indent="-228600" eaLnBrk="0" hangingPunct="0">
              <a:tabLst>
                <a:tab pos="7883525" algn="r"/>
              </a:tabLst>
              <a:defRPr sz="2400">
                <a:solidFill>
                  <a:schemeClr val="tx1"/>
                </a:solidFill>
                <a:latin typeface="Comic Sans MS" pitchFamily="66" charset="0"/>
                <a:cs typeface="Arial" pitchFamily="34" charset="0"/>
              </a:defRPr>
            </a:lvl4pPr>
            <a:lvl5pPr marL="2057400" indent="-228600" eaLnBrk="0" hangingPunct="0">
              <a:tabLst>
                <a:tab pos="7883525" algn="r"/>
              </a:tabLst>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883525" algn="r"/>
              </a:tabLs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883525" algn="r"/>
              </a:tabLs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883525" algn="r"/>
              </a:tabLs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883525" algn="r"/>
              </a:tabLst>
              <a:defRPr sz="2400">
                <a:solidFill>
                  <a:schemeClr val="tx1"/>
                </a:solidFill>
                <a:latin typeface="Comic Sans MS" pitchFamily="66" charset="0"/>
                <a:cs typeface="Arial" pitchFamily="34" charset="0"/>
              </a:defRPr>
            </a:lvl9pPr>
          </a:lstStyle>
          <a:p>
            <a:pPr>
              <a:spcBef>
                <a:spcPct val="35000"/>
              </a:spcBef>
            </a:pPr>
            <a:r>
              <a:rPr lang="en-US" altLang="en-US" sz="2000" dirty="0">
                <a:solidFill>
                  <a:srgbClr val="231F20"/>
                </a:solidFill>
                <a:latin typeface="+mj-lt"/>
              </a:rPr>
              <a:t>The types of securities to be issued by the new entity in exchange for those of the combining companies must be determined.  Ultimately, the exchange ratio is determined by the bargaining ability of the individual parties to the combination.</a:t>
            </a:r>
          </a:p>
        </p:txBody>
      </p:sp>
    </p:spTree>
    <p:extLst>
      <p:ext uri="{BB962C8B-B14F-4D97-AF65-F5344CB8AC3E}">
        <p14:creationId xmlns:p14="http://schemas.microsoft.com/office/powerpoint/2010/main" val="195153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8" name="Text Box 4"/>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8  Economic entity and parent company concepts.</a:t>
            </a:r>
          </a:p>
        </p:txBody>
      </p:sp>
      <p:sp>
        <p:nvSpPr>
          <p:cNvPr id="753671" name="Rectangle 7"/>
          <p:cNvSpPr>
            <a:spLocks noGrp="1" noChangeArrowheads="1"/>
          </p:cNvSpPr>
          <p:nvPr>
            <p:ph type="title"/>
          </p:nvPr>
        </p:nvSpPr>
        <p:spPr/>
        <p:txBody>
          <a:bodyPr/>
          <a:lstStyle/>
          <a:p>
            <a:r>
              <a:rPr lang="en-US" sz="2400" dirty="0" smtClean="0"/>
              <a:t>Alternative Concepts of Consolidated Financial Statements</a:t>
            </a:r>
          </a:p>
        </p:txBody>
      </p:sp>
      <p:sp>
        <p:nvSpPr>
          <p:cNvPr id="5" name="Content Placeholder 4"/>
          <p:cNvSpPr>
            <a:spLocks noGrp="1"/>
          </p:cNvSpPr>
          <p:nvPr>
            <p:ph idx="1"/>
          </p:nvPr>
        </p:nvSpPr>
        <p:spPr/>
        <p:txBody>
          <a:bodyPr>
            <a:normAutofit fontScale="92500" lnSpcReduction="20000"/>
          </a:bodyPr>
          <a:lstStyle/>
          <a:p>
            <a:pPr marL="0" indent="0">
              <a:buNone/>
            </a:pPr>
            <a:r>
              <a:rPr lang="en-US" altLang="en-US" b="1" dirty="0" smtClean="0">
                <a:solidFill>
                  <a:srgbClr val="800000"/>
                </a:solidFill>
              </a:rPr>
              <a:t>Parent Company Concept </a:t>
            </a:r>
            <a:r>
              <a:rPr lang="en-US" altLang="en-US" dirty="0" smtClean="0"/>
              <a:t>- Primary purpose of consolidated financial statements is to provide information relevant to the controlling stockholders.  Emphasis is placed on the needs of the controlling stockholders.</a:t>
            </a:r>
          </a:p>
          <a:p>
            <a:pPr lvl="1"/>
            <a:r>
              <a:rPr lang="en-US" altLang="en-US" dirty="0" smtClean="0"/>
              <a:t>The noncontrolling interest is presented as a liability or as a separate component before stockholders’ equity.</a:t>
            </a:r>
          </a:p>
          <a:p>
            <a:r>
              <a:rPr lang="en-US" altLang="en-US" b="1" dirty="0" smtClean="0">
                <a:solidFill>
                  <a:srgbClr val="800000"/>
                </a:solidFill>
              </a:rPr>
              <a:t>Economic Entity Concept </a:t>
            </a:r>
            <a:r>
              <a:rPr lang="en-US" altLang="en-US" dirty="0" smtClean="0"/>
              <a:t>- Affiliated companies are a separate, identifiable economic entity.  Both controlling and noncontrolling stockholders contribute to the economic unit’s capital.</a:t>
            </a:r>
          </a:p>
          <a:p>
            <a:pPr lvl="1"/>
            <a:r>
              <a:rPr lang="en-US" altLang="en-US" dirty="0" smtClean="0"/>
              <a:t>The noncontrolling interest presented as a component of stockholders’ equity.</a:t>
            </a:r>
          </a:p>
          <a:p>
            <a:pPr lvl="1"/>
            <a:endParaRPr lang="en-US" altLang="en-US" dirty="0" smtClean="0"/>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26</a:t>
            </a:fld>
            <a:endParaRPr lang="en-US" dirty="0"/>
          </a:p>
        </p:txBody>
      </p:sp>
    </p:spTree>
    <p:extLst>
      <p:ext uri="{BB962C8B-B14F-4D97-AF65-F5344CB8AC3E}">
        <p14:creationId xmlns:p14="http://schemas.microsoft.com/office/powerpoint/2010/main" val="14088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19" name="Rectangle 7"/>
          <p:cNvSpPr>
            <a:spLocks noGrp="1" noChangeArrowheads="1"/>
          </p:cNvSpPr>
          <p:nvPr>
            <p:ph type="title"/>
          </p:nvPr>
        </p:nvSpPr>
        <p:spPr/>
        <p:txBody>
          <a:bodyPr/>
          <a:lstStyle/>
          <a:p>
            <a:r>
              <a:rPr lang="en-US" dirty="0" smtClean="0"/>
              <a:t>Alternative Concepts</a:t>
            </a:r>
          </a:p>
        </p:txBody>
      </p:sp>
      <p:sp>
        <p:nvSpPr>
          <p:cNvPr id="3" name="Content Placeholder 2"/>
          <p:cNvSpPr>
            <a:spLocks noGrp="1"/>
          </p:cNvSpPr>
          <p:nvPr>
            <p:ph idx="1"/>
          </p:nvPr>
        </p:nvSpPr>
        <p:spPr/>
        <p:txBody>
          <a:bodyPr>
            <a:normAutofit lnSpcReduction="10000"/>
          </a:bodyPr>
          <a:lstStyle/>
          <a:p>
            <a:pPr marL="0" indent="0">
              <a:buNone/>
            </a:pPr>
            <a:r>
              <a:rPr lang="en-US" altLang="en-US" b="1" dirty="0" smtClean="0">
                <a:solidFill>
                  <a:srgbClr val="0082B1"/>
                </a:solidFill>
              </a:rPr>
              <a:t>Consolidated Net Income</a:t>
            </a:r>
          </a:p>
          <a:p>
            <a:r>
              <a:rPr lang="en-US" altLang="en-US" b="1" dirty="0" smtClean="0">
                <a:solidFill>
                  <a:srgbClr val="800000"/>
                </a:solidFill>
              </a:rPr>
              <a:t>Parent Company Concept</a:t>
            </a:r>
            <a:r>
              <a:rPr lang="en-US" altLang="en-US" dirty="0" smtClean="0"/>
              <a:t>: Consolidated net income consists of the realized combined income of the parent company and its subsidiaries after deducting the noncontrolling interest in income (noncontrolling interest in income is an expense item).</a:t>
            </a:r>
          </a:p>
          <a:p>
            <a:r>
              <a:rPr lang="en-US" altLang="en-US" b="1" dirty="0" smtClean="0">
                <a:solidFill>
                  <a:srgbClr val="800000"/>
                </a:solidFill>
              </a:rPr>
              <a:t>Economic Entity Concept</a:t>
            </a:r>
            <a:r>
              <a:rPr lang="en-US" altLang="en-US" dirty="0" smtClean="0"/>
              <a:t>: Consolidated net income consists of the total realized combined income of the parent company and its subsidiaries.  Total combined income is then allocated proportionately to the noncontrolling interest and the controlling interest.</a:t>
            </a:r>
          </a:p>
          <a:p>
            <a:endParaRPr lang="en-US" altLang="en-US" dirty="0" smtClean="0"/>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27</a:t>
            </a:fld>
            <a:endParaRPr lang="en-US" dirty="0"/>
          </a:p>
        </p:txBody>
      </p:sp>
      <p:sp>
        <p:nvSpPr>
          <p:cNvPr id="755720" name="Text Box 8"/>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8  Economic entity and parent company concepts.</a:t>
            </a:r>
          </a:p>
        </p:txBody>
      </p:sp>
    </p:spTree>
    <p:extLst>
      <p:ext uri="{BB962C8B-B14F-4D97-AF65-F5344CB8AC3E}">
        <p14:creationId xmlns:p14="http://schemas.microsoft.com/office/powerpoint/2010/main" val="3504033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8" name="Rectangle 8"/>
          <p:cNvSpPr>
            <a:spLocks noGrp="1" noChangeArrowheads="1"/>
          </p:cNvSpPr>
          <p:nvPr>
            <p:ph type="title"/>
          </p:nvPr>
        </p:nvSpPr>
        <p:spPr/>
        <p:txBody>
          <a:bodyPr/>
          <a:lstStyle/>
          <a:p>
            <a:r>
              <a:rPr lang="en-US" dirty="0" smtClean="0"/>
              <a:t>Alternative Concepts</a:t>
            </a:r>
          </a:p>
        </p:txBody>
      </p:sp>
      <p:sp>
        <p:nvSpPr>
          <p:cNvPr id="3" name="Content Placeholder 2"/>
          <p:cNvSpPr>
            <a:spLocks noGrp="1"/>
          </p:cNvSpPr>
          <p:nvPr>
            <p:ph idx="1"/>
          </p:nvPr>
        </p:nvSpPr>
        <p:spPr/>
        <p:txBody>
          <a:bodyPr>
            <a:normAutofit lnSpcReduction="10000"/>
          </a:bodyPr>
          <a:lstStyle/>
          <a:p>
            <a:pPr marL="0" indent="0">
              <a:buNone/>
            </a:pPr>
            <a:r>
              <a:rPr lang="en-US" altLang="en-US" b="1" dirty="0" smtClean="0">
                <a:solidFill>
                  <a:srgbClr val="0082B1"/>
                </a:solidFill>
              </a:rPr>
              <a:t>Consolidated Balance Sheet Values</a:t>
            </a:r>
          </a:p>
          <a:p>
            <a:r>
              <a:rPr lang="en-US" altLang="en-US" b="1" dirty="0" smtClean="0">
                <a:solidFill>
                  <a:srgbClr val="800000"/>
                </a:solidFill>
              </a:rPr>
              <a:t>Parent Company Concept</a:t>
            </a:r>
            <a:r>
              <a:rPr lang="en-US" altLang="en-US" dirty="0" smtClean="0"/>
              <a:t>: The net assets of the subsidiary are included in the consolidated financial statements at their book value plus the </a:t>
            </a:r>
            <a:r>
              <a:rPr lang="en-US" altLang="en-US" b="1" dirty="0" smtClean="0"/>
              <a:t>parent company’s </a:t>
            </a:r>
            <a:r>
              <a:rPr lang="en-US" altLang="en-US" b="1" dirty="0" smtClean="0">
                <a:solidFill>
                  <a:srgbClr val="0082B1"/>
                </a:solidFill>
              </a:rPr>
              <a:t>share of the difference </a:t>
            </a:r>
            <a:r>
              <a:rPr lang="en-US" altLang="en-US" dirty="0" smtClean="0"/>
              <a:t>between fair value and book value on the date of acquisition.</a:t>
            </a:r>
          </a:p>
          <a:p>
            <a:r>
              <a:rPr lang="en-US" altLang="en-US" b="1" dirty="0" smtClean="0">
                <a:solidFill>
                  <a:srgbClr val="800000"/>
                </a:solidFill>
              </a:rPr>
              <a:t>Economic Entity Concept</a:t>
            </a:r>
            <a:r>
              <a:rPr lang="en-US" altLang="en-US" dirty="0" smtClean="0"/>
              <a:t>: On the date of acquisition, the net assets of the subsidiary are included in the consolidated financial statements at their book value plus </a:t>
            </a:r>
            <a:r>
              <a:rPr lang="en-US" altLang="en-US" b="1" dirty="0" smtClean="0">
                <a:solidFill>
                  <a:srgbClr val="0082B1"/>
                </a:solidFill>
              </a:rPr>
              <a:t>the entire difference</a:t>
            </a:r>
            <a:r>
              <a:rPr lang="en-US" altLang="en-US" dirty="0" smtClean="0"/>
              <a:t> between their fair value and their book value.</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28</a:t>
            </a:fld>
            <a:endParaRPr lang="en-US" dirty="0"/>
          </a:p>
        </p:txBody>
      </p:sp>
      <p:sp>
        <p:nvSpPr>
          <p:cNvPr id="757769" name="Text Box 9"/>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8  Economic entity and parent company concepts.</a:t>
            </a:r>
          </a:p>
        </p:txBody>
      </p:sp>
    </p:spTree>
    <p:extLst>
      <p:ext uri="{BB962C8B-B14F-4D97-AF65-F5344CB8AC3E}">
        <p14:creationId xmlns:p14="http://schemas.microsoft.com/office/powerpoint/2010/main" val="2479519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2" name="Rectangle 4"/>
          <p:cNvSpPr>
            <a:spLocks noGrp="1" noChangeArrowheads="1"/>
          </p:cNvSpPr>
          <p:nvPr>
            <p:ph type="title"/>
          </p:nvPr>
        </p:nvSpPr>
        <p:spPr/>
        <p:txBody>
          <a:bodyPr/>
          <a:lstStyle/>
          <a:p>
            <a:r>
              <a:rPr lang="en-US" dirty="0" smtClean="0"/>
              <a:t>Alternative Concepts</a:t>
            </a:r>
          </a:p>
        </p:txBody>
      </p:sp>
      <p:sp>
        <p:nvSpPr>
          <p:cNvPr id="3" name="Content Placeholder 2"/>
          <p:cNvSpPr>
            <a:spLocks noGrp="1"/>
          </p:cNvSpPr>
          <p:nvPr>
            <p:ph idx="1"/>
          </p:nvPr>
        </p:nvSpPr>
        <p:spPr/>
        <p:txBody>
          <a:bodyPr>
            <a:normAutofit lnSpcReduction="10000"/>
          </a:bodyPr>
          <a:lstStyle/>
          <a:p>
            <a:pPr marL="0" indent="0">
              <a:buNone/>
            </a:pPr>
            <a:r>
              <a:rPr lang="en-US" altLang="en-US" b="1" dirty="0" smtClean="0">
                <a:solidFill>
                  <a:srgbClr val="0082B1"/>
                </a:solidFill>
              </a:rPr>
              <a:t>Intercompany Profit</a:t>
            </a:r>
          </a:p>
          <a:p>
            <a:r>
              <a:rPr lang="en-US" altLang="en-US" dirty="0" smtClean="0"/>
              <a:t>Two alternative points of view:</a:t>
            </a:r>
          </a:p>
          <a:p>
            <a:pPr lvl="1"/>
            <a:r>
              <a:rPr lang="en-US" altLang="en-US" dirty="0" smtClean="0"/>
              <a:t>Total (100%) elimination.</a:t>
            </a:r>
          </a:p>
          <a:p>
            <a:pPr lvl="1"/>
            <a:r>
              <a:rPr lang="en-US" altLang="en-US" dirty="0" smtClean="0"/>
              <a:t>Partial elimination.</a:t>
            </a:r>
          </a:p>
          <a:p>
            <a:r>
              <a:rPr lang="en-US" altLang="en-US" dirty="0" smtClean="0"/>
              <a:t>Under </a:t>
            </a:r>
            <a:r>
              <a:rPr lang="en-US" altLang="en-US" b="1" dirty="0" smtClean="0">
                <a:solidFill>
                  <a:srgbClr val="0082B1"/>
                </a:solidFill>
              </a:rPr>
              <a:t>total elimination</a:t>
            </a:r>
            <a:r>
              <a:rPr lang="en-US" altLang="en-US" dirty="0" smtClean="0"/>
              <a:t>, the entire amount of unconfirmed intercompany profit is eliminated from combined income and the related asset balance. </a:t>
            </a:r>
          </a:p>
          <a:p>
            <a:r>
              <a:rPr lang="en-US" altLang="en-US" dirty="0" smtClean="0"/>
              <a:t>Under </a:t>
            </a:r>
            <a:r>
              <a:rPr lang="en-US" altLang="en-US" b="1" dirty="0" smtClean="0">
                <a:solidFill>
                  <a:srgbClr val="0082B1"/>
                </a:solidFill>
              </a:rPr>
              <a:t>partial elimination</a:t>
            </a:r>
            <a:r>
              <a:rPr lang="en-US" altLang="en-US" dirty="0" smtClean="0"/>
              <a:t>, only the parent company’s share of the unconfirmed intercompany profit is eliminated.</a:t>
            </a:r>
          </a:p>
          <a:p>
            <a:endParaRPr lang="en-US" altLang="en-US" dirty="0" smtClean="0"/>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29</a:t>
            </a:fld>
            <a:endParaRPr lang="en-US" dirty="0"/>
          </a:p>
        </p:txBody>
      </p:sp>
      <p:sp>
        <p:nvSpPr>
          <p:cNvPr id="759813" name="Text Box 5"/>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8  Economic entity and parent company concepts.</a:t>
            </a:r>
          </a:p>
        </p:txBody>
      </p:sp>
    </p:spTree>
    <p:extLst>
      <p:ext uri="{BB962C8B-B14F-4D97-AF65-F5344CB8AC3E}">
        <p14:creationId xmlns:p14="http://schemas.microsoft.com/office/powerpoint/2010/main" val="3127654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the Combination</a:t>
            </a:r>
            <a:endParaRPr lang="en-US" dirty="0"/>
          </a:p>
        </p:txBody>
      </p:sp>
      <p:sp>
        <p:nvSpPr>
          <p:cNvPr id="3" name="Content Placeholder 2"/>
          <p:cNvSpPr>
            <a:spLocks noGrp="1"/>
          </p:cNvSpPr>
          <p:nvPr>
            <p:ph idx="1"/>
          </p:nvPr>
        </p:nvSpPr>
        <p:spPr/>
        <p:txBody>
          <a:bodyPr/>
          <a:lstStyle/>
          <a:p>
            <a:pPr marL="0" indent="0">
              <a:buNone/>
            </a:pPr>
            <a:r>
              <a:rPr lang="en-US" altLang="en-US" b="1" dirty="0" smtClean="0">
                <a:solidFill>
                  <a:srgbClr val="0082B1"/>
                </a:solidFill>
              </a:rPr>
              <a:t>Business Combination </a:t>
            </a:r>
            <a:r>
              <a:rPr lang="en-US" altLang="en-US" dirty="0" smtClean="0"/>
              <a:t>- </a:t>
            </a:r>
            <a:r>
              <a:rPr lang="en-US" altLang="en-US" b="1" i="1" dirty="0" smtClean="0"/>
              <a:t>operations of two or more companies are brought under common control</a:t>
            </a:r>
            <a:r>
              <a:rPr lang="en-US" altLang="en-US" dirty="0" smtClean="0"/>
              <a:t>.</a:t>
            </a:r>
          </a:p>
          <a:p>
            <a:pPr lvl="1"/>
            <a:r>
              <a:rPr lang="en-US" altLang="en-US" dirty="0" smtClean="0"/>
              <a:t>A business combination may be:</a:t>
            </a:r>
          </a:p>
          <a:p>
            <a:pPr lvl="2"/>
            <a:r>
              <a:rPr lang="en-US" altLang="en-US" b="1" dirty="0" smtClean="0">
                <a:solidFill>
                  <a:srgbClr val="0082B1"/>
                </a:solidFill>
              </a:rPr>
              <a:t>Friendly</a:t>
            </a:r>
            <a:r>
              <a:rPr lang="en-US" altLang="en-US" dirty="0" smtClean="0"/>
              <a:t> - the boards of directors of the potential combining companies negotiate mutually agreeable terms of a proposed combination.</a:t>
            </a:r>
          </a:p>
          <a:p>
            <a:pPr lvl="2"/>
            <a:r>
              <a:rPr lang="en-US" altLang="en-US" b="1" dirty="0" smtClean="0">
                <a:solidFill>
                  <a:srgbClr val="0082B1"/>
                </a:solidFill>
              </a:rPr>
              <a:t>Unfriendly (hostile) </a:t>
            </a:r>
            <a:r>
              <a:rPr lang="en-US" altLang="en-US" dirty="0" smtClean="0"/>
              <a:t>- the board of directors of a company targeted for acquisition resists the combination.</a:t>
            </a:r>
          </a:p>
          <a:p>
            <a:endParaRPr lang="en-US" dirty="0"/>
          </a:p>
        </p:txBody>
      </p:sp>
      <p:sp>
        <p:nvSpPr>
          <p:cNvPr id="4" name="Slide Number Placeholder 3"/>
          <p:cNvSpPr>
            <a:spLocks noGrp="1"/>
          </p:cNvSpPr>
          <p:nvPr>
            <p:ph type="sldNum" sz="quarter" idx="12"/>
          </p:nvPr>
        </p:nvSpPr>
        <p:spPr/>
        <p:txBody>
          <a:bodyPr/>
          <a:lstStyle/>
          <a:p>
            <a:fld id="{0B62EAB1-D80C-4217-BFF0-836E2E1B9F25}" type="slidenum">
              <a:rPr lang="en-US" smtClean="0"/>
              <a:pPr/>
              <a:t>3</a:t>
            </a:fld>
            <a:endParaRPr lang="en-US" dirty="0"/>
          </a:p>
        </p:txBody>
      </p:sp>
    </p:spTree>
    <p:extLst>
      <p:ext uri="{BB962C8B-B14F-4D97-AF65-F5344CB8AC3E}">
        <p14:creationId xmlns:p14="http://schemas.microsoft.com/office/powerpoint/2010/main" val="2962316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1861" name="Text Box 5"/>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solidFill>
                  <a:schemeClr val="bg2"/>
                </a:solidFill>
                <a:effectLst>
                  <a:outerShdw blurRad="38100" dist="38100" dir="2700000" algn="tl">
                    <a:srgbClr val="C0C0C0"/>
                  </a:outerShdw>
                </a:effectLst>
                <a:cs typeface="+mn-cs"/>
              </a:rPr>
              <a:t>LO 8  Economic entity and parent company concepts.</a:t>
            </a:r>
          </a:p>
        </p:txBody>
      </p:sp>
      <p:sp>
        <p:nvSpPr>
          <p:cNvPr id="761860" name="Rectangle 4"/>
          <p:cNvSpPr>
            <a:spLocks noGrp="1" noChangeArrowheads="1"/>
          </p:cNvSpPr>
          <p:nvPr>
            <p:ph type="title"/>
          </p:nvPr>
        </p:nvSpPr>
        <p:spPr/>
        <p:txBody>
          <a:bodyPr/>
          <a:lstStyle/>
          <a:p>
            <a:r>
              <a:rPr lang="en-US" dirty="0" smtClean="0"/>
              <a:t>  Conceptual Framework</a:t>
            </a:r>
          </a:p>
        </p:txBody>
      </p:sp>
      <p:sp>
        <p:nvSpPr>
          <p:cNvPr id="2" name="Slide Number Placeholder 1"/>
          <p:cNvSpPr>
            <a:spLocks noGrp="1"/>
          </p:cNvSpPr>
          <p:nvPr>
            <p:ph type="sldNum" sz="quarter" idx="12"/>
          </p:nvPr>
        </p:nvSpPr>
        <p:spPr/>
        <p:txBody>
          <a:bodyPr/>
          <a:lstStyle/>
          <a:p>
            <a:fld id="{0B62EAB1-D80C-4217-BFF0-836E2E1B9F25}" type="slidenum">
              <a:rPr lang="en-US" smtClean="0"/>
              <a:pPr/>
              <a:t>30</a:t>
            </a:fld>
            <a:endParaRPr lang="en-US" dirty="0"/>
          </a:p>
        </p:txBody>
      </p:sp>
      <p:sp>
        <p:nvSpPr>
          <p:cNvPr id="761885" name="Text Box 29"/>
          <p:cNvSpPr txBox="1">
            <a:spLocks noChangeArrowheads="1"/>
          </p:cNvSpPr>
          <p:nvPr/>
        </p:nvSpPr>
        <p:spPr bwMode="auto">
          <a:xfrm>
            <a:off x="76200" y="1640919"/>
            <a:ext cx="2133600" cy="2092881"/>
          </a:xfrm>
          <a:prstGeom prst="rect">
            <a:avLst/>
          </a:prstGeom>
          <a:noFill/>
          <a:ln w="12700">
            <a:noFill/>
            <a:miter lim="800000"/>
            <a:headEnd/>
            <a:tailEnd/>
          </a:ln>
          <a:effec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spcBef>
                <a:spcPct val="50000"/>
              </a:spcBef>
            </a:pPr>
            <a:r>
              <a:rPr lang="en-US" altLang="en-US" sz="2000" b="1" dirty="0" smtClean="0">
                <a:solidFill>
                  <a:srgbClr val="800000"/>
                </a:solidFill>
                <a:effectLst>
                  <a:outerShdw blurRad="38100" dist="38100" dir="2700000" algn="tl">
                    <a:srgbClr val="C0C0C0"/>
                  </a:outerShdw>
                </a:effectLst>
                <a:latin typeface="+mj-lt"/>
              </a:rPr>
              <a:t>Illustration </a:t>
            </a:r>
            <a:r>
              <a:rPr lang="en-US" altLang="en-US" sz="2000" b="1" dirty="0">
                <a:solidFill>
                  <a:srgbClr val="800000"/>
                </a:solidFill>
                <a:effectLst>
                  <a:outerShdw blurRad="38100" dist="38100" dir="2700000" algn="tl">
                    <a:srgbClr val="C0C0C0"/>
                  </a:outerShdw>
                </a:effectLst>
                <a:latin typeface="+mj-lt"/>
              </a:rPr>
              <a:t>1</a:t>
            </a:r>
            <a:r>
              <a:rPr lang="en-US" altLang="en-US" sz="2000" b="1" dirty="0" smtClean="0">
                <a:solidFill>
                  <a:srgbClr val="800000"/>
                </a:solidFill>
                <a:effectLst>
                  <a:outerShdw blurRad="38100" dist="38100" dir="2700000" algn="tl">
                    <a:srgbClr val="C0C0C0"/>
                  </a:outerShdw>
                </a:effectLst>
                <a:latin typeface="+mj-lt"/>
              </a:rPr>
              <a:t>- 5</a:t>
            </a:r>
          </a:p>
          <a:p>
            <a:pPr>
              <a:spcBef>
                <a:spcPct val="50000"/>
              </a:spcBef>
            </a:pPr>
            <a:r>
              <a:rPr lang="en-US" altLang="en-US" sz="2000" dirty="0" smtClean="0">
                <a:latin typeface="+mj-lt"/>
              </a:rPr>
              <a:t>Conceptual </a:t>
            </a:r>
            <a:r>
              <a:rPr lang="en-US" altLang="en-US" sz="2000" dirty="0">
                <a:latin typeface="+mj-lt"/>
              </a:rPr>
              <a:t>Framework for Financial Accounting and Reporting</a:t>
            </a:r>
            <a:endParaRPr lang="en-US" altLang="en-US" dirty="0">
              <a:latin typeface="+mj-lt"/>
            </a:endParaRPr>
          </a:p>
        </p:txBody>
      </p:sp>
      <p:grpSp>
        <p:nvGrpSpPr>
          <p:cNvPr id="9" name="Group 8"/>
          <p:cNvGrpSpPr/>
          <p:nvPr/>
        </p:nvGrpSpPr>
        <p:grpSpPr>
          <a:xfrm>
            <a:off x="685800" y="1676400"/>
            <a:ext cx="8458200" cy="4794213"/>
            <a:chOff x="685800" y="1676400"/>
            <a:chExt cx="8458200" cy="4794213"/>
          </a:xfrm>
        </p:grpSpPr>
        <p:pic>
          <p:nvPicPr>
            <p:cNvPr id="7" name="Picture 6"/>
            <p:cNvPicPr>
              <a:picLocks noChangeAspect="1"/>
            </p:cNvPicPr>
            <p:nvPr/>
          </p:nvPicPr>
          <p:blipFill>
            <a:blip r:embed="rId3" cstate="print"/>
            <a:srcRect t="95221" r="17542"/>
            <a:stretch>
              <a:fillRect/>
            </a:stretch>
          </p:blipFill>
          <p:spPr>
            <a:xfrm>
              <a:off x="685800" y="6248400"/>
              <a:ext cx="6911693" cy="222213"/>
            </a:xfrm>
            <a:prstGeom prst="rect">
              <a:avLst/>
            </a:prstGeom>
          </p:spPr>
        </p:pic>
        <p:pic>
          <p:nvPicPr>
            <p:cNvPr id="8" name="Picture 7" descr="fg0102.eps"/>
            <p:cNvPicPr>
              <a:picLocks noChangeAspect="1"/>
            </p:cNvPicPr>
            <p:nvPr/>
          </p:nvPicPr>
          <p:blipFill>
            <a:blip r:embed="rId4" cstate="print"/>
            <a:stretch>
              <a:fillRect/>
            </a:stretch>
          </p:blipFill>
          <p:spPr>
            <a:xfrm>
              <a:off x="922084" y="1676400"/>
              <a:ext cx="8221916" cy="4572000"/>
            </a:xfrm>
            <a:prstGeom prst="rect">
              <a:avLst/>
            </a:prstGeom>
          </p:spPr>
        </p:pic>
      </p:grpSp>
    </p:spTree>
    <p:extLst>
      <p:ext uri="{BB962C8B-B14F-4D97-AF65-F5344CB8AC3E}">
        <p14:creationId xmlns:p14="http://schemas.microsoft.com/office/powerpoint/2010/main" val="355620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5" name="Text Box 5"/>
          <p:cNvSpPr txBox="1">
            <a:spLocks noChangeArrowheads="1"/>
          </p:cNvSpPr>
          <p:nvPr/>
        </p:nvSpPr>
        <p:spPr bwMode="auto">
          <a:xfrm>
            <a:off x="1981200" y="571500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8  Economic entity and parent company concepts.</a:t>
            </a:r>
          </a:p>
        </p:txBody>
      </p:sp>
      <p:sp>
        <p:nvSpPr>
          <p:cNvPr id="768007" name="Rectangle 7"/>
          <p:cNvSpPr>
            <a:spLocks noGrp="1" noChangeArrowheads="1"/>
          </p:cNvSpPr>
          <p:nvPr>
            <p:ph type="title"/>
          </p:nvPr>
        </p:nvSpPr>
        <p:spPr/>
        <p:txBody>
          <a:bodyPr/>
          <a:lstStyle/>
          <a:p>
            <a:r>
              <a:rPr lang="en-US" dirty="0" smtClean="0"/>
              <a:t>FASB’s Conceptual Framework</a:t>
            </a:r>
          </a:p>
        </p:txBody>
      </p:sp>
      <p:sp>
        <p:nvSpPr>
          <p:cNvPr id="3" name="Content Placeholder 2"/>
          <p:cNvSpPr>
            <a:spLocks noGrp="1"/>
          </p:cNvSpPr>
          <p:nvPr>
            <p:ph idx="1"/>
          </p:nvPr>
        </p:nvSpPr>
        <p:spPr>
          <a:xfrm>
            <a:off x="457200" y="1600201"/>
            <a:ext cx="8229600" cy="3810000"/>
          </a:xfrm>
        </p:spPr>
        <p:txBody>
          <a:bodyPr>
            <a:normAutofit lnSpcReduction="10000"/>
          </a:bodyPr>
          <a:lstStyle/>
          <a:p>
            <a:pPr marL="0" indent="0">
              <a:buNone/>
            </a:pPr>
            <a:r>
              <a:rPr lang="en-US" altLang="en-US" b="1" dirty="0" smtClean="0">
                <a:solidFill>
                  <a:srgbClr val="0082B1"/>
                </a:solidFill>
              </a:rPr>
              <a:t>Economic Entity vs. Parent Concept and the Conceptual Framework</a:t>
            </a:r>
          </a:p>
          <a:p>
            <a:r>
              <a:rPr lang="en-US" altLang="en-US" dirty="0" smtClean="0"/>
              <a:t>The </a:t>
            </a:r>
            <a:r>
              <a:rPr lang="en-US" altLang="en-US" b="1" dirty="0" smtClean="0">
                <a:solidFill>
                  <a:srgbClr val="800000"/>
                </a:solidFill>
              </a:rPr>
              <a:t>parent concept </a:t>
            </a:r>
            <a:r>
              <a:rPr lang="en-US" altLang="en-US" dirty="0" smtClean="0"/>
              <a:t>is tied to the </a:t>
            </a:r>
            <a:r>
              <a:rPr lang="en-US" altLang="en-US" i="1" dirty="0" smtClean="0"/>
              <a:t>historical cost principle</a:t>
            </a:r>
            <a:r>
              <a:rPr lang="en-US" altLang="en-US" dirty="0" smtClean="0"/>
              <a:t>, which would suggest that the net assets related to the noncontrolling interest remain at their </a:t>
            </a:r>
            <a:r>
              <a:rPr lang="en-US" altLang="en-US" i="1" dirty="0" smtClean="0"/>
              <a:t>previous book values</a:t>
            </a:r>
            <a:r>
              <a:rPr lang="en-US" altLang="en-US" dirty="0" smtClean="0"/>
              <a:t>.</a:t>
            </a:r>
          </a:p>
          <a:p>
            <a:r>
              <a:rPr lang="en-US" altLang="en-US" dirty="0" smtClean="0"/>
              <a:t>This approach might be argued to produce more </a:t>
            </a:r>
            <a:r>
              <a:rPr lang="en-US" altLang="en-US" b="1" dirty="0" smtClean="0">
                <a:solidFill>
                  <a:srgbClr val="800000"/>
                </a:solidFill>
              </a:rPr>
              <a:t>“reliable”  or representationally faithful </a:t>
            </a:r>
            <a:r>
              <a:rPr lang="en-US" altLang="en-US" dirty="0" smtClean="0"/>
              <a:t>values (SFAC No. 8).</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31</a:t>
            </a:fld>
            <a:endParaRPr lang="en-US" dirty="0"/>
          </a:p>
        </p:txBody>
      </p:sp>
      <p:sp>
        <p:nvSpPr>
          <p:cNvPr id="6" name="TextBox 5"/>
          <p:cNvSpPr txBox="1"/>
          <p:nvPr/>
        </p:nvSpPr>
        <p:spPr>
          <a:xfrm>
            <a:off x="3733800" y="6172200"/>
            <a:ext cx="5029200" cy="369332"/>
          </a:xfrm>
          <a:prstGeom prst="rect">
            <a:avLst/>
          </a:prstGeom>
          <a:noFill/>
        </p:spPr>
        <p:txBody>
          <a:bodyPr wrap="square" rtlCol="0">
            <a:spAutoFit/>
          </a:bodyPr>
          <a:lstStyle/>
          <a:p>
            <a:pPr algn="r"/>
            <a:r>
              <a:rPr lang="en-US" sz="1600" b="1" i="1" dirty="0" smtClean="0"/>
              <a:t>LO 9 Statements of Financial Accounting Concepts</a:t>
            </a:r>
            <a:r>
              <a:rPr lang="en-US" dirty="0" smtClean="0"/>
              <a:t>.</a:t>
            </a:r>
            <a:endParaRPr lang="en-US" dirty="0"/>
          </a:p>
        </p:txBody>
      </p:sp>
    </p:spTree>
    <p:extLst>
      <p:ext uri="{BB962C8B-B14F-4D97-AF65-F5344CB8AC3E}">
        <p14:creationId xmlns:p14="http://schemas.microsoft.com/office/powerpoint/2010/main" val="1954750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52" name="Text Box 4"/>
          <p:cNvSpPr txBox="1">
            <a:spLocks noChangeArrowheads="1"/>
          </p:cNvSpPr>
          <p:nvPr/>
        </p:nvSpPr>
        <p:spPr bwMode="auto">
          <a:xfrm>
            <a:off x="1905000" y="579120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8  Economic entity and parent company concepts.</a:t>
            </a:r>
          </a:p>
        </p:txBody>
      </p:sp>
      <p:sp>
        <p:nvSpPr>
          <p:cNvPr id="770053" name="Rectangle 5"/>
          <p:cNvSpPr>
            <a:spLocks noGrp="1" noChangeArrowheads="1"/>
          </p:cNvSpPr>
          <p:nvPr>
            <p:ph type="title"/>
          </p:nvPr>
        </p:nvSpPr>
        <p:spPr/>
        <p:txBody>
          <a:bodyPr/>
          <a:lstStyle/>
          <a:p>
            <a:r>
              <a:rPr lang="en-US" dirty="0" smtClean="0"/>
              <a:t>FASB’s Conceptual Framework</a:t>
            </a:r>
          </a:p>
        </p:txBody>
      </p:sp>
      <p:sp>
        <p:nvSpPr>
          <p:cNvPr id="3" name="Content Placeholder 2"/>
          <p:cNvSpPr>
            <a:spLocks noGrp="1"/>
          </p:cNvSpPr>
          <p:nvPr>
            <p:ph idx="1"/>
          </p:nvPr>
        </p:nvSpPr>
        <p:spPr>
          <a:xfrm>
            <a:off x="457200" y="1600201"/>
            <a:ext cx="8229600" cy="4038600"/>
          </a:xfrm>
        </p:spPr>
        <p:txBody>
          <a:bodyPr>
            <a:normAutofit fontScale="85000" lnSpcReduction="20000"/>
          </a:bodyPr>
          <a:lstStyle/>
          <a:p>
            <a:pPr marL="0" indent="0">
              <a:buNone/>
            </a:pPr>
            <a:r>
              <a:rPr lang="en-US" altLang="en-US" b="1" dirty="0" smtClean="0">
                <a:solidFill>
                  <a:srgbClr val="0082B1"/>
                </a:solidFill>
              </a:rPr>
              <a:t>Economic Entity vs. Parent Concept and the Conceptual Framework</a:t>
            </a:r>
          </a:p>
          <a:p>
            <a:pPr>
              <a:buNone/>
            </a:pPr>
            <a:r>
              <a:rPr lang="en-US" altLang="en-US" dirty="0" smtClean="0"/>
              <a:t>The </a:t>
            </a:r>
            <a:r>
              <a:rPr lang="en-US" altLang="en-US" b="1" dirty="0" smtClean="0">
                <a:solidFill>
                  <a:srgbClr val="800000"/>
                </a:solidFill>
              </a:rPr>
              <a:t>economic entity assumption </a:t>
            </a:r>
          </a:p>
          <a:p>
            <a:pPr>
              <a:buFont typeface="Wingdings" pitchFamily="2" charset="2"/>
              <a:buChar char="Ø"/>
            </a:pPr>
            <a:r>
              <a:rPr lang="en-US" altLang="en-US" dirty="0" smtClean="0"/>
              <a:t>views a parent and its subsidiaries as </a:t>
            </a:r>
            <a:r>
              <a:rPr lang="en-US" altLang="en-US" i="1" dirty="0" smtClean="0"/>
              <a:t>one economic entity</a:t>
            </a:r>
            <a:r>
              <a:rPr lang="en-US" altLang="en-US" dirty="0" smtClean="0"/>
              <a:t>.</a:t>
            </a:r>
          </a:p>
          <a:p>
            <a:pPr>
              <a:buFont typeface="Wingdings" pitchFamily="2" charset="2"/>
              <a:buChar char="Ø"/>
            </a:pPr>
            <a:r>
              <a:rPr lang="en-US" altLang="en-US" dirty="0" smtClean="0"/>
              <a:t>can be argued to produce more </a:t>
            </a:r>
            <a:r>
              <a:rPr lang="en-US" altLang="en-US" i="1" dirty="0" smtClean="0"/>
              <a:t>relevant</a:t>
            </a:r>
            <a:r>
              <a:rPr lang="en-US" altLang="en-US" dirty="0" smtClean="0"/>
              <a:t>, if not necessarily </a:t>
            </a:r>
            <a:r>
              <a:rPr lang="en-US" altLang="en-US" i="1" dirty="0" smtClean="0"/>
              <a:t>reliable</a:t>
            </a:r>
            <a:r>
              <a:rPr lang="en-US" altLang="en-US" dirty="0" smtClean="0"/>
              <a:t>, information for users.</a:t>
            </a:r>
          </a:p>
          <a:p>
            <a:pPr>
              <a:buFont typeface="Wingdings" pitchFamily="2" charset="2"/>
              <a:buChar char="Ø"/>
            </a:pPr>
            <a:r>
              <a:rPr lang="en-US" altLang="en-US" dirty="0" smtClean="0"/>
              <a:t>is an integral part of the FASB’s conceptual framework (named in SFAC No. 5 as one of the basic assumptions in accounting).</a:t>
            </a:r>
          </a:p>
          <a:p>
            <a:pPr lvl="1">
              <a:buFont typeface="Arial" pitchFamily="34" charset="0"/>
              <a:buChar char="•"/>
            </a:pPr>
            <a:r>
              <a:rPr lang="en-US" altLang="en-US" dirty="0" smtClean="0"/>
              <a:t>The recent shift to the economic entity concept seems to be entirely consistent with the assumptions laid out by the FASB for GAAP.</a:t>
            </a:r>
          </a:p>
          <a:p>
            <a:pPr lvl="1"/>
            <a:endParaRPr lang="en-US" altLang="en-US" dirty="0" smtClean="0"/>
          </a:p>
          <a:p>
            <a:endParaRPr lang="en-US" alt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32</a:t>
            </a:fld>
            <a:endParaRPr lang="en-US" dirty="0"/>
          </a:p>
        </p:txBody>
      </p:sp>
      <p:sp>
        <p:nvSpPr>
          <p:cNvPr id="6" name="TextBox 5"/>
          <p:cNvSpPr txBox="1"/>
          <p:nvPr/>
        </p:nvSpPr>
        <p:spPr>
          <a:xfrm>
            <a:off x="3886200" y="6172200"/>
            <a:ext cx="5029200" cy="369332"/>
          </a:xfrm>
          <a:prstGeom prst="rect">
            <a:avLst/>
          </a:prstGeom>
          <a:noFill/>
        </p:spPr>
        <p:txBody>
          <a:bodyPr wrap="square" rtlCol="0">
            <a:spAutoFit/>
          </a:bodyPr>
          <a:lstStyle/>
          <a:p>
            <a:pPr algn="r"/>
            <a:r>
              <a:rPr lang="en-US" sz="1600" b="1" i="1" dirty="0" smtClean="0"/>
              <a:t>LO 9 Statements of Financial Accounting Concepts</a:t>
            </a:r>
            <a:r>
              <a:rPr lang="en-US" dirty="0" smtClean="0"/>
              <a:t>.</a:t>
            </a:r>
            <a:endParaRPr lang="en-US" dirty="0"/>
          </a:p>
        </p:txBody>
      </p:sp>
    </p:spTree>
    <p:extLst>
      <p:ext uri="{BB962C8B-B14F-4D97-AF65-F5344CB8AC3E}">
        <p14:creationId xmlns:p14="http://schemas.microsoft.com/office/powerpoint/2010/main" val="3017233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100" name="Text Box 4"/>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9  Statements of Financial Accounting Concepts.</a:t>
            </a:r>
          </a:p>
        </p:txBody>
      </p:sp>
      <p:sp>
        <p:nvSpPr>
          <p:cNvPr id="772101" name="Rectangle 5"/>
          <p:cNvSpPr>
            <a:spLocks noGrp="1" noChangeArrowheads="1"/>
          </p:cNvSpPr>
          <p:nvPr>
            <p:ph type="title"/>
          </p:nvPr>
        </p:nvSpPr>
        <p:spPr/>
        <p:txBody>
          <a:bodyPr/>
          <a:lstStyle/>
          <a:p>
            <a:r>
              <a:rPr lang="en-US" dirty="0" smtClean="0"/>
              <a:t>FASB’s Conceptual Framework</a:t>
            </a:r>
          </a:p>
        </p:txBody>
      </p:sp>
      <p:sp>
        <p:nvSpPr>
          <p:cNvPr id="3" name="Content Placeholder 2"/>
          <p:cNvSpPr>
            <a:spLocks noGrp="1"/>
          </p:cNvSpPr>
          <p:nvPr>
            <p:ph idx="1"/>
          </p:nvPr>
        </p:nvSpPr>
        <p:spPr/>
        <p:txBody>
          <a:bodyPr>
            <a:normAutofit fontScale="85000" lnSpcReduction="20000"/>
          </a:bodyPr>
          <a:lstStyle/>
          <a:p>
            <a:pPr marL="0" indent="0">
              <a:buNone/>
            </a:pPr>
            <a:r>
              <a:rPr lang="en-US" altLang="en-US" b="1" dirty="0" smtClean="0">
                <a:solidFill>
                  <a:srgbClr val="0082B1"/>
                </a:solidFill>
              </a:rPr>
              <a:t>Overview of FASB’s Conceptual Framework </a:t>
            </a:r>
            <a:r>
              <a:rPr lang="en-US" altLang="en-US" b="1" dirty="0" smtClean="0">
                <a:solidFill>
                  <a:srgbClr val="800000"/>
                </a:solidFill>
              </a:rPr>
              <a:t>(SFAC)</a:t>
            </a:r>
          </a:p>
          <a:p>
            <a:pPr marL="0" indent="0">
              <a:buNone/>
            </a:pPr>
            <a:r>
              <a:rPr lang="en-US" altLang="en-US" dirty="0" smtClean="0"/>
              <a:t>The </a:t>
            </a:r>
            <a:r>
              <a:rPr lang="en-US" altLang="en-US" dirty="0" smtClean="0">
                <a:solidFill>
                  <a:srgbClr val="800000"/>
                </a:solidFill>
              </a:rPr>
              <a:t>Statements of Financial Accounting Concepts </a:t>
            </a:r>
            <a:r>
              <a:rPr lang="en-US" altLang="en-US" dirty="0" smtClean="0"/>
              <a:t>issued by the FASB include:</a:t>
            </a:r>
          </a:p>
          <a:p>
            <a:pPr marL="0" indent="0">
              <a:buNone/>
            </a:pPr>
            <a:r>
              <a:rPr lang="en-US" altLang="en-US" b="1" dirty="0" smtClean="0">
                <a:solidFill>
                  <a:srgbClr val="800000"/>
                </a:solidFill>
              </a:rPr>
              <a:t>No.4  </a:t>
            </a:r>
            <a:r>
              <a:rPr lang="en-US" altLang="en-US" dirty="0" smtClean="0"/>
              <a:t>	Objectives of Financial Reporting by Nonbusiness 		Organizations</a:t>
            </a:r>
          </a:p>
          <a:p>
            <a:pPr marL="0" indent="0">
              <a:buNone/>
            </a:pPr>
            <a:r>
              <a:rPr lang="en-US" altLang="en-US" b="1" dirty="0" smtClean="0">
                <a:solidFill>
                  <a:srgbClr val="800000"/>
                </a:solidFill>
              </a:rPr>
              <a:t>No.5 </a:t>
            </a:r>
            <a:r>
              <a:rPr lang="en-US" altLang="en-US" dirty="0" smtClean="0"/>
              <a:t>	Recognition and Measurement in Financial Statements of 	Business Enterprises</a:t>
            </a:r>
          </a:p>
          <a:p>
            <a:pPr marL="0" indent="0">
              <a:buNone/>
            </a:pPr>
            <a:r>
              <a:rPr lang="en-US" altLang="en-US" b="1" dirty="0" smtClean="0">
                <a:solidFill>
                  <a:srgbClr val="800000"/>
                </a:solidFill>
              </a:rPr>
              <a:t>No.6  </a:t>
            </a:r>
            <a:r>
              <a:rPr lang="en-US" altLang="en-US" dirty="0" smtClean="0"/>
              <a:t>	Elements of Financial Statements (replaces </a:t>
            </a:r>
            <a:r>
              <a:rPr lang="en-US" altLang="en-US" b="1" dirty="0" smtClean="0"/>
              <a:t>SFAC No. 3</a:t>
            </a:r>
            <a:r>
              <a:rPr lang="en-US" altLang="en-US" dirty="0" smtClean="0"/>
              <a:t>)</a:t>
            </a:r>
          </a:p>
          <a:p>
            <a:pPr marL="0" indent="0">
              <a:buNone/>
            </a:pPr>
            <a:r>
              <a:rPr lang="en-US" altLang="en-US" b="1" dirty="0" smtClean="0">
                <a:solidFill>
                  <a:srgbClr val="800000"/>
                </a:solidFill>
              </a:rPr>
              <a:t>No.7 </a:t>
            </a:r>
            <a:r>
              <a:rPr lang="en-US" altLang="en-US" dirty="0" smtClean="0"/>
              <a:t>	Using Cash Flow Information and Present Value in 		Accounting Measurements</a:t>
            </a:r>
          </a:p>
          <a:p>
            <a:pPr marL="0" indent="0">
              <a:buNone/>
            </a:pPr>
            <a:r>
              <a:rPr lang="en-US" altLang="en-US" b="1" dirty="0" smtClean="0">
                <a:solidFill>
                  <a:srgbClr val="800000"/>
                </a:solidFill>
              </a:rPr>
              <a:t>No.8 </a:t>
            </a:r>
            <a:r>
              <a:rPr lang="en-US" altLang="en-US" dirty="0" smtClean="0"/>
              <a:t>	The Objective of General Purpose Financial Reporting  and 	Qualitative Characteristics of Useful Information	(replaces </a:t>
            </a:r>
            <a:r>
              <a:rPr lang="en-US" altLang="en-US" b="1" dirty="0" smtClean="0"/>
              <a:t>SFAC No. 1 and No. 2</a:t>
            </a:r>
            <a:r>
              <a:rPr lang="en-US" altLang="en-US" dirty="0" smtClean="0"/>
              <a:t>)</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33</a:t>
            </a:fld>
            <a:endParaRPr lang="en-US" dirty="0"/>
          </a:p>
        </p:txBody>
      </p:sp>
    </p:spTree>
    <p:extLst>
      <p:ext uri="{BB962C8B-B14F-4D97-AF65-F5344CB8AC3E}">
        <p14:creationId xmlns:p14="http://schemas.microsoft.com/office/powerpoint/2010/main" val="628841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5" name="Text Box 3"/>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9  Statements of Financial Accounting Concepts.</a:t>
            </a:r>
          </a:p>
        </p:txBody>
      </p:sp>
      <p:sp>
        <p:nvSpPr>
          <p:cNvPr id="776196" name="Rectangle 4"/>
          <p:cNvSpPr>
            <a:spLocks noGrp="1" noChangeArrowheads="1"/>
          </p:cNvSpPr>
          <p:nvPr>
            <p:ph type="title"/>
          </p:nvPr>
        </p:nvSpPr>
        <p:spPr/>
        <p:txBody>
          <a:bodyPr/>
          <a:lstStyle/>
          <a:p>
            <a:r>
              <a:rPr lang="en-US" dirty="0" smtClean="0"/>
              <a:t>FASB’s Conceptual Framework</a:t>
            </a:r>
          </a:p>
        </p:txBody>
      </p:sp>
      <p:sp>
        <p:nvSpPr>
          <p:cNvPr id="3" name="Content Placeholder 2"/>
          <p:cNvSpPr>
            <a:spLocks noGrp="1"/>
          </p:cNvSpPr>
          <p:nvPr>
            <p:ph idx="1"/>
          </p:nvPr>
        </p:nvSpPr>
        <p:spPr/>
        <p:txBody>
          <a:bodyPr>
            <a:normAutofit fontScale="92500" lnSpcReduction="10000"/>
          </a:bodyPr>
          <a:lstStyle/>
          <a:p>
            <a:pPr marL="0" indent="0">
              <a:buNone/>
            </a:pPr>
            <a:r>
              <a:rPr lang="en-US" altLang="en-US" b="1" dirty="0" smtClean="0">
                <a:solidFill>
                  <a:srgbClr val="0082B1"/>
                </a:solidFill>
              </a:rPr>
              <a:t>Distinguishing Between Earnings and Comprehensive Income</a:t>
            </a:r>
          </a:p>
          <a:p>
            <a:r>
              <a:rPr lang="en-US" altLang="en-US" b="1" dirty="0" smtClean="0">
                <a:solidFill>
                  <a:srgbClr val="800000"/>
                </a:solidFill>
              </a:rPr>
              <a:t>Earnings</a:t>
            </a:r>
            <a:r>
              <a:rPr lang="en-US" altLang="en-US" dirty="0" smtClean="0"/>
              <a:t> is essentially revenues and gains minus expenses and losses, with the exception of any losses or gains that bypass earnings and, instead, are reported as a component of </a:t>
            </a:r>
            <a:r>
              <a:rPr lang="en-US" altLang="en-US" i="1" dirty="0" smtClean="0"/>
              <a:t>other comprehensive income</a:t>
            </a:r>
            <a:r>
              <a:rPr lang="en-US" altLang="en-US" dirty="0" smtClean="0"/>
              <a:t>.</a:t>
            </a:r>
          </a:p>
          <a:p>
            <a:r>
              <a:rPr lang="en-US" altLang="en-US" b="1" dirty="0" smtClean="0">
                <a:solidFill>
                  <a:srgbClr val="800000"/>
                </a:solidFill>
              </a:rPr>
              <a:t>SFAC No. 5  </a:t>
            </a:r>
            <a:r>
              <a:rPr lang="en-US" altLang="en-US" dirty="0" smtClean="0"/>
              <a:t>describes these gains and losses as “principally certain holding gains or losses that are recognized in the period but are </a:t>
            </a:r>
            <a:r>
              <a:rPr lang="en-US" altLang="en-US" b="1" dirty="0" smtClean="0"/>
              <a:t>excluded </a:t>
            </a:r>
            <a:r>
              <a:rPr lang="en-US" altLang="en-US" dirty="0" smtClean="0"/>
              <a:t>from earnings such as some changes in market values of investments... and foreign currency translation adjustments”.</a:t>
            </a:r>
          </a:p>
          <a:p>
            <a:endParaRPr lang="en-US" altLang="en-US" dirty="0" smtClean="0"/>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34</a:t>
            </a:fld>
            <a:endParaRPr lang="en-US" dirty="0"/>
          </a:p>
        </p:txBody>
      </p:sp>
    </p:spTree>
    <p:extLst>
      <p:ext uri="{BB962C8B-B14F-4D97-AF65-F5344CB8AC3E}">
        <p14:creationId xmlns:p14="http://schemas.microsoft.com/office/powerpoint/2010/main" val="2772423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43" name="Text Box 3"/>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9  Statements of Financial Accounting Concepts.</a:t>
            </a:r>
          </a:p>
        </p:txBody>
      </p:sp>
      <p:sp>
        <p:nvSpPr>
          <p:cNvPr id="778244" name="Rectangle 4"/>
          <p:cNvSpPr>
            <a:spLocks noGrp="1" noChangeArrowheads="1"/>
          </p:cNvSpPr>
          <p:nvPr>
            <p:ph type="title"/>
          </p:nvPr>
        </p:nvSpPr>
        <p:spPr/>
        <p:txBody>
          <a:bodyPr/>
          <a:lstStyle/>
          <a:p>
            <a:r>
              <a:rPr lang="en-US" dirty="0" smtClean="0"/>
              <a:t>FASB’s Conceptual Framework</a:t>
            </a:r>
          </a:p>
        </p:txBody>
      </p:sp>
      <p:sp>
        <p:nvSpPr>
          <p:cNvPr id="3" name="Content Placeholder 2"/>
          <p:cNvSpPr>
            <a:spLocks noGrp="1"/>
          </p:cNvSpPr>
          <p:nvPr>
            <p:ph idx="1"/>
          </p:nvPr>
        </p:nvSpPr>
        <p:spPr/>
        <p:txBody>
          <a:bodyPr>
            <a:normAutofit fontScale="77500" lnSpcReduction="20000"/>
          </a:bodyPr>
          <a:lstStyle/>
          <a:p>
            <a:pPr marL="0" indent="0">
              <a:buNone/>
            </a:pPr>
            <a:r>
              <a:rPr lang="en-US" altLang="en-US" b="1" dirty="0" smtClean="0">
                <a:solidFill>
                  <a:srgbClr val="0082B1"/>
                </a:solidFill>
              </a:rPr>
              <a:t>Asset Impairment and the Conceptual Framework</a:t>
            </a:r>
          </a:p>
          <a:p>
            <a:r>
              <a:rPr lang="en-US" altLang="en-US" b="1" dirty="0" smtClean="0">
                <a:solidFill>
                  <a:srgbClr val="800000"/>
                </a:solidFill>
              </a:rPr>
              <a:t>SFAC No. 5  </a:t>
            </a:r>
            <a:r>
              <a:rPr lang="en-US" altLang="en-US" dirty="0" smtClean="0"/>
              <a:t>provides guidance with respect to expenses and losses:</a:t>
            </a:r>
          </a:p>
          <a:p>
            <a:r>
              <a:rPr lang="en-US" altLang="en-US" b="1" dirty="0" smtClean="0">
                <a:solidFill>
                  <a:srgbClr val="800000"/>
                </a:solidFill>
              </a:rPr>
              <a:t>Consumption of benefit.  </a:t>
            </a:r>
            <a:r>
              <a:rPr lang="en-US" altLang="en-US" dirty="0" smtClean="0"/>
              <a:t>Earnings are generally recognized when an entity’s economic benefits are consumed in revenue earnings activities (or matched to the period incurred or allocated systematically).</a:t>
            </a:r>
          </a:p>
          <a:p>
            <a:pPr lvl="1"/>
            <a:r>
              <a:rPr lang="en-US" altLang="en-US" dirty="0" smtClean="0"/>
              <a:t> </a:t>
            </a:r>
            <a:r>
              <a:rPr lang="en-US" altLang="en-US" b="1" dirty="0" smtClean="0"/>
              <a:t>Example: </a:t>
            </a:r>
            <a:r>
              <a:rPr lang="en-US" altLang="en-US" dirty="0" smtClean="0"/>
              <a:t>amortization of limited-life intangibles.   </a:t>
            </a:r>
            <a:r>
              <a:rPr lang="en-US" altLang="en-US" b="1" dirty="0" smtClean="0"/>
              <a:t>OR</a:t>
            </a:r>
          </a:p>
          <a:p>
            <a:r>
              <a:rPr lang="en-US" altLang="en-US" b="1" dirty="0" smtClean="0">
                <a:solidFill>
                  <a:srgbClr val="800000"/>
                </a:solidFill>
              </a:rPr>
              <a:t>Loss or lack of benefit.  </a:t>
            </a:r>
            <a:r>
              <a:rPr lang="en-US" altLang="en-US" dirty="0" smtClean="0"/>
              <a:t>Expenses or losses are recognized if it becomes evident that previously recognized future economic benefits of assets have been reduced or eliminated, or that liabilities have increased, without associated benefits. </a:t>
            </a:r>
          </a:p>
          <a:p>
            <a:pPr lvl="1"/>
            <a:r>
              <a:rPr lang="en-US" altLang="en-US" b="1" dirty="0" smtClean="0"/>
              <a:t>Example: </a:t>
            </a:r>
            <a:r>
              <a:rPr lang="en-US" altLang="en-US" dirty="0" smtClean="0"/>
              <a:t>review for impairment for indefinite-life intangibles.</a:t>
            </a:r>
          </a:p>
          <a:p>
            <a:endParaRPr lang="en-US" altLang="en-US" dirty="0" smtClean="0"/>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35</a:t>
            </a:fld>
            <a:endParaRPr lang="en-US" dirty="0"/>
          </a:p>
        </p:txBody>
      </p:sp>
    </p:spTree>
    <p:extLst>
      <p:ext uri="{BB962C8B-B14F-4D97-AF65-F5344CB8AC3E}">
        <p14:creationId xmlns:p14="http://schemas.microsoft.com/office/powerpoint/2010/main" val="212921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Business Combinations: Why? Why Not?</a:t>
            </a:r>
            <a:endParaRPr lang="en-US" sz="3600" dirty="0"/>
          </a:p>
        </p:txBody>
      </p:sp>
      <p:sp>
        <p:nvSpPr>
          <p:cNvPr id="5" name="Content Placeholder 4"/>
          <p:cNvSpPr>
            <a:spLocks noGrp="1"/>
          </p:cNvSpPr>
          <p:nvPr>
            <p:ph idx="1"/>
          </p:nvPr>
        </p:nvSpPr>
        <p:spPr/>
        <p:txBody>
          <a:bodyPr/>
          <a:lstStyle/>
          <a:p>
            <a:pPr marL="0" indent="0">
              <a:buNone/>
            </a:pPr>
            <a:r>
              <a:rPr lang="en-US" altLang="en-US" b="1" dirty="0" smtClean="0">
                <a:solidFill>
                  <a:srgbClr val="0082B1"/>
                </a:solidFill>
              </a:rPr>
              <a:t>Advantages of External Expansion</a:t>
            </a:r>
          </a:p>
          <a:p>
            <a:pPr lvl="1"/>
            <a:r>
              <a:rPr lang="en-US" altLang="en-US" dirty="0" smtClean="0"/>
              <a:t>Rapid expansion</a:t>
            </a:r>
          </a:p>
          <a:p>
            <a:pPr lvl="1"/>
            <a:r>
              <a:rPr lang="en-US" altLang="en-US" dirty="0" smtClean="0"/>
              <a:t>Operating synergies</a:t>
            </a:r>
          </a:p>
          <a:p>
            <a:pPr lvl="1"/>
            <a:r>
              <a:rPr lang="en-US" altLang="en-US" dirty="0" smtClean="0"/>
              <a:t>International marketplace</a:t>
            </a:r>
          </a:p>
          <a:p>
            <a:pPr lvl="1"/>
            <a:r>
              <a:rPr lang="en-US" altLang="en-US" dirty="0" smtClean="0"/>
              <a:t>Financial synergy</a:t>
            </a:r>
          </a:p>
          <a:p>
            <a:pPr lvl="1"/>
            <a:r>
              <a:rPr lang="en-US" altLang="en-US" dirty="0" smtClean="0"/>
              <a:t>Diversification</a:t>
            </a:r>
          </a:p>
          <a:p>
            <a:pPr lvl="1"/>
            <a:r>
              <a:rPr lang="en-US" altLang="en-US" dirty="0" smtClean="0"/>
              <a:t>Divestitures</a:t>
            </a:r>
          </a:p>
          <a:p>
            <a:endParaRPr lang="en-US" dirty="0"/>
          </a:p>
        </p:txBody>
      </p:sp>
      <p:sp>
        <p:nvSpPr>
          <p:cNvPr id="3" name="Slide Number Placeholder 2"/>
          <p:cNvSpPr>
            <a:spLocks noGrp="1"/>
          </p:cNvSpPr>
          <p:nvPr>
            <p:ph type="sldNum" sz="quarter" idx="12"/>
          </p:nvPr>
        </p:nvSpPr>
        <p:spPr/>
        <p:txBody>
          <a:bodyPr/>
          <a:lstStyle/>
          <a:p>
            <a:fld id="{0B62EAB1-D80C-4217-BFF0-836E2E1B9F25}" type="slidenum">
              <a:rPr lang="en-US" smtClean="0"/>
              <a:pPr/>
              <a:t>4</a:t>
            </a:fld>
            <a:endParaRPr lang="en-US" dirty="0"/>
          </a:p>
        </p:txBody>
      </p:sp>
      <p:sp>
        <p:nvSpPr>
          <p:cNvPr id="8" name="Text Box 5"/>
          <p:cNvSpPr txBox="1">
            <a:spLocks noChangeArrowheads="1"/>
          </p:cNvSpPr>
          <p:nvPr/>
        </p:nvSpPr>
        <p:spPr bwMode="auto">
          <a:xfrm>
            <a:off x="2895600" y="6369050"/>
            <a:ext cx="60960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2  Reasons firms combine.</a:t>
            </a:r>
          </a:p>
        </p:txBody>
      </p:sp>
    </p:spTree>
    <p:extLst>
      <p:ext uri="{BB962C8B-B14F-4D97-AF65-F5344CB8AC3E}">
        <p14:creationId xmlns:p14="http://schemas.microsoft.com/office/powerpoint/2010/main" val="1770059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Business Combinations: Historical Perspective</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en-US" altLang="en-US" b="1" dirty="0" smtClean="0">
                <a:solidFill>
                  <a:srgbClr val="0082B1"/>
                </a:solidFill>
              </a:rPr>
              <a:t>Three distinct periods (continued)</a:t>
            </a:r>
          </a:p>
          <a:p>
            <a:pPr lvl="1">
              <a:buNone/>
            </a:pPr>
            <a:r>
              <a:rPr lang="en-US" altLang="en-US" b="1" dirty="0" smtClean="0"/>
              <a:t>1945 to the present:</a:t>
            </a:r>
          </a:p>
          <a:p>
            <a:pPr lvl="1"/>
            <a:r>
              <a:rPr lang="en-US" altLang="en-US" dirty="0" smtClean="0"/>
              <a:t>This period started after World War II and has exhibited rapid growth in merger activity since the mid-1960s.</a:t>
            </a:r>
          </a:p>
          <a:p>
            <a:pPr lvl="1"/>
            <a:r>
              <a:rPr lang="en-US" altLang="en-US" dirty="0" smtClean="0"/>
              <a:t>There was even more rapid growth since the 1980s.</a:t>
            </a:r>
          </a:p>
          <a:p>
            <a:pPr lvl="1"/>
            <a:r>
              <a:rPr lang="en-US" altLang="en-US" dirty="0" smtClean="0"/>
              <a:t>By 1996, the number of yearly mergers completed was nearly 7,000, giving rise to the term </a:t>
            </a:r>
            <a:r>
              <a:rPr lang="en-US" altLang="en-US" b="1" dirty="0" smtClean="0"/>
              <a:t>merger mania</a:t>
            </a:r>
            <a:r>
              <a:rPr lang="en-US" altLang="en-US" dirty="0" smtClean="0"/>
              <a:t>.</a:t>
            </a:r>
          </a:p>
          <a:p>
            <a:pPr lvl="1"/>
            <a:r>
              <a:rPr lang="en-US" altLang="en-US" dirty="0" smtClean="0"/>
              <a:t>Most agreed that the mania had ending by mid-2002.</a:t>
            </a:r>
          </a:p>
          <a:p>
            <a:pPr lvl="1"/>
            <a:r>
              <a:rPr lang="en-US" altLang="en-US" dirty="0" smtClean="0"/>
              <a:t>By 2006, merger activity was soaring once more.</a:t>
            </a:r>
          </a:p>
          <a:p>
            <a:pPr lvl="1"/>
            <a:endParaRPr lang="en-US" dirty="0"/>
          </a:p>
        </p:txBody>
      </p:sp>
      <p:sp>
        <p:nvSpPr>
          <p:cNvPr id="5" name="Slide Number Placeholder 4"/>
          <p:cNvSpPr>
            <a:spLocks noGrp="1"/>
          </p:cNvSpPr>
          <p:nvPr>
            <p:ph type="sldNum" sz="quarter" idx="12"/>
          </p:nvPr>
        </p:nvSpPr>
        <p:spPr/>
        <p:txBody>
          <a:bodyPr/>
          <a:lstStyle/>
          <a:p>
            <a:fld id="{0B62EAB1-D80C-4217-BFF0-836E2E1B9F25}" type="slidenum">
              <a:rPr lang="en-US" smtClean="0"/>
              <a:pPr/>
              <a:t>5</a:t>
            </a:fld>
            <a:endParaRPr lang="en-US" dirty="0"/>
          </a:p>
        </p:txBody>
      </p:sp>
      <p:sp>
        <p:nvSpPr>
          <p:cNvPr id="4" name="Text Box 5"/>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1  </a:t>
            </a:r>
            <a:r>
              <a:rPr lang="en-US" sz="1600" b="1" i="1" dirty="0" smtClean="0">
                <a:cs typeface="+mn-cs"/>
              </a:rPr>
              <a:t>Historical </a:t>
            </a:r>
            <a:r>
              <a:rPr lang="en-US" sz="1600" b="1" i="1" dirty="0">
                <a:cs typeface="+mn-cs"/>
              </a:rPr>
              <a:t>trends in types of </a:t>
            </a:r>
            <a:r>
              <a:rPr lang="en-US" sz="1600" b="1" i="1" dirty="0" smtClean="0">
                <a:cs typeface="+mn-cs"/>
              </a:rPr>
              <a:t>M&amp;A.</a:t>
            </a:r>
            <a:endParaRPr lang="en-US" sz="1600" b="1" i="1" dirty="0">
              <a:cs typeface="+mn-cs"/>
            </a:endParaRPr>
          </a:p>
        </p:txBody>
      </p:sp>
    </p:spTree>
    <p:extLst>
      <p:ext uri="{BB962C8B-B14F-4D97-AF65-F5344CB8AC3E}">
        <p14:creationId xmlns:p14="http://schemas.microsoft.com/office/powerpoint/2010/main" val="1424703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1" name="Rectangle 1027"/>
          <p:cNvSpPr>
            <a:spLocks noGrp="1" noChangeArrowheads="1"/>
          </p:cNvSpPr>
          <p:nvPr>
            <p:ph type="title"/>
          </p:nvPr>
        </p:nvSpPr>
        <p:spPr/>
        <p:txBody>
          <a:bodyPr/>
          <a:lstStyle/>
          <a:p>
            <a:r>
              <a:rPr lang="en-US" sz="3600" dirty="0" smtClean="0"/>
              <a:t>Terminology and Types of Combinations</a:t>
            </a:r>
          </a:p>
        </p:txBody>
      </p:sp>
      <p:sp>
        <p:nvSpPr>
          <p:cNvPr id="2" name="Slide Number Placeholder 1"/>
          <p:cNvSpPr>
            <a:spLocks noGrp="1"/>
          </p:cNvSpPr>
          <p:nvPr>
            <p:ph type="sldNum" sz="quarter" idx="12"/>
          </p:nvPr>
        </p:nvSpPr>
        <p:spPr/>
        <p:txBody>
          <a:bodyPr/>
          <a:lstStyle/>
          <a:p>
            <a:fld id="{0B62EAB1-D80C-4217-BFF0-836E2E1B9F25}" type="slidenum">
              <a:rPr lang="en-US" smtClean="0"/>
              <a:pPr/>
              <a:t>6</a:t>
            </a:fld>
            <a:endParaRPr lang="en-US" dirty="0"/>
          </a:p>
        </p:txBody>
      </p:sp>
      <p:sp>
        <p:nvSpPr>
          <p:cNvPr id="708613" name="Text Box 1029"/>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5  </a:t>
            </a:r>
            <a:r>
              <a:rPr lang="en-US" sz="1600" b="1" i="1" dirty="0" smtClean="0">
                <a:latin typeface="+mj-lt"/>
                <a:cs typeface="+mn-cs"/>
              </a:rPr>
              <a:t>Stock versus asset acquisitions.</a:t>
            </a:r>
            <a:endParaRPr lang="en-US" sz="1600" b="1" i="1" dirty="0">
              <a:latin typeface="+mj-lt"/>
              <a:cs typeface="+mn-cs"/>
            </a:endParaRPr>
          </a:p>
        </p:txBody>
      </p:sp>
      <p:sp>
        <p:nvSpPr>
          <p:cNvPr id="14341" name="Rectangle 1031"/>
          <p:cNvSpPr>
            <a:spLocks noChangeArrowheads="1"/>
          </p:cNvSpPr>
          <p:nvPr/>
        </p:nvSpPr>
        <p:spPr bwMode="auto">
          <a:xfrm>
            <a:off x="762000" y="5486400"/>
            <a:ext cx="3733800" cy="457200"/>
          </a:xfrm>
          <a:prstGeom prst="rect">
            <a:avLst/>
          </a:prstGeom>
          <a:solidFill>
            <a:srgbClr val="FFFF99"/>
          </a:solidFill>
          <a:ln w="28575" cap="sq">
            <a:solidFill>
              <a:schemeClr val="tx1"/>
            </a:solidFill>
            <a:miter lim="800000"/>
            <a:headEnd type="none" w="sm" len="sm"/>
            <a:tailEnd type="none" w="sm" len="sm"/>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r>
              <a:rPr lang="en-US" altLang="en-US" dirty="0">
                <a:latin typeface="+mj-lt"/>
              </a:rPr>
              <a:t>What Is Acquired?</a:t>
            </a:r>
          </a:p>
        </p:txBody>
      </p:sp>
      <p:sp>
        <p:nvSpPr>
          <p:cNvPr id="14342" name="Rectangle 1032"/>
          <p:cNvSpPr>
            <a:spLocks noChangeArrowheads="1"/>
          </p:cNvSpPr>
          <p:nvPr/>
        </p:nvSpPr>
        <p:spPr bwMode="auto">
          <a:xfrm>
            <a:off x="4800600" y="5451423"/>
            <a:ext cx="3733800" cy="457200"/>
          </a:xfrm>
          <a:prstGeom prst="rect">
            <a:avLst/>
          </a:prstGeom>
          <a:solidFill>
            <a:srgbClr val="FFFF99"/>
          </a:solidFill>
          <a:ln w="28575" cap="sq">
            <a:solidFill>
              <a:schemeClr val="tx1"/>
            </a:solidFill>
            <a:miter lim="800000"/>
            <a:headEnd type="none" w="sm" len="sm"/>
            <a:tailEnd type="none" w="sm" len="sm"/>
          </a:ln>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r>
              <a:rPr lang="en-US" altLang="en-US" dirty="0">
                <a:latin typeface="+mj-lt"/>
              </a:rPr>
              <a:t>What Is Given Up?</a:t>
            </a:r>
          </a:p>
        </p:txBody>
      </p:sp>
      <p:sp>
        <p:nvSpPr>
          <p:cNvPr id="14343" name="Rectangle 1033"/>
          <p:cNvSpPr>
            <a:spLocks noChangeArrowheads="1"/>
          </p:cNvSpPr>
          <p:nvPr/>
        </p:nvSpPr>
        <p:spPr bwMode="auto">
          <a:xfrm>
            <a:off x="914400" y="1952625"/>
            <a:ext cx="3810000" cy="1219200"/>
          </a:xfrm>
          <a:prstGeom prst="rect">
            <a:avLst/>
          </a:prstGeom>
          <a:noFill/>
          <a:ln w="28575"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marL="111125"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r>
              <a:rPr lang="en-US" altLang="en-US" sz="2200" b="1" dirty="0">
                <a:solidFill>
                  <a:srgbClr val="0082B1"/>
                </a:solidFill>
                <a:latin typeface="+mj-lt"/>
              </a:rPr>
              <a:t>Net assets</a:t>
            </a:r>
            <a:r>
              <a:rPr lang="en-US" altLang="en-US" sz="2200" dirty="0">
                <a:solidFill>
                  <a:srgbClr val="0082B1"/>
                </a:solidFill>
                <a:latin typeface="+mj-lt"/>
              </a:rPr>
              <a:t> </a:t>
            </a:r>
            <a:r>
              <a:rPr lang="en-US" altLang="en-US" sz="2200" dirty="0">
                <a:solidFill>
                  <a:srgbClr val="231F20"/>
                </a:solidFill>
                <a:latin typeface="+mj-lt"/>
              </a:rPr>
              <a:t>of S Company</a:t>
            </a:r>
          </a:p>
          <a:p>
            <a:pPr algn="ctr"/>
            <a:r>
              <a:rPr lang="en-US" altLang="en-US" sz="2200" dirty="0">
                <a:solidFill>
                  <a:srgbClr val="231F20"/>
                </a:solidFill>
                <a:latin typeface="+mj-lt"/>
              </a:rPr>
              <a:t>(Assets and Liabilities)</a:t>
            </a:r>
            <a:endParaRPr lang="en-US" altLang="en-US" sz="2200" dirty="0">
              <a:latin typeface="+mj-lt"/>
            </a:endParaRPr>
          </a:p>
        </p:txBody>
      </p:sp>
      <p:sp>
        <p:nvSpPr>
          <p:cNvPr id="14344" name="Rectangle 1034"/>
          <p:cNvSpPr>
            <a:spLocks noChangeArrowheads="1"/>
          </p:cNvSpPr>
          <p:nvPr/>
        </p:nvSpPr>
        <p:spPr bwMode="auto">
          <a:xfrm>
            <a:off x="914400" y="3200400"/>
            <a:ext cx="3733800" cy="1219200"/>
          </a:xfrm>
          <a:prstGeom prst="rect">
            <a:avLst/>
          </a:prstGeom>
          <a:noFill/>
          <a:ln w="28575"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marL="111125"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r>
              <a:rPr lang="en-US" altLang="en-US" sz="2200" b="1" dirty="0">
                <a:solidFill>
                  <a:srgbClr val="0082B1"/>
                </a:solidFill>
                <a:latin typeface="+mj-lt"/>
              </a:rPr>
              <a:t>Common Stock</a:t>
            </a:r>
            <a:r>
              <a:rPr lang="en-US" altLang="en-US" sz="2200" dirty="0">
                <a:solidFill>
                  <a:srgbClr val="0082B1"/>
                </a:solidFill>
                <a:latin typeface="+mj-lt"/>
              </a:rPr>
              <a:t> </a:t>
            </a:r>
          </a:p>
          <a:p>
            <a:pPr algn="ctr"/>
            <a:r>
              <a:rPr lang="en-US" altLang="en-US" sz="2200" dirty="0">
                <a:solidFill>
                  <a:srgbClr val="231F20"/>
                </a:solidFill>
                <a:latin typeface="+mj-lt"/>
              </a:rPr>
              <a:t>of S Company</a:t>
            </a:r>
          </a:p>
        </p:txBody>
      </p:sp>
      <p:sp>
        <p:nvSpPr>
          <p:cNvPr id="14345" name="Rectangle 1035"/>
          <p:cNvSpPr>
            <a:spLocks noChangeArrowheads="1"/>
          </p:cNvSpPr>
          <p:nvPr/>
        </p:nvSpPr>
        <p:spPr bwMode="auto">
          <a:xfrm>
            <a:off x="4724400" y="2057400"/>
            <a:ext cx="3886200" cy="2438400"/>
          </a:xfrm>
          <a:prstGeom prst="rect">
            <a:avLst/>
          </a:prstGeom>
          <a:noFill/>
          <a:ln w="28575"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lvl1pPr marL="1025525" indent="-457200"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nSpc>
                <a:spcPct val="105000"/>
              </a:lnSpc>
              <a:spcBef>
                <a:spcPct val="35000"/>
              </a:spcBef>
              <a:buFontTx/>
              <a:buAutoNum type="arabicPeriod"/>
            </a:pPr>
            <a:r>
              <a:rPr lang="en-US" altLang="en-US" sz="2200" dirty="0">
                <a:solidFill>
                  <a:srgbClr val="231F20"/>
                </a:solidFill>
                <a:latin typeface="+mj-lt"/>
              </a:rPr>
              <a:t>Cash</a:t>
            </a:r>
          </a:p>
          <a:p>
            <a:pPr>
              <a:lnSpc>
                <a:spcPct val="105000"/>
              </a:lnSpc>
              <a:spcBef>
                <a:spcPct val="35000"/>
              </a:spcBef>
            </a:pPr>
            <a:r>
              <a:rPr lang="en-US" altLang="en-US" sz="2200" dirty="0">
                <a:solidFill>
                  <a:srgbClr val="231F20"/>
                </a:solidFill>
                <a:latin typeface="+mj-lt"/>
              </a:rPr>
              <a:t>2. 	Debt</a:t>
            </a:r>
          </a:p>
          <a:p>
            <a:pPr>
              <a:lnSpc>
                <a:spcPct val="105000"/>
              </a:lnSpc>
              <a:spcBef>
                <a:spcPct val="35000"/>
              </a:spcBef>
            </a:pPr>
            <a:r>
              <a:rPr lang="en-US" altLang="en-US" sz="2200" dirty="0">
                <a:solidFill>
                  <a:srgbClr val="231F20"/>
                </a:solidFill>
                <a:latin typeface="+mj-lt"/>
              </a:rPr>
              <a:t>3. 	Stock</a:t>
            </a:r>
          </a:p>
          <a:p>
            <a:pPr>
              <a:lnSpc>
                <a:spcPct val="105000"/>
              </a:lnSpc>
              <a:spcBef>
                <a:spcPct val="35000"/>
              </a:spcBef>
              <a:buFontTx/>
              <a:buAutoNum type="arabicPeriod" startAt="4"/>
            </a:pPr>
            <a:r>
              <a:rPr lang="en-US" altLang="en-US" sz="2200" dirty="0">
                <a:solidFill>
                  <a:srgbClr val="231F20"/>
                </a:solidFill>
                <a:latin typeface="+mj-lt"/>
              </a:rPr>
              <a:t>Combination of </a:t>
            </a:r>
            <a:r>
              <a:rPr lang="en-US" altLang="en-US" sz="2200" dirty="0" smtClean="0">
                <a:solidFill>
                  <a:srgbClr val="231F20"/>
                </a:solidFill>
                <a:latin typeface="+mj-lt"/>
              </a:rPr>
              <a:t>Above</a:t>
            </a:r>
            <a:endParaRPr lang="en-US" altLang="en-US" sz="2200" dirty="0">
              <a:solidFill>
                <a:srgbClr val="231F20"/>
              </a:solidFill>
              <a:latin typeface="+mj-lt"/>
            </a:endParaRPr>
          </a:p>
        </p:txBody>
      </p:sp>
      <p:sp>
        <p:nvSpPr>
          <p:cNvPr id="14346" name="AutoShape 1036"/>
          <p:cNvSpPr>
            <a:spLocks/>
          </p:cNvSpPr>
          <p:nvPr/>
        </p:nvSpPr>
        <p:spPr bwMode="auto">
          <a:xfrm>
            <a:off x="5029200" y="2057400"/>
            <a:ext cx="304800" cy="2133600"/>
          </a:xfrm>
          <a:prstGeom prst="leftBrace">
            <a:avLst>
              <a:gd name="adj1" fmla="val 58333"/>
              <a:gd name="adj2" fmla="val 50000"/>
            </a:avLst>
          </a:prstGeom>
          <a:noFill/>
          <a:ln w="38100" cap="sq">
            <a:solidFill>
              <a:srgbClr val="8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endParaRPr lang="en-US" altLang="en-US" dirty="0">
              <a:solidFill>
                <a:srgbClr val="800000"/>
              </a:solidFill>
              <a:latin typeface="+mj-lt"/>
            </a:endParaRPr>
          </a:p>
        </p:txBody>
      </p:sp>
      <p:sp>
        <p:nvSpPr>
          <p:cNvPr id="14347" name="Line 1041"/>
          <p:cNvSpPr>
            <a:spLocks noChangeShapeType="1"/>
          </p:cNvSpPr>
          <p:nvPr/>
        </p:nvSpPr>
        <p:spPr bwMode="auto">
          <a:xfrm flipV="1">
            <a:off x="4114800" y="3200400"/>
            <a:ext cx="838200" cy="381000"/>
          </a:xfrm>
          <a:prstGeom prst="line">
            <a:avLst/>
          </a:prstGeom>
          <a:noFill/>
          <a:ln w="38100" cap="sq">
            <a:solidFill>
              <a:srgbClr val="80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14348" name="Line 1042"/>
          <p:cNvSpPr>
            <a:spLocks noChangeShapeType="1"/>
          </p:cNvSpPr>
          <p:nvPr/>
        </p:nvSpPr>
        <p:spPr bwMode="auto">
          <a:xfrm>
            <a:off x="4381500" y="2667000"/>
            <a:ext cx="571500" cy="381000"/>
          </a:xfrm>
          <a:prstGeom prst="line">
            <a:avLst/>
          </a:prstGeom>
          <a:noFill/>
          <a:ln w="38100" cap="sq">
            <a:solidFill>
              <a:srgbClr val="80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Tree>
    <p:extLst>
      <p:ext uri="{BB962C8B-B14F-4D97-AF65-F5344CB8AC3E}">
        <p14:creationId xmlns:p14="http://schemas.microsoft.com/office/powerpoint/2010/main" val="466256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Terminology and Types of Combinations</a:t>
            </a:r>
            <a:endParaRPr lang="en-US" sz="3600" dirty="0"/>
          </a:p>
        </p:txBody>
      </p:sp>
      <p:sp>
        <p:nvSpPr>
          <p:cNvPr id="3" name="Content Placeholder 2"/>
          <p:cNvSpPr>
            <a:spLocks noGrp="1"/>
          </p:cNvSpPr>
          <p:nvPr>
            <p:ph idx="1"/>
          </p:nvPr>
        </p:nvSpPr>
        <p:spPr/>
        <p:txBody>
          <a:bodyPr>
            <a:normAutofit fontScale="92500" lnSpcReduction="10000"/>
          </a:bodyPr>
          <a:lstStyle/>
          <a:p>
            <a:pPr marL="0" indent="0">
              <a:buNone/>
            </a:pPr>
            <a:r>
              <a:rPr lang="en-US" altLang="en-US" b="1" dirty="0" smtClean="0">
                <a:solidFill>
                  <a:srgbClr val="0082B1"/>
                </a:solidFill>
              </a:rPr>
              <a:t>Possible Advantages of Stock Acquisition</a:t>
            </a:r>
          </a:p>
          <a:p>
            <a:pPr lvl="1"/>
            <a:r>
              <a:rPr lang="en-US" altLang="en-US" dirty="0" smtClean="0"/>
              <a:t>Lower total cost in many cases.</a:t>
            </a:r>
          </a:p>
          <a:p>
            <a:pPr lvl="1"/>
            <a:r>
              <a:rPr lang="en-US" altLang="en-US" dirty="0" smtClean="0"/>
              <a:t>Direct formal negotiations with the acquired firm’s management may be avoided.</a:t>
            </a:r>
          </a:p>
          <a:p>
            <a:pPr lvl="1"/>
            <a:r>
              <a:rPr lang="en-US" altLang="en-US" dirty="0" smtClean="0"/>
              <a:t>Maintaining the acquired firm as a separate legal entity. </a:t>
            </a:r>
          </a:p>
          <a:p>
            <a:pPr lvl="1"/>
            <a:r>
              <a:rPr lang="en-US" altLang="en-US" dirty="0" smtClean="0"/>
              <a:t>Liability limited to the assets of the individual corporation.</a:t>
            </a:r>
          </a:p>
          <a:p>
            <a:pPr lvl="1"/>
            <a:r>
              <a:rPr lang="en-US" altLang="en-US" dirty="0" smtClean="0"/>
              <a:t>Greater flexibility in filing individual or consolidated tax returns.</a:t>
            </a:r>
          </a:p>
          <a:p>
            <a:pPr lvl="1"/>
            <a:r>
              <a:rPr lang="en-US" altLang="en-US" dirty="0" smtClean="0"/>
              <a:t>Regulations pertaining to one of the firms do not automatically extend to the entire merged entity.</a:t>
            </a:r>
          </a:p>
          <a:p>
            <a:endParaRPr lang="en-US" dirty="0"/>
          </a:p>
        </p:txBody>
      </p:sp>
      <p:sp>
        <p:nvSpPr>
          <p:cNvPr id="4" name="Slide Number Placeholder 3"/>
          <p:cNvSpPr>
            <a:spLocks noGrp="1"/>
          </p:cNvSpPr>
          <p:nvPr>
            <p:ph type="sldNum" sz="quarter" idx="12"/>
          </p:nvPr>
        </p:nvSpPr>
        <p:spPr/>
        <p:txBody>
          <a:bodyPr/>
          <a:lstStyle/>
          <a:p>
            <a:fld id="{0B62EAB1-D80C-4217-BFF0-836E2E1B9F25}" type="slidenum">
              <a:rPr lang="en-US" smtClean="0"/>
              <a:pPr/>
              <a:t>7</a:t>
            </a:fld>
            <a:endParaRPr lang="en-US" dirty="0"/>
          </a:p>
        </p:txBody>
      </p:sp>
      <p:sp>
        <p:nvSpPr>
          <p:cNvPr id="6" name="Text Box 2057"/>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5  </a:t>
            </a:r>
            <a:r>
              <a:rPr lang="en-US" sz="1600" b="1" i="1" dirty="0" smtClean="0">
                <a:cs typeface="+mn-cs"/>
              </a:rPr>
              <a:t>Stock versus asset acquisition.</a:t>
            </a:r>
            <a:endParaRPr lang="en-US" sz="1600" b="1" i="1" dirty="0">
              <a:cs typeface="+mn-cs"/>
            </a:endParaRPr>
          </a:p>
        </p:txBody>
      </p:sp>
    </p:spTree>
    <p:extLst>
      <p:ext uri="{BB962C8B-B14F-4D97-AF65-F5344CB8AC3E}">
        <p14:creationId xmlns:p14="http://schemas.microsoft.com/office/powerpoint/2010/main" val="718235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8" name="Rectangle 4"/>
          <p:cNvSpPr>
            <a:spLocks noGrp="1" noChangeArrowheads="1"/>
          </p:cNvSpPr>
          <p:nvPr>
            <p:ph type="title"/>
          </p:nvPr>
        </p:nvSpPr>
        <p:spPr/>
        <p:txBody>
          <a:bodyPr/>
          <a:lstStyle/>
          <a:p>
            <a:r>
              <a:rPr lang="en-US" sz="3600" dirty="0" smtClean="0"/>
              <a:t>Terminology and Types of Combinations</a:t>
            </a:r>
          </a:p>
        </p:txBody>
      </p:sp>
      <p:sp>
        <p:nvSpPr>
          <p:cNvPr id="3" name="Content Placeholder 2"/>
          <p:cNvSpPr>
            <a:spLocks noGrp="1"/>
          </p:cNvSpPr>
          <p:nvPr>
            <p:ph idx="1"/>
          </p:nvPr>
        </p:nvSpPr>
        <p:spPr/>
        <p:txBody>
          <a:bodyPr>
            <a:normAutofit fontScale="92500"/>
          </a:bodyPr>
          <a:lstStyle/>
          <a:p>
            <a:pPr marL="0" indent="0">
              <a:buNone/>
            </a:pPr>
            <a:r>
              <a:rPr lang="en-US" altLang="en-US" b="1" dirty="0" smtClean="0">
                <a:solidFill>
                  <a:srgbClr val="0082B1"/>
                </a:solidFill>
              </a:rPr>
              <a:t>Classification by Method of Acquisition</a:t>
            </a:r>
          </a:p>
          <a:p>
            <a:endParaRPr lang="en-US" altLang="en-US" dirty="0" smtClean="0"/>
          </a:p>
          <a:p>
            <a:endParaRPr lang="en-US" altLang="en-US" dirty="0" smtClean="0"/>
          </a:p>
          <a:p>
            <a:endParaRPr lang="en-US" altLang="en-US" dirty="0" smtClean="0"/>
          </a:p>
          <a:p>
            <a:endParaRPr lang="en-US" altLang="en-US" dirty="0" smtClean="0"/>
          </a:p>
          <a:p>
            <a:pPr marL="0" indent="0">
              <a:buNone/>
            </a:pPr>
            <a:r>
              <a:rPr lang="en-US" altLang="en-US" dirty="0" smtClean="0"/>
              <a:t>One company acquires all the net assets of another company. </a:t>
            </a:r>
          </a:p>
          <a:p>
            <a:pPr marL="0" indent="0">
              <a:buNone/>
            </a:pPr>
            <a:endParaRPr lang="en-US" altLang="en-US" dirty="0" smtClean="0"/>
          </a:p>
          <a:p>
            <a:pPr marL="0" indent="0">
              <a:buNone/>
            </a:pPr>
            <a:r>
              <a:rPr lang="en-US" altLang="en-US" dirty="0" smtClean="0"/>
              <a:t>The acquiring company survives, whereas the acquired company  ceases to exist as a separate legal entity.</a:t>
            </a:r>
          </a:p>
          <a:p>
            <a:endParaRPr lang="en-US" altLang="en-US" dirty="0" smtClean="0"/>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8</a:t>
            </a:fld>
            <a:endParaRPr lang="en-US" dirty="0"/>
          </a:p>
        </p:txBody>
      </p:sp>
      <p:sp>
        <p:nvSpPr>
          <p:cNvPr id="712709" name="Text Box 5"/>
          <p:cNvSpPr txBox="1">
            <a:spLocks noChangeArrowheads="1"/>
          </p:cNvSpPr>
          <p:nvPr/>
        </p:nvSpPr>
        <p:spPr bwMode="auto">
          <a:xfrm>
            <a:off x="2057400" y="6400800"/>
            <a:ext cx="6934200" cy="338554"/>
          </a:xfrm>
          <a:prstGeom prst="rect">
            <a:avLst/>
          </a:prstGeom>
          <a:solidFill>
            <a:schemeClr val="bg1"/>
          </a:solidFill>
          <a:ln w="19050">
            <a:noFill/>
            <a:miter lim="800000"/>
            <a:headEnd/>
            <a:tailEnd/>
          </a:ln>
          <a:effectLst/>
        </p:spPr>
        <p:txBody>
          <a:bodyPr wrap="square">
            <a:spAutoFit/>
          </a:bodyPr>
          <a:lstStyle/>
          <a:p>
            <a:pPr marL="685800" indent="-685800" algn="r" eaLnBrk="0" hangingPunct="0">
              <a:spcBef>
                <a:spcPct val="50000"/>
              </a:spcBef>
              <a:defRPr/>
            </a:pPr>
            <a:r>
              <a:rPr lang="en-US" sz="1600" b="1" i="1" dirty="0">
                <a:latin typeface="+mj-lt"/>
                <a:cs typeface="+mn-cs"/>
              </a:rPr>
              <a:t>LO 5  </a:t>
            </a:r>
            <a:r>
              <a:rPr lang="en-US" sz="1600" b="1" i="1" dirty="0" smtClean="0">
                <a:latin typeface="+mj-lt"/>
                <a:cs typeface="+mn-cs"/>
              </a:rPr>
              <a:t>Stock versus asset acquisitions.</a:t>
            </a:r>
            <a:endParaRPr lang="en-US" sz="1600" b="1" i="1" dirty="0">
              <a:latin typeface="+mj-lt"/>
              <a:cs typeface="+mn-cs"/>
            </a:endParaRPr>
          </a:p>
        </p:txBody>
      </p:sp>
      <p:sp>
        <p:nvSpPr>
          <p:cNvPr id="16389" name="Text Box 7"/>
          <p:cNvSpPr txBox="1">
            <a:spLocks noChangeArrowheads="1"/>
          </p:cNvSpPr>
          <p:nvPr/>
        </p:nvSpPr>
        <p:spPr bwMode="auto">
          <a:xfrm>
            <a:off x="609600" y="2943225"/>
            <a:ext cx="2209800" cy="461665"/>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dirty="0">
                <a:latin typeface="+mj-lt"/>
              </a:rPr>
              <a:t>A Company</a:t>
            </a:r>
          </a:p>
        </p:txBody>
      </p:sp>
      <p:sp>
        <p:nvSpPr>
          <p:cNvPr id="16390" name="Text Box 8"/>
          <p:cNvSpPr txBox="1">
            <a:spLocks noChangeArrowheads="1"/>
          </p:cNvSpPr>
          <p:nvPr/>
        </p:nvSpPr>
        <p:spPr bwMode="auto">
          <a:xfrm>
            <a:off x="3429000" y="2943225"/>
            <a:ext cx="2209800" cy="461665"/>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dirty="0">
                <a:latin typeface="+mj-lt"/>
              </a:rPr>
              <a:t>B Company</a:t>
            </a:r>
          </a:p>
        </p:txBody>
      </p:sp>
      <p:sp>
        <p:nvSpPr>
          <p:cNvPr id="16391" name="Text Box 9"/>
          <p:cNvSpPr txBox="1">
            <a:spLocks noChangeArrowheads="1"/>
          </p:cNvSpPr>
          <p:nvPr/>
        </p:nvSpPr>
        <p:spPr bwMode="auto">
          <a:xfrm>
            <a:off x="6248400" y="2943225"/>
            <a:ext cx="2209800" cy="461665"/>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dirty="0">
                <a:latin typeface="+mj-lt"/>
              </a:rPr>
              <a:t>A Company</a:t>
            </a:r>
          </a:p>
        </p:txBody>
      </p:sp>
      <p:sp>
        <p:nvSpPr>
          <p:cNvPr id="16392" name="Text Box 10"/>
          <p:cNvSpPr txBox="1">
            <a:spLocks noChangeArrowheads="1"/>
          </p:cNvSpPr>
          <p:nvPr/>
        </p:nvSpPr>
        <p:spPr bwMode="auto">
          <a:xfrm>
            <a:off x="2971800" y="294322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dirty="0">
                <a:latin typeface="+mj-lt"/>
              </a:rPr>
              <a:t>+</a:t>
            </a:r>
          </a:p>
        </p:txBody>
      </p:sp>
      <p:sp>
        <p:nvSpPr>
          <p:cNvPr id="16393" name="Text Box 11"/>
          <p:cNvSpPr txBox="1">
            <a:spLocks noChangeArrowheads="1"/>
          </p:cNvSpPr>
          <p:nvPr/>
        </p:nvSpPr>
        <p:spPr bwMode="auto">
          <a:xfrm>
            <a:off x="5791200" y="294322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dirty="0">
                <a:latin typeface="+mj-lt"/>
              </a:rPr>
              <a:t>=</a:t>
            </a:r>
          </a:p>
        </p:txBody>
      </p:sp>
      <p:sp>
        <p:nvSpPr>
          <p:cNvPr id="16394" name="Text Box 12"/>
          <p:cNvSpPr txBox="1">
            <a:spLocks noChangeArrowheads="1"/>
          </p:cNvSpPr>
          <p:nvPr/>
        </p:nvSpPr>
        <p:spPr bwMode="auto">
          <a:xfrm>
            <a:off x="2514600" y="2133600"/>
            <a:ext cx="419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b="1" dirty="0">
                <a:solidFill>
                  <a:srgbClr val="800000"/>
                </a:solidFill>
                <a:latin typeface="+mj-lt"/>
              </a:rPr>
              <a:t>Statutory Merger</a:t>
            </a:r>
          </a:p>
        </p:txBody>
      </p:sp>
    </p:spTree>
    <p:extLst>
      <p:ext uri="{BB962C8B-B14F-4D97-AF65-F5344CB8AC3E}">
        <p14:creationId xmlns:p14="http://schemas.microsoft.com/office/powerpoint/2010/main" val="4032422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5" name="Rectangle 3"/>
          <p:cNvSpPr>
            <a:spLocks noGrp="1" noChangeArrowheads="1"/>
          </p:cNvSpPr>
          <p:nvPr>
            <p:ph type="title"/>
          </p:nvPr>
        </p:nvSpPr>
        <p:spPr/>
        <p:txBody>
          <a:bodyPr/>
          <a:lstStyle/>
          <a:p>
            <a:r>
              <a:rPr lang="en-US" sz="3600" dirty="0" smtClean="0"/>
              <a:t>Terminology and Types of Combinations</a:t>
            </a:r>
          </a:p>
        </p:txBody>
      </p:sp>
      <p:sp>
        <p:nvSpPr>
          <p:cNvPr id="3" name="Content Placeholder 2"/>
          <p:cNvSpPr>
            <a:spLocks noGrp="1"/>
          </p:cNvSpPr>
          <p:nvPr>
            <p:ph idx="1"/>
          </p:nvPr>
        </p:nvSpPr>
        <p:spPr/>
        <p:txBody>
          <a:bodyPr>
            <a:normAutofit fontScale="92500" lnSpcReduction="20000"/>
          </a:bodyPr>
          <a:lstStyle/>
          <a:p>
            <a:pPr marL="0" indent="0">
              <a:buNone/>
            </a:pPr>
            <a:r>
              <a:rPr lang="en-US" altLang="en-US" b="1" dirty="0" smtClean="0">
                <a:solidFill>
                  <a:srgbClr val="0082B1"/>
                </a:solidFill>
              </a:rPr>
              <a:t>Classification by Method of Acquisition</a:t>
            </a:r>
          </a:p>
          <a:p>
            <a:endParaRPr lang="en-US" altLang="en-US" dirty="0" smtClean="0"/>
          </a:p>
          <a:p>
            <a:endParaRPr lang="en-US" altLang="en-US" dirty="0" smtClean="0"/>
          </a:p>
          <a:p>
            <a:endParaRPr lang="en-US" altLang="en-US" dirty="0" smtClean="0"/>
          </a:p>
          <a:p>
            <a:endParaRPr lang="en-US" altLang="en-US" dirty="0" smtClean="0"/>
          </a:p>
          <a:p>
            <a:pPr marL="0" indent="0">
              <a:buNone/>
            </a:pPr>
            <a:r>
              <a:rPr lang="en-US" altLang="en-US" dirty="0" smtClean="0"/>
              <a:t>A new corporation is formed to acquire two or more other corporations through an exchange of voting stock; the acquired corporations then cease to exist as separate legal entities.</a:t>
            </a:r>
          </a:p>
          <a:p>
            <a:pPr marL="0" indent="0">
              <a:buNone/>
            </a:pPr>
            <a:endParaRPr lang="en-US" altLang="en-US" dirty="0" smtClean="0"/>
          </a:p>
          <a:p>
            <a:pPr marL="0" indent="0">
              <a:buNone/>
            </a:pPr>
            <a:r>
              <a:rPr lang="en-US" altLang="en-US" dirty="0" smtClean="0"/>
              <a:t>Stockholders of  the acquired companies (A and B) become stockholders in the new entity (C).</a:t>
            </a:r>
          </a:p>
          <a:p>
            <a:endParaRPr lang="en-US" altLang="en-US" dirty="0" smtClean="0"/>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9</a:t>
            </a:fld>
            <a:endParaRPr lang="en-US" dirty="0"/>
          </a:p>
        </p:txBody>
      </p:sp>
      <p:sp>
        <p:nvSpPr>
          <p:cNvPr id="714756" name="Text Box 4"/>
          <p:cNvSpPr txBox="1">
            <a:spLocks noChangeArrowheads="1"/>
          </p:cNvSpPr>
          <p:nvPr/>
        </p:nvSpPr>
        <p:spPr bwMode="auto">
          <a:xfrm>
            <a:off x="2057400" y="6369050"/>
            <a:ext cx="6934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5  </a:t>
            </a:r>
            <a:r>
              <a:rPr lang="en-US" sz="1600" b="1" i="1" dirty="0" smtClean="0"/>
              <a:t>Stock versus asset acquisitions.</a:t>
            </a:r>
            <a:endParaRPr lang="en-US" sz="1600" b="1" i="1" dirty="0"/>
          </a:p>
        </p:txBody>
      </p:sp>
      <p:sp>
        <p:nvSpPr>
          <p:cNvPr id="17413" name="Text Box 5"/>
          <p:cNvSpPr txBox="1">
            <a:spLocks noChangeArrowheads="1"/>
          </p:cNvSpPr>
          <p:nvPr/>
        </p:nvSpPr>
        <p:spPr bwMode="auto">
          <a:xfrm>
            <a:off x="609600" y="2943225"/>
            <a:ext cx="2209800" cy="461665"/>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dirty="0">
                <a:latin typeface="+mj-lt"/>
              </a:rPr>
              <a:t>A Company</a:t>
            </a:r>
          </a:p>
        </p:txBody>
      </p:sp>
      <p:sp>
        <p:nvSpPr>
          <p:cNvPr id="17414" name="Text Box 6"/>
          <p:cNvSpPr txBox="1">
            <a:spLocks noChangeArrowheads="1"/>
          </p:cNvSpPr>
          <p:nvPr/>
        </p:nvSpPr>
        <p:spPr bwMode="auto">
          <a:xfrm>
            <a:off x="3429000" y="2943225"/>
            <a:ext cx="2209800" cy="461665"/>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dirty="0">
                <a:latin typeface="+mj-lt"/>
              </a:rPr>
              <a:t>B Company</a:t>
            </a:r>
          </a:p>
        </p:txBody>
      </p:sp>
      <p:sp>
        <p:nvSpPr>
          <p:cNvPr id="17415" name="Text Box 7"/>
          <p:cNvSpPr txBox="1">
            <a:spLocks noChangeArrowheads="1"/>
          </p:cNvSpPr>
          <p:nvPr/>
        </p:nvSpPr>
        <p:spPr bwMode="auto">
          <a:xfrm>
            <a:off x="6248400" y="2943225"/>
            <a:ext cx="2209800" cy="461665"/>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dirty="0">
                <a:latin typeface="+mj-lt"/>
              </a:rPr>
              <a:t>C Company</a:t>
            </a:r>
          </a:p>
        </p:txBody>
      </p:sp>
      <p:sp>
        <p:nvSpPr>
          <p:cNvPr id="17416" name="Text Box 8"/>
          <p:cNvSpPr txBox="1">
            <a:spLocks noChangeArrowheads="1"/>
          </p:cNvSpPr>
          <p:nvPr/>
        </p:nvSpPr>
        <p:spPr bwMode="auto">
          <a:xfrm>
            <a:off x="2971800" y="294322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dirty="0">
                <a:latin typeface="+mj-lt"/>
              </a:rPr>
              <a:t>+</a:t>
            </a:r>
          </a:p>
        </p:txBody>
      </p:sp>
      <p:sp>
        <p:nvSpPr>
          <p:cNvPr id="17417" name="Text Box 9"/>
          <p:cNvSpPr txBox="1">
            <a:spLocks noChangeArrowheads="1"/>
          </p:cNvSpPr>
          <p:nvPr/>
        </p:nvSpPr>
        <p:spPr bwMode="auto">
          <a:xfrm>
            <a:off x="5791200" y="294322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dirty="0">
                <a:latin typeface="+mj-lt"/>
              </a:rPr>
              <a:t>=</a:t>
            </a:r>
          </a:p>
        </p:txBody>
      </p:sp>
      <p:sp>
        <p:nvSpPr>
          <p:cNvPr id="17418" name="Text Box 10"/>
          <p:cNvSpPr txBox="1">
            <a:spLocks noChangeArrowheads="1"/>
          </p:cNvSpPr>
          <p:nvPr/>
        </p:nvSpPr>
        <p:spPr bwMode="auto">
          <a:xfrm>
            <a:off x="2362200" y="2133600"/>
            <a:ext cx="434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itchFamily="66" charset="0"/>
                <a:cs typeface="Arial" pitchFamily="34" charset="0"/>
              </a:defRPr>
            </a:lvl1pPr>
            <a:lvl2pPr marL="742950" indent="-285750" eaLnBrk="0" hangingPunct="0">
              <a:defRPr sz="2400">
                <a:solidFill>
                  <a:schemeClr val="tx1"/>
                </a:solidFill>
                <a:latin typeface="Comic Sans MS" pitchFamily="66" charset="0"/>
                <a:cs typeface="Arial" pitchFamily="34" charset="0"/>
              </a:defRPr>
            </a:lvl2pPr>
            <a:lvl3pPr marL="1143000" indent="-228600" eaLnBrk="0" hangingPunct="0">
              <a:defRPr sz="2400">
                <a:solidFill>
                  <a:schemeClr val="tx1"/>
                </a:solidFill>
                <a:latin typeface="Comic Sans MS" pitchFamily="66" charset="0"/>
                <a:cs typeface="Arial" pitchFamily="34" charset="0"/>
              </a:defRPr>
            </a:lvl3pPr>
            <a:lvl4pPr marL="1600200" indent="-228600" eaLnBrk="0" hangingPunct="0">
              <a:defRPr sz="2400">
                <a:solidFill>
                  <a:schemeClr val="tx1"/>
                </a:solidFill>
                <a:latin typeface="Comic Sans MS" pitchFamily="66" charset="0"/>
                <a:cs typeface="Arial" pitchFamily="34" charset="0"/>
              </a:defRPr>
            </a:lvl4pPr>
            <a:lvl5pPr marL="2057400" indent="-228600" eaLnBrk="0" hangingPunct="0">
              <a:defRPr sz="2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400">
                <a:solidFill>
                  <a:schemeClr val="tx1"/>
                </a:solidFill>
                <a:latin typeface="Comic Sans MS" pitchFamily="66" charset="0"/>
                <a:cs typeface="Arial" pitchFamily="34" charset="0"/>
              </a:defRPr>
            </a:lvl9pPr>
          </a:lstStyle>
          <a:p>
            <a:pPr algn="ctr">
              <a:spcBef>
                <a:spcPct val="50000"/>
              </a:spcBef>
            </a:pPr>
            <a:r>
              <a:rPr lang="en-US" altLang="en-US" b="1" dirty="0">
                <a:solidFill>
                  <a:srgbClr val="800000"/>
                </a:solidFill>
                <a:latin typeface="+mj-lt"/>
              </a:rPr>
              <a:t>Statutory Consolidation</a:t>
            </a:r>
          </a:p>
        </p:txBody>
      </p:sp>
    </p:spTree>
    <p:extLst>
      <p:ext uri="{BB962C8B-B14F-4D97-AF65-F5344CB8AC3E}">
        <p14:creationId xmlns:p14="http://schemas.microsoft.com/office/powerpoint/2010/main" val="3841075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jeter6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jeter6e</Template>
  <TotalTime>599</TotalTime>
  <Words>2666</Words>
  <Application>Microsoft Office PowerPoint</Application>
  <PresentationFormat>عرض على الشاشة (3:4)‏</PresentationFormat>
  <Paragraphs>317</Paragraphs>
  <Slides>35</Slides>
  <Notes>24</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35</vt:i4>
      </vt:variant>
    </vt:vector>
  </HeadingPairs>
  <TitlesOfParts>
    <vt:vector size="37" baseType="lpstr">
      <vt:lpstr>jeter6e</vt:lpstr>
      <vt:lpstr>Worksheet</vt:lpstr>
      <vt:lpstr>Introduction to Business Combination – by Jeter &amp; Chaney</vt:lpstr>
      <vt:lpstr>Learning Objectives</vt:lpstr>
      <vt:lpstr>Nature of the Combination</vt:lpstr>
      <vt:lpstr>Business Combinations: Why? Why Not?</vt:lpstr>
      <vt:lpstr>Business Combinations: Historical Perspective</vt:lpstr>
      <vt:lpstr>Terminology and Types of Combinations</vt:lpstr>
      <vt:lpstr>Terminology and Types of Combinations</vt:lpstr>
      <vt:lpstr>Terminology and Types of Combinations</vt:lpstr>
      <vt:lpstr>Terminology and Types of Combinations</vt:lpstr>
      <vt:lpstr>Terminology and Types of Combinations</vt:lpstr>
      <vt:lpstr>Takeover Premiums</vt:lpstr>
      <vt:lpstr>Avoiding the Pitfalls Before the Deal</vt:lpstr>
      <vt:lpstr>Determining Price and Method of Payment in Business Combinations</vt:lpstr>
      <vt:lpstr>Determining Price and Method of Payment in Business Combinations</vt:lpstr>
      <vt:lpstr>Determining Price and Method of Payment</vt:lpstr>
      <vt:lpstr>Determining Price and Method of Payment</vt:lpstr>
      <vt:lpstr>Determining Price and Method of Payment</vt:lpstr>
      <vt:lpstr>Determining Price and Method of Payment</vt:lpstr>
      <vt:lpstr>Determining Price and Method of Payment</vt:lpstr>
      <vt:lpstr>Determining Price and Method of Payment</vt:lpstr>
      <vt:lpstr>Determining Price and Method of Payment</vt:lpstr>
      <vt:lpstr>Determining Price and Method of Payment</vt:lpstr>
      <vt:lpstr>Determining Price and Method of Payment</vt:lpstr>
      <vt:lpstr>Determining Price and Method of Payment</vt:lpstr>
      <vt:lpstr>Determining Price and Method of Payment</vt:lpstr>
      <vt:lpstr>Alternative Concepts of Consolidated Financial Statements</vt:lpstr>
      <vt:lpstr>Alternative Concepts</vt:lpstr>
      <vt:lpstr>Alternative Concepts</vt:lpstr>
      <vt:lpstr>Alternative Concepts</vt:lpstr>
      <vt:lpstr>  Conceptual Framework</vt:lpstr>
      <vt:lpstr>FASB’s Conceptual Framework</vt:lpstr>
      <vt:lpstr>FASB’s Conceptual Framework</vt:lpstr>
      <vt:lpstr>FASB’s Conceptual Framework</vt:lpstr>
      <vt:lpstr>FASB’s Conceptual Framework</vt:lpstr>
      <vt:lpstr>FASB’s Conceptual Framework</vt:lpstr>
    </vt:vector>
  </TitlesOfParts>
  <Company>John Wiley and Sons,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Volpe, Christina - Hoboken</dc:creator>
  <cp:lastModifiedBy>Maher</cp:lastModifiedBy>
  <cp:revision>56</cp:revision>
  <dcterms:created xsi:type="dcterms:W3CDTF">2014-10-07T18:19:39Z</dcterms:created>
  <dcterms:modified xsi:type="dcterms:W3CDTF">2021-09-20T13:57:05Z</dcterms:modified>
</cp:coreProperties>
</file>