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00" r:id="rId1"/>
  </p:sldMasterIdLst>
  <p:sldIdLst>
    <p:sldId id="256" r:id="rId2"/>
    <p:sldId id="267" r:id="rId3"/>
    <p:sldId id="257" r:id="rId4"/>
    <p:sldId id="268" r:id="rId5"/>
    <p:sldId id="258" r:id="rId6"/>
    <p:sldId id="260" r:id="rId7"/>
    <p:sldId id="269" r:id="rId8"/>
    <p:sldId id="264" r:id="rId9"/>
    <p:sldId id="261" r:id="rId10"/>
    <p:sldId id="262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6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767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320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553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043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4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451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4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917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132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424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957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469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3334"/>
            <a:ext cx="7772400" cy="23316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ar-SA" sz="3600" dirty="0">
                <a:ea typeface="+mn-ea"/>
                <a:cs typeface="PT Bold Heading" panose="02010400000000000000" pitchFamily="2" charset="-78"/>
              </a:rPr>
              <a:t>الفصل </a:t>
            </a:r>
            <a:r>
              <a:rPr lang="ar-SA" sz="3600" dirty="0" smtClean="0">
                <a:ea typeface="+mn-ea"/>
                <a:cs typeface="PT Bold Heading" panose="02010400000000000000" pitchFamily="2" charset="-78"/>
              </a:rPr>
              <a:t>الثامن</a:t>
            </a:r>
            <a:br>
              <a:rPr lang="ar-SA" sz="3600" dirty="0" smtClean="0">
                <a:ea typeface="+mn-ea"/>
                <a:cs typeface="PT Bold Heading" panose="02010400000000000000" pitchFamily="2" charset="-78"/>
              </a:rPr>
            </a:br>
            <a:r>
              <a:rPr lang="ar-SA" sz="3200" dirty="0" smtClean="0">
                <a:cs typeface="PT Bold Heading" panose="02010400000000000000" pitchFamily="2" charset="-78"/>
              </a:rPr>
              <a:t>الصلاحية، السلسلة الامرة، نطاق الرقابة</a:t>
            </a:r>
            <a:endParaRPr lang="ar-IQ" sz="3200" dirty="0">
              <a:cs typeface="PT Bold Heading" panose="0201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اعداد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د. نادية داخل عناد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6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422">
        <p:split orient="vert"/>
      </p:transition>
    </mc:Choice>
    <mc:Fallback xmlns="">
      <p:transition spd="slow" advTm="942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1" anchor="b">
            <a:normAutofit/>
          </a:bodyPr>
          <a:lstStyle/>
          <a:p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>2</a:t>
            </a:r>
            <a:r>
              <a:rPr lang="ar-IQ" sz="2800" dirty="0" smtClean="0">
                <a:solidFill>
                  <a:srgbClr val="FF0000"/>
                </a:solidFill>
                <a:latin typeface="+mn-lt"/>
                <a:ea typeface="Calibri"/>
              </a:rPr>
              <a:t>-المتغيرات </a:t>
            </a:r>
            <a:r>
              <a:rPr lang="ar-IQ" sz="2800" dirty="0">
                <a:solidFill>
                  <a:srgbClr val="FF0000"/>
                </a:solidFill>
                <a:latin typeface="+mn-lt"/>
                <a:ea typeface="Calibri"/>
              </a:rPr>
              <a:t>المؤثرة بالحجم المثل </a:t>
            </a:r>
            <a:r>
              <a:rPr lang="ar-IQ" sz="2800" dirty="0" smtClean="0">
                <a:solidFill>
                  <a:srgbClr val="FF0000"/>
                </a:solidFill>
                <a:latin typeface="+mn-lt"/>
                <a:ea typeface="Calibri"/>
              </a:rPr>
              <a:t>للنطاق</a:t>
            </a:r>
            <a:br>
              <a:rPr lang="ar-IQ" sz="28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800" dirty="0">
                <a:latin typeface="+mn-lt"/>
                <a:ea typeface="Calibri"/>
              </a:rPr>
              <a:t/>
            </a:r>
            <a:br>
              <a:rPr lang="ar-IQ" sz="2800" dirty="0">
                <a:latin typeface="+mn-lt"/>
                <a:ea typeface="Calibri"/>
              </a:rPr>
            </a:br>
            <a:r>
              <a:rPr lang="ar-IQ" sz="2800" dirty="0" smtClean="0">
                <a:solidFill>
                  <a:srgbClr val="FF0000"/>
                </a:solidFill>
                <a:latin typeface="+mn-lt"/>
                <a:ea typeface="Calibri"/>
              </a:rPr>
              <a:t>أ-طبيعة </a:t>
            </a:r>
            <a:r>
              <a:rPr lang="ar-IQ" sz="2800" dirty="0">
                <a:solidFill>
                  <a:srgbClr val="FF0000"/>
                </a:solidFill>
                <a:latin typeface="+mn-lt"/>
                <a:ea typeface="Calibri"/>
              </a:rPr>
              <a:t>العمل: </a:t>
            </a:r>
            <a:r>
              <a:rPr lang="ar-IQ" sz="2800" dirty="0">
                <a:latin typeface="+mn-lt"/>
                <a:ea typeface="Calibri"/>
              </a:rPr>
              <a:t>كلما ازدادت صعوبة العمل او </a:t>
            </a:r>
            <a:r>
              <a:rPr lang="ar-IQ" sz="2800" dirty="0" smtClean="0">
                <a:latin typeface="+mn-lt"/>
                <a:ea typeface="Calibri"/>
              </a:rPr>
              <a:t>تسع </a:t>
            </a:r>
            <a:r>
              <a:rPr lang="ar-IQ" sz="2800" dirty="0">
                <a:latin typeface="+mn-lt"/>
                <a:ea typeface="Calibri"/>
              </a:rPr>
              <a:t>العمل جغرافيا  ضاق نطاق الرقابة</a:t>
            </a:r>
            <a:r>
              <a:rPr lang="ar-IQ" sz="2800" dirty="0" smtClean="0">
                <a:latin typeface="+mn-lt"/>
                <a:ea typeface="Calibri"/>
              </a:rPr>
              <a:t>.</a:t>
            </a:r>
            <a:r>
              <a:rPr lang="ar-IQ" sz="2800" dirty="0">
                <a:latin typeface="+mn-lt"/>
                <a:ea typeface="Calibri"/>
              </a:rPr>
              <a:t/>
            </a:r>
            <a:br>
              <a:rPr lang="ar-IQ" sz="2800" dirty="0">
                <a:latin typeface="+mn-lt"/>
                <a:ea typeface="Calibri"/>
              </a:rPr>
            </a:br>
            <a:r>
              <a:rPr lang="ar-IQ" sz="2800" dirty="0" smtClean="0">
                <a:solidFill>
                  <a:srgbClr val="FF0000"/>
                </a:solidFill>
                <a:latin typeface="+mn-lt"/>
                <a:ea typeface="Calibri"/>
              </a:rPr>
              <a:t>ب-شخصية </a:t>
            </a:r>
            <a:r>
              <a:rPr lang="ar-IQ" sz="2800" dirty="0">
                <a:solidFill>
                  <a:srgbClr val="FF0000"/>
                </a:solidFill>
                <a:latin typeface="+mn-lt"/>
                <a:ea typeface="Calibri"/>
              </a:rPr>
              <a:t>المدير</a:t>
            </a:r>
            <a:r>
              <a:rPr lang="ar-IQ" sz="2800" dirty="0">
                <a:latin typeface="+mn-lt"/>
                <a:ea typeface="Calibri"/>
              </a:rPr>
              <a:t>: يتفوت المديرون بالخصائص الفكرية والعاطفية والبدنية</a:t>
            </a:r>
            <a:r>
              <a:rPr lang="ar-IQ" sz="2800" dirty="0" smtClean="0">
                <a:latin typeface="+mn-lt"/>
                <a:ea typeface="Calibri"/>
              </a:rPr>
              <a:t>.</a:t>
            </a:r>
            <a:r>
              <a:rPr lang="ar-IQ" sz="2800" dirty="0" smtClean="0">
                <a:latin typeface="+mn-lt"/>
                <a:ea typeface="Calibri"/>
              </a:rPr>
              <a:t/>
            </a:r>
            <a:br>
              <a:rPr lang="ar-IQ" sz="2800" dirty="0" smtClean="0">
                <a:latin typeface="+mn-lt"/>
                <a:ea typeface="Calibri"/>
              </a:rPr>
            </a:br>
            <a:r>
              <a:rPr lang="ar-IQ" sz="2800" dirty="0">
                <a:latin typeface="+mn-lt"/>
                <a:ea typeface="Calibri"/>
              </a:rPr>
              <a:t/>
            </a:r>
            <a:br>
              <a:rPr lang="ar-IQ" sz="2800" dirty="0">
                <a:latin typeface="+mn-lt"/>
                <a:ea typeface="Calibri"/>
              </a:rPr>
            </a:br>
            <a:r>
              <a:rPr lang="ar-IQ" sz="2800" dirty="0" smtClean="0">
                <a:solidFill>
                  <a:srgbClr val="FF0000"/>
                </a:solidFill>
                <a:latin typeface="+mn-lt"/>
                <a:ea typeface="Calibri"/>
              </a:rPr>
              <a:t>ج-الاساليب </a:t>
            </a:r>
            <a:r>
              <a:rPr lang="ar-IQ" sz="2800" dirty="0">
                <a:solidFill>
                  <a:srgbClr val="FF0000"/>
                </a:solidFill>
                <a:latin typeface="+mn-lt"/>
                <a:ea typeface="Calibri"/>
              </a:rPr>
              <a:t>الادارية</a:t>
            </a:r>
            <a:r>
              <a:rPr lang="ar-IQ" sz="2800" dirty="0">
                <a:latin typeface="+mn-lt"/>
                <a:ea typeface="Calibri"/>
              </a:rPr>
              <a:t>: بعض الاساليب تساعد المدير على ادارة عدد اكبر من </a:t>
            </a:r>
            <a:r>
              <a:rPr lang="ar-IQ" sz="2800" dirty="0" smtClean="0">
                <a:latin typeface="+mn-lt"/>
                <a:ea typeface="Calibri"/>
              </a:rPr>
              <a:t>المرؤوسين منها </a:t>
            </a:r>
            <a:r>
              <a:rPr lang="ar-IQ" sz="2800" dirty="0">
                <a:latin typeface="+mn-lt"/>
                <a:ea typeface="Calibri"/>
              </a:rPr>
              <a:t>تخويل الصلاحية، استخدام المساعدين</a:t>
            </a:r>
            <a:r>
              <a:rPr lang="ar-IQ" sz="2800" dirty="0" smtClean="0">
                <a:latin typeface="+mn-lt"/>
                <a:ea typeface="Calibri"/>
              </a:rPr>
              <a:t>.</a:t>
            </a:r>
            <a:br>
              <a:rPr lang="ar-IQ" sz="2800" dirty="0" smtClean="0">
                <a:latin typeface="+mn-lt"/>
                <a:ea typeface="Calibri"/>
              </a:rPr>
            </a:br>
            <a:r>
              <a:rPr lang="ar-IQ" sz="2800" dirty="0">
                <a:latin typeface="+mn-lt"/>
                <a:ea typeface="Calibri"/>
              </a:rPr>
              <a:t/>
            </a:r>
            <a:br>
              <a:rPr lang="ar-IQ" sz="2800" dirty="0">
                <a:latin typeface="+mn-lt"/>
                <a:ea typeface="Calibri"/>
              </a:rPr>
            </a:br>
            <a:r>
              <a:rPr lang="ar-IQ" sz="2800" dirty="0" smtClean="0">
                <a:solidFill>
                  <a:srgbClr val="FF0000"/>
                </a:solidFill>
                <a:latin typeface="+mn-lt"/>
                <a:ea typeface="Calibri"/>
              </a:rPr>
              <a:t>د-القابلية </a:t>
            </a:r>
            <a:r>
              <a:rPr lang="ar-IQ" sz="2800" dirty="0" smtClean="0">
                <a:solidFill>
                  <a:srgbClr val="FF0000"/>
                </a:solidFill>
                <a:latin typeface="+mn-lt"/>
                <a:ea typeface="Calibri"/>
              </a:rPr>
              <a:t>و ا لتدريب</a:t>
            </a:r>
            <a:r>
              <a:rPr lang="ar-IQ" sz="2800" dirty="0" smtClean="0">
                <a:latin typeface="+mn-lt"/>
                <a:ea typeface="Calibri"/>
              </a:rPr>
              <a:t>: كلما </a:t>
            </a:r>
            <a:r>
              <a:rPr lang="ar-IQ" sz="2800" dirty="0">
                <a:latin typeface="+mn-lt"/>
                <a:ea typeface="Calibri"/>
              </a:rPr>
              <a:t>تحسنت قابليات وتدريب المرؤوسين كلما ارتفعت قدرتهم على حل مشاكلهم دون الرجوع الى المدير</a:t>
            </a:r>
            <a:r>
              <a:rPr lang="ar-IQ" sz="2800" dirty="0" smtClean="0">
                <a:latin typeface="+mn-lt"/>
                <a:ea typeface="Calibri"/>
              </a:rPr>
              <a:t>.</a:t>
            </a:r>
            <a:br>
              <a:rPr lang="ar-IQ" sz="2800" dirty="0" smtClean="0">
                <a:latin typeface="+mn-lt"/>
                <a:ea typeface="Calibri"/>
              </a:rPr>
            </a:br>
            <a:r>
              <a:rPr lang="ar-IQ" sz="2400" dirty="0">
                <a:latin typeface="+mn-lt"/>
                <a:ea typeface="Calibri"/>
              </a:rPr>
              <a:t/>
            </a:r>
            <a:br>
              <a:rPr lang="ar-IQ" sz="2400" dirty="0">
                <a:latin typeface="+mn-lt"/>
                <a:ea typeface="Calibri"/>
              </a:rPr>
            </a:br>
            <a:r>
              <a:rPr lang="ar-IQ" sz="2400" dirty="0" smtClean="0">
                <a:latin typeface="+mn-lt"/>
                <a:ea typeface="Calibri"/>
                <a:cs typeface="PT Bold Heading" panose="02010400000000000000" pitchFamily="2" charset="-78"/>
              </a:rPr>
              <a:t/>
            </a:r>
            <a:br>
              <a:rPr lang="ar-IQ" sz="2400" dirty="0" smtClean="0">
                <a:latin typeface="+mn-lt"/>
                <a:ea typeface="Calibri"/>
                <a:cs typeface="PT Bold Heading" panose="02010400000000000000" pitchFamily="2" charset="-78"/>
              </a:rPr>
            </a:br>
            <a:r>
              <a:rPr lang="ar-IQ" sz="2400" dirty="0">
                <a:latin typeface="+mn-lt"/>
                <a:ea typeface="Calibri"/>
                <a:cs typeface="PT Bold Heading" panose="02010400000000000000" pitchFamily="2" charset="-78"/>
              </a:rPr>
              <a:t/>
            </a:r>
            <a:br>
              <a:rPr lang="ar-IQ" sz="2400" dirty="0">
                <a:latin typeface="+mn-lt"/>
                <a:ea typeface="Calibri"/>
                <a:cs typeface="PT Bold Heading" panose="02010400000000000000" pitchFamily="2" charset="-78"/>
              </a:rPr>
            </a:br>
            <a:r>
              <a:rPr lang="ar-IQ" sz="2400" dirty="0">
                <a:latin typeface="+mn-lt"/>
                <a:ea typeface="Calibri"/>
                <a:cs typeface="PT Bold Heading" panose="02010400000000000000" pitchFamily="2" charset="-78"/>
              </a:rPr>
              <a:t/>
            </a:r>
            <a:br>
              <a:rPr lang="ar-IQ" sz="2400" dirty="0">
                <a:latin typeface="+mn-lt"/>
                <a:ea typeface="Calibri"/>
                <a:cs typeface="PT Bold Heading" panose="02010400000000000000" pitchFamily="2" charset="-78"/>
              </a:rPr>
            </a:br>
            <a:endParaRPr lang="ar-IQ" sz="2400" dirty="0">
              <a:latin typeface="+mn-lt"/>
              <a:ea typeface="Calibri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92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036495" cy="62068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2800" dirty="0">
                <a:solidFill>
                  <a:srgbClr val="FF0000"/>
                </a:solidFill>
              </a:rPr>
              <a:t>رابعا: </a:t>
            </a:r>
            <a:r>
              <a:rPr lang="ar-IQ" sz="2800" dirty="0" smtClean="0">
                <a:solidFill>
                  <a:srgbClr val="FF0000"/>
                </a:solidFill>
              </a:rPr>
              <a:t>تخويل(تفويض) الصلاحية</a:t>
            </a:r>
            <a:endParaRPr lang="ar-IQ" sz="28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92696"/>
            <a:ext cx="9144000" cy="616530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endParaRPr lang="ar-IQ" b="1" dirty="0">
              <a:solidFill>
                <a:srgbClr val="FF0000"/>
              </a:solidFill>
            </a:endParaRPr>
          </a:p>
          <a:p>
            <a:endParaRPr lang="ar-IQ" b="1" dirty="0" smtClean="0">
              <a:solidFill>
                <a:srgbClr val="FF0000"/>
              </a:solidFill>
            </a:endParaRPr>
          </a:p>
          <a:p>
            <a:endParaRPr lang="ar-IQ" b="1" dirty="0">
              <a:solidFill>
                <a:srgbClr val="FF0000"/>
              </a:solidFill>
            </a:endParaRPr>
          </a:p>
          <a:p>
            <a:endParaRPr lang="ar-IQ" b="1" dirty="0" smtClean="0">
              <a:solidFill>
                <a:srgbClr val="FF0000"/>
              </a:solidFill>
            </a:endParaRPr>
          </a:p>
          <a:p>
            <a:endParaRPr lang="ar-IQ" b="1" dirty="0">
              <a:solidFill>
                <a:srgbClr val="FF0000"/>
              </a:solidFill>
            </a:endParaRPr>
          </a:p>
          <a:p>
            <a:endParaRPr lang="ar-IQ" b="1" dirty="0" smtClean="0">
              <a:solidFill>
                <a:srgbClr val="FF0000"/>
              </a:solidFill>
            </a:endParaRPr>
          </a:p>
          <a:p>
            <a:endParaRPr lang="ar-IQ" b="1" dirty="0">
              <a:solidFill>
                <a:srgbClr val="FF0000"/>
              </a:solidFill>
            </a:endParaRPr>
          </a:p>
          <a:p>
            <a:endParaRPr lang="ar-IQ" b="1" dirty="0" smtClean="0">
              <a:solidFill>
                <a:srgbClr val="FF0000"/>
              </a:solidFill>
            </a:endParaRPr>
          </a:p>
          <a:p>
            <a:endParaRPr lang="ar-IQ" sz="4200" b="1" dirty="0" smtClean="0">
              <a:solidFill>
                <a:srgbClr val="FF0000"/>
              </a:solidFill>
            </a:endParaRPr>
          </a:p>
          <a:p>
            <a:pPr algn="just"/>
            <a:r>
              <a:rPr lang="ar-IQ" sz="8600" b="1" dirty="0" smtClean="0">
                <a:solidFill>
                  <a:srgbClr val="FF0000"/>
                </a:solidFill>
                <a:cs typeface="+mj-cs"/>
              </a:rPr>
              <a:t>1-مفهوم  </a:t>
            </a:r>
            <a:r>
              <a:rPr lang="ar-IQ" sz="8600" b="1" dirty="0">
                <a:solidFill>
                  <a:srgbClr val="FF0000"/>
                </a:solidFill>
                <a:cs typeface="+mj-cs"/>
              </a:rPr>
              <a:t>تخويل او تفويض </a:t>
            </a:r>
            <a:r>
              <a:rPr lang="ar-IQ" sz="8600" b="1" dirty="0" smtClean="0">
                <a:solidFill>
                  <a:srgbClr val="FF0000"/>
                </a:solidFill>
                <a:cs typeface="+mj-cs"/>
              </a:rPr>
              <a:t>الصلاحية: </a:t>
            </a:r>
            <a:r>
              <a:rPr lang="ar-IQ" sz="86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sz="8600" b="1" dirty="0" smtClean="0">
                <a:solidFill>
                  <a:schemeClr val="tx1"/>
                </a:solidFill>
                <a:cs typeface="+mj-cs"/>
              </a:rPr>
              <a:t>هي تحول </a:t>
            </a:r>
            <a:r>
              <a:rPr lang="ar-IQ" sz="8600" b="1" dirty="0">
                <a:solidFill>
                  <a:schemeClr val="tx1"/>
                </a:solidFill>
                <a:cs typeface="+mj-cs"/>
              </a:rPr>
              <a:t>عملية اتخاذ القرار من الرئيس الى المرؤوس </a:t>
            </a:r>
            <a:r>
              <a:rPr lang="ar-IQ" sz="8600" b="1" dirty="0" smtClean="0">
                <a:solidFill>
                  <a:schemeClr val="tx1"/>
                </a:solidFill>
                <a:cs typeface="+mj-cs"/>
              </a:rPr>
              <a:t>.</a:t>
            </a:r>
          </a:p>
          <a:p>
            <a:pPr algn="just"/>
            <a:endParaRPr lang="ar-IQ" sz="8600" b="1" dirty="0" smtClean="0">
              <a:solidFill>
                <a:schemeClr val="tx1"/>
              </a:solidFill>
              <a:cs typeface="+mj-cs"/>
            </a:endParaRPr>
          </a:p>
          <a:p>
            <a:pPr algn="just"/>
            <a:r>
              <a:rPr lang="ar-IQ" sz="8600" b="1" dirty="0" smtClean="0">
                <a:solidFill>
                  <a:schemeClr val="tx1"/>
                </a:solidFill>
                <a:cs typeface="+mj-cs"/>
              </a:rPr>
              <a:t>لا </a:t>
            </a:r>
            <a:r>
              <a:rPr lang="ar-IQ" sz="8600" b="1" dirty="0">
                <a:solidFill>
                  <a:schemeClr val="tx1"/>
                </a:solidFill>
                <a:cs typeface="+mj-cs"/>
              </a:rPr>
              <a:t>يعني منح الصلاحية للمستوى الادنى تفويضه بالعمل بما يشاء وبدون ضوابط ،وانما تحديد كل من الصلاحية المخولة الى المرؤوس ومسؤوليته تجاه رئيسه، فالمرؤوس يكافاه على نجاحه ويعاقب عند فشله</a:t>
            </a:r>
            <a:r>
              <a:rPr lang="ar-IQ" sz="8600" b="1" dirty="0" smtClean="0">
                <a:solidFill>
                  <a:schemeClr val="tx1"/>
                </a:solidFill>
                <a:cs typeface="+mj-cs"/>
              </a:rPr>
              <a:t>.</a:t>
            </a:r>
          </a:p>
          <a:p>
            <a:pPr algn="just"/>
            <a:endParaRPr lang="ar-IQ" sz="8600" dirty="0">
              <a:solidFill>
                <a:schemeClr val="tx1"/>
              </a:solidFill>
              <a:cs typeface="+mj-cs"/>
            </a:endParaRPr>
          </a:p>
          <a:p>
            <a:pPr algn="just"/>
            <a:r>
              <a:rPr lang="ar-IQ" sz="8600" dirty="0">
                <a:solidFill>
                  <a:srgbClr val="FF0000"/>
                </a:solidFill>
                <a:cs typeface="+mj-cs"/>
              </a:rPr>
              <a:t>2</a:t>
            </a:r>
            <a:r>
              <a:rPr lang="ar-IQ" sz="8600" b="1" dirty="0">
                <a:solidFill>
                  <a:srgbClr val="FF0000"/>
                </a:solidFill>
                <a:cs typeface="+mj-cs"/>
              </a:rPr>
              <a:t>-معوقات </a:t>
            </a:r>
            <a:r>
              <a:rPr lang="ar-IQ" sz="8600" b="1" dirty="0" smtClean="0">
                <a:solidFill>
                  <a:srgbClr val="FF0000"/>
                </a:solidFill>
                <a:cs typeface="+mj-cs"/>
              </a:rPr>
              <a:t>تخويل الصلاحية</a:t>
            </a:r>
          </a:p>
          <a:p>
            <a:pPr algn="just"/>
            <a:endParaRPr lang="ar-IQ" sz="8600" b="1" dirty="0" smtClean="0">
              <a:solidFill>
                <a:srgbClr val="FF0000"/>
              </a:solidFill>
              <a:cs typeface="+mj-cs"/>
            </a:endParaRPr>
          </a:p>
          <a:p>
            <a:pPr algn="just"/>
            <a:r>
              <a:rPr lang="ar-IQ" sz="8600" b="1" dirty="0" smtClean="0">
                <a:solidFill>
                  <a:srgbClr val="FF0000"/>
                </a:solidFill>
                <a:cs typeface="+mj-cs"/>
              </a:rPr>
              <a:t>أ-المعوقات </a:t>
            </a:r>
            <a:r>
              <a:rPr lang="ar-IQ" sz="8600" b="1" dirty="0" err="1">
                <a:solidFill>
                  <a:srgbClr val="FF0000"/>
                </a:solidFill>
                <a:cs typeface="+mj-cs"/>
              </a:rPr>
              <a:t>المنظمية</a:t>
            </a:r>
            <a:r>
              <a:rPr lang="ar-IQ" sz="8600" b="1" dirty="0">
                <a:solidFill>
                  <a:srgbClr val="FF0000"/>
                </a:solidFill>
                <a:cs typeface="+mj-cs"/>
              </a:rPr>
              <a:t> </a:t>
            </a:r>
            <a:r>
              <a:rPr lang="ar-IQ" sz="8600" b="1" dirty="0" smtClean="0">
                <a:solidFill>
                  <a:srgbClr val="FF0000"/>
                </a:solidFill>
                <a:cs typeface="+mj-cs"/>
              </a:rPr>
              <a:t>:</a:t>
            </a:r>
            <a:r>
              <a:rPr lang="ar-IQ" sz="8600" b="1" dirty="0" smtClean="0">
                <a:solidFill>
                  <a:schemeClr val="tx1"/>
                </a:solidFill>
                <a:cs typeface="+mj-cs"/>
              </a:rPr>
              <a:t>تتضمن اسلوب </a:t>
            </a:r>
            <a:r>
              <a:rPr lang="ar-IQ" sz="8600" b="1" dirty="0">
                <a:solidFill>
                  <a:schemeClr val="tx1"/>
                </a:solidFill>
                <a:cs typeface="+mj-cs"/>
              </a:rPr>
              <a:t>اتخاذ القرار ،فلسفة الادارة، شخصية المدير ،طبيعة المهمات والعمل ،قابليات وتدريب المرؤوسين</a:t>
            </a:r>
            <a:r>
              <a:rPr lang="ar-IQ" sz="8600" b="1" dirty="0" smtClean="0">
                <a:solidFill>
                  <a:schemeClr val="tx1"/>
                </a:solidFill>
                <a:cs typeface="+mj-cs"/>
              </a:rPr>
              <a:t>.</a:t>
            </a:r>
          </a:p>
          <a:p>
            <a:pPr algn="just"/>
            <a:endParaRPr lang="ar-IQ" sz="8600" b="1" dirty="0">
              <a:solidFill>
                <a:schemeClr val="tx1"/>
              </a:solidFill>
              <a:cs typeface="+mj-cs"/>
            </a:endParaRPr>
          </a:p>
          <a:p>
            <a:endParaRPr lang="ar-IQ" b="1" dirty="0" smtClean="0">
              <a:solidFill>
                <a:srgbClr val="FF0000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  <a:p>
            <a:endParaRPr lang="ar-IQ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  <a:p>
            <a:endParaRPr lang="ar-IQ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48267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980728"/>
            <a:ext cx="9144000" cy="554461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2-معوقات </a:t>
            </a:r>
            <a:r>
              <a:rPr lang="ar-SA" sz="2800" b="1" dirty="0">
                <a:solidFill>
                  <a:srgbClr val="FF0000"/>
                </a:solidFill>
                <a:ea typeface="Calibri"/>
                <a:cs typeface="Times New Roman"/>
              </a:rPr>
              <a:t>نفسية</a:t>
            </a:r>
            <a:r>
              <a:rPr lang="ar-SA" sz="2800" b="1" dirty="0">
                <a:solidFill>
                  <a:schemeClr val="tx1"/>
                </a:solidFill>
                <a:ea typeface="Calibri"/>
                <a:cs typeface="Times New Roman"/>
              </a:rPr>
              <a:t>: بعض المدراء بحكم نشأتهم وشخصيتهم يجدون صعوبة تبني التخويل بسبب ممارسة الرقابة </a:t>
            </a:r>
            <a:r>
              <a:rPr lang="ar-SA" sz="2800" b="1" dirty="0" smtClean="0">
                <a:solidFill>
                  <a:schemeClr val="tx1"/>
                </a:solidFill>
                <a:ea typeface="Calibri"/>
                <a:cs typeface="Times New Roman"/>
              </a:rPr>
              <a:t>الدقيقة ،رغبة المدراء في ممارسة القوة بأنفسهم شعورا بتحقيق الذات، كذلك قد لا يشعر بعض المدراء بالاطمئنان اذا ما خول للمرؤوس تخوف على مكانته في المنظمة .</a:t>
            </a:r>
            <a:endParaRPr lang="ar-SA" sz="28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800" b="1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FF0000"/>
                </a:solidFill>
                <a:ea typeface="Calibri"/>
                <a:cs typeface="Times New Roman"/>
              </a:rPr>
              <a:t>3-معوقات المخول: </a:t>
            </a:r>
            <a:r>
              <a:rPr lang="ar-SA" sz="2800" b="1" dirty="0">
                <a:solidFill>
                  <a:schemeClr val="tx1"/>
                </a:solidFill>
                <a:ea typeface="Calibri"/>
                <a:cs typeface="Times New Roman"/>
              </a:rPr>
              <a:t>قد يفتقر بعض المرؤوسين الى الطموح والدافعية ويخش اخرون  من تحمل مسؤولية التخويل ،فهم يشجعون المدراء على عدم التخويل</a:t>
            </a:r>
            <a:r>
              <a:rPr lang="ar-SA" sz="2800" b="1" dirty="0" smtClean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ar-SA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800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188641"/>
            <a:ext cx="7954144" cy="72008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IQ" sz="3200" dirty="0">
                <a:solidFill>
                  <a:srgbClr val="FF0000"/>
                </a:solidFill>
              </a:rPr>
              <a:t>خامسا: اللامركزية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80728"/>
            <a:ext cx="9144000" cy="597666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ar-IQ" sz="2400" b="1" dirty="0" smtClean="0">
              <a:solidFill>
                <a:srgbClr val="FF0000"/>
              </a:solidFill>
              <a:cs typeface="+mj-cs"/>
            </a:endParaRPr>
          </a:p>
          <a:p>
            <a:endParaRPr lang="ar-IQ" sz="2400" b="1" dirty="0">
              <a:solidFill>
                <a:srgbClr val="FF0000"/>
              </a:solidFill>
              <a:cs typeface="+mj-cs"/>
            </a:endParaRPr>
          </a:p>
          <a:p>
            <a:endParaRPr lang="ar-IQ" sz="2400" b="1" dirty="0" smtClean="0">
              <a:solidFill>
                <a:srgbClr val="FF0000"/>
              </a:solidFill>
              <a:cs typeface="+mj-cs"/>
            </a:endParaRPr>
          </a:p>
          <a:p>
            <a:endParaRPr lang="ar-IQ" sz="3000" b="1" dirty="0" smtClean="0">
              <a:solidFill>
                <a:srgbClr val="FF0000"/>
              </a:solidFill>
              <a:cs typeface="+mj-cs"/>
            </a:endParaRPr>
          </a:p>
          <a:p>
            <a:r>
              <a:rPr lang="ar-IQ" sz="3000" b="1" dirty="0" smtClean="0">
                <a:solidFill>
                  <a:srgbClr val="FF0000"/>
                </a:solidFill>
                <a:cs typeface="+mj-cs"/>
              </a:rPr>
              <a:t>اللامركزية</a:t>
            </a:r>
            <a:r>
              <a:rPr lang="ar-IQ" sz="3000" b="1" dirty="0">
                <a:solidFill>
                  <a:srgbClr val="FF0000"/>
                </a:solidFill>
                <a:cs typeface="+mj-cs"/>
              </a:rPr>
              <a:t>: </a:t>
            </a:r>
            <a:r>
              <a:rPr lang="ar-IQ" sz="3000" b="1" dirty="0">
                <a:solidFill>
                  <a:schemeClr val="tx1"/>
                </a:solidFill>
                <a:cs typeface="+mj-cs"/>
              </a:rPr>
              <a:t>نقل سلطة القرار وممارستها من المستوى الإداري الأعلى إلى المستويات الإدارية الدنيا عن طريق تخويل الصلاحية</a:t>
            </a:r>
            <a:r>
              <a:rPr lang="ar-IQ" sz="3000" b="1" dirty="0" smtClean="0">
                <a:solidFill>
                  <a:schemeClr val="tx1"/>
                </a:solidFill>
                <a:cs typeface="+mj-cs"/>
              </a:rPr>
              <a:t>.</a:t>
            </a:r>
          </a:p>
          <a:p>
            <a:endParaRPr lang="ar-IQ" sz="3000" b="1" dirty="0">
              <a:solidFill>
                <a:schemeClr val="tx1"/>
              </a:solidFill>
              <a:cs typeface="+mj-cs"/>
            </a:endParaRPr>
          </a:p>
          <a:p>
            <a:r>
              <a:rPr lang="ar-IQ" sz="3000" b="1" dirty="0">
                <a:solidFill>
                  <a:srgbClr val="FF0000"/>
                </a:solidFill>
                <a:cs typeface="+mj-cs"/>
              </a:rPr>
              <a:t>مثال/</a:t>
            </a:r>
            <a:r>
              <a:rPr lang="ar-IQ" sz="3000" b="1" dirty="0">
                <a:solidFill>
                  <a:schemeClr val="tx1"/>
                </a:solidFill>
                <a:cs typeface="+mj-cs"/>
              </a:rPr>
              <a:t> وزارة التعليم العالي تطبق اسلوب اللامركزية مع رئاسة الجامعات العراقية عن طريق تخويل الصلاحية لهم</a:t>
            </a:r>
            <a:r>
              <a:rPr lang="ar-IQ" sz="3000" b="1" dirty="0" smtClean="0">
                <a:solidFill>
                  <a:schemeClr val="tx1"/>
                </a:solidFill>
                <a:cs typeface="+mj-cs"/>
              </a:rPr>
              <a:t>.</a:t>
            </a:r>
          </a:p>
          <a:p>
            <a:endParaRPr lang="ar-IQ" sz="3000" b="1" dirty="0">
              <a:solidFill>
                <a:schemeClr val="tx1"/>
              </a:solidFill>
              <a:cs typeface="+mj-cs"/>
            </a:endParaRPr>
          </a:p>
          <a:p>
            <a:r>
              <a:rPr lang="ar-IQ" sz="3000" b="1" dirty="0">
                <a:solidFill>
                  <a:srgbClr val="FF0000"/>
                </a:solidFill>
                <a:cs typeface="+mj-cs"/>
              </a:rPr>
              <a:t>مزايا اللامركزية</a:t>
            </a:r>
          </a:p>
          <a:p>
            <a:r>
              <a:rPr lang="ar-IQ" sz="3000" b="1" dirty="0">
                <a:solidFill>
                  <a:schemeClr val="tx1"/>
                </a:solidFill>
                <a:cs typeface="+mj-cs"/>
              </a:rPr>
              <a:t>أ-تستطيع المنظمة تنمية القابليات الادارية للمديرين</a:t>
            </a:r>
          </a:p>
          <a:p>
            <a:r>
              <a:rPr lang="ar-IQ" sz="3000" b="1" dirty="0">
                <a:solidFill>
                  <a:schemeClr val="tx1"/>
                </a:solidFill>
                <a:cs typeface="+mj-cs"/>
              </a:rPr>
              <a:t>ب-يمكن تطبيق اسلوب مراكز الربح</a:t>
            </a:r>
          </a:p>
          <a:p>
            <a:r>
              <a:rPr lang="ar-IQ" sz="3000" b="1" dirty="0">
                <a:solidFill>
                  <a:schemeClr val="tx1"/>
                </a:solidFill>
                <a:cs typeface="+mj-cs"/>
              </a:rPr>
              <a:t>ج-تسهل التنويع وخاصة المنشاة ذات خطوط الانتاج المتنوعة</a:t>
            </a:r>
          </a:p>
          <a:p>
            <a:r>
              <a:rPr lang="ar-IQ" sz="3000" b="1" dirty="0">
                <a:solidFill>
                  <a:schemeClr val="tx1"/>
                </a:solidFill>
                <a:cs typeface="+mj-cs"/>
              </a:rPr>
              <a:t>د-تعد القرارات التي تتخذها الاقسام المستقلة ذاتيا افضل من ان تتخذها الادارة المركزية</a:t>
            </a:r>
          </a:p>
          <a:p>
            <a:endParaRPr lang="ar-IQ" sz="3000" b="1" dirty="0">
              <a:cs typeface="+mj-cs"/>
            </a:endParaRPr>
          </a:p>
          <a:p>
            <a:endParaRPr lang="ar-IQ" sz="3000" dirty="0">
              <a:cs typeface="+mj-cs"/>
            </a:endParaRPr>
          </a:p>
          <a:p>
            <a:endParaRPr lang="ar-IQ" sz="3000" dirty="0"/>
          </a:p>
        </p:txBody>
      </p:sp>
    </p:spTree>
    <p:extLst>
      <p:ext uri="{BB962C8B-B14F-4D97-AF65-F5344CB8AC3E}">
        <p14:creationId xmlns:p14="http://schemas.microsoft.com/office/powerpoint/2010/main" val="532422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ar-IQ" sz="3000" b="1" dirty="0">
                <a:solidFill>
                  <a:srgbClr val="FF0000"/>
                </a:solidFill>
              </a:rPr>
              <a:t>صعوبات </a:t>
            </a:r>
            <a:r>
              <a:rPr lang="ar-IQ" sz="3000" b="1" dirty="0" smtClean="0">
                <a:solidFill>
                  <a:srgbClr val="FF0000"/>
                </a:solidFill>
              </a:rPr>
              <a:t>اللامركزية</a:t>
            </a:r>
          </a:p>
          <a:p>
            <a:endParaRPr lang="ar-IQ" sz="2800" b="1" dirty="0">
              <a:solidFill>
                <a:srgbClr val="FF0000"/>
              </a:solidFill>
            </a:endParaRPr>
          </a:p>
          <a:p>
            <a:r>
              <a:rPr lang="ar-IQ" sz="2800" b="1" dirty="0">
                <a:solidFill>
                  <a:schemeClr val="tx1"/>
                </a:solidFill>
                <a:cs typeface="+mj-cs"/>
              </a:rPr>
              <a:t>أ-لا تشجع على تحقيق </a:t>
            </a:r>
            <a:r>
              <a:rPr lang="ar-IQ" sz="2800" b="1" dirty="0" err="1" smtClean="0">
                <a:solidFill>
                  <a:schemeClr val="tx1"/>
                </a:solidFill>
                <a:cs typeface="+mj-cs"/>
              </a:rPr>
              <a:t>الوفورات</a:t>
            </a:r>
            <a:endParaRPr lang="ar-IQ" sz="2800" b="1" dirty="0">
              <a:solidFill>
                <a:schemeClr val="tx1"/>
              </a:solidFill>
              <a:cs typeface="+mj-cs"/>
            </a:endParaRPr>
          </a:p>
          <a:p>
            <a:endParaRPr lang="ar-IQ" sz="2800" b="1" dirty="0">
              <a:solidFill>
                <a:schemeClr val="tx1"/>
              </a:solidFill>
              <a:cs typeface="+mj-cs"/>
            </a:endParaRPr>
          </a:p>
          <a:p>
            <a:r>
              <a:rPr lang="ar-IQ" sz="2800" b="1" dirty="0">
                <a:solidFill>
                  <a:schemeClr val="tx1"/>
                </a:solidFill>
                <a:cs typeface="+mj-cs"/>
              </a:rPr>
              <a:t>ب-قد تقع الاقسام المستقلة في مشكلات وتتخذ قرارات </a:t>
            </a:r>
            <a:r>
              <a:rPr lang="ar-IQ" sz="2800" b="1" dirty="0" smtClean="0">
                <a:solidFill>
                  <a:schemeClr val="tx1"/>
                </a:solidFill>
                <a:cs typeface="+mj-cs"/>
              </a:rPr>
              <a:t>خاطئة</a:t>
            </a:r>
          </a:p>
          <a:p>
            <a:endParaRPr lang="ar-IQ" sz="2800" b="1" dirty="0">
              <a:solidFill>
                <a:schemeClr val="tx1"/>
              </a:solidFill>
              <a:cs typeface="+mj-cs"/>
            </a:endParaRPr>
          </a:p>
          <a:p>
            <a:r>
              <a:rPr lang="ar-IQ" sz="2800" b="1" dirty="0">
                <a:solidFill>
                  <a:schemeClr val="tx1"/>
                </a:solidFill>
                <a:cs typeface="+mj-cs"/>
              </a:rPr>
              <a:t>ج-قد يصعب رقابة الادارة العليا في المنظمة على اقسامها المستقلة </a:t>
            </a:r>
            <a:r>
              <a:rPr lang="ar-IQ" sz="2800" b="1" dirty="0" smtClean="0">
                <a:solidFill>
                  <a:schemeClr val="tx1"/>
                </a:solidFill>
                <a:cs typeface="+mj-cs"/>
              </a:rPr>
              <a:t>ذاتيا</a:t>
            </a:r>
          </a:p>
          <a:p>
            <a:endParaRPr lang="ar-IQ" sz="2800" b="1" dirty="0">
              <a:solidFill>
                <a:schemeClr val="tx1"/>
              </a:solidFill>
              <a:cs typeface="+mj-cs"/>
            </a:endParaRPr>
          </a:p>
          <a:p>
            <a:r>
              <a:rPr lang="ar-IQ" sz="2800" b="1" dirty="0">
                <a:solidFill>
                  <a:schemeClr val="tx1"/>
                </a:solidFill>
                <a:cs typeface="+mj-cs"/>
              </a:rPr>
              <a:t>د-قد يؤدي ضعف الادارة على مستوى الاقسام المستقلة الى عدم تحقيق المستوى المطلوب في </a:t>
            </a:r>
            <a:r>
              <a:rPr lang="ar-IQ" sz="2800" b="1" dirty="0" smtClean="0">
                <a:solidFill>
                  <a:schemeClr val="tx1"/>
                </a:solidFill>
                <a:cs typeface="+mj-cs"/>
              </a:rPr>
              <a:t>اللامركزية</a:t>
            </a:r>
          </a:p>
          <a:p>
            <a:endParaRPr lang="ar-IQ" sz="2800" b="1" dirty="0">
              <a:solidFill>
                <a:schemeClr val="tx1"/>
              </a:solidFill>
              <a:cs typeface="+mj-cs"/>
            </a:endParaRPr>
          </a:p>
          <a:p>
            <a:r>
              <a:rPr lang="ar-IQ" sz="2800" b="1" dirty="0">
                <a:solidFill>
                  <a:schemeClr val="tx1"/>
                </a:solidFill>
                <a:cs typeface="+mj-cs"/>
              </a:rPr>
              <a:t>ه-تسمح بعض الانشطة بدرجة اعلى من اللامركزية قياسا بغيرها ,مثلا يمكن تطبيق اللامركزية بقسم الانتاج اما في قسم المالية </a:t>
            </a:r>
            <a:r>
              <a:rPr lang="ar-IQ" sz="2800" b="1" dirty="0" smtClean="0">
                <a:solidFill>
                  <a:schemeClr val="tx1"/>
                </a:solidFill>
                <a:cs typeface="+mj-cs"/>
              </a:rPr>
              <a:t>مرفوض</a:t>
            </a:r>
          </a:p>
          <a:p>
            <a:endParaRPr lang="ar-IQ" dirty="0">
              <a:solidFill>
                <a:schemeClr val="tx1"/>
              </a:solidFill>
            </a:endParaRPr>
          </a:p>
          <a:p>
            <a:endParaRPr lang="ar-IQ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</a:rPr>
              <a:t>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52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ar-SA" b="1" dirty="0" smtClean="0"/>
              <a:t>في هذا الفصل لازلنا ضمن وظيفة التنظيم وفي محاضرة اليوم نتطرق الى مبادئ التنظيم الاداري</a:t>
            </a:r>
            <a:r>
              <a:rPr lang="ar-SA" b="1" dirty="0" smtClean="0"/>
              <a:t>:</a:t>
            </a:r>
          </a:p>
          <a:p>
            <a:pPr marL="0" indent="0">
              <a:buNone/>
            </a:pPr>
            <a:endParaRPr lang="ar-SA" b="1" dirty="0"/>
          </a:p>
          <a:p>
            <a:pPr marL="0" indent="0">
              <a:buNone/>
            </a:pPr>
            <a:r>
              <a:rPr lang="ar-SA" sz="2800" b="1" dirty="0" smtClean="0"/>
              <a:t>اولا</a:t>
            </a:r>
            <a:r>
              <a:rPr lang="ar-SA" sz="2800" b="1" dirty="0" smtClean="0"/>
              <a:t>: الصلاحية</a:t>
            </a:r>
          </a:p>
          <a:p>
            <a:pPr marL="0" indent="0">
              <a:buNone/>
            </a:pPr>
            <a:r>
              <a:rPr lang="ar-SA" sz="2800" b="1" dirty="0" smtClean="0"/>
              <a:t>ثانيا: السلسلة الامرة</a:t>
            </a:r>
          </a:p>
          <a:p>
            <a:pPr marL="0" indent="0">
              <a:buNone/>
            </a:pPr>
            <a:r>
              <a:rPr lang="ar-SA" sz="2800" b="1" dirty="0" smtClean="0"/>
              <a:t>ثالثا: نطاق الرقابة </a:t>
            </a:r>
          </a:p>
          <a:p>
            <a:pPr marL="0" indent="0">
              <a:buNone/>
            </a:pPr>
            <a:r>
              <a:rPr lang="ar-SA" sz="2800" b="1" dirty="0" smtClean="0"/>
              <a:t>رابعا: تخويل الصلاحية</a:t>
            </a:r>
          </a:p>
          <a:p>
            <a:pPr marL="0" indent="0">
              <a:buNone/>
            </a:pPr>
            <a:r>
              <a:rPr lang="ar-SA" sz="2800" b="1" dirty="0" smtClean="0"/>
              <a:t>خامسا</a:t>
            </a:r>
            <a:r>
              <a:rPr lang="ar-SA" sz="2800" b="1" dirty="0" smtClean="0"/>
              <a:t>: اللامركزية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180997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42" y="1556792"/>
            <a:ext cx="9118058" cy="5301208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Col="0" anchor="ctr">
            <a:noAutofit/>
          </a:bodyPr>
          <a:lstStyle/>
          <a:p>
            <a:pPr>
              <a:spcAft>
                <a:spcPts val="1000"/>
              </a:spcAft>
            </a:pPr>
            <a:r>
              <a:rPr lang="ar-SA" sz="2400" dirty="0">
                <a:ea typeface="Calibri"/>
              </a:rPr>
              <a:t> </a:t>
            </a:r>
            <a:r>
              <a:rPr lang="ar-SA" sz="2400" dirty="0" smtClean="0">
                <a:ea typeface="Calibri"/>
              </a:rPr>
              <a:t/>
            </a:r>
            <a:br>
              <a:rPr lang="ar-SA" sz="2400" dirty="0" smtClean="0">
                <a:ea typeface="Calibri"/>
              </a:rPr>
            </a:br>
            <a:r>
              <a:rPr lang="ar-SA" sz="2400" dirty="0">
                <a:ea typeface="Calibri"/>
              </a:rPr>
              <a:t/>
            </a:r>
            <a:br>
              <a:rPr lang="ar-SA" sz="2400" dirty="0">
                <a:ea typeface="Calibri"/>
              </a:rPr>
            </a:br>
            <a:r>
              <a:rPr lang="ar-SA" sz="2400" dirty="0" smtClean="0">
                <a:ea typeface="Calibri"/>
              </a:rPr>
              <a:t/>
            </a:r>
            <a:br>
              <a:rPr lang="ar-SA" sz="2400" dirty="0" smtClean="0">
                <a:ea typeface="Calibri"/>
              </a:rPr>
            </a:br>
            <a:r>
              <a:rPr lang="ar-SA" sz="2800" dirty="0" smtClean="0">
                <a:solidFill>
                  <a:srgbClr val="FF0000"/>
                </a:solidFill>
                <a:ea typeface="Calibri"/>
              </a:rPr>
              <a:t>1- </a:t>
            </a:r>
            <a:r>
              <a:rPr lang="ar-SA" sz="2800" dirty="0">
                <a:solidFill>
                  <a:srgbClr val="FF0000"/>
                </a:solidFill>
                <a:ea typeface="Calibri"/>
              </a:rPr>
              <a:t>مفهوم الصلاحية</a:t>
            </a:r>
            <a:r>
              <a:rPr lang="ar-SA" sz="2800" dirty="0">
                <a:ea typeface="Calibri"/>
              </a:rPr>
              <a:t>: حق المدير او قدرته المستمدة من منصبه على اتخاذ القرار المؤثر في مرؤوسيه</a:t>
            </a:r>
            <a:r>
              <a:rPr lang="ar-SA" sz="2800" dirty="0" smtClean="0">
                <a:ea typeface="Calibri"/>
              </a:rPr>
              <a:t>.</a:t>
            </a:r>
            <a:br>
              <a:rPr lang="ar-SA" sz="2800" dirty="0" smtClean="0">
                <a:ea typeface="Calibri"/>
              </a:rPr>
            </a:br>
            <a:r>
              <a:rPr lang="ar-SA" sz="2800" dirty="0" smtClean="0">
                <a:ea typeface="Calibri"/>
              </a:rPr>
              <a:t/>
            </a:r>
            <a:br>
              <a:rPr lang="ar-SA" sz="2800" dirty="0" smtClean="0">
                <a:ea typeface="Calibri"/>
              </a:rPr>
            </a:br>
            <a:r>
              <a:rPr lang="ar-SA" sz="2800" dirty="0" smtClean="0">
                <a:solidFill>
                  <a:srgbClr val="FF0000"/>
                </a:solidFill>
                <a:ea typeface="Calibri"/>
              </a:rPr>
              <a:t>2-محددات </a:t>
            </a:r>
            <a:r>
              <a:rPr lang="ar-SA" sz="2800" dirty="0">
                <a:solidFill>
                  <a:srgbClr val="FF0000"/>
                </a:solidFill>
                <a:ea typeface="Calibri"/>
              </a:rPr>
              <a:t>قبول </a:t>
            </a:r>
            <a:r>
              <a:rPr lang="ar-SA" sz="2800" dirty="0" smtClean="0">
                <a:solidFill>
                  <a:srgbClr val="FF0000"/>
                </a:solidFill>
                <a:ea typeface="Calibri"/>
              </a:rPr>
              <a:t>الصلاحية</a:t>
            </a:r>
            <a:r>
              <a:rPr lang="ar-SA" sz="2800" dirty="0">
                <a:ea typeface="Calibri"/>
              </a:rPr>
              <a:t/>
            </a:r>
            <a:br>
              <a:rPr lang="ar-SA" sz="2800" dirty="0">
                <a:ea typeface="Calibri"/>
              </a:rPr>
            </a:br>
            <a:r>
              <a:rPr lang="ar-SA" sz="2800" dirty="0">
                <a:solidFill>
                  <a:srgbClr val="FF0000"/>
                </a:solidFill>
                <a:ea typeface="Calibri"/>
              </a:rPr>
              <a:t>أ-ثقافة المجتمع، </a:t>
            </a:r>
            <a:r>
              <a:rPr lang="ar-SA" sz="2800" dirty="0">
                <a:ea typeface="Calibri"/>
              </a:rPr>
              <a:t>الطبيعة الاجتماعية هناك افراد يخضعون لأوامر افراد اخرين</a:t>
            </a:r>
            <a:r>
              <a:rPr lang="ar-SA" sz="2800" dirty="0" smtClean="0">
                <a:ea typeface="Calibri"/>
              </a:rPr>
              <a:t>،  </a:t>
            </a:r>
            <a:r>
              <a:rPr lang="ar-SA" sz="2800" dirty="0" smtClean="0">
                <a:ea typeface="Calibri"/>
              </a:rPr>
              <a:t>ففي </a:t>
            </a:r>
            <a:r>
              <a:rPr lang="ar-SA" sz="2800" dirty="0">
                <a:ea typeface="Calibri"/>
              </a:rPr>
              <a:t>المنظمة لا </a:t>
            </a:r>
            <a:r>
              <a:rPr lang="ar-SA" sz="2800" dirty="0" smtClean="0">
                <a:ea typeface="Calibri"/>
              </a:rPr>
              <a:t>ينظر بشكل </a:t>
            </a:r>
            <a:r>
              <a:rPr lang="ar-SA" sz="2800" dirty="0">
                <a:ea typeface="Calibri"/>
              </a:rPr>
              <a:t>ايجابي لمن يحاول عصيان اوامر رئيسه</a:t>
            </a:r>
            <a:r>
              <a:rPr lang="ar-SA" sz="2800" dirty="0" smtClean="0">
                <a:ea typeface="Calibri"/>
              </a:rPr>
              <a:t>.</a:t>
            </a:r>
            <a:br>
              <a:rPr lang="ar-SA" sz="2800" dirty="0" smtClean="0">
                <a:ea typeface="Calibri"/>
              </a:rPr>
            </a:br>
            <a:r>
              <a:rPr lang="ar-SA" sz="2800" dirty="0">
                <a:ea typeface="Calibri"/>
              </a:rPr>
              <a:t/>
            </a:r>
            <a:br>
              <a:rPr lang="ar-SA" sz="2800" dirty="0">
                <a:ea typeface="Calibri"/>
              </a:rPr>
            </a:br>
            <a:r>
              <a:rPr lang="ar-SA" sz="2800" dirty="0">
                <a:solidFill>
                  <a:srgbClr val="FF0000"/>
                </a:solidFill>
                <a:ea typeface="Calibri"/>
              </a:rPr>
              <a:t>ب-المكافآت والعقوبات، </a:t>
            </a:r>
            <a:r>
              <a:rPr lang="ar-SA" sz="2800" dirty="0">
                <a:ea typeface="Calibri"/>
              </a:rPr>
              <a:t>من المتوقع اذعان(خضوع) الفرد او المدير قبل الترشيح للترقية او </a:t>
            </a:r>
            <a:r>
              <a:rPr lang="ar-SA" sz="2800" dirty="0" smtClean="0">
                <a:ea typeface="Calibri"/>
              </a:rPr>
              <a:t>الترفيع للحصول على مكافئة، </a:t>
            </a:r>
            <a:r>
              <a:rPr lang="ar-SA" sz="2800" dirty="0">
                <a:ea typeface="Calibri"/>
              </a:rPr>
              <a:t>كذلك </a:t>
            </a:r>
            <a:r>
              <a:rPr lang="ar-SA" sz="2800" dirty="0" smtClean="0">
                <a:ea typeface="Calibri"/>
              </a:rPr>
              <a:t>يتجنب العقوبة في </a:t>
            </a:r>
            <a:r>
              <a:rPr lang="ar-SA" sz="2800" dirty="0">
                <a:ea typeface="Calibri"/>
              </a:rPr>
              <a:t>حالة عصيان الاوامر . </a:t>
            </a:r>
            <a:br>
              <a:rPr lang="ar-SA" sz="2800" dirty="0">
                <a:ea typeface="Calibri"/>
              </a:rPr>
            </a:br>
            <a:r>
              <a:rPr lang="ar-SA" sz="2400" dirty="0">
                <a:ea typeface="Calibri"/>
              </a:rPr>
              <a:t/>
            </a:r>
            <a:br>
              <a:rPr lang="ar-SA" sz="2400" dirty="0">
                <a:ea typeface="Calibri"/>
              </a:rPr>
            </a:br>
            <a:r>
              <a:rPr lang="ar-SA" sz="2400" dirty="0">
                <a:ea typeface="Calibri"/>
              </a:rPr>
              <a:t/>
            </a:r>
            <a:br>
              <a:rPr lang="ar-SA" sz="2400" dirty="0">
                <a:ea typeface="Calibri"/>
              </a:rPr>
            </a:br>
            <a:r>
              <a:rPr lang="ar-SA" sz="2400" dirty="0" smtClean="0">
                <a:ea typeface="Calibri"/>
              </a:rPr>
              <a:t/>
            </a:r>
            <a:br>
              <a:rPr lang="ar-SA" sz="2400" dirty="0" smtClean="0">
                <a:ea typeface="Calibri"/>
              </a:rPr>
            </a:br>
            <a:r>
              <a:rPr lang="en-US" sz="2800" dirty="0">
                <a:ea typeface="Calibri"/>
                <a:cs typeface="Arial"/>
              </a:rPr>
              <a:t/>
            </a:r>
            <a:br>
              <a:rPr lang="en-US" sz="2800" dirty="0">
                <a:ea typeface="Calibri"/>
                <a:cs typeface="Arial"/>
              </a:rPr>
            </a:br>
            <a:endParaRPr lang="ar-IQ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28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اولا :الصلاحية(السلطة)</a:t>
            </a:r>
            <a:endParaRPr lang="ar-IQ" sz="2800" dirty="0">
              <a:solidFill>
                <a:srgbClr val="FF0000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937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08"/>
    </mc:Choice>
    <mc:Fallback xmlns="">
      <p:transition spd="slow" advTm="3530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73029" cy="6858000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Col="0" anchor="ctr">
            <a:noAutofit/>
          </a:bodyPr>
          <a:lstStyle/>
          <a:p>
            <a:pPr>
              <a:spcAft>
                <a:spcPts val="1000"/>
              </a:spcAft>
            </a:pPr>
            <a:r>
              <a:rPr lang="ar-SA" sz="2400" dirty="0">
                <a:ea typeface="Calibri"/>
              </a:rPr>
              <a:t> </a:t>
            </a:r>
            <a:r>
              <a:rPr lang="ar-SA" sz="2400" dirty="0" smtClean="0">
                <a:ea typeface="Calibri"/>
              </a:rPr>
              <a:t/>
            </a:r>
            <a:br>
              <a:rPr lang="ar-SA" sz="2400" dirty="0" smtClean="0">
                <a:ea typeface="Calibri"/>
              </a:rPr>
            </a:br>
            <a:r>
              <a:rPr lang="ar-SA" sz="2400" dirty="0">
                <a:ea typeface="Calibri"/>
              </a:rPr>
              <a:t/>
            </a:r>
            <a:br>
              <a:rPr lang="ar-SA" sz="2400" dirty="0">
                <a:ea typeface="Calibri"/>
              </a:rPr>
            </a:br>
            <a:r>
              <a:rPr lang="ar-SA" sz="2400" dirty="0" smtClean="0">
                <a:ea typeface="Calibri"/>
              </a:rPr>
              <a:t/>
            </a:r>
            <a:br>
              <a:rPr lang="ar-SA" sz="2400" dirty="0" smtClean="0">
                <a:ea typeface="Calibri"/>
              </a:rPr>
            </a:br>
            <a:r>
              <a:rPr lang="ar-SA" sz="2400" dirty="0">
                <a:ea typeface="Calibri"/>
              </a:rPr>
              <a:t/>
            </a:r>
            <a:br>
              <a:rPr lang="ar-SA" sz="2400" dirty="0">
                <a:ea typeface="Calibri"/>
              </a:rPr>
            </a:br>
            <a:r>
              <a:rPr lang="ar-SA" sz="2800" dirty="0" smtClean="0">
                <a:solidFill>
                  <a:srgbClr val="FF0000"/>
                </a:solidFill>
                <a:ea typeface="Calibri"/>
              </a:rPr>
              <a:t>ج-الولاء </a:t>
            </a:r>
            <a:r>
              <a:rPr lang="ar-SA" sz="2800" dirty="0">
                <a:solidFill>
                  <a:srgbClr val="FF0000"/>
                </a:solidFill>
                <a:ea typeface="Calibri"/>
              </a:rPr>
              <a:t>للمنظمة والايمان برسالتها</a:t>
            </a:r>
            <a:r>
              <a:rPr lang="ar-SA" sz="2800" dirty="0">
                <a:ea typeface="Calibri"/>
              </a:rPr>
              <a:t>، يؤدي الى قبول الافراد للصلاحيات وانها من اداء مهمات الوظيفة</a:t>
            </a:r>
            <a:r>
              <a:rPr lang="ar-SA" sz="2800" dirty="0" smtClean="0">
                <a:ea typeface="Calibri"/>
              </a:rPr>
              <a:t>.</a:t>
            </a:r>
            <a:br>
              <a:rPr lang="ar-SA" sz="2800" dirty="0" smtClean="0">
                <a:ea typeface="Calibri"/>
              </a:rPr>
            </a:br>
            <a:r>
              <a:rPr lang="ar-SA" sz="2800" dirty="0">
                <a:ea typeface="Calibri"/>
              </a:rPr>
              <a:t/>
            </a:r>
            <a:br>
              <a:rPr lang="ar-SA" sz="2800" dirty="0">
                <a:ea typeface="Calibri"/>
              </a:rPr>
            </a:br>
            <a:r>
              <a:rPr lang="ar-SA" sz="2800" dirty="0">
                <a:solidFill>
                  <a:srgbClr val="FF0000"/>
                </a:solidFill>
                <a:ea typeface="Calibri"/>
              </a:rPr>
              <a:t>د-الخبرات والمهارات الفنية، </a:t>
            </a:r>
            <a:r>
              <a:rPr lang="ar-SA" sz="2800" dirty="0">
                <a:ea typeface="Calibri"/>
              </a:rPr>
              <a:t>التي يتمتع بها المدير تمنح قبول صلاحيته من قبل افراد المنظمة</a:t>
            </a:r>
            <a:r>
              <a:rPr lang="ar-SA" sz="2800" dirty="0" smtClean="0">
                <a:ea typeface="Calibri"/>
              </a:rPr>
              <a:t>.</a:t>
            </a:r>
            <a:br>
              <a:rPr lang="ar-SA" sz="2800" dirty="0" smtClean="0">
                <a:ea typeface="Calibri"/>
              </a:rPr>
            </a:br>
            <a:r>
              <a:rPr lang="ar-SA" sz="2800" dirty="0">
                <a:ea typeface="Calibri"/>
              </a:rPr>
              <a:t/>
            </a:r>
            <a:br>
              <a:rPr lang="ar-SA" sz="2800" dirty="0">
                <a:ea typeface="Calibri"/>
              </a:rPr>
            </a:br>
            <a:r>
              <a:rPr lang="ar-SA" sz="2800" dirty="0">
                <a:solidFill>
                  <a:srgbClr val="FF0000"/>
                </a:solidFill>
                <a:ea typeface="Calibri"/>
              </a:rPr>
              <a:t>هـ- صفات القيادة المؤثرة, </a:t>
            </a:r>
            <a:r>
              <a:rPr lang="ar-SA" sz="2800" dirty="0">
                <a:ea typeface="Calibri"/>
              </a:rPr>
              <a:t>يستطيع المدراء الذين يتحلون بهذه الصفات الحصول على اعجاب الافراد وتقديرهم وبالتالي قبولهم لصلاحيات المدير </a:t>
            </a:r>
            <a:r>
              <a:rPr lang="ar-SA" sz="2800" dirty="0" smtClean="0">
                <a:ea typeface="Calibri"/>
              </a:rPr>
              <a:t>.</a:t>
            </a:r>
            <a:br>
              <a:rPr lang="ar-SA" sz="2800" dirty="0" smtClean="0">
                <a:ea typeface="Calibri"/>
              </a:rPr>
            </a:br>
            <a:r>
              <a:rPr lang="ar-SA" sz="2800" dirty="0">
                <a:ea typeface="Calibri"/>
              </a:rPr>
              <a:t/>
            </a:r>
            <a:br>
              <a:rPr lang="ar-SA" sz="2800" dirty="0">
                <a:ea typeface="Calibri"/>
              </a:rPr>
            </a:br>
            <a:r>
              <a:rPr lang="ar-SA" sz="2800" dirty="0">
                <a:solidFill>
                  <a:srgbClr val="FF0000"/>
                </a:solidFill>
                <a:ea typeface="Calibri"/>
              </a:rPr>
              <a:t>و-لتفادي تحمل بعض المسؤوليات </a:t>
            </a:r>
            <a:r>
              <a:rPr lang="ar-SA" sz="2800" dirty="0" smtClean="0">
                <a:solidFill>
                  <a:srgbClr val="FF0000"/>
                </a:solidFill>
                <a:ea typeface="Calibri"/>
              </a:rPr>
              <a:t>، </a:t>
            </a:r>
            <a:r>
              <a:rPr lang="ar-SA" sz="2800" dirty="0" smtClean="0">
                <a:ea typeface="Calibri"/>
              </a:rPr>
              <a:t>يسعى </a:t>
            </a:r>
            <a:r>
              <a:rPr lang="ar-SA" sz="2800" dirty="0">
                <a:ea typeface="Calibri"/>
              </a:rPr>
              <a:t>بعض المرؤوسين الى قبول صلاحيات رئيسهم.</a:t>
            </a:r>
            <a:br>
              <a:rPr lang="ar-SA" sz="2800" dirty="0">
                <a:ea typeface="Calibri"/>
              </a:rPr>
            </a:br>
            <a:r>
              <a:rPr lang="ar-SA" sz="2800" dirty="0" smtClean="0">
                <a:ea typeface="Calibri"/>
              </a:rPr>
              <a:t/>
            </a:r>
            <a:br>
              <a:rPr lang="ar-SA" sz="2800" dirty="0" smtClean="0">
                <a:ea typeface="Calibri"/>
              </a:rPr>
            </a:br>
            <a:r>
              <a:rPr lang="ar-SA" sz="2400" dirty="0">
                <a:ea typeface="Calibri"/>
              </a:rPr>
              <a:t/>
            </a:r>
            <a:br>
              <a:rPr lang="ar-SA" sz="2400" dirty="0">
                <a:ea typeface="Calibri"/>
              </a:rPr>
            </a:br>
            <a:r>
              <a:rPr lang="ar-SA" sz="2400" dirty="0" smtClean="0">
                <a:ea typeface="Calibri"/>
              </a:rPr>
              <a:t/>
            </a:r>
            <a:br>
              <a:rPr lang="ar-SA" sz="2400" dirty="0" smtClean="0">
                <a:ea typeface="Calibri"/>
              </a:rPr>
            </a:br>
            <a:r>
              <a:rPr lang="ar-SA" sz="2400" dirty="0" smtClean="0">
                <a:ea typeface="Calibri"/>
              </a:rPr>
              <a:t/>
            </a:r>
            <a:br>
              <a:rPr lang="ar-SA" sz="2400" dirty="0" smtClean="0">
                <a:ea typeface="Calibri"/>
              </a:rPr>
            </a:br>
            <a:r>
              <a:rPr lang="en-US" sz="2800" dirty="0">
                <a:ea typeface="Calibri"/>
                <a:cs typeface="Arial"/>
              </a:rPr>
              <a:t/>
            </a:r>
            <a:br>
              <a:rPr lang="en-US" sz="2800" dirty="0">
                <a:ea typeface="Calibri"/>
                <a:cs typeface="Arial"/>
              </a:rPr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1795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08"/>
    </mc:Choice>
    <mc:Fallback xmlns="">
      <p:transition spd="slow" advTm="3530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0768"/>
            <a:ext cx="8964488" cy="568863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/>
              <a:t> </a:t>
            </a: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800" dirty="0" smtClean="0"/>
              <a:t>تشهد </a:t>
            </a:r>
            <a:r>
              <a:rPr lang="ar-IQ" sz="2800" dirty="0"/>
              <a:t>المنظمة في حالات نادرة الى عصيان المرؤوسين </a:t>
            </a:r>
            <a:r>
              <a:rPr lang="ar-IQ" sz="2800" dirty="0" smtClean="0"/>
              <a:t>للأوامر </a:t>
            </a:r>
            <a:r>
              <a:rPr lang="ar-IQ" sz="2800" dirty="0"/>
              <a:t>الرسمية ،ويمكن تبويبها بالشكل التالي</a:t>
            </a:r>
            <a:r>
              <a:rPr lang="ar-IQ" sz="2800" dirty="0" smtClean="0"/>
              <a:t>:</a:t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>
                <a:solidFill>
                  <a:srgbClr val="FF0000"/>
                </a:solidFill>
              </a:rPr>
              <a:t>أ- </a:t>
            </a:r>
            <a:r>
              <a:rPr lang="ar-IQ" sz="2800" dirty="0" smtClean="0">
                <a:solidFill>
                  <a:srgbClr val="FF0000"/>
                </a:solidFill>
              </a:rPr>
              <a:t>الشكل </a:t>
            </a:r>
            <a:r>
              <a:rPr lang="ar-IQ" sz="2800" dirty="0">
                <a:solidFill>
                  <a:srgbClr val="FF0000"/>
                </a:solidFill>
              </a:rPr>
              <a:t>علني </a:t>
            </a:r>
            <a:r>
              <a:rPr lang="ar-IQ" sz="2800" dirty="0"/>
              <a:t>:عندما تقوم النقابة التي ينتمي اليها الافراد في بلورة رفض الاوامر على شكل تظلم من ادارة المنظمة </a:t>
            </a:r>
            <a:r>
              <a:rPr lang="ar-IQ" sz="2800" dirty="0" smtClean="0"/>
              <a:t>.</a:t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>
                <a:solidFill>
                  <a:srgbClr val="FF0000"/>
                </a:solidFill>
              </a:rPr>
              <a:t>ب- </a:t>
            </a:r>
            <a:r>
              <a:rPr lang="ar-IQ" sz="2800" dirty="0" smtClean="0">
                <a:solidFill>
                  <a:srgbClr val="FF0000"/>
                </a:solidFill>
              </a:rPr>
              <a:t>الشكل </a:t>
            </a:r>
            <a:r>
              <a:rPr lang="ar-IQ" sz="2800" dirty="0">
                <a:solidFill>
                  <a:srgbClr val="FF0000"/>
                </a:solidFill>
              </a:rPr>
              <a:t>غير علني</a:t>
            </a:r>
            <a:r>
              <a:rPr lang="ar-IQ" sz="2800" dirty="0"/>
              <a:t>: فالمرؤوسين يظهرون اذعانهم للصلاحية ويبطن رفضهم لها عن طريق عدم الاتيان بالسلوك المرغوب، وهذا هو التحدي الاكثر الاهمية </a:t>
            </a:r>
            <a:r>
              <a:rPr lang="ar-IQ" sz="2800" dirty="0" err="1"/>
              <a:t>للادارة</a:t>
            </a:r>
            <a:r>
              <a:rPr lang="ar-IQ" sz="2800" dirty="0"/>
              <a:t>.</a:t>
            </a:r>
            <a:br>
              <a:rPr lang="ar-IQ" sz="2800" dirty="0"/>
            </a:br>
            <a:endParaRPr lang="ar-IQ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8367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b">
            <a:normAutofit fontScale="25000" lnSpcReduction="20000"/>
          </a:bodyPr>
          <a:lstStyle/>
          <a:p>
            <a:pPr algn="ctr"/>
            <a:endParaRPr lang="ar-SA" sz="2800" dirty="0">
              <a:solidFill>
                <a:schemeClr val="tx1"/>
              </a:solidFill>
              <a:cs typeface="PT Bold Heading" panose="02010400000000000000" pitchFamily="2" charset="-78"/>
            </a:endParaRPr>
          </a:p>
          <a:p>
            <a:pPr algn="ctr"/>
            <a:endParaRPr lang="ar-SA" sz="2800" dirty="0">
              <a:solidFill>
                <a:schemeClr val="tx1"/>
              </a:solidFill>
              <a:cs typeface="PT Bold Heading" panose="02010400000000000000" pitchFamily="2" charset="-78"/>
            </a:endParaRPr>
          </a:p>
          <a:p>
            <a:pPr algn="ctr"/>
            <a:endParaRPr lang="ar-SA" sz="2800" dirty="0">
              <a:solidFill>
                <a:schemeClr val="tx1"/>
              </a:solidFill>
              <a:cs typeface="PT Bold Heading" panose="02010400000000000000" pitchFamily="2" charset="-78"/>
            </a:endParaRPr>
          </a:p>
          <a:p>
            <a:pPr algn="ctr"/>
            <a:endParaRPr lang="ar-SA" sz="2800" dirty="0">
              <a:solidFill>
                <a:schemeClr val="tx1"/>
              </a:solidFill>
              <a:cs typeface="PT Bold Heading" panose="02010400000000000000" pitchFamily="2" charset="-78"/>
            </a:endParaRPr>
          </a:p>
          <a:p>
            <a:pPr algn="ctr"/>
            <a:endParaRPr lang="ar-SA" sz="2800" dirty="0">
              <a:solidFill>
                <a:schemeClr val="tx1"/>
              </a:solidFill>
              <a:cs typeface="PT Bold Heading" panose="02010400000000000000" pitchFamily="2" charset="-78"/>
            </a:endParaRPr>
          </a:p>
          <a:p>
            <a:pPr algn="ctr"/>
            <a:endParaRPr lang="ar-SA" sz="2800" dirty="0">
              <a:solidFill>
                <a:schemeClr val="tx1"/>
              </a:solidFill>
              <a:cs typeface="PT Bold Heading" panose="02010400000000000000" pitchFamily="2" charset="-78"/>
            </a:endParaRPr>
          </a:p>
          <a:p>
            <a:pPr algn="ctr"/>
            <a:endParaRPr lang="ar-SA" sz="2800" dirty="0">
              <a:solidFill>
                <a:schemeClr val="tx1"/>
              </a:solidFill>
              <a:cs typeface="PT Bold Heading" panose="02010400000000000000" pitchFamily="2" charset="-78"/>
            </a:endParaRPr>
          </a:p>
          <a:p>
            <a:pPr algn="ctr"/>
            <a:endParaRPr lang="ar-SA" sz="2800" dirty="0">
              <a:solidFill>
                <a:schemeClr val="tx1"/>
              </a:solidFill>
              <a:cs typeface="PT Bold Heading" panose="02010400000000000000" pitchFamily="2" charset="-78"/>
            </a:endParaRPr>
          </a:p>
          <a:p>
            <a:pPr algn="ctr"/>
            <a:endParaRPr lang="ar-SA" sz="2800" dirty="0">
              <a:solidFill>
                <a:schemeClr val="tx1"/>
              </a:solidFill>
              <a:cs typeface="PT Bold Heading" panose="02010400000000000000" pitchFamily="2" charset="-78"/>
            </a:endParaRPr>
          </a:p>
          <a:p>
            <a:pPr algn="ctr"/>
            <a:endParaRPr lang="ar-SA" sz="2800" dirty="0">
              <a:solidFill>
                <a:schemeClr val="tx1"/>
              </a:solidFill>
              <a:cs typeface="PT Bold Heading" panose="02010400000000000000" pitchFamily="2" charset="-78"/>
            </a:endParaRPr>
          </a:p>
          <a:p>
            <a:pPr algn="ctr"/>
            <a:r>
              <a:rPr lang="ar-SA" sz="11200" dirty="0">
                <a:solidFill>
                  <a:srgbClr val="FF0000"/>
                </a:solidFill>
                <a:cs typeface="PT Bold Heading" panose="02010400000000000000" pitchFamily="2" charset="-78"/>
              </a:rPr>
              <a:t>3-اشكال مقاومة الصلاحية </a:t>
            </a:r>
            <a:endParaRPr lang="ar-IQ" sz="2800" dirty="0">
              <a:solidFill>
                <a:schemeClr val="tx1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358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4784"/>
            <a:ext cx="7772400" cy="47525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just"/>
            <a:r>
              <a:rPr lang="ar-IQ" sz="2400" dirty="0" smtClean="0"/>
              <a:t> </a:t>
            </a:r>
            <a:br>
              <a:rPr lang="ar-IQ" sz="2400" dirty="0" smtClean="0"/>
            </a:br>
            <a:r>
              <a:rPr lang="ar-IQ" sz="2800" dirty="0" smtClean="0">
                <a:solidFill>
                  <a:srgbClr val="FF0000"/>
                </a:solidFill>
              </a:rPr>
              <a:t>1-مفهوم السلسلة الامرة</a:t>
            </a:r>
            <a:r>
              <a:rPr lang="ar-IQ" sz="2800" dirty="0" smtClean="0"/>
              <a:t>: تعرف </a:t>
            </a:r>
            <a:r>
              <a:rPr lang="ar-IQ" sz="2800" dirty="0"/>
              <a:t>على انها علاقة بين الرئيس والمرؤوس من قمة المنظمة (المدير العام) يمكن تصور وجود سلسلة من الخطوط التي ترتبط ببقية مستويات الادارة</a:t>
            </a:r>
            <a:r>
              <a:rPr lang="ar-IQ" sz="2800" dirty="0" smtClean="0"/>
              <a:t>. </a:t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>وهي </a:t>
            </a:r>
            <a:r>
              <a:rPr lang="ar-IQ" sz="2800" dirty="0"/>
              <a:t>علاقة سلطوية تتسم بثلاثة خصائص</a:t>
            </a:r>
            <a:r>
              <a:rPr lang="ar-IQ" sz="2800" dirty="0" smtClean="0"/>
              <a:t>: الصلاحية، الاتصال</a:t>
            </a:r>
            <a:r>
              <a:rPr lang="ar-IQ" sz="2800" dirty="0"/>
              <a:t>، </a:t>
            </a:r>
            <a:r>
              <a:rPr lang="ar-IQ" sz="2800" dirty="0" smtClean="0"/>
              <a:t>المسؤولية</a:t>
            </a:r>
            <a:r>
              <a:rPr lang="ar-IQ" sz="2800" dirty="0"/>
              <a:t> </a:t>
            </a:r>
            <a:r>
              <a:rPr lang="ar-IQ" sz="2800" dirty="0" smtClean="0"/>
              <a:t>.</a:t>
            </a:r>
            <a:br>
              <a:rPr lang="ar-IQ" sz="2800" dirty="0" smtClean="0"/>
            </a:br>
            <a:r>
              <a:rPr lang="ar-IQ" sz="2800" dirty="0" smtClean="0"/>
              <a:t>كما في الشكل  التالي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2657"/>
            <a:ext cx="77724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250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ar-SA" sz="2400" b="1" dirty="0" smtClean="0">
              <a:solidFill>
                <a:schemeClr val="tx1"/>
              </a:solidFill>
              <a:ea typeface="Calibri"/>
              <a:cs typeface="PT Bold Heading" panose="02010400000000000000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11200" b="1" dirty="0">
                <a:solidFill>
                  <a:srgbClr val="FF0000"/>
                </a:solidFill>
                <a:ea typeface="Calibri"/>
                <a:cs typeface="PT Bold Heading" panose="02010400000000000000" pitchFamily="2" charset="-78"/>
              </a:rPr>
              <a:t>ثانيا: سلسلة الامرة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856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86" y="5157192"/>
            <a:ext cx="7738119" cy="1890080"/>
          </a:xfrm>
        </p:spPr>
        <p:txBody>
          <a:bodyPr>
            <a:normAutofit/>
          </a:bodyPr>
          <a:lstStyle/>
          <a:p>
            <a:pPr algn="ctr"/>
            <a:r>
              <a:rPr lang="ar-SA" sz="2400" dirty="0" smtClean="0"/>
              <a:t>خصائص السلسلة الامرة</a:t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ملاحظة/ </a:t>
            </a:r>
            <a:r>
              <a:rPr lang="ar-SA" sz="2400" b="0" dirty="0" smtClean="0"/>
              <a:t>الصلاحية تخول لذلك شكل  السهم نازل </a:t>
            </a:r>
            <a:br>
              <a:rPr lang="ar-SA" sz="2400" b="0" dirty="0" smtClean="0"/>
            </a:br>
            <a:r>
              <a:rPr lang="ar-SA" sz="2400" b="0" dirty="0" smtClean="0"/>
              <a:t>المسؤولية لا تخول لذلك شكل السهم صاعد</a:t>
            </a:r>
            <a:endParaRPr lang="ar-IQ" sz="24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396552" y="71398"/>
            <a:ext cx="9649072" cy="678660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087" y="710704"/>
            <a:ext cx="4686597" cy="341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986" y="696640"/>
            <a:ext cx="304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301" y="2218398"/>
            <a:ext cx="1512167" cy="46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980" y="664666"/>
            <a:ext cx="2305050" cy="27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63442"/>
            <a:ext cx="1304527" cy="629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220" y="710705"/>
            <a:ext cx="2286000" cy="270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99" y="3232397"/>
            <a:ext cx="909042" cy="629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086" y="4049439"/>
            <a:ext cx="4686597" cy="5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301" y="71398"/>
            <a:ext cx="1512167" cy="48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738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96752"/>
            <a:ext cx="9144000" cy="566124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  <a:cs typeface="+mj-cs"/>
              </a:rPr>
              <a:t>2-صعوبة 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الالتزام بالسلسلة الامرة</a:t>
            </a:r>
          </a:p>
          <a:p>
            <a:pPr marL="457200" indent="-457200">
              <a:buAutoNum type="arabic1Minus"/>
            </a:pPr>
            <a:endParaRPr lang="ar-SA" sz="2800" b="1" dirty="0" smtClean="0">
              <a:solidFill>
                <a:schemeClr val="tx1"/>
              </a:solidFill>
              <a:cs typeface="+mj-cs"/>
            </a:endParaRPr>
          </a:p>
          <a:p>
            <a:pPr marL="457200" indent="-457200">
              <a:buAutoNum type="arabic1Minus"/>
            </a:pPr>
            <a:endParaRPr lang="ar-SA" sz="2800" b="1" dirty="0">
              <a:solidFill>
                <a:schemeClr val="tx1"/>
              </a:solidFill>
              <a:cs typeface="+mj-cs"/>
            </a:endParaRPr>
          </a:p>
          <a:p>
            <a:pPr marL="457200" indent="-457200">
              <a:buAutoNum type="arabic1Minus"/>
            </a:pPr>
            <a:r>
              <a:rPr lang="ar-SA" sz="2800" b="1" dirty="0" smtClean="0">
                <a:solidFill>
                  <a:schemeClr val="tx1"/>
                </a:solidFill>
                <a:cs typeface="+mj-cs"/>
              </a:rPr>
              <a:t>متطلبات </a:t>
            </a:r>
            <a:r>
              <a:rPr lang="ar-SA" sz="2800" b="1" dirty="0">
                <a:solidFill>
                  <a:schemeClr val="tx1"/>
                </a:solidFill>
                <a:cs typeface="+mj-cs"/>
              </a:rPr>
              <a:t>السرعة في اجراء الاتصال, فالاتصال من خلال مستويات ادارية متعددة بحسب السلسلة يستنزف الوقت. </a:t>
            </a:r>
            <a:endParaRPr lang="ar-SA" sz="2800" b="1" dirty="0" smtClean="0">
              <a:solidFill>
                <a:schemeClr val="tx1"/>
              </a:solidFill>
              <a:cs typeface="+mj-cs"/>
            </a:endParaRPr>
          </a:p>
          <a:p>
            <a:endParaRPr lang="ar-SA" sz="2800" b="1" dirty="0">
              <a:solidFill>
                <a:schemeClr val="tx1"/>
              </a:solidFill>
              <a:cs typeface="+mj-cs"/>
            </a:endParaRPr>
          </a:p>
          <a:p>
            <a:r>
              <a:rPr lang="ar-SA" sz="2800" b="1" dirty="0" smtClean="0">
                <a:solidFill>
                  <a:schemeClr val="tx1"/>
                </a:solidFill>
                <a:cs typeface="+mj-cs"/>
              </a:rPr>
              <a:t>ب-الالتزام </a:t>
            </a:r>
            <a:r>
              <a:rPr lang="ar-SA" sz="2800" b="1" dirty="0">
                <a:solidFill>
                  <a:schemeClr val="tx1"/>
                </a:solidFill>
                <a:cs typeface="+mj-cs"/>
              </a:rPr>
              <a:t>الصارم بسلسلة الامرة قد يعيق تفهم الرئيس بالمرؤوسين في المستويات الدنيا مما </a:t>
            </a:r>
            <a:r>
              <a:rPr lang="ar-SA" sz="2800" b="1" dirty="0" err="1">
                <a:solidFill>
                  <a:schemeClr val="tx1"/>
                </a:solidFill>
                <a:cs typeface="+mj-cs"/>
              </a:rPr>
              <a:t>لايجعله</a:t>
            </a:r>
            <a:r>
              <a:rPr lang="ar-SA" sz="2800" b="1" dirty="0">
                <a:solidFill>
                  <a:schemeClr val="tx1"/>
                </a:solidFill>
                <a:cs typeface="+mj-cs"/>
              </a:rPr>
              <a:t> يحس بحرارة الميدان. </a:t>
            </a:r>
            <a:endParaRPr lang="ar-SA" sz="2800" b="1" dirty="0" smtClean="0">
              <a:solidFill>
                <a:schemeClr val="tx1"/>
              </a:solidFill>
              <a:cs typeface="+mj-cs"/>
            </a:endParaRPr>
          </a:p>
          <a:p>
            <a:endParaRPr lang="ar-SA" sz="2800" b="1" dirty="0">
              <a:solidFill>
                <a:schemeClr val="tx1"/>
              </a:solidFill>
              <a:cs typeface="+mj-cs"/>
            </a:endParaRPr>
          </a:p>
          <a:p>
            <a:r>
              <a:rPr lang="ar-SA" sz="2800" b="1" dirty="0" smtClean="0">
                <a:solidFill>
                  <a:srgbClr val="FF0000"/>
                </a:solidFill>
                <a:cs typeface="+mj-cs"/>
              </a:rPr>
              <a:t>وحدة 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الامر: </a:t>
            </a:r>
            <a:r>
              <a:rPr lang="ar-SA" sz="2800" b="1" dirty="0">
                <a:solidFill>
                  <a:schemeClr val="tx1"/>
                </a:solidFill>
                <a:cs typeface="+mj-cs"/>
              </a:rPr>
              <a:t>ينبغي أن يكون للموظف قائد أو رئيس واحد يتلقى منه الأوامر والتعليمات والتوجيهات.</a:t>
            </a:r>
          </a:p>
          <a:p>
            <a:endParaRPr lang="ar-SA" sz="2400" dirty="0"/>
          </a:p>
          <a:p>
            <a:endParaRPr lang="ar-SA" sz="2400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0998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532859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1" anchor="b">
            <a:normAutofit fontScale="90000"/>
          </a:bodyPr>
          <a:lstStyle/>
          <a:p>
            <a:pPr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panose="020B0604020202020204" pitchFamily="34" charset="0"/>
              <a:tabLst>
                <a:tab pos="4933950" algn="l"/>
              </a:tabLst>
            </a:pP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>1</a:t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  <a:t/>
            </a:r>
            <a:br>
              <a:rPr lang="ar-IQ" sz="2400" dirty="0" smtClean="0">
                <a:solidFill>
                  <a:srgbClr val="FF0000"/>
                </a:solidFill>
                <a:latin typeface="+mn-lt"/>
                <a:ea typeface="Calibri"/>
              </a:rPr>
            </a:br>
            <a:r>
              <a:rPr lang="ar-IQ" sz="3100" dirty="0" smtClean="0">
                <a:solidFill>
                  <a:srgbClr val="FF0000"/>
                </a:solidFill>
                <a:latin typeface="+mn-lt"/>
                <a:ea typeface="Calibri"/>
              </a:rPr>
              <a:t>1</a:t>
            </a:r>
            <a:r>
              <a:rPr lang="ar-IQ" sz="3100" dirty="0" smtClean="0">
                <a:solidFill>
                  <a:srgbClr val="FF0000"/>
                </a:solidFill>
                <a:latin typeface="+mn-lt"/>
                <a:ea typeface="Calibri"/>
              </a:rPr>
              <a:t>-مفهوم </a:t>
            </a:r>
            <a:r>
              <a:rPr lang="ar-IQ" sz="3100" dirty="0" smtClean="0">
                <a:solidFill>
                  <a:srgbClr val="FF0000"/>
                </a:solidFill>
                <a:latin typeface="+mn-lt"/>
                <a:ea typeface="Calibri"/>
              </a:rPr>
              <a:t>نطاق الرقابة </a:t>
            </a:r>
            <a:r>
              <a:rPr lang="ar-IQ" sz="3100" dirty="0" smtClean="0">
                <a:latin typeface="+mn-lt"/>
                <a:ea typeface="Calibri"/>
              </a:rPr>
              <a:t>عدد </a:t>
            </a:r>
            <a:r>
              <a:rPr lang="ar-IQ" sz="3100" dirty="0">
                <a:latin typeface="+mn-lt"/>
                <a:ea typeface="Calibri"/>
              </a:rPr>
              <a:t>المرؤوسين المباشرين الذين يتولى مسؤوليتهم مدير واحد , فاذا كان العدد مرؤوسا واحدا فان نطاق الرقابة يساوي واحد. </a:t>
            </a:r>
            <a:r>
              <a:rPr lang="ar-IQ" sz="3100" dirty="0" smtClean="0">
                <a:latin typeface="+mn-lt"/>
                <a:ea typeface="Calibri"/>
              </a:rPr>
              <a:t>  </a:t>
            </a:r>
            <a:br>
              <a:rPr lang="ar-IQ" sz="3100" dirty="0" smtClean="0">
                <a:latin typeface="+mn-lt"/>
                <a:ea typeface="Calibri"/>
              </a:rPr>
            </a:br>
            <a:r>
              <a:rPr lang="ar-IQ" sz="2400" dirty="0" smtClean="0">
                <a:latin typeface="+mn-lt"/>
                <a:ea typeface="Calibri"/>
              </a:rPr>
              <a:t/>
            </a:r>
            <a:br>
              <a:rPr lang="ar-IQ" sz="2400" dirty="0" smtClean="0">
                <a:latin typeface="+mn-lt"/>
                <a:ea typeface="Calibri"/>
              </a:rPr>
            </a:br>
            <a:r>
              <a:rPr lang="ar-IQ" sz="2400" dirty="0">
                <a:latin typeface="+mn-lt"/>
                <a:ea typeface="Calibri"/>
              </a:rPr>
              <a:t/>
            </a:r>
            <a:br>
              <a:rPr lang="ar-IQ" sz="2400" dirty="0">
                <a:latin typeface="+mn-lt"/>
                <a:ea typeface="Calibri"/>
              </a:rPr>
            </a:br>
            <a:r>
              <a:rPr lang="ar-IQ" sz="3100" dirty="0" smtClean="0">
                <a:solidFill>
                  <a:srgbClr val="FF0000"/>
                </a:solidFill>
                <a:latin typeface="+mn-lt"/>
                <a:ea typeface="Calibri"/>
              </a:rPr>
              <a:t>نطاق </a:t>
            </a:r>
            <a:r>
              <a:rPr lang="ar-IQ" sz="3100" dirty="0">
                <a:solidFill>
                  <a:srgbClr val="FF0000"/>
                </a:solidFill>
                <a:latin typeface="+mn-lt"/>
                <a:ea typeface="Calibri"/>
              </a:rPr>
              <a:t>الرقابة وعلاقته بمستويات </a:t>
            </a:r>
            <a:r>
              <a:rPr lang="ar-IQ" sz="3100" dirty="0" smtClean="0">
                <a:solidFill>
                  <a:srgbClr val="FF0000"/>
                </a:solidFill>
                <a:latin typeface="+mn-lt"/>
                <a:ea typeface="Calibri"/>
              </a:rPr>
              <a:t>الادارية </a:t>
            </a:r>
            <a:r>
              <a:rPr lang="ar-IQ" sz="3100" dirty="0" smtClean="0">
                <a:latin typeface="+mn-lt"/>
                <a:ea typeface="Calibri"/>
              </a:rPr>
              <a:t>، يرتبط </a:t>
            </a:r>
            <a:r>
              <a:rPr lang="ar-IQ" sz="3100" dirty="0">
                <a:latin typeface="+mn-lt"/>
                <a:ea typeface="Calibri"/>
              </a:rPr>
              <a:t>حجم نطاق الرقابة عكسيا بعدد المستويات الادارية المتعاقبة في المنظمة كلما اتسع نطاق الرقابة اتجه الهيكل التنظيمي نحو تقليل المستويات والعكس في حالة ضيق </a:t>
            </a:r>
            <a:r>
              <a:rPr lang="ar-IQ" sz="3100" dirty="0" smtClean="0">
                <a:latin typeface="+mn-lt"/>
                <a:ea typeface="Calibri"/>
              </a:rPr>
              <a:t>النطاق</a:t>
            </a:r>
            <a:br>
              <a:rPr lang="ar-IQ" sz="3100" dirty="0" smtClean="0">
                <a:latin typeface="+mn-lt"/>
                <a:ea typeface="Calibri"/>
              </a:rPr>
            </a:br>
            <a:r>
              <a:rPr lang="ar-IQ" sz="2400" dirty="0">
                <a:latin typeface="+mn-lt"/>
                <a:ea typeface="Calibri"/>
              </a:rPr>
              <a:t/>
            </a:r>
            <a:br>
              <a:rPr lang="ar-IQ" sz="2400" dirty="0">
                <a:latin typeface="+mn-lt"/>
                <a:ea typeface="Calibri"/>
              </a:rPr>
            </a:br>
            <a:r>
              <a:rPr lang="ar-IQ" sz="2700" b="0" dirty="0" smtClean="0">
                <a:latin typeface="+mn-lt"/>
                <a:ea typeface="Calibri"/>
              </a:rPr>
              <a:t/>
            </a:r>
            <a:br>
              <a:rPr lang="ar-IQ" sz="2700" b="0" dirty="0" smtClean="0">
                <a:latin typeface="+mn-lt"/>
                <a:ea typeface="Calibri"/>
              </a:rPr>
            </a:br>
            <a:r>
              <a:rPr lang="ar-IQ" sz="2700" b="0" dirty="0">
                <a:latin typeface="+mn-lt"/>
                <a:ea typeface="Calibri"/>
              </a:rPr>
              <a:t/>
            </a:r>
            <a:br>
              <a:rPr lang="ar-IQ" sz="2700" b="0" dirty="0">
                <a:latin typeface="+mn-lt"/>
                <a:ea typeface="Calibri"/>
              </a:rPr>
            </a:br>
            <a:endParaRPr lang="ar-IQ" sz="2700" b="0" dirty="0">
              <a:latin typeface="+mn-lt"/>
              <a:ea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6632"/>
            <a:ext cx="8568952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1" anchor="b">
            <a:normAutofit fontScale="975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800" b="1" cap="all" dirty="0">
                <a:solidFill>
                  <a:srgbClr val="FF0000"/>
                </a:solidFill>
                <a:ea typeface="Calibri"/>
                <a:cs typeface="PT Bold Heading" panose="02010400000000000000" pitchFamily="2" charset="-78"/>
              </a:rPr>
              <a:t>ثالثا: نطاق الرقابة والاشراف</a:t>
            </a:r>
          </a:p>
        </p:txBody>
      </p:sp>
    </p:spTree>
    <p:extLst>
      <p:ext uri="{BB962C8B-B14F-4D97-AF65-F5344CB8AC3E}">
        <p14:creationId xmlns:p14="http://schemas.microsoft.com/office/powerpoint/2010/main" val="3131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613</TotalTime>
  <Words>411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الفصل الثامن الصلاحية، السلسلة الامرة، نطاق الرقابة</vt:lpstr>
      <vt:lpstr>PowerPoint Presentation</vt:lpstr>
      <vt:lpstr>    1- مفهوم الصلاحية: حق المدير او قدرته المستمدة من منصبه على اتخاذ القرار المؤثر في مرؤوسيه.  2-محددات قبول الصلاحية أ-ثقافة المجتمع، الطبيعة الاجتماعية هناك افراد يخضعون لأوامر افراد اخرين،  ففي المنظمة لا ينظر بشكل ايجابي لمن يحاول عصيان اوامر رئيسه.  ب-المكافآت والعقوبات، من المتوقع اذعان(خضوع) الفرد او المدير قبل الترشيح للترقية او الترفيع للحصول على مكافئة، كذلك يتجنب العقوبة في حالة عصيان الاوامر .      </vt:lpstr>
      <vt:lpstr>     ج-الولاء للمنظمة والايمان برسالتها، يؤدي الى قبول الافراد للصلاحيات وانها من اداء مهمات الوظيفة.  د-الخبرات والمهارات الفنية، التي يتمتع بها المدير تمنح قبول صلاحيته من قبل افراد المنظمة.  هـ- صفات القيادة المؤثرة, يستطيع المدراء الذين يتحلون بهذه الصفات الحصول على اعجاب الافراد وتقديرهم وبالتالي قبولهم لصلاحيات المدير .  و-لتفادي تحمل بعض المسؤوليات ، يسعى بعض المرؤوسين الى قبول صلاحيات رئيسهم.      </vt:lpstr>
      <vt:lpstr>  تشهد المنظمة في حالات نادرة الى عصيان المرؤوسين للأوامر الرسمية ،ويمكن تبويبها بالشكل التالي:  أ- الشكل علني :عندما تقوم النقابة التي ينتمي اليها الافراد في بلورة رفض الاوامر على شكل تظلم من ادارة المنظمة .  ب- الشكل غير علني: فالمرؤوسين يظهرون اذعانهم للصلاحية ويبطن رفضهم لها عن طريق عدم الاتيان بالسلوك المرغوب، وهذا هو التحدي الاكثر الاهمية للادارة. </vt:lpstr>
      <vt:lpstr>  1-مفهوم السلسلة الامرة: تعرف على انها علاقة بين الرئيس والمرؤوس من قمة المنظمة (المدير العام) يمكن تصور وجود سلسلة من الخطوط التي ترتبط ببقية مستويات الادارة.   وهي علاقة سلطوية تتسم بثلاثة خصائص: الصلاحية، الاتصال، المسؤولية . كما في الشكل  التالي </vt:lpstr>
      <vt:lpstr>خصائص السلسلة الامرة  ملاحظة/ الصلاحية تخول لذلك شكل  السهم نازل  المسؤولية لا تخول لذلك شكل السهم صاعد</vt:lpstr>
      <vt:lpstr>PowerPoint Presentation</vt:lpstr>
      <vt:lpstr> 1                     1-مفهوم نطاق الرقابة عدد المرؤوسين المباشرين الذين يتولى مسؤوليتهم مدير واحد , فاذا كان العدد مرؤوسا واحدا فان نطاق الرقابة يساوي واحد.      نطاق الرقابة وعلاقته بمستويات الادارية ، يرتبط حجم نطاق الرقابة عكسيا بعدد المستويات الادارية المتعاقبة في المنظمة كلما اتسع نطاق الرقابة اتجه الهيكل التنظيمي نحو تقليل المستويات والعكس في حالة ضيق النطاق    </vt:lpstr>
      <vt:lpstr>2-المتغيرات المؤثرة بالحجم المثل للنطاق  أ-طبيعة العمل: كلما ازدادت صعوبة العمل او تسع العمل جغرافيا  ضاق نطاق الرقابة. ب-شخصية المدير: يتفوت المديرون بالخصائص الفكرية والعاطفية والبدنية.  ج-الاساليب الادارية: بعض الاساليب تساعد المدير على ادارة عدد اكبر من المرؤوسين منها تخويل الصلاحية، استخدام المساعدين.  د-القابلية و ا لتدريب: كلما تحسنت قابليات وتدريب المرؤوسين كلما ارتفعت قدرتهم على حل مشاكلهم دون الرجوع الى المدير.     </vt:lpstr>
      <vt:lpstr>رابعا: تخويل(تفويض) الصلاحية</vt:lpstr>
      <vt:lpstr>PowerPoint Presentation</vt:lpstr>
      <vt:lpstr>خامسا: اللامركزية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السادس  المعلومات و اتخاذ القرار</dc:title>
  <dc:creator>ahmed king</dc:creator>
  <cp:lastModifiedBy>Mohammed</cp:lastModifiedBy>
  <cp:revision>61</cp:revision>
  <dcterms:created xsi:type="dcterms:W3CDTF">2020-03-29T19:43:28Z</dcterms:created>
  <dcterms:modified xsi:type="dcterms:W3CDTF">2020-06-01T22:11:09Z</dcterms:modified>
</cp:coreProperties>
</file>