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4"/>
  </p:notesMasterIdLst>
  <p:sldIdLst>
    <p:sldId id="256" r:id="rId2"/>
    <p:sldId id="266" r:id="rId3"/>
    <p:sldId id="257" r:id="rId4"/>
    <p:sldId id="272" r:id="rId5"/>
    <p:sldId id="259" r:id="rId6"/>
    <p:sldId id="260" r:id="rId7"/>
    <p:sldId id="263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840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4CA1DB-93EA-41C1-8097-8BB89ECEA8AF}" type="datetimeFigureOut">
              <a:rPr lang="ar-IQ" smtClean="0"/>
              <a:t>23/08/1441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D2BDF1-A507-41D0-9601-8E4F48B74C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320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BDF1-A507-41D0-9601-8E4F48B74C43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849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486600" cy="2304256"/>
          </a:xfrm>
        </p:spPr>
        <p:txBody>
          <a:bodyPr/>
          <a:lstStyle/>
          <a:p>
            <a:pPr algn="ctr"/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> </a:t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600" b="1" dirty="0" smtClean="0"/>
              <a:t>الفصل </a:t>
            </a:r>
            <a:r>
              <a:rPr lang="ar-IQ" sz="3600" b="1" dirty="0" smtClean="0"/>
              <a:t>الرابع / </a:t>
            </a:r>
            <a:r>
              <a:rPr lang="ar-IQ" sz="3600" b="1" dirty="0" smtClean="0"/>
              <a:t>الاهداف والتخطيط الاستراتيجي</a:t>
            </a:r>
            <a:br>
              <a:rPr lang="ar-IQ" sz="36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1050" b="1" dirty="0" smtClean="0"/>
              <a:t/>
            </a:r>
            <a:br>
              <a:rPr lang="ar-IQ" sz="1050" b="1" dirty="0" smtClean="0"/>
            </a:br>
            <a:r>
              <a:rPr lang="ar-IQ" sz="4000" b="1" dirty="0" smtClean="0">
                <a:solidFill>
                  <a:srgbClr val="FF0000"/>
                </a:solidFill>
              </a:rPr>
              <a:t>المحاضرة الاولى / الاهداف</a:t>
            </a: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endParaRPr lang="ar-IQ" sz="32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858000" cy="1440160"/>
          </a:xfrm>
        </p:spPr>
        <p:txBody>
          <a:bodyPr/>
          <a:lstStyle/>
          <a:p>
            <a:pPr algn="ctr"/>
            <a:r>
              <a:rPr lang="ar-IQ" sz="3200" b="1" spc="-80" dirty="0">
                <a:solidFill>
                  <a:schemeClr val="tx1"/>
                </a:solidFill>
                <a:ea typeface="+mj-ea"/>
                <a:cs typeface="Times New Roman"/>
              </a:rPr>
              <a:t>اعداد</a:t>
            </a:r>
            <a:r>
              <a:rPr lang="ar-IQ" sz="3200" b="1" spc="-80" dirty="0" smtClean="0">
                <a:solidFill>
                  <a:schemeClr val="tx1"/>
                </a:solidFill>
                <a:ea typeface="+mj-ea"/>
                <a:cs typeface="Times New Roman"/>
              </a:rPr>
              <a:t>: م.د  ناديــــة داخل  عناد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7772400" cy="4572223"/>
          </a:xfrm>
        </p:spPr>
        <p:txBody>
          <a:bodyPr/>
          <a:lstStyle/>
          <a:p>
            <a:pPr algn="r"/>
            <a:r>
              <a:rPr lang="ar-IQ" sz="2800" b="1" dirty="0" smtClean="0"/>
              <a:t>ج- تحديد </a:t>
            </a:r>
            <a:r>
              <a:rPr lang="ar-IQ" sz="2800" b="1" dirty="0" smtClean="0"/>
              <a:t>مجالات النتائج الاساسية.</a:t>
            </a:r>
            <a:br>
              <a:rPr lang="ar-IQ" sz="2800" b="1" dirty="0" smtClean="0"/>
            </a:b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IQ" sz="2800" b="1" dirty="0" smtClean="0"/>
              <a:t>د- توضيح </a:t>
            </a:r>
            <a:r>
              <a:rPr lang="ar-IQ" sz="2800" b="1" dirty="0" smtClean="0"/>
              <a:t>الادوار ووضع معايير الاداء وتنظيم المعلومات.</a:t>
            </a:r>
            <a:br>
              <a:rPr lang="ar-IQ" sz="2800" b="1" dirty="0" smtClean="0"/>
            </a:b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IQ" sz="2800" b="1" dirty="0" smtClean="0"/>
              <a:t>هـ- لقاء </a:t>
            </a:r>
            <a:r>
              <a:rPr lang="ar-IQ" sz="2800" b="1" dirty="0" smtClean="0"/>
              <a:t>المدير والمرؤوس بوقت لاحق لتقييم مدى نجاح المرؤوس في بلوغ الاهداف.</a:t>
            </a:r>
            <a:br>
              <a:rPr lang="ar-IQ" sz="2800" b="1" dirty="0" smtClean="0"/>
            </a:b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423982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ea typeface="Calibri"/>
              </a:rPr>
              <a:t>1-تحسين </a:t>
            </a:r>
            <a:r>
              <a:rPr lang="ar-SA" sz="2800" b="1" dirty="0">
                <a:ea typeface="Calibri"/>
              </a:rPr>
              <a:t>مشاركة وظيفة </a:t>
            </a:r>
            <a:r>
              <a:rPr lang="ar-SA" sz="2800" b="1" dirty="0" smtClean="0">
                <a:ea typeface="Calibri"/>
              </a:rPr>
              <a:t>التخطيط</a:t>
            </a:r>
            <a:r>
              <a:rPr lang="ar-IQ" sz="2800" b="1" dirty="0" smtClean="0">
                <a:ea typeface="Calibri"/>
              </a:rPr>
              <a:t/>
            </a:r>
            <a:br>
              <a:rPr lang="ar-IQ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>
                <a:ea typeface="Calibri"/>
              </a:rPr>
              <a:t>2-المشاركة في وضع </a:t>
            </a:r>
            <a:r>
              <a:rPr lang="ar-SA" sz="2800" b="1" dirty="0" smtClean="0">
                <a:ea typeface="Calibri"/>
              </a:rPr>
              <a:t>الاهداف</a:t>
            </a:r>
            <a:r>
              <a:rPr lang="ar-IQ" sz="2800" b="1" dirty="0" smtClean="0">
                <a:ea typeface="Calibri"/>
              </a:rPr>
              <a:t/>
            </a:r>
            <a:br>
              <a:rPr lang="ar-IQ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>
                <a:ea typeface="Calibri"/>
              </a:rPr>
              <a:t>3-تحقيق التكامل بين اهداف الفرد واهداف </a:t>
            </a:r>
            <a:r>
              <a:rPr lang="ar-SA" sz="2800" b="1" dirty="0" smtClean="0">
                <a:ea typeface="Calibri"/>
              </a:rPr>
              <a:t>المنظمة</a:t>
            </a:r>
            <a:r>
              <a:rPr lang="en-US" sz="2800" b="1" dirty="0" smtClean="0">
                <a:ea typeface="Calibri"/>
              </a:rPr>
              <a:t/>
            </a:r>
            <a:br>
              <a:rPr lang="en-US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>
                <a:ea typeface="Calibri"/>
              </a:rPr>
              <a:t>4-امكانية استيعاب اهداف الجماعات الصغيرة ضمن اهداف </a:t>
            </a:r>
            <a:r>
              <a:rPr lang="ar-SA" sz="2800" b="1" dirty="0" smtClean="0">
                <a:ea typeface="Calibri"/>
              </a:rPr>
              <a:t>المنظمة</a:t>
            </a:r>
            <a:r>
              <a:rPr lang="ar-IQ" sz="2800" b="1" dirty="0" smtClean="0">
                <a:ea typeface="Calibri"/>
              </a:rPr>
              <a:t/>
            </a:r>
            <a:br>
              <a:rPr lang="ar-IQ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>
                <a:ea typeface="Calibri"/>
              </a:rPr>
              <a:t>5-تحديد معالم الهيكل التنظيمي</a:t>
            </a: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endParaRPr lang="ar-IQ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ايجابيات الادارة بالأهداف</a:t>
            </a:r>
            <a:endParaRPr lang="ar-IQ" sz="32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984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ea typeface="Calibri"/>
              </a:rPr>
              <a:t>أ- الفشل </a:t>
            </a:r>
            <a:r>
              <a:rPr lang="ar-SA" sz="2800" b="1" dirty="0">
                <a:ea typeface="Calibri"/>
              </a:rPr>
              <a:t>في نشر فلسفة الادارة بالأهداف بين افراد </a:t>
            </a:r>
            <a:r>
              <a:rPr lang="ar-SA" sz="2800" b="1" dirty="0" smtClean="0">
                <a:ea typeface="Calibri"/>
              </a:rPr>
              <a:t>المنظمة</a:t>
            </a:r>
            <a:r>
              <a:rPr lang="en-US" sz="2800" b="1" dirty="0" smtClean="0">
                <a:ea typeface="Calibri"/>
              </a:rPr>
              <a:t>.</a:t>
            </a:r>
            <a:br>
              <a:rPr lang="en-US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 smtClean="0">
                <a:ea typeface="Calibri"/>
              </a:rPr>
              <a:t>ب- ضعف </a:t>
            </a:r>
            <a:r>
              <a:rPr lang="ar-SA" sz="2800" b="1" dirty="0">
                <a:ea typeface="Calibri"/>
              </a:rPr>
              <a:t>التوجيه وعدم بيان المؤشرات اثناء تحديد </a:t>
            </a:r>
            <a:r>
              <a:rPr lang="ar-SA" sz="2800" b="1" dirty="0" smtClean="0">
                <a:ea typeface="Calibri"/>
              </a:rPr>
              <a:t>الاهداف</a:t>
            </a:r>
            <a:r>
              <a:rPr lang="en-US" sz="2800" b="1" dirty="0" smtClean="0">
                <a:ea typeface="Calibri"/>
              </a:rPr>
              <a:t> . </a:t>
            </a:r>
            <a:r>
              <a:rPr lang="ar-SA" sz="2800" b="1" dirty="0" smtClean="0">
                <a:ea typeface="Calibri"/>
              </a:rPr>
              <a:t/>
            </a:r>
            <a:br>
              <a:rPr lang="ar-SA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 smtClean="0">
                <a:ea typeface="Calibri"/>
              </a:rPr>
              <a:t>ح- التركيز </a:t>
            </a:r>
            <a:r>
              <a:rPr lang="ar-SA" sz="2800" b="1" dirty="0">
                <a:ea typeface="Calibri"/>
              </a:rPr>
              <a:t>على </a:t>
            </a:r>
            <a:r>
              <a:rPr lang="ar-SA" sz="2800" b="1" dirty="0" smtClean="0">
                <a:ea typeface="Calibri"/>
              </a:rPr>
              <a:t>الأهداف </a:t>
            </a:r>
            <a:r>
              <a:rPr lang="ar-SA" sz="2800" b="1" dirty="0">
                <a:ea typeface="Calibri"/>
              </a:rPr>
              <a:t>قصير الاجل اكثر من طويلة الاجل </a:t>
            </a:r>
            <a:r>
              <a:rPr lang="en-US" sz="2800" b="1" dirty="0" smtClean="0">
                <a:ea typeface="Calibri"/>
              </a:rPr>
              <a:t>.</a:t>
            </a:r>
            <a:r>
              <a:rPr lang="ar-SA" sz="2800" b="1" dirty="0" smtClean="0">
                <a:ea typeface="Calibri"/>
              </a:rPr>
              <a:t/>
            </a:r>
            <a:br>
              <a:rPr lang="ar-SA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 smtClean="0">
                <a:ea typeface="Calibri"/>
              </a:rPr>
              <a:t>د- مخاطر </a:t>
            </a:r>
            <a:r>
              <a:rPr lang="ar-SA" sz="2800" b="1" dirty="0">
                <a:ea typeface="Calibri"/>
              </a:rPr>
              <a:t>المرونة المحدودة في تغيير الاهداف بعد </a:t>
            </a:r>
            <a:r>
              <a:rPr lang="ar-SA" sz="2800" b="1" dirty="0" smtClean="0">
                <a:ea typeface="Calibri"/>
              </a:rPr>
              <a:t>صياغتها</a:t>
            </a:r>
            <a:r>
              <a:rPr lang="en-US" sz="2800" b="1" dirty="0" smtClean="0">
                <a:ea typeface="Calibri"/>
              </a:rPr>
              <a:t>.</a:t>
            </a:r>
            <a:r>
              <a:rPr lang="ar-SA" sz="2800" b="1" dirty="0" smtClean="0">
                <a:ea typeface="Calibri"/>
              </a:rPr>
              <a:t> </a:t>
            </a:r>
            <a:br>
              <a:rPr lang="ar-SA" sz="2800" b="1" dirty="0" smtClean="0">
                <a:ea typeface="Calibri"/>
              </a:rPr>
            </a:br>
            <a:r>
              <a:rPr lang="en-US" sz="1800" b="1" dirty="0">
                <a:ea typeface="Calibri"/>
                <a:cs typeface="Arial"/>
              </a:rPr>
              <a:t/>
            </a:r>
            <a:br>
              <a:rPr lang="en-US" sz="1800" b="1" dirty="0">
                <a:ea typeface="Calibri"/>
                <a:cs typeface="Arial"/>
              </a:rPr>
            </a:br>
            <a:r>
              <a:rPr lang="ar-SA" sz="2800" b="1" dirty="0" smtClean="0">
                <a:ea typeface="Calibri"/>
              </a:rPr>
              <a:t>هـ- المغالاة </a:t>
            </a:r>
            <a:r>
              <a:rPr lang="ar-SA" sz="2800" b="1" dirty="0">
                <a:ea typeface="Calibri"/>
              </a:rPr>
              <a:t>في تحديد الاهداف بشكل كمي بقصد قياسها ومقارنة التنفيذ بها.</a:t>
            </a:r>
            <a:endParaRPr lang="en-US" sz="1800" b="1" dirty="0">
              <a:ea typeface="Calibri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سلبيات الادارة بالأهداف</a:t>
            </a:r>
            <a:endParaRPr lang="ar-IQ" sz="32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999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4176464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IQ" sz="3200" cap="all" spc="120" dirty="0" smtClean="0">
                <a:solidFill>
                  <a:srgbClr val="000000"/>
                </a:solidFill>
                <a:cs typeface="+mj-cs"/>
              </a:rPr>
              <a:t>    </a:t>
            </a:r>
            <a:r>
              <a:rPr lang="ar-IQ" sz="3200" cap="all" spc="120" dirty="0">
                <a:solidFill>
                  <a:srgbClr val="000000"/>
                </a:solidFill>
                <a:cs typeface="+mj-cs"/>
              </a:rPr>
              <a:t>تعتبر كل منظمة فريدة من حيث القيم والمعتقدات والفلسفات التي يؤمن بها المالكون وهم الجهة التي اوجدت المنظمة وتنعكس هذه الشخصية الفريدة في بيان رسالتها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7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0072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>
                <a:solidFill>
                  <a:srgbClr val="FF0000"/>
                </a:solidFill>
              </a:rPr>
              <a:t/>
            </a:r>
            <a:br>
              <a:rPr lang="ar-IQ" sz="3200" b="1" dirty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>
                <a:solidFill>
                  <a:srgbClr val="FF0000"/>
                </a:solidFill>
              </a:rPr>
              <a:t/>
            </a:r>
            <a:br>
              <a:rPr lang="ar-IQ" sz="3200" b="1" dirty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>
                <a:solidFill>
                  <a:srgbClr val="FF0000"/>
                </a:solidFill>
              </a:rPr>
              <a:t/>
            </a:r>
            <a:br>
              <a:rPr lang="ar-IQ" sz="3200" b="1" dirty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اولا</a:t>
            </a:r>
            <a:r>
              <a:rPr lang="ar-IQ" b="1" dirty="0">
                <a:solidFill>
                  <a:srgbClr val="FF0000"/>
                </a:solidFill>
              </a:rPr>
              <a:t>: </a:t>
            </a:r>
            <a:r>
              <a:rPr lang="ar-IQ" b="1" dirty="0" smtClean="0">
                <a:solidFill>
                  <a:srgbClr val="FF0000"/>
                </a:solidFill>
              </a:rPr>
              <a:t>اهـــــداف المنــظـــــمة</a:t>
            </a: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620000" cy="5256583"/>
          </a:xfrm>
        </p:spPr>
        <p:txBody>
          <a:bodyPr>
            <a:normAutofit/>
          </a:bodyPr>
          <a:lstStyle/>
          <a:p>
            <a:pPr algn="just"/>
            <a:r>
              <a:rPr lang="ar-IQ" sz="3300" dirty="0" smtClean="0">
                <a:cs typeface="+mj-cs"/>
              </a:rPr>
              <a:t>1-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رسالة 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المنظمة او غرضها: </a:t>
            </a:r>
            <a:r>
              <a:rPr lang="ar-IQ" sz="2800" dirty="0">
                <a:cs typeface="+mj-cs"/>
              </a:rPr>
              <a:t>وثيقة ذات صياغة عريضة تتمتع بالديمومة توضح الغرض التي وجدت المنظمة من اجله. </a:t>
            </a:r>
            <a:endParaRPr lang="ar-IQ" sz="2800" dirty="0" smtClean="0">
              <a:cs typeface="+mj-cs"/>
            </a:endParaRPr>
          </a:p>
          <a:p>
            <a:pPr algn="just"/>
            <a:r>
              <a:rPr lang="ar-IQ" sz="2800" dirty="0" smtClean="0">
                <a:cs typeface="+mj-cs"/>
              </a:rPr>
              <a:t>تعتمد </a:t>
            </a:r>
            <a:r>
              <a:rPr lang="ar-IQ" sz="2800" dirty="0">
                <a:cs typeface="+mj-cs"/>
              </a:rPr>
              <a:t>صياغة استراتيجية المنظمة وفاعلية تنفيذها على صياغة رسالتها ,كلما كانت الرسالة واضحة ومصاغة جيدا </a:t>
            </a:r>
            <a:r>
              <a:rPr lang="ar-IQ" sz="2800" dirty="0" smtClean="0">
                <a:cs typeface="+mj-cs"/>
              </a:rPr>
              <a:t>فلا </a:t>
            </a:r>
            <a:r>
              <a:rPr lang="ar-IQ" sz="2800" dirty="0">
                <a:cs typeface="+mj-cs"/>
              </a:rPr>
              <a:t>تحتاج الى التعديل الا نادرا. </a:t>
            </a:r>
            <a:endParaRPr lang="ar-IQ" sz="2800" dirty="0" smtClean="0">
              <a:cs typeface="+mj-cs"/>
            </a:endParaRPr>
          </a:p>
          <a:p>
            <a:pPr algn="just"/>
            <a:r>
              <a:rPr lang="ar-IQ" sz="2800" dirty="0" smtClean="0">
                <a:cs typeface="+mj-cs"/>
              </a:rPr>
              <a:t>2-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الاهداف: </a:t>
            </a:r>
            <a:r>
              <a:rPr lang="ar-IQ" sz="2800" dirty="0">
                <a:cs typeface="+mj-cs"/>
              </a:rPr>
              <a:t>هي النهاية او النتائج التي تبتغي المنظمة تحقيقها ضمن رسالتها </a:t>
            </a:r>
            <a:r>
              <a:rPr lang="ar-IQ" sz="2800" dirty="0" smtClean="0">
                <a:cs typeface="+mj-cs"/>
              </a:rPr>
              <a:t>.</a:t>
            </a:r>
          </a:p>
          <a:p>
            <a:pPr algn="just"/>
            <a:endParaRPr lang="ar-IQ" sz="3300" dirty="0" smtClean="0">
              <a:cs typeface="+mj-cs"/>
            </a:endParaRP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53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pPr algn="r"/>
            <a:r>
              <a:rPr lang="ar-IQ" dirty="0">
                <a:solidFill>
                  <a:schemeClr val="tx1"/>
                </a:solidFill>
              </a:rPr>
              <a:t>تنبثق اهداف </a:t>
            </a:r>
            <a:r>
              <a:rPr lang="ar-IQ">
                <a:solidFill>
                  <a:schemeClr val="tx1"/>
                </a:solidFill>
              </a:rPr>
              <a:t>المنظمة </a:t>
            </a:r>
            <a:r>
              <a:rPr lang="ar-IQ" smtClean="0">
                <a:solidFill>
                  <a:schemeClr val="tx1"/>
                </a:solidFill>
              </a:rPr>
              <a:t>من </a:t>
            </a:r>
            <a:r>
              <a:rPr lang="ar-IQ" dirty="0">
                <a:solidFill>
                  <a:schemeClr val="tx1"/>
                </a:solidFill>
              </a:rPr>
              <a:t>رسالتها كما في الشكل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6441403" cy="4003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56792"/>
            <a:ext cx="230425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68960"/>
            <a:ext cx="172819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22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5791200" cy="651520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3- انواع </a:t>
            </a:r>
            <a:r>
              <a:rPr lang="ar-IQ" sz="3200" b="1" dirty="0" smtClean="0">
                <a:solidFill>
                  <a:srgbClr val="FF0000"/>
                </a:solidFill>
              </a:rPr>
              <a:t>الاهـــــداف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685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 smtClean="0">
                <a:cs typeface="+mj-cs"/>
              </a:rPr>
              <a:t>   </a:t>
            </a:r>
            <a:r>
              <a:rPr lang="ar-IQ" sz="2800" dirty="0" smtClean="0">
                <a:cs typeface="+mj-cs"/>
              </a:rPr>
              <a:t>ان للمنظمة مجموعة اهداف وتقسم الاهداف الى طويلة الاجل وقصيرة الاجل ويعتمد الافق الزمني للتخطيط والاهداف على طبيعة البيئة التي تعمل </a:t>
            </a:r>
            <a:r>
              <a:rPr lang="ar-IQ" sz="2800" dirty="0">
                <a:cs typeface="+mj-cs"/>
              </a:rPr>
              <a:t>المنظمة فيها, ومن اهداف المنظمة.</a:t>
            </a:r>
          </a:p>
          <a:p>
            <a:pPr algn="just">
              <a:lnSpc>
                <a:spcPct val="150000"/>
              </a:lnSpc>
            </a:pPr>
            <a:r>
              <a:rPr lang="ar-IQ" sz="2800" dirty="0" smtClean="0">
                <a:cs typeface="+mj-cs"/>
              </a:rPr>
              <a:t>أ-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الربحية</a:t>
            </a:r>
            <a:r>
              <a:rPr lang="ar-IQ" sz="2800" dirty="0">
                <a:cs typeface="+mj-cs"/>
              </a:rPr>
              <a:t>: تحقيق نسبة من المردود من الموجودات او حق </a:t>
            </a:r>
            <a:r>
              <a:rPr lang="ar-IQ" sz="2800" dirty="0" smtClean="0">
                <a:cs typeface="+mj-cs"/>
              </a:rPr>
              <a:t>الملكية لتوزيع جزء منه على المالكين واحتجاز الباقي للمنظمة .</a:t>
            </a:r>
          </a:p>
          <a:p>
            <a:pPr algn="just">
              <a:lnSpc>
                <a:spcPct val="150000"/>
              </a:lnSpc>
            </a:pPr>
            <a:r>
              <a:rPr lang="ar-IQ" sz="2800" dirty="0" smtClean="0">
                <a:cs typeface="+mj-cs"/>
              </a:rPr>
              <a:t>ب-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خدمة الزبون</a:t>
            </a:r>
            <a:r>
              <a:rPr lang="ar-IQ" sz="2800" dirty="0">
                <a:cs typeface="+mj-cs"/>
              </a:rPr>
              <a:t>: تقديم السلع والخدمات لمستوى عالي من الجودة.</a:t>
            </a:r>
          </a:p>
          <a:p>
            <a:pPr algn="just">
              <a:lnSpc>
                <a:spcPct val="150000"/>
              </a:lnSpc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17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37444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2800" dirty="0">
                <a:cs typeface="+mj-cs"/>
              </a:rPr>
              <a:t>ج-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الاهداف التكنولوجية</a:t>
            </a:r>
            <a:r>
              <a:rPr lang="ar-IQ" sz="2800" dirty="0">
                <a:cs typeface="+mj-cs"/>
              </a:rPr>
              <a:t>: تقديم تكنولوجية تؤدي الى تنويع المنتجات ورفع مستواها.</a:t>
            </a:r>
          </a:p>
          <a:p>
            <a:pPr algn="just">
              <a:lnSpc>
                <a:spcPct val="150000"/>
              </a:lnSpc>
            </a:pPr>
            <a:r>
              <a:rPr lang="ar-IQ" sz="2800" dirty="0">
                <a:cs typeface="+mj-cs"/>
              </a:rPr>
              <a:t>د-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النمو</a:t>
            </a:r>
            <a:r>
              <a:rPr lang="ar-IQ" sz="2800" dirty="0">
                <a:cs typeface="+mj-cs"/>
              </a:rPr>
              <a:t> :جعل النمو محددا بالأرباح المتحققة.</a:t>
            </a:r>
          </a:p>
          <a:p>
            <a:pPr algn="just">
              <a:lnSpc>
                <a:spcPct val="150000"/>
              </a:lnSpc>
            </a:pPr>
            <a:r>
              <a:rPr lang="ar-IQ" sz="2800" dirty="0">
                <a:cs typeface="+mj-cs"/>
              </a:rPr>
              <a:t>هـ-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خدمة العاملين: </a:t>
            </a:r>
            <a:r>
              <a:rPr lang="ar-IQ" sz="2800" dirty="0">
                <a:cs typeface="+mj-cs"/>
              </a:rPr>
              <a:t>من خلال تهيئة فرص العمل وتحسين ظروف العمل.</a:t>
            </a:r>
          </a:p>
          <a:p>
            <a:pPr algn="just">
              <a:lnSpc>
                <a:spcPct val="150000"/>
              </a:lnSpc>
            </a:pPr>
            <a:r>
              <a:rPr lang="ar-IQ" sz="2800" dirty="0">
                <a:cs typeface="+mj-cs"/>
              </a:rPr>
              <a:t>د-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خدمة المجتمع</a:t>
            </a:r>
            <a:r>
              <a:rPr lang="ar-IQ" sz="2800" dirty="0">
                <a:cs typeface="+mj-cs"/>
              </a:rPr>
              <a:t>: اداء مسؤولياتها امام المجتمع. </a:t>
            </a:r>
          </a:p>
          <a:p>
            <a:pPr algn="just">
              <a:lnSpc>
                <a:spcPct val="150000"/>
              </a:lnSpc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9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791200" cy="723528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>
                <a:solidFill>
                  <a:srgbClr val="FF0000"/>
                </a:solidFill>
              </a:rPr>
              <a:t>4- اهمية </a:t>
            </a:r>
            <a:r>
              <a:rPr lang="ar-IQ" sz="3200" b="1" dirty="0" smtClean="0">
                <a:solidFill>
                  <a:srgbClr val="FF0000"/>
                </a:solidFill>
              </a:rPr>
              <a:t>اهــداف المـنظمـة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824536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sz="2800" dirty="0" smtClean="0">
                <a:cs typeface="+mj-cs"/>
              </a:rPr>
              <a:t>أ- </a:t>
            </a:r>
            <a:r>
              <a:rPr lang="ar-IQ" sz="2800" dirty="0">
                <a:cs typeface="+mj-cs"/>
              </a:rPr>
              <a:t>تشخيص الفرص </a:t>
            </a:r>
            <a:r>
              <a:rPr lang="ar-IQ" sz="2800" dirty="0" smtClean="0">
                <a:cs typeface="+mj-cs"/>
              </a:rPr>
              <a:t>البيئية.</a:t>
            </a:r>
            <a:endParaRPr lang="ar-IQ" sz="2800" dirty="0">
              <a:cs typeface="+mj-cs"/>
            </a:endParaRPr>
          </a:p>
          <a:p>
            <a:r>
              <a:rPr lang="ar-IQ" sz="2800" dirty="0" smtClean="0">
                <a:cs typeface="+mj-cs"/>
              </a:rPr>
              <a:t> </a:t>
            </a:r>
          </a:p>
          <a:p>
            <a:r>
              <a:rPr lang="ar-IQ" sz="2800" dirty="0" smtClean="0">
                <a:cs typeface="+mj-cs"/>
              </a:rPr>
              <a:t>ب- توجيه القرارات.</a:t>
            </a:r>
            <a:endParaRPr lang="ar-IQ" sz="2800" dirty="0">
              <a:cs typeface="+mj-cs"/>
            </a:endParaRPr>
          </a:p>
          <a:p>
            <a:endParaRPr lang="ar-IQ" sz="2800" dirty="0" smtClean="0">
              <a:cs typeface="+mj-cs"/>
            </a:endParaRPr>
          </a:p>
          <a:p>
            <a:r>
              <a:rPr lang="ar-IQ" sz="2800" dirty="0" smtClean="0">
                <a:cs typeface="+mj-cs"/>
              </a:rPr>
              <a:t>ج- تسهيل </a:t>
            </a:r>
            <a:r>
              <a:rPr lang="ar-IQ" sz="2800" dirty="0">
                <a:cs typeface="+mj-cs"/>
              </a:rPr>
              <a:t>العمل </a:t>
            </a:r>
            <a:r>
              <a:rPr lang="ar-IQ" sz="2800" dirty="0" smtClean="0">
                <a:cs typeface="+mj-cs"/>
              </a:rPr>
              <a:t>كفريق.</a:t>
            </a:r>
            <a:endParaRPr lang="ar-IQ" sz="2800" dirty="0">
              <a:cs typeface="+mj-cs"/>
            </a:endParaRPr>
          </a:p>
          <a:p>
            <a:endParaRPr lang="ar-IQ" sz="2800" dirty="0" smtClean="0">
              <a:cs typeface="+mj-cs"/>
            </a:endParaRPr>
          </a:p>
          <a:p>
            <a:r>
              <a:rPr lang="ar-IQ" sz="2800" dirty="0" smtClean="0">
                <a:cs typeface="+mj-cs"/>
              </a:rPr>
              <a:t>د- تشجيع التناسق.</a:t>
            </a:r>
            <a:endParaRPr lang="ar-IQ" sz="2800" dirty="0"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57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72400" cy="4321175"/>
          </a:xfrm>
        </p:spPr>
        <p:txBody>
          <a:bodyPr/>
          <a:lstStyle/>
          <a:p>
            <a:pPr algn="r"/>
            <a:r>
              <a:rPr lang="ar-IQ" sz="2800" b="1" dirty="0" smtClean="0"/>
              <a:t>أ- وضوح الاهداف.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 smtClean="0"/>
              <a:t>ب- امكانية </a:t>
            </a:r>
            <a:r>
              <a:rPr lang="ar-IQ" sz="2800" b="1" dirty="0"/>
              <a:t>تحقيق </a:t>
            </a:r>
            <a:r>
              <a:rPr lang="ar-IQ" sz="2800" b="1" dirty="0" smtClean="0"/>
              <a:t>الاهداف.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 smtClean="0"/>
              <a:t>ج- الايمان </a:t>
            </a:r>
            <a:r>
              <a:rPr lang="ar-IQ" sz="2800" b="1" dirty="0"/>
              <a:t>بالأهداف وسلامة القرارات المتخذة لتحقيقها</a:t>
            </a:r>
            <a:r>
              <a:rPr lang="ar-IQ" sz="2800" b="1" dirty="0" smtClean="0"/>
              <a:t>.</a:t>
            </a:r>
            <a:br>
              <a:rPr lang="ar-IQ" sz="2800" b="1" dirty="0" smtClean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 smtClean="0"/>
              <a:t>د- هرمية </a:t>
            </a:r>
            <a:r>
              <a:rPr lang="ar-IQ" sz="2800" b="1" dirty="0"/>
              <a:t>الاهداف 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5-متطلبات </a:t>
            </a:r>
            <a:r>
              <a:rPr lang="ar-IQ" sz="3200" b="1" dirty="0">
                <a:solidFill>
                  <a:srgbClr val="FF0000"/>
                </a:solidFill>
                <a:cs typeface="+mj-cs"/>
              </a:rPr>
              <a:t>تحديد الاهداف</a:t>
            </a:r>
          </a:p>
        </p:txBody>
      </p:sp>
    </p:spTree>
    <p:extLst>
      <p:ext uri="{BB962C8B-B14F-4D97-AF65-F5344CB8AC3E}">
        <p14:creationId xmlns:p14="http://schemas.microsoft.com/office/powerpoint/2010/main" val="93097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2800" b="1" dirty="0"/>
              <a:t>اسلوب ابتدع من قبل بيتر </a:t>
            </a:r>
            <a:r>
              <a:rPr lang="ar-IQ" sz="2800" b="1" dirty="0" err="1"/>
              <a:t>دركر</a:t>
            </a:r>
            <a:r>
              <a:rPr lang="ar-IQ" sz="2800" b="1" dirty="0"/>
              <a:t> 1954 ،وهو اسلوب يتضمن اسهام الافراد في المستويات الادنى في عملية وضع الاهداف</a:t>
            </a:r>
            <a:r>
              <a:rPr lang="ar-IQ" sz="2800" b="1" dirty="0" smtClean="0"/>
              <a:t>.</a:t>
            </a:r>
            <a:br>
              <a:rPr lang="ar-IQ" sz="2800" b="1" dirty="0" smtClean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2800" b="1" dirty="0"/>
              <a:t/>
            </a:r>
            <a:br>
              <a:rPr lang="ar-IQ" sz="2800" b="1" dirty="0"/>
            </a:br>
            <a:r>
              <a:rPr lang="ar-IQ" sz="3200" b="1" dirty="0">
                <a:solidFill>
                  <a:srgbClr val="FF0000"/>
                </a:solidFill>
              </a:rPr>
              <a:t>خطوات عملية الادارة </a:t>
            </a:r>
            <a:r>
              <a:rPr lang="ar-IQ" sz="3200" b="1" dirty="0" smtClean="0">
                <a:solidFill>
                  <a:srgbClr val="FF0000"/>
                </a:solidFill>
              </a:rPr>
              <a:t>بالأهداف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ar-IQ" sz="2800" b="1" dirty="0"/>
              <a:t>أ- لقاء المدير والمرؤوسين لمناقشة اهداف المرؤوسين المتوافقة مع الاهداف الكلية للمنظمة .</a:t>
            </a:r>
            <a:br>
              <a:rPr lang="ar-IQ" sz="2800" b="1" dirty="0"/>
            </a:br>
            <a:r>
              <a:rPr lang="ar-IQ" sz="2800" b="1" dirty="0"/>
              <a:t>ب-اشتراك المدير مع المرؤوسين في وضع اهداف لهم قابلة للتطبيق.</a:t>
            </a:r>
            <a:r>
              <a:rPr lang="ar-IQ" sz="3200" dirty="0"/>
              <a:t/>
            </a:r>
            <a:br>
              <a:rPr lang="ar-IQ" sz="3200" dirty="0"/>
            </a:b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6-الادارة </a:t>
            </a:r>
            <a:r>
              <a:rPr lang="ar-IQ" sz="3200" b="1" dirty="0">
                <a:solidFill>
                  <a:srgbClr val="FF0000"/>
                </a:solidFill>
                <a:cs typeface="+mj-cs"/>
              </a:rPr>
              <a:t>بالأهداف</a:t>
            </a:r>
          </a:p>
        </p:txBody>
      </p:sp>
    </p:spTree>
    <p:extLst>
      <p:ext uri="{BB962C8B-B14F-4D97-AF65-F5344CB8AC3E}">
        <p14:creationId xmlns:p14="http://schemas.microsoft.com/office/powerpoint/2010/main" val="36297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354</TotalTime>
  <Words>283</Words>
  <Application>Microsoft Office PowerPoint</Application>
  <PresentationFormat>On-screen Show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     الفصل الرابع / الاهداف والتخطيط الاستراتيجي   المحاضرة الاولى / الاهداف    </vt:lpstr>
      <vt:lpstr>PowerPoint Presentation</vt:lpstr>
      <vt:lpstr>         اولا: اهـــــداف المنــظـــــمة </vt:lpstr>
      <vt:lpstr>تنبثق اهداف المنظمة من رسالتها كما في الشكل  </vt:lpstr>
      <vt:lpstr>3- انواع الاهـــــداف</vt:lpstr>
      <vt:lpstr>PowerPoint Presentation</vt:lpstr>
      <vt:lpstr>4- اهمية اهــداف المـنظمـة</vt:lpstr>
      <vt:lpstr>أ- وضوح الاهداف.   ب- امكانية تحقيق الاهداف.   ج- الايمان بالأهداف وسلامة القرارات المتخذة لتحقيقها.   د- هرمية الاهداف .</vt:lpstr>
      <vt:lpstr>اسلوب ابتدع من قبل بيتر دركر 1954 ،وهو اسلوب يتضمن اسهام الافراد في المستويات الادنى في عملية وضع الاهداف.   خطوات عملية الادارة بالأهداف  أ- لقاء المدير والمرؤوسين لمناقشة اهداف المرؤوسين المتوافقة مع الاهداف الكلية للمنظمة . ب-اشتراك المدير مع المرؤوسين في وضع اهداف لهم قابلة للتطبيق. </vt:lpstr>
      <vt:lpstr>ج- تحديد مجالات النتائج الاساسية.  د- توضيح الادوار ووضع معايير الاداء وتنظيم المعلومات.  هـ- لقاء المدير والمرؤوس بوقت لاحق لتقييم مدى نجاح المرؤوس في بلوغ الاهداف. </vt:lpstr>
      <vt:lpstr>1-تحسين مشاركة وظيفة التخطيط  2-المشاركة في وضع الاهداف  3-تحقيق التكامل بين اهداف الفرد واهداف المنظمة  4-امكانية استيعاب اهداف الجماعات الصغيرة ضمن اهداف المنظمة  5-تحديد معالم الهيكل التنظيمي </vt:lpstr>
      <vt:lpstr>أ- الفشل في نشر فلسفة الادارة بالأهداف بين افراد المنظمة.  ب- ضعف التوجيه وعدم بيان المؤشرات اثناء تحديد الاهداف .   ح- التركيز على الأهداف قصير الاجل اكثر من طويلة الاجل .  د- مخاطر المرونة المحدودة في تغيير الاهداف بعد صياغتها.   هـ- المغالاة في تحديد الاهداف بشكل كمي بقصد قياسها ومقارنة التنفيذ بها.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2/ المعلومات اللازمة لاتخاذ القرار</dc:title>
  <dc:creator>ahmed king</dc:creator>
  <cp:lastModifiedBy>Mohammed</cp:lastModifiedBy>
  <cp:revision>44</cp:revision>
  <dcterms:created xsi:type="dcterms:W3CDTF">2020-04-05T12:45:37Z</dcterms:created>
  <dcterms:modified xsi:type="dcterms:W3CDTF">2020-04-15T21:48:34Z</dcterms:modified>
</cp:coreProperties>
</file>