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sldIdLst>
    <p:sldId id="256" r:id="rId2"/>
    <p:sldId id="265" r:id="rId3"/>
    <p:sldId id="257" r:id="rId4"/>
    <p:sldId id="258" r:id="rId5"/>
    <p:sldId id="264" r:id="rId6"/>
    <p:sldId id="259" r:id="rId7"/>
    <p:sldId id="260" r:id="rId8"/>
    <p:sldId id="261" r:id="rId9"/>
    <p:sldId id="26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6" autoAdjust="0"/>
    <p:restoredTop sz="94662" autoAdjust="0"/>
  </p:normalViewPr>
  <p:slideViewPr>
    <p:cSldViewPr>
      <p:cViewPr varScale="1">
        <p:scale>
          <a:sx n="68" d="100"/>
          <a:sy n="68" d="100"/>
        </p:scale>
        <p:origin x="-13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06/08/1441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1767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06/08/1441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320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06/08/1441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553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06/08/1441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7043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06/08/1441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4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t>06/08/1441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451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t>06/08/1441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7154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t>06/08/1441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91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06/08/1441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8132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06/08/1441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424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06/08/1441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95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06/08/1441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5469665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334"/>
            <a:ext cx="7772400" cy="233169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spcBef>
                <a:spcPct val="20000"/>
              </a:spcBef>
            </a:pPr>
            <a:r>
              <a:rPr lang="ar-SA" sz="4800" dirty="0">
                <a:ea typeface="+mn-ea"/>
                <a:cs typeface="PT Bold Heading" panose="02010400000000000000" pitchFamily="2" charset="-78"/>
              </a:rPr>
              <a:t>الفصل </a:t>
            </a:r>
            <a:r>
              <a:rPr lang="ar-SA" sz="4800" dirty="0" smtClean="0">
                <a:ea typeface="+mn-ea"/>
                <a:cs typeface="PT Bold Heading" panose="02010400000000000000" pitchFamily="2" charset="-78"/>
              </a:rPr>
              <a:t>السادس</a:t>
            </a:r>
            <a:br>
              <a:rPr lang="ar-SA" sz="4800" dirty="0" smtClean="0">
                <a:ea typeface="+mn-ea"/>
                <a:cs typeface="PT Bold Heading" panose="02010400000000000000" pitchFamily="2" charset="-78"/>
              </a:rPr>
            </a:br>
            <a:r>
              <a:rPr lang="ar-SA" sz="4800" dirty="0" smtClean="0">
                <a:ea typeface="+mn-ea"/>
                <a:cs typeface="PT Bold Heading" panose="02010400000000000000" pitchFamily="2" charset="-78"/>
              </a:rPr>
              <a:t> المعلومات و اتخاذ </a:t>
            </a:r>
            <a:r>
              <a:rPr lang="ar-SA" sz="4800" dirty="0">
                <a:ea typeface="+mn-ea"/>
                <a:cs typeface="PT Bold Heading" panose="02010400000000000000" pitchFamily="2" charset="-78"/>
              </a:rPr>
              <a:t>القرار</a:t>
            </a:r>
            <a:r>
              <a:rPr lang="ar-IQ" sz="4800" dirty="0">
                <a:ea typeface="+mn-ea"/>
                <a:cs typeface="PT Bold Heading" panose="02010400000000000000" pitchFamily="2" charset="-78"/>
              </a:rPr>
              <a:t/>
            </a:r>
            <a:br>
              <a:rPr lang="ar-IQ" sz="4800" dirty="0">
                <a:ea typeface="+mn-ea"/>
                <a:cs typeface="PT Bold Heading" panose="02010400000000000000" pitchFamily="2" charset="-78"/>
              </a:rPr>
            </a:br>
            <a:endParaRPr lang="ar-IQ" sz="4800" dirty="0">
              <a:cs typeface="PT Bold Heading" panose="02010400000000000000" pitchFamily="2" charset="-78"/>
            </a:endParaRPr>
          </a:p>
        </p:txBody>
      </p:sp>
      <p:sp>
        <p:nvSpPr>
          <p:cNvPr id="3" name="Subtitle 2"/>
          <p:cNvSpPr>
            <a:spLocks noGrp="1"/>
          </p:cNvSpPr>
          <p:nvPr>
            <p:ph type="subTitle" idx="1"/>
          </p:nvPr>
        </p:nvSpPr>
        <p:spPr>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smtClean="0">
                <a:solidFill>
                  <a:schemeClr val="tx1"/>
                </a:solidFill>
              </a:rPr>
              <a:t>اعداد</a:t>
            </a:r>
          </a:p>
          <a:p>
            <a:r>
              <a:rPr lang="ar-SA" b="1" dirty="0" smtClean="0">
                <a:solidFill>
                  <a:schemeClr val="tx1"/>
                </a:solidFill>
              </a:rPr>
              <a:t>د. نادية داخل عناد</a:t>
            </a:r>
            <a:endParaRPr lang="ar-IQ" b="1" dirty="0">
              <a:solidFill>
                <a:schemeClr val="tx1"/>
              </a:solidFill>
            </a:endParaRPr>
          </a:p>
        </p:txBody>
      </p:sp>
    </p:spTree>
    <p:extLst>
      <p:ext uri="{BB962C8B-B14F-4D97-AF65-F5344CB8AC3E}">
        <p14:creationId xmlns:p14="http://schemas.microsoft.com/office/powerpoint/2010/main" val="20329636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0"/>
            <a:ext cx="8748464" cy="529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648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44824"/>
            <a:ext cx="8136904" cy="4392488"/>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spcCol="0" anchor="ctr">
            <a:noAutofit/>
          </a:bodyPr>
          <a:lstStyle/>
          <a:p>
            <a:pPr>
              <a:spcAft>
                <a:spcPts val="1000"/>
              </a:spcAft>
            </a:pP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smtClean="0">
                <a:solidFill>
                  <a:srgbClr val="FF0000"/>
                </a:solidFill>
                <a:ea typeface="Calibri"/>
              </a:rPr>
              <a:t>اتخاذ </a:t>
            </a:r>
            <a:r>
              <a:rPr lang="ar-SA" sz="2400" dirty="0">
                <a:solidFill>
                  <a:srgbClr val="FF0000"/>
                </a:solidFill>
                <a:ea typeface="Calibri"/>
              </a:rPr>
              <a:t>القرار: </a:t>
            </a:r>
            <a:r>
              <a:rPr lang="ar-SA" sz="2400" dirty="0" smtClean="0">
                <a:ea typeface="Calibri"/>
              </a:rPr>
              <a:t>خيارا </a:t>
            </a:r>
            <a:r>
              <a:rPr lang="ar-SA" sz="2400" dirty="0">
                <a:ea typeface="Calibri"/>
              </a:rPr>
              <a:t>واع من بين مجموعة من المسارات </a:t>
            </a:r>
            <a:r>
              <a:rPr lang="ar-SA" sz="2400" dirty="0" smtClean="0">
                <a:ea typeface="Calibri"/>
              </a:rPr>
              <a:t>البديلة. </a:t>
            </a:r>
            <a:br>
              <a:rPr lang="ar-SA" sz="2400" dirty="0" smtClean="0">
                <a:ea typeface="Calibri"/>
              </a:rPr>
            </a:br>
            <a:r>
              <a:rPr lang="ar-SA" sz="2400" dirty="0">
                <a:ea typeface="Calibri"/>
              </a:rPr>
              <a:t/>
            </a:r>
            <a:br>
              <a:rPr lang="ar-SA" sz="2400" dirty="0">
                <a:ea typeface="Calibri"/>
              </a:rPr>
            </a:br>
            <a:r>
              <a:rPr lang="ar-SA" sz="2400" dirty="0" smtClean="0">
                <a:ea typeface="Calibri"/>
              </a:rPr>
              <a:t> ومن </a:t>
            </a:r>
            <a:r>
              <a:rPr lang="ar-SA" sz="2400" dirty="0">
                <a:ea typeface="Calibri"/>
              </a:rPr>
              <a:t>امثلة القرارات التي تتخذها وتتعلق بك شخصيا </a:t>
            </a:r>
            <a:r>
              <a:rPr lang="ar-SA" sz="2400" dirty="0" smtClean="0">
                <a:ea typeface="Calibri"/>
              </a:rPr>
              <a:t>قرار </a:t>
            </a:r>
            <a:r>
              <a:rPr lang="ar-SA" sz="2400" dirty="0">
                <a:ea typeface="Calibri"/>
              </a:rPr>
              <a:t>اختيار الجامعة والكلية </a:t>
            </a:r>
            <a:r>
              <a:rPr lang="ar-SA" sz="2400" dirty="0" smtClean="0">
                <a:ea typeface="Calibri"/>
              </a:rPr>
              <a:t>والتخصص، و </a:t>
            </a:r>
            <a:r>
              <a:rPr lang="ar-SA" sz="2400" dirty="0" smtClean="0">
                <a:ea typeface="Calibri"/>
              </a:rPr>
              <a:t>القرارات </a:t>
            </a:r>
            <a:r>
              <a:rPr lang="ar-SA" sz="2400" dirty="0" smtClean="0">
                <a:ea typeface="Calibri"/>
              </a:rPr>
              <a:t>التي تتخذها الشركات قرار دخول اسواق جديدة، وقرارات تتخذها الحكومة تلك التي تتعلق مثلا بالقضاء على البطالة او مواجهة الفقر...الخ.</a:t>
            </a:r>
            <a:br>
              <a:rPr lang="ar-SA" sz="2400" dirty="0" smtClean="0">
                <a:ea typeface="Calibri"/>
              </a:rPr>
            </a:br>
            <a:r>
              <a:rPr lang="ar-SA" sz="2400" dirty="0" smtClean="0">
                <a:ea typeface="Calibri"/>
              </a:rPr>
              <a:t> </a:t>
            </a:r>
            <a:r>
              <a:rPr lang="ar-SA" sz="2400" dirty="0">
                <a:ea typeface="Calibri"/>
              </a:rPr>
              <a:t/>
            </a:r>
            <a:br>
              <a:rPr lang="ar-SA" sz="2400" dirty="0">
                <a:ea typeface="Calibri"/>
              </a:rPr>
            </a:br>
            <a:r>
              <a:rPr lang="ar-SA" sz="2400" dirty="0">
                <a:ea typeface="Calibri"/>
              </a:rPr>
              <a:t/>
            </a:r>
            <a:br>
              <a:rPr lang="ar-SA" sz="2400" dirty="0">
                <a:ea typeface="Calibri"/>
              </a:rPr>
            </a:br>
            <a:r>
              <a:rPr lang="ar-SA" sz="2400" dirty="0" smtClean="0">
                <a:ea typeface="Calibri"/>
              </a:rPr>
              <a:t>والهدف </a:t>
            </a:r>
            <a:r>
              <a:rPr lang="ar-SA" sz="2400" dirty="0">
                <a:ea typeface="Calibri"/>
              </a:rPr>
              <a:t>من اتخاذ القرار اختيار ذلك البديل الافضل من حيث قدرته على تحقيق اكبر مجموعة من النتائج المرغوبة واقل </a:t>
            </a:r>
            <a:r>
              <a:rPr lang="ar-SA" sz="2400" dirty="0" smtClean="0">
                <a:ea typeface="Calibri"/>
              </a:rPr>
              <a:t>عدد من النتائج الغير مرغوبة.</a:t>
            </a:r>
            <a:br>
              <a:rPr lang="ar-SA" sz="2400" dirty="0" smtClean="0">
                <a:ea typeface="Calibri"/>
              </a:rPr>
            </a:br>
            <a:r>
              <a:rPr lang="ar-SA" sz="2400" dirty="0" smtClean="0">
                <a:ea typeface="Calibri"/>
              </a:rPr>
              <a:t/>
            </a:r>
            <a:br>
              <a:rPr lang="ar-SA" sz="2400" dirty="0" smtClean="0">
                <a:ea typeface="Calibri"/>
              </a:rPr>
            </a:br>
            <a:r>
              <a:rPr lang="en-US" sz="2800" dirty="0">
                <a:ea typeface="Calibri"/>
                <a:cs typeface="Arial"/>
              </a:rPr>
              <a:t/>
            </a:r>
            <a:br>
              <a:rPr lang="en-US" sz="2800" dirty="0">
                <a:ea typeface="Calibri"/>
                <a:cs typeface="Arial"/>
              </a:rPr>
            </a:br>
            <a:endParaRPr lang="ar-IQ" sz="2800" dirty="0"/>
          </a:p>
        </p:txBody>
      </p:sp>
      <p:sp>
        <p:nvSpPr>
          <p:cNvPr id="3" name="Text Placeholder 2"/>
          <p:cNvSpPr>
            <a:spLocks noGrp="1"/>
          </p:cNvSpPr>
          <p:nvPr>
            <p:ph type="body" idx="1"/>
          </p:nvPr>
        </p:nvSpPr>
        <p:spPr>
          <a:xfrm>
            <a:off x="467544" y="620688"/>
            <a:ext cx="7988424" cy="64807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2800" dirty="0" smtClean="0">
                <a:solidFill>
                  <a:srgbClr val="FF0000"/>
                </a:solidFill>
                <a:cs typeface="PT Bold Heading" panose="02010400000000000000" pitchFamily="2" charset="-78"/>
              </a:rPr>
              <a:t>اولا : تعريف اتخاذ القرار</a:t>
            </a:r>
            <a:endParaRPr lang="ar-IQ" sz="28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929376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098159" cy="41764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algn="justLow"/>
            <a:r>
              <a:rPr lang="ar-IQ" sz="2400" dirty="0" smtClean="0">
                <a:solidFill>
                  <a:srgbClr val="FF0000"/>
                </a:solidFill>
              </a:rPr>
              <a:t>1- </a:t>
            </a:r>
            <a:r>
              <a:rPr lang="ar-IQ" sz="2400" dirty="0">
                <a:solidFill>
                  <a:srgbClr val="FF0000"/>
                </a:solidFill>
              </a:rPr>
              <a:t>القرارات الرتيبة والقرارات غير الرتيبة</a:t>
            </a:r>
            <a:r>
              <a:rPr lang="ar-IQ" sz="2400" dirty="0" smtClean="0">
                <a:solidFill>
                  <a:srgbClr val="FF0000"/>
                </a:solidFill>
              </a:rPr>
              <a:t>.</a:t>
            </a:r>
            <a:br>
              <a:rPr lang="ar-IQ" sz="2400" dirty="0" smtClean="0">
                <a:solidFill>
                  <a:srgbClr val="FF0000"/>
                </a:solidFill>
              </a:rPr>
            </a:br>
            <a:r>
              <a:rPr lang="ar-IQ" sz="2400" dirty="0">
                <a:solidFill>
                  <a:srgbClr val="FF0000"/>
                </a:solidFill>
              </a:rPr>
              <a:t/>
            </a:r>
            <a:br>
              <a:rPr lang="ar-IQ" sz="2400" dirty="0">
                <a:solidFill>
                  <a:srgbClr val="FF0000"/>
                </a:solidFill>
              </a:rPr>
            </a:br>
            <a:r>
              <a:rPr lang="ar-IQ" sz="2400" dirty="0">
                <a:solidFill>
                  <a:srgbClr val="FF0000"/>
                </a:solidFill>
              </a:rPr>
              <a:t>القرارات الرتيبة: </a:t>
            </a:r>
            <a:r>
              <a:rPr lang="ar-IQ" sz="2000" dirty="0"/>
              <a:t>تتضمن مواقف مهيكلة (محددة ومعروفة جيدا) قرارات روتينية ،تتميز بالتكرار ،اجراءات نمطية ،حد ادنى من اللاتأكد </a:t>
            </a:r>
            <a:r>
              <a:rPr lang="ar-IQ" sz="2000" dirty="0" smtClean="0"/>
              <a:t>تتواجد في الادارة الدنيا ،مثال صرف الرواتب </a:t>
            </a:r>
            <a:r>
              <a:rPr lang="ar-IQ" sz="2400" dirty="0" smtClean="0"/>
              <a:t>.</a:t>
            </a:r>
            <a:br>
              <a:rPr lang="ar-IQ" sz="2400" dirty="0" smtClean="0"/>
            </a:br>
            <a:r>
              <a:rPr lang="ar-IQ" sz="2400" dirty="0"/>
              <a:t/>
            </a:r>
            <a:br>
              <a:rPr lang="ar-IQ" sz="2400" dirty="0"/>
            </a:br>
            <a:r>
              <a:rPr lang="ar-IQ" sz="2400" dirty="0">
                <a:solidFill>
                  <a:srgbClr val="FF0000"/>
                </a:solidFill>
              </a:rPr>
              <a:t>القرارات الغير الرتيبة: </a:t>
            </a:r>
            <a:r>
              <a:rPr lang="ar-IQ" sz="2000" dirty="0"/>
              <a:t>تتضمن مواقف غير مهيكلة (</a:t>
            </a:r>
            <a:r>
              <a:rPr lang="ar-IQ" sz="2000" dirty="0" smtClean="0"/>
              <a:t>غير محددة وغير معروفة جيدا ), ذات </a:t>
            </a:r>
            <a:r>
              <a:rPr lang="ar-IQ" sz="2000" dirty="0"/>
              <a:t>طبيعة جديدة ،غير متكررة </a:t>
            </a:r>
            <a:r>
              <a:rPr lang="ar-IQ" sz="2000" dirty="0" smtClean="0"/>
              <a:t>, يزداد </a:t>
            </a:r>
            <a:r>
              <a:rPr lang="ar-IQ" sz="2000" dirty="0"/>
              <a:t>تعقيدها بسبب عدم اكتمال </a:t>
            </a:r>
            <a:r>
              <a:rPr lang="ar-IQ" sz="2000" dirty="0" smtClean="0"/>
              <a:t>المعلومات، صعوبة </a:t>
            </a:r>
            <a:r>
              <a:rPr lang="ar-IQ" sz="2000" dirty="0"/>
              <a:t>انتقاء الحل الافضل . تتواجد في الادارة العليا، مثال شراء شركة اخرى </a:t>
            </a:r>
            <a:r>
              <a:rPr lang="ar-IQ" sz="2400" dirty="0" smtClean="0"/>
              <a:t>.</a:t>
            </a:r>
            <a:r>
              <a:rPr lang="ar-IQ" sz="2400" dirty="0"/>
              <a:t/>
            </a:r>
            <a:br>
              <a:rPr lang="ar-IQ" sz="2400" dirty="0"/>
            </a:br>
            <a:endParaRPr lang="ar-IQ" sz="2400" dirty="0"/>
          </a:p>
        </p:txBody>
      </p:sp>
      <p:sp>
        <p:nvSpPr>
          <p:cNvPr id="3" name="Text Placeholder 2"/>
          <p:cNvSpPr>
            <a:spLocks noGrp="1"/>
          </p:cNvSpPr>
          <p:nvPr>
            <p:ph type="body" idx="1"/>
          </p:nvPr>
        </p:nvSpPr>
        <p:spPr>
          <a:xfrm>
            <a:off x="539552" y="188640"/>
            <a:ext cx="7992888" cy="648072"/>
          </a:xfrm>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b">
            <a:normAutofit fontScale="25000" lnSpcReduction="20000"/>
          </a:bodyPr>
          <a:lstStyle/>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r>
              <a:rPr lang="ar-SA" sz="11200" dirty="0">
                <a:solidFill>
                  <a:srgbClr val="FF0000"/>
                </a:solidFill>
                <a:cs typeface="PT Bold Heading" panose="02010400000000000000" pitchFamily="2" charset="-78"/>
              </a:rPr>
              <a:t>ثانيا: انواع القرارات</a:t>
            </a:r>
            <a:endParaRPr lang="en-US" sz="11200" dirty="0">
              <a:solidFill>
                <a:srgbClr val="FF0000"/>
              </a:solidFill>
              <a:cs typeface="PT Bold Heading" panose="02010400000000000000" pitchFamily="2" charset="-78"/>
            </a:endParaRPr>
          </a:p>
          <a:p>
            <a:pPr algn="ctr"/>
            <a:endParaRPr lang="ar-IQ" sz="2800" dirty="0">
              <a:solidFill>
                <a:schemeClr val="tx1"/>
              </a:solidFill>
              <a:cs typeface="PT Bold Heading" panose="02010400000000000000" pitchFamily="2" charset="-78"/>
            </a:endParaRPr>
          </a:p>
        </p:txBody>
      </p:sp>
    </p:spTree>
    <p:extLst>
      <p:ext uri="{BB962C8B-B14F-4D97-AF65-F5344CB8AC3E}">
        <p14:creationId xmlns:p14="http://schemas.microsoft.com/office/powerpoint/2010/main" val="473586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305" y="4365104"/>
            <a:ext cx="6837639" cy="1143000"/>
          </a:xfrm>
        </p:spPr>
        <p:txBody>
          <a:bodyPr>
            <a:normAutofit/>
          </a:bodyPr>
          <a:lstStyle/>
          <a:p>
            <a:r>
              <a:rPr lang="ar-SA" sz="1400" b="1" dirty="0" smtClean="0">
                <a:cs typeface="PT Bold Heading" panose="02010400000000000000" pitchFamily="2" charset="-78"/>
              </a:rPr>
              <a:t>رتيبة في الادارة الدنيا                                القرارات                              غير رتيبة في الادارة العليا</a:t>
            </a:r>
            <a:r>
              <a:rPr lang="ar-SA" sz="1400" dirty="0" smtClean="0"/>
              <a:t> </a:t>
            </a:r>
            <a:endParaRPr lang="ar-IQ" sz="1400" dirty="0"/>
          </a:p>
        </p:txBody>
      </p:sp>
      <p:pic>
        <p:nvPicPr>
          <p:cNvPr id="2050" name="Picture 2"/>
          <p:cNvPicPr>
            <a:picLocks noGrp="1" noChangeAspect="1" noChangeArrowheads="1"/>
          </p:cNvPicPr>
          <p:nvPr>
            <p:ph idx="1"/>
          </p:nvPr>
        </p:nvPicPr>
        <p: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colorTemperature colorTemp="5300"/>
                    </a14:imgEffect>
                    <a14:imgEffect>
                      <a14:saturation sat="120000"/>
                    </a14:imgEffect>
                  </a14:imgLayer>
                </a14:imgProps>
              </a:ext>
              <a:ext uri="{28A0092B-C50C-407E-A947-70E740481C1C}">
                <a14:useLocalDpi xmlns:a14="http://schemas.microsoft.com/office/drawing/2010/main" val="0"/>
              </a:ext>
            </a:extLst>
          </a:blip>
          <a:srcRect/>
          <a:stretch>
            <a:fillRect/>
          </a:stretch>
        </p:blipFill>
        <p:spPr bwMode="auto">
          <a:xfrm>
            <a:off x="1262753" y="1268760"/>
            <a:ext cx="6840760" cy="302433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tx2">
                <a:lumMod val="40000"/>
                <a:lumOff val="60000"/>
              </a:schemeClr>
            </a:solidFill>
          </a:ln>
        </p:spPr>
        <p:style>
          <a:lnRef idx="3">
            <a:schemeClr val="lt1"/>
          </a:lnRef>
          <a:fillRef idx="1">
            <a:schemeClr val="accent1"/>
          </a:fillRef>
          <a:effectRef idx="1">
            <a:schemeClr val="accent1"/>
          </a:effectRef>
          <a:fontRef idx="minor">
            <a:schemeClr val="lt1"/>
          </a:fontRef>
        </p:style>
      </p:pic>
      <p:cxnSp>
        <p:nvCxnSpPr>
          <p:cNvPr id="5" name="Straight Connector 4"/>
          <p:cNvCxnSpPr/>
          <p:nvPr/>
        </p:nvCxnSpPr>
        <p:spPr>
          <a:xfrm flipH="1">
            <a:off x="1259632" y="1268760"/>
            <a:ext cx="6768752" cy="2952328"/>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H="1" flipV="1">
            <a:off x="3227193" y="4941168"/>
            <a:ext cx="1056775" cy="340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5076056" y="4944577"/>
            <a:ext cx="108012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05099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80728"/>
            <a:ext cx="7811145" cy="496855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Autofit/>
          </a:bodyPr>
          <a:lstStyle/>
          <a:p>
            <a:pPr lvl="0">
              <a:spcBef>
                <a:spcPct val="20000"/>
              </a:spcBef>
            </a:pPr>
            <a:r>
              <a:rPr lang="ar-IQ" sz="2400" dirty="0">
                <a:solidFill>
                  <a:srgbClr val="FF0000"/>
                </a:solidFill>
                <a:ea typeface="+mn-ea"/>
              </a:rPr>
              <a:t>2-القرارات المتخذة في الظروف التأكد والمخاطرة و </a:t>
            </a:r>
            <a:r>
              <a:rPr lang="ar-IQ" sz="2400" dirty="0" err="1" smtClean="0">
                <a:solidFill>
                  <a:srgbClr val="FF0000"/>
                </a:solidFill>
                <a:ea typeface="+mn-ea"/>
              </a:rPr>
              <a:t>اللاتأكد</a:t>
            </a:r>
            <a:r>
              <a:rPr lang="ar-IQ" sz="2400" dirty="0" smtClean="0">
                <a:solidFill>
                  <a:prstClr val="black"/>
                </a:solidFill>
                <a:ea typeface="+mn-ea"/>
                <a:cs typeface="PT Bold Heading" panose="02010400000000000000" pitchFamily="2" charset="-78"/>
              </a:rPr>
              <a:t>.</a:t>
            </a:r>
            <a:r>
              <a:rPr lang="ar-IQ" sz="2000" b="0" cap="none" dirty="0">
                <a:solidFill>
                  <a:prstClr val="black">
                    <a:tint val="75000"/>
                  </a:prstClr>
                </a:solidFill>
                <a:ea typeface="+mn-ea"/>
                <a:cs typeface="PT Bold Heading" panose="02010400000000000000" pitchFamily="2" charset="-78"/>
              </a:rPr>
              <a:t/>
            </a:r>
            <a:br>
              <a:rPr lang="ar-IQ" sz="2000" b="0" cap="none" dirty="0">
                <a:solidFill>
                  <a:prstClr val="black">
                    <a:tint val="75000"/>
                  </a:prstClr>
                </a:solidFill>
                <a:ea typeface="+mn-ea"/>
                <a:cs typeface="PT Bold Heading" panose="02010400000000000000" pitchFamily="2" charset="-78"/>
              </a:rPr>
            </a:br>
            <a:r>
              <a:rPr lang="ar-IQ" sz="2400" dirty="0" smtClean="0"/>
              <a:t/>
            </a:r>
            <a:br>
              <a:rPr lang="ar-IQ" sz="2400" dirty="0" smtClean="0"/>
            </a:br>
            <a:r>
              <a:rPr lang="ar-IQ" sz="2000" dirty="0" smtClean="0">
                <a:solidFill>
                  <a:srgbClr val="FF0000"/>
                </a:solidFill>
              </a:rPr>
              <a:t>التأكد: </a:t>
            </a:r>
            <a:r>
              <a:rPr lang="ar-IQ" sz="2000" dirty="0"/>
              <a:t>تسود حالة </a:t>
            </a:r>
            <a:r>
              <a:rPr lang="ar-IQ" sz="2000" dirty="0" smtClean="0"/>
              <a:t>التأكد </a:t>
            </a:r>
            <a:r>
              <a:rPr lang="ar-IQ" sz="2000" dirty="0"/>
              <a:t>عندما يعرف المدير بوثوق البدال المتاحة والظروف المرتبطة بكل بديل والنتائج </a:t>
            </a:r>
            <a:r>
              <a:rPr lang="ar-IQ" sz="2000" dirty="0" smtClean="0"/>
              <a:t>والمكافئات </a:t>
            </a:r>
            <a:r>
              <a:rPr lang="ar-IQ" sz="2000" dirty="0"/>
              <a:t>المتوقعة نادرا ما تتخذ في المنظمات المعاصرة بسبب تقلب البيئة</a:t>
            </a:r>
            <a:r>
              <a:rPr lang="ar-IQ" sz="2000" dirty="0" smtClean="0"/>
              <a:t>.</a:t>
            </a:r>
            <a:br>
              <a:rPr lang="ar-IQ" sz="2000" dirty="0" smtClean="0"/>
            </a:br>
            <a:r>
              <a:rPr lang="ar-IQ" sz="2000" dirty="0"/>
              <a:t/>
            </a:r>
            <a:br>
              <a:rPr lang="ar-IQ" sz="2000" dirty="0"/>
            </a:br>
            <a:r>
              <a:rPr lang="ar-IQ" sz="2000" dirty="0">
                <a:solidFill>
                  <a:srgbClr val="FF0000"/>
                </a:solidFill>
              </a:rPr>
              <a:t>المخاطرة</a:t>
            </a:r>
            <a:r>
              <a:rPr lang="ar-IQ" sz="2000" dirty="0" smtClean="0">
                <a:solidFill>
                  <a:srgbClr val="FF0000"/>
                </a:solidFill>
              </a:rPr>
              <a:t>: </a:t>
            </a:r>
            <a:r>
              <a:rPr lang="ar-IQ" sz="2000" dirty="0" smtClean="0"/>
              <a:t>تسود </a:t>
            </a:r>
            <a:r>
              <a:rPr lang="ar-IQ" sz="2000" dirty="0"/>
              <a:t>ظروف المخاطرة لدرجة اكبر في الموقف الاداري الذي تتخذ فيها القرارات وتتميز حالة المخاطرة بوجود تقديرات او توزيعات احتمالية لكل من البدائل المتاحة والنتائج المتوقعة لكل بديل </a:t>
            </a:r>
            <a:r>
              <a:rPr lang="ar-IQ" sz="2000" dirty="0" smtClean="0"/>
              <a:t>.</a:t>
            </a:r>
            <a:br>
              <a:rPr lang="ar-IQ" sz="2000" dirty="0" smtClean="0"/>
            </a:br>
            <a:r>
              <a:rPr lang="ar-IQ" sz="2000" dirty="0"/>
              <a:t/>
            </a:r>
            <a:br>
              <a:rPr lang="ar-IQ" sz="2000" dirty="0"/>
            </a:br>
            <a:r>
              <a:rPr lang="ar-IQ" sz="2000" dirty="0">
                <a:solidFill>
                  <a:srgbClr val="FF0000"/>
                </a:solidFill>
              </a:rPr>
              <a:t>اللاتاكد: </a:t>
            </a:r>
            <a:r>
              <a:rPr lang="ar-IQ" sz="2000" dirty="0"/>
              <a:t>تتخذ معظم </a:t>
            </a:r>
            <a:r>
              <a:rPr lang="ar-IQ" sz="2000" dirty="0" smtClean="0"/>
              <a:t>القرارات </a:t>
            </a:r>
            <a:r>
              <a:rPr lang="ar-IQ" sz="2000" dirty="0"/>
              <a:t>في المنظمات المعاصرة ، في ظروف اللاتاكد قد لا يعرف المدير كل البدائل ولا نتائجها </a:t>
            </a:r>
            <a:r>
              <a:rPr lang="ar-IQ" sz="2000" dirty="0" smtClean="0"/>
              <a:t>ولا توزيعاتها </a:t>
            </a:r>
            <a:r>
              <a:rPr lang="ar-IQ" sz="2000" dirty="0"/>
              <a:t>الاحتمالية وتنشا حالة اللاتاكد من التعقيد المتزايد في البيئة والمنظمة معا.</a:t>
            </a:r>
            <a:r>
              <a:rPr lang="ar-IQ" sz="2400" dirty="0"/>
              <a:t/>
            </a:r>
            <a:br>
              <a:rPr lang="ar-IQ" sz="2400" dirty="0"/>
            </a:br>
            <a:endParaRPr lang="ar-IQ" sz="2400" dirty="0"/>
          </a:p>
        </p:txBody>
      </p:sp>
    </p:spTree>
    <p:extLst>
      <p:ext uri="{BB962C8B-B14F-4D97-AF65-F5344CB8AC3E}">
        <p14:creationId xmlns:p14="http://schemas.microsoft.com/office/powerpoint/2010/main" val="2902292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484784"/>
            <a:ext cx="7772400" cy="475252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r>
              <a:rPr lang="ar-IQ" sz="2000" dirty="0" smtClean="0"/>
              <a:t/>
            </a:r>
            <a:br>
              <a:rPr lang="ar-IQ" sz="2000" dirty="0" smtClean="0"/>
            </a:br>
            <a:r>
              <a:rPr lang="ar-IQ" sz="2000" dirty="0" smtClean="0"/>
              <a:t>هناك </a:t>
            </a:r>
            <a:r>
              <a:rPr lang="ar-IQ" sz="2000" dirty="0"/>
              <a:t>تفاوت في انماط اتخاذ القرار بين المديرين يرجع هذا الى كيفية ادراك وفهم معارفهم حول المنظمة والبيئة كذلك التنشئة الاجتماعية والقيم والتقاليد التي يحملها المديرين لذا يمكن تبويبها:</a:t>
            </a:r>
            <a:br>
              <a:rPr lang="ar-IQ" sz="2000" dirty="0"/>
            </a:br>
            <a:r>
              <a:rPr lang="ar-IQ" sz="2000" dirty="0">
                <a:solidFill>
                  <a:srgbClr val="FF0000"/>
                </a:solidFill>
                <a:cs typeface="PT Bold Heading" panose="02010400000000000000" pitchFamily="2" charset="-78"/>
              </a:rPr>
              <a:t>1-الحاسم</a:t>
            </a:r>
            <a:r>
              <a:rPr lang="ar-IQ" sz="2000" dirty="0">
                <a:solidFill>
                  <a:srgbClr val="FF0000"/>
                </a:solidFill>
              </a:rPr>
              <a:t>: </a:t>
            </a:r>
            <a:r>
              <a:rPr lang="ar-IQ" sz="2000" dirty="0"/>
              <a:t>يعتمد </a:t>
            </a:r>
            <a:r>
              <a:rPr lang="ar-IQ" sz="2000" dirty="0" smtClean="0"/>
              <a:t>المدير على </a:t>
            </a:r>
            <a:r>
              <a:rPr lang="ar-IQ" sz="2000" dirty="0"/>
              <a:t>حد ادنى من المعلومات لغرض الوصول الى القرار</a:t>
            </a:r>
            <a:r>
              <a:rPr lang="ar-IQ" sz="2000" dirty="0" smtClean="0"/>
              <a:t>.</a:t>
            </a:r>
            <a:br>
              <a:rPr lang="ar-IQ" sz="2000" dirty="0" smtClean="0"/>
            </a:br>
            <a:r>
              <a:rPr lang="ar-IQ" sz="2000" dirty="0"/>
              <a:t/>
            </a:r>
            <a:br>
              <a:rPr lang="ar-IQ" sz="2000" dirty="0"/>
            </a:br>
            <a:r>
              <a:rPr lang="ar-IQ" sz="2000" dirty="0">
                <a:solidFill>
                  <a:srgbClr val="FF0000"/>
                </a:solidFill>
                <a:cs typeface="PT Bold Heading" panose="02010400000000000000" pitchFamily="2" charset="-78"/>
              </a:rPr>
              <a:t>2-المرن</a:t>
            </a:r>
            <a:r>
              <a:rPr lang="ar-IQ" sz="2000" dirty="0" smtClean="0">
                <a:solidFill>
                  <a:srgbClr val="FF0000"/>
                </a:solidFill>
              </a:rPr>
              <a:t>: </a:t>
            </a:r>
            <a:r>
              <a:rPr lang="ar-IQ" sz="2000" dirty="0" smtClean="0"/>
              <a:t>يفضل </a:t>
            </a:r>
            <a:r>
              <a:rPr lang="ar-IQ" sz="2000" dirty="0"/>
              <a:t>المدير التقارير الملخصة التي تشمل تشكيلة من البدائل المطروحة باختصار لغرض القيام باختيار احدها</a:t>
            </a:r>
            <a:r>
              <a:rPr lang="ar-IQ" sz="2000" dirty="0" smtClean="0"/>
              <a:t>.</a:t>
            </a:r>
            <a:br>
              <a:rPr lang="ar-IQ" sz="2000" dirty="0" smtClean="0"/>
            </a:br>
            <a:r>
              <a:rPr lang="ar-IQ" sz="2000" dirty="0"/>
              <a:t/>
            </a:r>
            <a:br>
              <a:rPr lang="ar-IQ" sz="2000" dirty="0"/>
            </a:br>
            <a:r>
              <a:rPr lang="ar-IQ" sz="2000" dirty="0" smtClean="0">
                <a:solidFill>
                  <a:srgbClr val="FF0000"/>
                </a:solidFill>
                <a:cs typeface="PT Bold Heading" panose="02010400000000000000" pitchFamily="2" charset="-78"/>
              </a:rPr>
              <a:t>3-الهرمي</a:t>
            </a:r>
            <a:r>
              <a:rPr lang="ar-IQ" sz="2000" dirty="0" smtClean="0">
                <a:solidFill>
                  <a:srgbClr val="FF0000"/>
                </a:solidFill>
              </a:rPr>
              <a:t>: </a:t>
            </a:r>
            <a:r>
              <a:rPr lang="ar-IQ" sz="2000" dirty="0" smtClean="0"/>
              <a:t>يقوم </a:t>
            </a:r>
            <a:r>
              <a:rPr lang="ar-IQ" sz="2000" dirty="0"/>
              <a:t>المدير بفحص ودراسة مجموعة كبيرة من المعلومات قبل الوصول الى الحل الافضل</a:t>
            </a:r>
            <a:r>
              <a:rPr lang="ar-IQ" sz="2000" dirty="0" smtClean="0"/>
              <a:t>.</a:t>
            </a:r>
            <a:br>
              <a:rPr lang="ar-IQ" sz="2000" dirty="0" smtClean="0"/>
            </a:br>
            <a:r>
              <a:rPr lang="ar-IQ" sz="2000" dirty="0"/>
              <a:t/>
            </a:r>
            <a:br>
              <a:rPr lang="ar-IQ" sz="2000" dirty="0"/>
            </a:br>
            <a:r>
              <a:rPr lang="ar-IQ" sz="2000" dirty="0">
                <a:solidFill>
                  <a:srgbClr val="FF0000"/>
                </a:solidFill>
                <a:cs typeface="PT Bold Heading" panose="02010400000000000000" pitchFamily="2" charset="-78"/>
              </a:rPr>
              <a:t>4-التكاملي</a:t>
            </a:r>
            <a:r>
              <a:rPr lang="ar-IQ" sz="2000" dirty="0" smtClean="0">
                <a:solidFill>
                  <a:srgbClr val="FF0000"/>
                </a:solidFill>
              </a:rPr>
              <a:t>: </a:t>
            </a:r>
            <a:r>
              <a:rPr lang="ar-IQ" sz="2000" dirty="0" smtClean="0"/>
              <a:t>يستعمل </a:t>
            </a:r>
            <a:r>
              <a:rPr lang="ar-IQ" sz="2000" dirty="0"/>
              <a:t>المدير اكداس المعلومات المتنوعة لتوليد حلول عديدة ممكنة في ان واحد.</a:t>
            </a:r>
            <a:br>
              <a:rPr lang="ar-IQ" sz="2000" dirty="0"/>
            </a:br>
            <a:endParaRPr lang="ar-IQ" sz="2000" dirty="0"/>
          </a:p>
        </p:txBody>
      </p:sp>
      <p:sp>
        <p:nvSpPr>
          <p:cNvPr id="3" name="Text Placeholder 2"/>
          <p:cNvSpPr>
            <a:spLocks noGrp="1"/>
          </p:cNvSpPr>
          <p:nvPr>
            <p:ph type="body" idx="1"/>
          </p:nvPr>
        </p:nvSpPr>
        <p:spPr>
          <a:xfrm>
            <a:off x="722313" y="332657"/>
            <a:ext cx="7772400"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25000" lnSpcReduction="20000"/>
          </a:bodyPr>
          <a:lstStyle/>
          <a:p>
            <a:pPr algn="ctr">
              <a:lnSpc>
                <a:spcPct val="115000"/>
              </a:lnSpc>
              <a:spcAft>
                <a:spcPts val="1000"/>
              </a:spcAft>
            </a:pPr>
            <a:endParaRPr lang="ar-SA" sz="2400" b="1" dirty="0" smtClean="0">
              <a:solidFill>
                <a:schemeClr val="tx1"/>
              </a:solidFill>
              <a:ea typeface="Calibri"/>
              <a:cs typeface="PT Bold Heading" panose="02010400000000000000" pitchFamily="2" charset="-78"/>
            </a:endParaRPr>
          </a:p>
          <a:p>
            <a:pPr algn="ctr">
              <a:lnSpc>
                <a:spcPct val="115000"/>
              </a:lnSpc>
              <a:spcAft>
                <a:spcPts val="1000"/>
              </a:spcAft>
            </a:pPr>
            <a:r>
              <a:rPr lang="ar-SA" sz="11200" b="1" dirty="0" smtClean="0">
                <a:solidFill>
                  <a:srgbClr val="FF0000"/>
                </a:solidFill>
                <a:ea typeface="Calibri"/>
                <a:cs typeface="PT Bold Heading" panose="02010400000000000000" pitchFamily="2" charset="-78"/>
              </a:rPr>
              <a:t>ثالثا: انماط </a:t>
            </a:r>
            <a:r>
              <a:rPr lang="ar-SA" sz="11200" b="1" dirty="0">
                <a:solidFill>
                  <a:srgbClr val="FF0000"/>
                </a:solidFill>
                <a:ea typeface="Calibri"/>
                <a:cs typeface="PT Bold Heading" panose="02010400000000000000" pitchFamily="2" charset="-78"/>
              </a:rPr>
              <a:t>اتخاذ </a:t>
            </a:r>
            <a:r>
              <a:rPr lang="ar-SA" sz="11200" b="1" dirty="0" smtClean="0">
                <a:solidFill>
                  <a:srgbClr val="FF0000"/>
                </a:solidFill>
                <a:ea typeface="Calibri"/>
                <a:cs typeface="PT Bold Heading" panose="02010400000000000000" pitchFamily="2" charset="-78"/>
              </a:rPr>
              <a:t>القرار الاداري</a:t>
            </a:r>
            <a:endParaRPr lang="en-US" sz="11200" dirty="0">
              <a:solidFill>
                <a:srgbClr val="FF0000"/>
              </a:solidFill>
              <a:ea typeface="Calibri"/>
              <a:cs typeface="PT Bold Heading" panose="02010400000000000000" pitchFamily="2" charset="-78"/>
            </a:endParaRPr>
          </a:p>
          <a:p>
            <a:endParaRPr lang="ar-IQ" dirty="0"/>
          </a:p>
        </p:txBody>
      </p:sp>
    </p:spTree>
    <p:extLst>
      <p:ext uri="{BB962C8B-B14F-4D97-AF65-F5344CB8AC3E}">
        <p14:creationId xmlns:p14="http://schemas.microsoft.com/office/powerpoint/2010/main" val="278567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424936" cy="55446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0000"/>
          </a:bodyPr>
          <a:lstStyle/>
          <a:p>
            <a:pPr algn="justLow">
              <a:lnSpc>
                <a:spcPct val="115000"/>
              </a:lnSpc>
              <a:spcBef>
                <a:spcPct val="20000"/>
              </a:spcBef>
              <a:spcAft>
                <a:spcPts val="1000"/>
              </a:spcAft>
              <a:buFont typeface="Arial" panose="020B0604020202020204" pitchFamily="34" charset="0"/>
            </a:pPr>
            <a:r>
              <a:rPr lang="ar-IQ" sz="2700" dirty="0" smtClean="0">
                <a:latin typeface="+mn-lt"/>
                <a:ea typeface="Calibri"/>
              </a:rPr>
              <a:t/>
            </a:r>
            <a:br>
              <a:rPr lang="ar-IQ" sz="2700" dirty="0" smtClean="0">
                <a:latin typeface="+mn-lt"/>
                <a:ea typeface="Calibri"/>
              </a:rPr>
            </a:br>
            <a:r>
              <a:rPr lang="ar-IQ" sz="2700" dirty="0">
                <a:latin typeface="+mn-lt"/>
                <a:ea typeface="Calibri"/>
              </a:rPr>
              <a:t/>
            </a:r>
            <a:br>
              <a:rPr lang="ar-IQ" sz="2700" dirty="0">
                <a:latin typeface="+mn-lt"/>
                <a:ea typeface="Calibri"/>
              </a:rPr>
            </a:br>
            <a:r>
              <a:rPr lang="ar-IQ" sz="2700" dirty="0" smtClean="0">
                <a:latin typeface="+mn-lt"/>
                <a:ea typeface="Calibri"/>
              </a:rPr>
              <a:t/>
            </a:r>
            <a:br>
              <a:rPr lang="ar-IQ" sz="2700" dirty="0" smtClean="0">
                <a:latin typeface="+mn-lt"/>
                <a:ea typeface="Calibri"/>
              </a:rPr>
            </a:br>
            <a:r>
              <a:rPr lang="ar-IQ" sz="2700" dirty="0">
                <a:latin typeface="+mn-lt"/>
                <a:ea typeface="Calibri"/>
              </a:rPr>
              <a:t/>
            </a:r>
            <a:br>
              <a:rPr lang="ar-IQ" sz="2700" dirty="0">
                <a:latin typeface="+mn-lt"/>
                <a:ea typeface="Calibri"/>
              </a:rPr>
            </a:br>
            <a:r>
              <a:rPr lang="ar-IQ" sz="2700" dirty="0" smtClean="0">
                <a:latin typeface="+mn-lt"/>
                <a:ea typeface="Calibri"/>
              </a:rPr>
              <a:t/>
            </a:r>
            <a:br>
              <a:rPr lang="ar-IQ" sz="2700" dirty="0" smtClean="0">
                <a:latin typeface="+mn-lt"/>
                <a:ea typeface="Calibri"/>
              </a:rPr>
            </a:br>
            <a:r>
              <a:rPr lang="ar-IQ" sz="2700" dirty="0">
                <a:latin typeface="+mn-lt"/>
                <a:ea typeface="Calibri"/>
              </a:rPr>
              <a:t/>
            </a:r>
            <a:br>
              <a:rPr lang="ar-IQ" sz="2700" dirty="0">
                <a:latin typeface="+mn-lt"/>
                <a:ea typeface="Calibri"/>
              </a:rPr>
            </a:br>
            <a:r>
              <a:rPr lang="ar-IQ" sz="2700" dirty="0" smtClean="0">
                <a:latin typeface="+mn-lt"/>
                <a:ea typeface="Calibri"/>
              </a:rPr>
              <a:t/>
            </a:r>
            <a:br>
              <a:rPr lang="ar-IQ" sz="2700" dirty="0" smtClean="0">
                <a:latin typeface="+mn-lt"/>
                <a:ea typeface="Calibri"/>
              </a:rPr>
            </a:br>
            <a:r>
              <a:rPr lang="ar-IQ" sz="2700" dirty="0">
                <a:latin typeface="+mn-lt"/>
                <a:ea typeface="Calibri"/>
              </a:rPr>
              <a:t/>
            </a:r>
            <a:br>
              <a:rPr lang="ar-IQ" sz="2700" dirty="0">
                <a:latin typeface="+mn-lt"/>
                <a:ea typeface="Calibri"/>
              </a:rPr>
            </a:br>
            <a:r>
              <a:rPr lang="ar-IQ" sz="2700" dirty="0" smtClean="0">
                <a:latin typeface="+mn-lt"/>
                <a:ea typeface="Calibri"/>
              </a:rPr>
              <a:t/>
            </a:r>
            <a:br>
              <a:rPr lang="ar-IQ" sz="2700" dirty="0" smtClean="0">
                <a:latin typeface="+mn-lt"/>
                <a:ea typeface="Calibri"/>
              </a:rPr>
            </a:br>
            <a:r>
              <a:rPr lang="ar-IQ" sz="2700" dirty="0" smtClean="0">
                <a:latin typeface="+mn-lt"/>
                <a:ea typeface="Calibri"/>
              </a:rPr>
              <a:t>سوف </a:t>
            </a:r>
            <a:r>
              <a:rPr lang="ar-IQ" sz="2700" dirty="0">
                <a:latin typeface="+mn-lt"/>
                <a:ea typeface="Calibri"/>
              </a:rPr>
              <a:t>يتم التطرق الى النماذج بحسب المعادلة التالية </a:t>
            </a:r>
            <a:r>
              <a:rPr lang="ar-IQ" sz="2700" dirty="0" smtClean="0">
                <a:latin typeface="+mn-lt"/>
                <a:ea typeface="Calibri"/>
              </a:rPr>
              <a:t>:</a:t>
            </a:r>
            <a:br>
              <a:rPr lang="ar-IQ" sz="2700" dirty="0" smtClean="0">
                <a:latin typeface="+mn-lt"/>
                <a:ea typeface="Calibri"/>
              </a:rPr>
            </a:br>
            <a:r>
              <a:rPr lang="ar-IQ" sz="2700" dirty="0" smtClean="0">
                <a:latin typeface="+mn-lt"/>
                <a:ea typeface="Calibri"/>
              </a:rPr>
              <a:t>متخذ </a:t>
            </a:r>
            <a:r>
              <a:rPr lang="ar-IQ" sz="2700" dirty="0">
                <a:latin typeface="+mn-lt"/>
                <a:ea typeface="Calibri"/>
              </a:rPr>
              <a:t>القرار=معلومات </a:t>
            </a:r>
            <a:r>
              <a:rPr lang="ar-IQ" sz="2700" dirty="0">
                <a:latin typeface="+mn-lt"/>
                <a:ea typeface="Calibri"/>
                <a:cs typeface="PT Bold Heading" panose="02010400000000000000" pitchFamily="2" charset="-78"/>
              </a:rPr>
              <a:t>(</a:t>
            </a:r>
            <a:r>
              <a:rPr lang="ar-IQ" sz="2700" dirty="0">
                <a:latin typeface="+mn-lt"/>
                <a:ea typeface="Calibri"/>
              </a:rPr>
              <a:t>الموقف ،البديل، النتائج</a:t>
            </a:r>
            <a:r>
              <a:rPr lang="ar-IQ" sz="2700" dirty="0" smtClean="0">
                <a:latin typeface="+mn-lt"/>
                <a:ea typeface="Calibri"/>
              </a:rPr>
              <a:t>)</a:t>
            </a:r>
            <a:r>
              <a:rPr lang="ar-IQ" sz="2700" dirty="0">
                <a:latin typeface="+mn-lt"/>
                <a:ea typeface="Calibri"/>
              </a:rPr>
              <a:t/>
            </a:r>
            <a:br>
              <a:rPr lang="ar-IQ" sz="2700" dirty="0">
                <a:latin typeface="+mn-lt"/>
                <a:ea typeface="Calibri"/>
              </a:rPr>
            </a:br>
            <a:r>
              <a:rPr lang="ar-IQ" sz="2700" dirty="0" smtClean="0">
                <a:latin typeface="+mn-lt"/>
                <a:ea typeface="Calibri"/>
              </a:rPr>
              <a:t/>
            </a:r>
            <a:br>
              <a:rPr lang="ar-IQ" sz="2700" dirty="0" smtClean="0">
                <a:latin typeface="+mn-lt"/>
                <a:ea typeface="Calibri"/>
              </a:rPr>
            </a:br>
            <a:r>
              <a:rPr lang="ar-IQ" sz="2700" dirty="0">
                <a:solidFill>
                  <a:srgbClr val="FF0000"/>
                </a:solidFill>
                <a:latin typeface="+mn-lt"/>
                <a:ea typeface="Calibri"/>
              </a:rPr>
              <a:t>1</a:t>
            </a:r>
            <a:r>
              <a:rPr lang="ar-IQ" sz="2700" dirty="0" smtClean="0">
                <a:solidFill>
                  <a:srgbClr val="FF0000"/>
                </a:solidFill>
                <a:latin typeface="+mn-lt"/>
                <a:ea typeface="Calibri"/>
              </a:rPr>
              <a:t> </a:t>
            </a:r>
            <a:r>
              <a:rPr lang="ar-IQ" sz="2700" dirty="0">
                <a:solidFill>
                  <a:srgbClr val="FF0000"/>
                </a:solidFill>
                <a:latin typeface="+mn-lt"/>
                <a:ea typeface="Calibri"/>
              </a:rPr>
              <a:t>-</a:t>
            </a:r>
            <a:r>
              <a:rPr lang="ar-IQ" sz="2700" dirty="0">
                <a:solidFill>
                  <a:srgbClr val="FF0000"/>
                </a:solidFill>
                <a:latin typeface="+mn-lt"/>
                <a:ea typeface="Calibri"/>
                <a:cs typeface="PT Bold Heading" panose="02010400000000000000" pitchFamily="2" charset="-78"/>
              </a:rPr>
              <a:t>النظرية التقليدية للقرار(الرشد): </a:t>
            </a:r>
            <a:r>
              <a:rPr lang="ar-IQ" sz="2700" dirty="0">
                <a:latin typeface="+mn-lt"/>
                <a:ea typeface="Calibri"/>
              </a:rPr>
              <a:t>متخذ القرار يتصرف برشد ويعرف الرشد الاختيار الافضل من الناحية الاقتصادية ،تفترض هذه النظرية ان بحوزة متخذ القرار المعلومات التامة عن الموقف الذي </a:t>
            </a:r>
            <a:r>
              <a:rPr lang="ar-IQ" sz="2700" dirty="0" err="1">
                <a:latin typeface="+mn-lt"/>
                <a:ea typeface="Calibri"/>
              </a:rPr>
              <a:t>يتطلبه</a:t>
            </a:r>
            <a:r>
              <a:rPr lang="ar-IQ" sz="2700" dirty="0">
                <a:latin typeface="+mn-lt"/>
                <a:ea typeface="Calibri"/>
              </a:rPr>
              <a:t> القرار عن كل البدائل وعن كل النتائج المترتبة على اختيار كل بديل منها.  </a:t>
            </a:r>
            <a:br>
              <a:rPr lang="ar-IQ" sz="2700" dirty="0">
                <a:latin typeface="+mn-lt"/>
                <a:ea typeface="Calibri"/>
              </a:rPr>
            </a:br>
            <a:r>
              <a:rPr lang="ar-IQ" sz="2700" dirty="0">
                <a:latin typeface="+mn-lt"/>
                <a:ea typeface="Calibri"/>
              </a:rPr>
              <a:t/>
            </a:r>
            <a:br>
              <a:rPr lang="ar-IQ" sz="2700" dirty="0">
                <a:latin typeface="+mn-lt"/>
                <a:ea typeface="Calibri"/>
              </a:rPr>
            </a:br>
            <a:r>
              <a:rPr lang="ar-IQ" sz="2700" dirty="0" smtClean="0">
                <a:solidFill>
                  <a:srgbClr val="FF0000"/>
                </a:solidFill>
                <a:latin typeface="+mn-lt"/>
                <a:ea typeface="Calibri"/>
                <a:cs typeface="PT Bold Heading" panose="02010400000000000000" pitchFamily="2" charset="-78"/>
              </a:rPr>
              <a:t>2-النظرية </a:t>
            </a:r>
            <a:r>
              <a:rPr lang="ar-IQ" sz="2700" dirty="0">
                <a:solidFill>
                  <a:srgbClr val="FF0000"/>
                </a:solidFill>
                <a:latin typeface="+mn-lt"/>
                <a:ea typeface="Calibri"/>
                <a:cs typeface="PT Bold Heading" panose="02010400000000000000" pitchFamily="2" charset="-78"/>
              </a:rPr>
              <a:t>السلوكية </a:t>
            </a:r>
            <a:r>
              <a:rPr lang="ar-IQ" sz="2700" dirty="0" smtClean="0">
                <a:solidFill>
                  <a:srgbClr val="FF0000"/>
                </a:solidFill>
                <a:latin typeface="+mn-lt"/>
                <a:ea typeface="Calibri"/>
                <a:cs typeface="PT Bold Heading" panose="02010400000000000000" pitchFamily="2" charset="-78"/>
              </a:rPr>
              <a:t>لقرار (</a:t>
            </a:r>
            <a:r>
              <a:rPr lang="ar-IQ" sz="2700" dirty="0">
                <a:solidFill>
                  <a:srgbClr val="FF0000"/>
                </a:solidFill>
                <a:latin typeface="+mn-lt"/>
                <a:ea typeface="Calibri"/>
                <a:cs typeface="PT Bold Heading" panose="02010400000000000000" pitchFamily="2" charset="-78"/>
              </a:rPr>
              <a:t>الرشد المحدود):</a:t>
            </a:r>
            <a:r>
              <a:rPr lang="ar-IQ" sz="2700" dirty="0">
                <a:latin typeface="+mn-lt"/>
                <a:ea typeface="Calibri"/>
              </a:rPr>
              <a:t>متخذ القرار </a:t>
            </a:r>
            <a:r>
              <a:rPr lang="ar-IQ" sz="2700" dirty="0" err="1">
                <a:latin typeface="+mn-lt"/>
                <a:ea typeface="Calibri"/>
              </a:rPr>
              <a:t>يتاثر</a:t>
            </a:r>
            <a:r>
              <a:rPr lang="ar-IQ" sz="2700" dirty="0">
                <a:latin typeface="+mn-lt"/>
                <a:ea typeface="Calibri"/>
              </a:rPr>
              <a:t> بالقيم </a:t>
            </a:r>
            <a:r>
              <a:rPr lang="ar-IQ" sz="2700" dirty="0" smtClean="0">
                <a:latin typeface="+mn-lt"/>
                <a:ea typeface="Calibri"/>
              </a:rPr>
              <a:t>و العادات </a:t>
            </a:r>
            <a:r>
              <a:rPr lang="ar-IQ" sz="2700" dirty="0">
                <a:latin typeface="+mn-lt"/>
                <a:ea typeface="Calibri"/>
              </a:rPr>
              <a:t>والتقاليد </a:t>
            </a:r>
            <a:r>
              <a:rPr lang="ar-IQ" sz="2700" dirty="0" err="1">
                <a:latin typeface="+mn-lt"/>
                <a:ea typeface="Calibri"/>
              </a:rPr>
              <a:t>بالاضافة</a:t>
            </a:r>
            <a:r>
              <a:rPr lang="ar-IQ" sz="2700" dirty="0">
                <a:latin typeface="+mn-lt"/>
                <a:ea typeface="Calibri"/>
              </a:rPr>
              <a:t> الى دوافع لاشعورية كل هذه تؤثر في عملية اتخاذ القرار ،يواجه متخذ القرار معلومات غير كاملة عن الموقف وعن البدائل الممكنة وعن نتائج كل بديل والذي يمثل الرشد المحدود الذي يستهدف حلول مرضية.</a:t>
            </a:r>
            <a:r>
              <a:rPr lang="ar-IQ" sz="2700" dirty="0">
                <a:latin typeface="+mn-lt"/>
                <a:ea typeface="Calibri"/>
                <a:cs typeface="PT Bold Heading" panose="02010400000000000000" pitchFamily="2" charset="-78"/>
              </a:rPr>
              <a:t/>
            </a:r>
            <a:br>
              <a:rPr lang="ar-IQ" sz="2700" dirty="0">
                <a:latin typeface="+mn-lt"/>
                <a:ea typeface="Calibri"/>
                <a:cs typeface="PT Bold Heading" panose="02010400000000000000" pitchFamily="2" charset="-78"/>
              </a:rPr>
            </a:br>
            <a:r>
              <a:rPr lang="ar-IQ" sz="2700" dirty="0" smtClean="0">
                <a:latin typeface="+mn-lt"/>
                <a:ea typeface="Calibri"/>
                <a:cs typeface="PT Bold Heading" panose="02010400000000000000" pitchFamily="2" charset="-78"/>
              </a:rPr>
              <a:t>     </a:t>
            </a:r>
            <a:endParaRPr lang="ar-IQ" sz="2700" dirty="0">
              <a:latin typeface="+mn-lt"/>
              <a:ea typeface="Calibri"/>
              <a:cs typeface="PT Bold Heading" panose="02010400000000000000" pitchFamily="2" charset="-78"/>
            </a:endParaRPr>
          </a:p>
        </p:txBody>
      </p:sp>
      <p:sp>
        <p:nvSpPr>
          <p:cNvPr id="3" name="Text Placeholder 2"/>
          <p:cNvSpPr>
            <a:spLocks noGrp="1"/>
          </p:cNvSpPr>
          <p:nvPr>
            <p:ph type="body" idx="1"/>
          </p:nvPr>
        </p:nvSpPr>
        <p:spPr>
          <a:xfrm>
            <a:off x="395536" y="116633"/>
            <a:ext cx="8280920"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7500"/>
          </a:bodyPr>
          <a:lstStyle/>
          <a:p>
            <a:pPr algn="ctr">
              <a:lnSpc>
                <a:spcPct val="115000"/>
              </a:lnSpc>
              <a:spcAft>
                <a:spcPts val="1000"/>
              </a:spcAft>
            </a:pPr>
            <a:r>
              <a:rPr lang="ar-IQ" sz="2400" b="1" cap="all" dirty="0" smtClean="0">
                <a:solidFill>
                  <a:srgbClr val="FF0000"/>
                </a:solidFill>
                <a:ea typeface="Calibri"/>
                <a:cs typeface="PT Bold Heading" panose="02010400000000000000" pitchFamily="2" charset="-78"/>
              </a:rPr>
              <a:t>رابعا : </a:t>
            </a:r>
            <a:r>
              <a:rPr lang="ar-IQ" sz="2400" b="1" cap="all" dirty="0">
                <a:solidFill>
                  <a:srgbClr val="FF0000"/>
                </a:solidFill>
                <a:ea typeface="Calibri"/>
                <a:cs typeface="PT Bold Heading" panose="02010400000000000000" pitchFamily="2" charset="-78"/>
              </a:rPr>
              <a:t>النماذج الاساسية لعملية اتخاذ القرار</a:t>
            </a:r>
          </a:p>
        </p:txBody>
      </p:sp>
    </p:spTree>
    <p:extLst>
      <p:ext uri="{BB962C8B-B14F-4D97-AF65-F5344CB8AC3E}">
        <p14:creationId xmlns:p14="http://schemas.microsoft.com/office/powerpoint/2010/main" val="313122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064896" cy="576064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0000"/>
          </a:bodyPr>
          <a:lstStyle/>
          <a:p>
            <a:pPr>
              <a:lnSpc>
                <a:spcPct val="115000"/>
              </a:lnSpc>
              <a:spcBef>
                <a:spcPct val="20000"/>
              </a:spcBef>
              <a:spcAft>
                <a:spcPts val="1000"/>
              </a:spcAft>
              <a:buFont typeface="Arial" panose="020B0604020202020204" pitchFamily="34" charset="0"/>
            </a:pPr>
            <a:r>
              <a:rPr lang="ar-IQ" sz="2400" dirty="0">
                <a:solidFill>
                  <a:srgbClr val="FF0000"/>
                </a:solidFill>
                <a:latin typeface="+mn-lt"/>
                <a:ea typeface="Calibri"/>
                <a:cs typeface="PT Bold Heading" panose="02010400000000000000" pitchFamily="2" charset="-78"/>
              </a:rPr>
              <a:t>3- نظرية القرار </a:t>
            </a:r>
            <a:r>
              <a:rPr lang="ar-IQ" sz="2400" dirty="0" smtClean="0">
                <a:solidFill>
                  <a:srgbClr val="FF0000"/>
                </a:solidFill>
                <a:latin typeface="+mn-lt"/>
                <a:ea typeface="Calibri"/>
                <a:cs typeface="PT Bold Heading" panose="02010400000000000000" pitchFamily="2" charset="-78"/>
              </a:rPr>
              <a:t>غير الرشيد</a:t>
            </a:r>
            <a:r>
              <a:rPr lang="ar-IQ" sz="2400" dirty="0">
                <a:solidFill>
                  <a:srgbClr val="FF0000"/>
                </a:solidFill>
                <a:latin typeface="+mn-lt"/>
                <a:ea typeface="Calibri"/>
                <a:cs typeface="PT Bold Heading" panose="02010400000000000000" pitchFamily="2" charset="-78"/>
              </a:rPr>
              <a:t>: </a:t>
            </a:r>
            <a:r>
              <a:rPr lang="ar-IQ" sz="2700" dirty="0">
                <a:latin typeface="+mn-lt"/>
                <a:ea typeface="Calibri"/>
              </a:rPr>
              <a:t>يرى في هذا النموذج ان متخذ القرار في الغالب غير رشيد في قراراته بل قد يتخذ قرار قبل بلورة البدائل الممكنة وقد يكون اول بديل متصور امام متخذ القرار هو افضلها ،وتميل القرارات غير الرتيبة لان تكون غير رشيدة وقد تتخذ الجماعة قرارا وتبرر ذلك </a:t>
            </a:r>
            <a:r>
              <a:rPr lang="ar-IQ" sz="2700" dirty="0" smtClean="0">
                <a:latin typeface="+mn-lt"/>
                <a:ea typeface="Calibri"/>
              </a:rPr>
              <a:t>لأي </a:t>
            </a:r>
            <a:r>
              <a:rPr lang="ar-IQ" sz="2700" dirty="0">
                <a:latin typeface="+mn-lt"/>
                <a:ea typeface="Calibri"/>
              </a:rPr>
              <a:t>فرد على انه قرار </a:t>
            </a:r>
            <a:r>
              <a:rPr lang="ar-IQ" sz="2700" dirty="0" smtClean="0">
                <a:latin typeface="+mn-lt"/>
                <a:ea typeface="Calibri"/>
              </a:rPr>
              <a:t>رشيد.</a:t>
            </a:r>
            <a:br>
              <a:rPr lang="ar-IQ" sz="2700" dirty="0" smtClean="0">
                <a:latin typeface="+mn-lt"/>
                <a:ea typeface="Calibri"/>
              </a:rPr>
            </a:br>
            <a:r>
              <a:rPr lang="ar-IQ" sz="2700" dirty="0" smtClean="0">
                <a:latin typeface="+mn-lt"/>
                <a:ea typeface="Calibri"/>
              </a:rPr>
              <a:t>  </a:t>
            </a:r>
            <a:r>
              <a:rPr lang="ar-IQ" sz="2400" dirty="0">
                <a:latin typeface="+mn-lt"/>
                <a:ea typeface="Calibri"/>
                <a:cs typeface="PT Bold Heading" panose="02010400000000000000" pitchFamily="2" charset="-78"/>
              </a:rPr>
              <a:t/>
            </a:r>
            <a:br>
              <a:rPr lang="ar-IQ" sz="2400" dirty="0">
                <a:latin typeface="+mn-lt"/>
                <a:ea typeface="Calibri"/>
                <a:cs typeface="PT Bold Heading" panose="02010400000000000000" pitchFamily="2" charset="-78"/>
              </a:rPr>
            </a:br>
            <a:r>
              <a:rPr lang="ar-IQ" sz="2400" dirty="0">
                <a:solidFill>
                  <a:srgbClr val="FF0000"/>
                </a:solidFill>
                <a:latin typeface="+mn-lt"/>
                <a:ea typeface="Calibri"/>
                <a:cs typeface="PT Bold Heading" panose="02010400000000000000" pitchFamily="2" charset="-78"/>
              </a:rPr>
              <a:t>4- النظرية الموقفية في القرار</a:t>
            </a:r>
            <a:r>
              <a:rPr lang="ar-IQ" sz="2400" dirty="0">
                <a:latin typeface="+mn-lt"/>
                <a:ea typeface="Calibri"/>
                <a:cs typeface="PT Bold Heading" panose="02010400000000000000" pitchFamily="2" charset="-78"/>
              </a:rPr>
              <a:t>: </a:t>
            </a:r>
            <a:r>
              <a:rPr lang="ar-IQ" sz="2700" dirty="0">
                <a:latin typeface="+mn-lt"/>
                <a:ea typeface="Calibri"/>
              </a:rPr>
              <a:t>توكد هذه النظرية ان متخذ القرار يبدل في اسلوبه تبعا للمشكلة التي </a:t>
            </a:r>
            <a:r>
              <a:rPr lang="ar-IQ" sz="2700" dirty="0" smtClean="0">
                <a:latin typeface="+mn-lt"/>
                <a:ea typeface="Calibri"/>
              </a:rPr>
              <a:t>يواجها ويتأثر </a:t>
            </a:r>
            <a:r>
              <a:rPr lang="ar-IQ" sz="2700" dirty="0">
                <a:latin typeface="+mn-lt"/>
                <a:ea typeface="Calibri"/>
              </a:rPr>
              <a:t>اختيار المدير بعدة عوامل :</a:t>
            </a:r>
            <a:br>
              <a:rPr lang="ar-IQ" sz="2700" dirty="0">
                <a:latin typeface="+mn-lt"/>
                <a:ea typeface="Calibri"/>
              </a:rPr>
            </a:br>
            <a:r>
              <a:rPr lang="ar-IQ" sz="2700" dirty="0">
                <a:latin typeface="+mn-lt"/>
                <a:ea typeface="Calibri"/>
              </a:rPr>
              <a:t>أ-مشكلة </a:t>
            </a:r>
            <a:r>
              <a:rPr lang="ar-IQ" sz="2700" dirty="0" smtClean="0">
                <a:latin typeface="+mn-lt"/>
                <a:ea typeface="Calibri"/>
              </a:rPr>
              <a:t>القرار، تتضمن </a:t>
            </a:r>
            <a:r>
              <a:rPr lang="ar-IQ" sz="2700" dirty="0">
                <a:latin typeface="+mn-lt"/>
                <a:ea typeface="Calibri"/>
              </a:rPr>
              <a:t>درجة قربه منها.</a:t>
            </a:r>
            <a:br>
              <a:rPr lang="ar-IQ" sz="2700" dirty="0">
                <a:latin typeface="+mn-lt"/>
                <a:ea typeface="Calibri"/>
              </a:rPr>
            </a:br>
            <a:r>
              <a:rPr lang="ar-IQ" sz="2700" dirty="0">
                <a:latin typeface="+mn-lt"/>
                <a:ea typeface="Calibri"/>
              </a:rPr>
              <a:t>ب-بيئة </a:t>
            </a:r>
            <a:r>
              <a:rPr lang="ar-IQ" sz="2700" dirty="0" smtClean="0">
                <a:latin typeface="+mn-lt"/>
                <a:ea typeface="Calibri"/>
              </a:rPr>
              <a:t>القرار، تتضمن </a:t>
            </a:r>
            <a:r>
              <a:rPr lang="ar-IQ" sz="2700" dirty="0">
                <a:latin typeface="+mn-lt"/>
                <a:ea typeface="Calibri"/>
              </a:rPr>
              <a:t>القدرة على اتخاذ قرار معاكس </a:t>
            </a:r>
            <a:br>
              <a:rPr lang="ar-IQ" sz="2700" dirty="0">
                <a:latin typeface="+mn-lt"/>
                <a:ea typeface="Calibri"/>
              </a:rPr>
            </a:br>
            <a:r>
              <a:rPr lang="ar-IQ" sz="2700" dirty="0">
                <a:latin typeface="+mn-lt"/>
                <a:ea typeface="Calibri"/>
              </a:rPr>
              <a:t>ج-خصوصية متخذ </a:t>
            </a:r>
            <a:r>
              <a:rPr lang="ar-IQ" sz="2700" dirty="0" smtClean="0">
                <a:latin typeface="+mn-lt"/>
                <a:ea typeface="Calibri"/>
              </a:rPr>
              <a:t>القرار، مثل </a:t>
            </a:r>
            <a:r>
              <a:rPr lang="ar-IQ" sz="2700" dirty="0">
                <a:latin typeface="+mn-lt"/>
                <a:ea typeface="Calibri"/>
              </a:rPr>
              <a:t>معرفته ودوافعه وشخصيته وهكذا فاختيار اسلوب اتخاذ القرار هو حصيلة المقارنة بين رغبة المدير في القرار الصحيح وبين الكلفة المتمثلة بالوقت </a:t>
            </a:r>
            <a:r>
              <a:rPr lang="ar-IQ" sz="2700" dirty="0" smtClean="0">
                <a:latin typeface="+mn-lt"/>
                <a:ea typeface="Calibri"/>
              </a:rPr>
              <a:t>والمال. </a:t>
            </a:r>
            <a:r>
              <a:rPr lang="ar-IQ" sz="2400" dirty="0">
                <a:latin typeface="+mn-lt"/>
                <a:ea typeface="Calibri"/>
                <a:cs typeface="PT Bold Heading" panose="02010400000000000000" pitchFamily="2" charset="-78"/>
              </a:rPr>
              <a:t/>
            </a:r>
            <a:br>
              <a:rPr lang="ar-IQ" sz="2400" dirty="0">
                <a:latin typeface="+mn-lt"/>
                <a:ea typeface="Calibri"/>
                <a:cs typeface="PT Bold Heading" panose="02010400000000000000" pitchFamily="2" charset="-78"/>
              </a:rPr>
            </a:br>
            <a:endParaRPr lang="ar-IQ" sz="2400" dirty="0">
              <a:latin typeface="+mn-lt"/>
              <a:ea typeface="Calibri"/>
              <a:cs typeface="PT Bold Heading" panose="02010400000000000000" pitchFamily="2" charset="-78"/>
            </a:endParaRPr>
          </a:p>
        </p:txBody>
      </p:sp>
    </p:spTree>
    <p:extLst>
      <p:ext uri="{BB962C8B-B14F-4D97-AF65-F5344CB8AC3E}">
        <p14:creationId xmlns:p14="http://schemas.microsoft.com/office/powerpoint/2010/main" val="4189263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TotalTime>
  <Words>115</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الفصل السادس  المعلومات و اتخاذ القرار </vt:lpstr>
      <vt:lpstr>PowerPoint Presentation</vt:lpstr>
      <vt:lpstr>   اتخاذ القرار: خيارا واع من بين مجموعة من المسارات البديلة.    ومن امثلة القرارات التي تتخذها وتتعلق بك شخصيا قرار اختيار الجامعة والكلية والتخصص، و القرارات التي تتخذها الشركات قرار دخول اسواق جديدة، وقرارات تتخذها الحكومة تلك التي تتعلق مثلا بالقضاء على البطالة او مواجهة الفقر...الخ.    والهدف من اتخاذ القرار اختيار ذلك البديل الافضل من حيث قدرته على تحقيق اكبر مجموعة من النتائج المرغوبة واقل عدد من النتائج الغير مرغوبة.   </vt:lpstr>
      <vt:lpstr>1- القرارات الرتيبة والقرارات غير الرتيبة.  القرارات الرتيبة: تتضمن مواقف مهيكلة (محددة ومعروفة جيدا) قرارات روتينية ،تتميز بالتكرار ،اجراءات نمطية ،حد ادنى من اللاتأكد تتواجد في الادارة الدنيا ،مثال صرف الرواتب .  القرارات الغير الرتيبة: تتضمن مواقف غير مهيكلة (غير محددة وغير معروفة جيدا ), ذات طبيعة جديدة ،غير متكررة , يزداد تعقيدها بسبب عدم اكتمال المعلومات، صعوبة انتقاء الحل الافضل . تتواجد في الادارة العليا، مثال شراء شركة اخرى . </vt:lpstr>
      <vt:lpstr>رتيبة في الادارة الدنيا                                القرارات                              غير رتيبة في الادارة العليا </vt:lpstr>
      <vt:lpstr>2-القرارات المتخذة في الظروف التأكد والمخاطرة و اللاتأكد.  التأكد: تسود حالة التأكد عندما يعرف المدير بوثوق البدال المتاحة والظروف المرتبطة بكل بديل والنتائج والمكافئات المتوقعة نادرا ما تتخذ في المنظمات المعاصرة بسبب تقلب البيئة.  المخاطرة: تسود ظروف المخاطرة لدرجة اكبر في الموقف الاداري الذي تتخذ فيها القرارات وتتميز حالة المخاطرة بوجود تقديرات او توزيعات احتمالية لكل من البدائل المتاحة والنتائج المتوقعة لكل بديل .  اللاتاكد: تتخذ معظم القرارات في المنظمات المعاصرة ، في ظروف اللاتاكد قد لا يعرف المدير كل البدائل ولا نتائجها ولا توزيعاتها الاحتمالية وتنشا حالة اللاتاكد من التعقيد المتزايد في البيئة والمنظمة معا. </vt:lpstr>
      <vt:lpstr> هناك تفاوت في انماط اتخاذ القرار بين المديرين يرجع هذا الى كيفية ادراك وفهم معارفهم حول المنظمة والبيئة كذلك التنشئة الاجتماعية والقيم والتقاليد التي يحملها المديرين لذا يمكن تبويبها: 1-الحاسم: يعتمد المدير على حد ادنى من المعلومات لغرض الوصول الى القرار.  2-المرن: يفضل المدير التقارير الملخصة التي تشمل تشكيلة من البدائل المطروحة باختصار لغرض القيام باختيار احدها.  3-الهرمي: يقوم المدير بفحص ودراسة مجموعة كبيرة من المعلومات قبل الوصول الى الحل الافضل.  4-التكاملي: يستعمل المدير اكداس المعلومات المتنوعة لتوليد حلول عديدة ممكنة في ان واحد. </vt:lpstr>
      <vt:lpstr>         سوف يتم التطرق الى النماذج بحسب المعادلة التالية : متخذ القرار=معلومات (الموقف ،البديل، النتائج)  1 -النظرية التقليدية للقرار(الرشد): متخذ القرار يتصرف برشد ويعرف الرشد الاختيار الافضل من الناحية الاقتصادية ،تفترض هذه النظرية ان بحوزة متخذ القرار المعلومات التامة عن الموقف الذي يتطلبه القرار عن كل البدائل وعن كل النتائج المترتبة على اختيار كل بديل منها.    2-النظرية السلوكية لقرار (الرشد المحدود):متخذ القرار يتاثر بالقيم و العادات والتقاليد بالاضافة الى دوافع لاشعورية كل هذه تؤثر في عملية اتخاذ القرار ،يواجه متخذ القرار معلومات غير كاملة عن الموقف وعن البدائل الممكنة وعن نتائج كل بديل والذي يمثل الرشد المحدود الذي يستهدف حلول مرضية.      </vt:lpstr>
      <vt:lpstr>3- نظرية القرار غير الرشيد: يرى في هذا النموذج ان متخذ القرار في الغالب غير رشيد في قراراته بل قد يتخذ قرار قبل بلورة البدائل الممكنة وقد يكون اول بديل متصور امام متخذ القرار هو افضلها ،وتميل القرارات غير الرتيبة لان تكون غير رشيدة وقد تتخذ الجماعة قرارا وتبرر ذلك لأي فرد على انه قرار رشيد.    4- النظرية الموقفية في القرار: توكد هذه النظرية ان متخذ القرار يبدل في اسلوبه تبعا للمشكلة التي يواجها ويتأثر اختيار المدير بعدة عوامل : أ-مشكلة القرار، تتضمن درجة قربه منها. ب-بيئة القرار، تتضمن القدرة على اتخاذ قرار معاكس  ج-خصوصية متخذ القرار، مثل معرفته ودوافعه وشخصيته وهكذا فاختيار اسلوب اتخاذ القرار هو حصيلة المقارنة بين رغبة المدير في القرار الصحيح وبين الكلفة المتمثلة بالوقت والمال.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المعلومات و اتخاذ القرار </dc:title>
  <dc:creator>ahmed king</dc:creator>
  <cp:lastModifiedBy>Mohammed</cp:lastModifiedBy>
  <cp:revision>23</cp:revision>
  <dcterms:created xsi:type="dcterms:W3CDTF">2020-03-29T19:43:28Z</dcterms:created>
  <dcterms:modified xsi:type="dcterms:W3CDTF">2020-03-30T19:38:09Z</dcterms:modified>
</cp:coreProperties>
</file>