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2"/>
  </p:notesMasterIdLst>
  <p:sldIdLst>
    <p:sldId id="256" r:id="rId2"/>
    <p:sldId id="266" r:id="rId3"/>
    <p:sldId id="257" r:id="rId4"/>
    <p:sldId id="259" r:id="rId5"/>
    <p:sldId id="260" r:id="rId6"/>
    <p:sldId id="261" r:id="rId7"/>
    <p:sldId id="262" r:id="rId8"/>
    <p:sldId id="268" r:id="rId9"/>
    <p:sldId id="263" r:id="rId10"/>
    <p:sldId id="26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909" autoAdjust="0"/>
  </p:normalViewPr>
  <p:slideViewPr>
    <p:cSldViewPr>
      <p:cViewPr varScale="1">
        <p:scale>
          <a:sx n="70" d="100"/>
          <a:sy n="70" d="100"/>
        </p:scale>
        <p:origin x="-192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24CA1DB-93EA-41C1-8097-8BB89ECEA8AF}" type="datetimeFigureOut">
              <a:rPr lang="ar-IQ" smtClean="0"/>
              <a:t>13/08/1441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9D2BDF1-A507-41D0-9601-8E4F48B74C43}" type="slidenum">
              <a:rPr lang="ar-IQ" smtClean="0"/>
              <a:t>‹#›</a:t>
            </a:fld>
            <a:endParaRPr lang="ar-IQ"/>
          </a:p>
        </p:txBody>
      </p:sp>
    </p:spTree>
    <p:extLst>
      <p:ext uri="{BB962C8B-B14F-4D97-AF65-F5344CB8AC3E}">
        <p14:creationId xmlns:p14="http://schemas.microsoft.com/office/powerpoint/2010/main" val="36432086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9D2BDF1-A507-41D0-9601-8E4F48B74C43}" type="slidenum">
              <a:rPr lang="ar-IQ" smtClean="0"/>
              <a:t>3</a:t>
            </a:fld>
            <a:endParaRPr lang="ar-IQ"/>
          </a:p>
        </p:txBody>
      </p:sp>
    </p:spTree>
    <p:extLst>
      <p:ext uri="{BB962C8B-B14F-4D97-AF65-F5344CB8AC3E}">
        <p14:creationId xmlns:p14="http://schemas.microsoft.com/office/powerpoint/2010/main" val="296849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13/08/1441</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13/08/1441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B8ABB09-4A1D-463E-8065-109CC2B7EFAA}" type="datetimeFigureOut">
              <a:rPr lang="ar-SA" smtClean="0"/>
              <a:t>13/08/1441</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13/08/1441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13/08/1441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13/08/1441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13/08/1441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13/08/1441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13/08/1441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B34F065-1154-456A-91E3-76DE8E75E17B}"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B8ABB09-4A1D-463E-8065-109CC2B7EFAA}" type="datetimeFigureOut">
              <a:rPr lang="ar-SA" smtClean="0"/>
              <a:t>13/08/1441</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0B34F065-1154-456A-91E3-76DE8E75E17B}"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412776"/>
            <a:ext cx="7486600" cy="1872208"/>
          </a:xfrm>
        </p:spPr>
        <p:txBody>
          <a:bodyPr/>
          <a:lstStyle/>
          <a:p>
            <a:pPr algn="ctr"/>
            <a:r>
              <a:rPr lang="ar-IQ" sz="3200" b="1" dirty="0"/>
              <a:t/>
            </a:r>
            <a:br>
              <a:rPr lang="ar-IQ" sz="3200" b="1" dirty="0"/>
            </a:br>
            <a:r>
              <a:rPr lang="ar-IQ" sz="3200" b="1" dirty="0" smtClean="0"/>
              <a:t> </a:t>
            </a:r>
            <a:br>
              <a:rPr lang="ar-IQ" sz="3200" b="1" dirty="0" smtClean="0"/>
            </a:br>
            <a:r>
              <a:rPr lang="ar-IQ" sz="3200" b="1" dirty="0"/>
              <a:t/>
            </a:r>
            <a:br>
              <a:rPr lang="ar-IQ" sz="3200" b="1" dirty="0"/>
            </a:br>
            <a:r>
              <a:rPr lang="ar-IQ" sz="3200" b="1" dirty="0" smtClean="0"/>
              <a:t/>
            </a:r>
            <a:br>
              <a:rPr lang="ar-IQ" sz="3200" b="1" dirty="0" smtClean="0"/>
            </a:br>
            <a:r>
              <a:rPr lang="ar-IQ" sz="3200" b="1" dirty="0" smtClean="0"/>
              <a:t>الفصل السادس / المحاضرة 2</a:t>
            </a:r>
            <a:br>
              <a:rPr lang="ar-IQ" sz="3200" b="1" dirty="0" smtClean="0"/>
            </a:br>
            <a:r>
              <a:rPr lang="ar-IQ" sz="3200" b="1" dirty="0" smtClean="0"/>
              <a:t/>
            </a:r>
            <a:br>
              <a:rPr lang="ar-IQ" sz="3200" b="1" dirty="0" smtClean="0"/>
            </a:br>
            <a:r>
              <a:rPr lang="ar-IQ" sz="1050" b="1" dirty="0" smtClean="0"/>
              <a:t/>
            </a:r>
            <a:br>
              <a:rPr lang="ar-IQ" sz="1050" b="1" dirty="0" smtClean="0"/>
            </a:br>
            <a:r>
              <a:rPr lang="ar-IQ" sz="4000" b="1" dirty="0" smtClean="0">
                <a:solidFill>
                  <a:srgbClr val="FF0000"/>
                </a:solidFill>
              </a:rPr>
              <a:t>المعلومات </a:t>
            </a:r>
            <a:r>
              <a:rPr lang="ar-IQ" sz="4000" b="1" dirty="0">
                <a:solidFill>
                  <a:srgbClr val="FF0000"/>
                </a:solidFill>
              </a:rPr>
              <a:t>اللازمة لاتخاذ </a:t>
            </a:r>
            <a:r>
              <a:rPr lang="ar-IQ" sz="4000" b="1" dirty="0" smtClean="0">
                <a:solidFill>
                  <a:srgbClr val="FF0000"/>
                </a:solidFill>
              </a:rPr>
              <a:t>القرار</a:t>
            </a:r>
            <a:r>
              <a:rPr lang="ar-IQ" sz="3200" b="1" dirty="0" smtClean="0"/>
              <a:t/>
            </a:r>
            <a:br>
              <a:rPr lang="ar-IQ" sz="3200" b="1" dirty="0" smtClean="0"/>
            </a:br>
            <a:r>
              <a:rPr lang="ar-IQ" sz="3200" b="1" dirty="0"/>
              <a:t/>
            </a:r>
            <a:br>
              <a:rPr lang="ar-IQ" sz="3200" b="1" dirty="0"/>
            </a:br>
            <a:r>
              <a:rPr lang="ar-IQ" sz="3200" b="1" dirty="0" smtClean="0"/>
              <a:t/>
            </a:r>
            <a:br>
              <a:rPr lang="ar-IQ" sz="3200" b="1" dirty="0" smtClean="0"/>
            </a:br>
            <a:r>
              <a:rPr lang="ar-IQ" sz="3200" b="1" dirty="0"/>
              <a:t/>
            </a:r>
            <a:br>
              <a:rPr lang="ar-IQ" sz="3200" b="1" dirty="0"/>
            </a:br>
            <a:endParaRPr lang="ar-IQ" sz="3200" b="1" dirty="0"/>
          </a:p>
        </p:txBody>
      </p:sp>
      <p:sp>
        <p:nvSpPr>
          <p:cNvPr id="4" name="Subtitle 3"/>
          <p:cNvSpPr>
            <a:spLocks noGrp="1"/>
          </p:cNvSpPr>
          <p:nvPr>
            <p:ph type="subTitle" idx="1"/>
          </p:nvPr>
        </p:nvSpPr>
        <p:spPr>
          <a:xfrm>
            <a:off x="1331640" y="3933056"/>
            <a:ext cx="6858000" cy="1440160"/>
          </a:xfrm>
        </p:spPr>
        <p:txBody>
          <a:bodyPr/>
          <a:lstStyle/>
          <a:p>
            <a:pPr algn="ctr"/>
            <a:r>
              <a:rPr lang="ar-IQ" sz="3200" b="1" spc="-80" dirty="0">
                <a:solidFill>
                  <a:schemeClr val="tx1"/>
                </a:solidFill>
                <a:ea typeface="+mj-ea"/>
                <a:cs typeface="Times New Roman"/>
              </a:rPr>
              <a:t>اعداد</a:t>
            </a:r>
            <a:r>
              <a:rPr lang="ar-IQ" sz="3200" b="1" spc="-80" dirty="0" smtClean="0">
                <a:solidFill>
                  <a:schemeClr val="tx1"/>
                </a:solidFill>
                <a:ea typeface="+mj-ea"/>
                <a:cs typeface="Times New Roman"/>
              </a:rPr>
              <a:t>: </a:t>
            </a:r>
            <a:r>
              <a:rPr lang="ar-IQ" sz="3200" b="1" spc="-80" dirty="0" err="1" smtClean="0">
                <a:solidFill>
                  <a:schemeClr val="tx1"/>
                </a:solidFill>
                <a:ea typeface="+mj-ea"/>
                <a:cs typeface="Times New Roman"/>
              </a:rPr>
              <a:t>م.د</a:t>
            </a:r>
            <a:r>
              <a:rPr lang="ar-IQ" sz="3200" b="1" spc="-80" dirty="0" smtClean="0">
                <a:solidFill>
                  <a:schemeClr val="tx1"/>
                </a:solidFill>
                <a:ea typeface="+mj-ea"/>
                <a:cs typeface="Times New Roman"/>
              </a:rPr>
              <a:t>  ناديــــة داخل  عناد</a:t>
            </a:r>
            <a:endParaRPr lang="ar-IQ" dirty="0">
              <a:solidFill>
                <a:schemeClr val="tx1"/>
              </a:solidFill>
            </a:endParaRPr>
          </a:p>
        </p:txBody>
      </p:sp>
    </p:spTree>
    <p:extLst>
      <p:ext uri="{BB962C8B-B14F-4D97-AF65-F5344CB8AC3E}">
        <p14:creationId xmlns:p14="http://schemas.microsoft.com/office/powerpoint/2010/main" val="3805734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algn="just">
              <a:lnSpc>
                <a:spcPct val="150000"/>
              </a:lnSpc>
            </a:pPr>
            <a:r>
              <a:rPr lang="ar-IQ" sz="2800" dirty="0">
                <a:solidFill>
                  <a:srgbClr val="FF0000"/>
                </a:solidFill>
              </a:rPr>
              <a:t>3</a:t>
            </a:r>
            <a:r>
              <a:rPr lang="ar-IQ" sz="2800" dirty="0">
                <a:solidFill>
                  <a:srgbClr val="FF0000"/>
                </a:solidFill>
                <a:cs typeface="+mj-cs"/>
              </a:rPr>
              <a:t>-استعمال الجماعات الاسمية لخلق الافكار الجديدة: </a:t>
            </a:r>
            <a:r>
              <a:rPr lang="ar-IQ" sz="2800" dirty="0">
                <a:cs typeface="+mj-cs"/>
              </a:rPr>
              <a:t>والجماعات الاسمية جماعة من الافراد يعملون بمواجهة بعضهم البعض ولكن دون حصول التفاعل بينهم فالجماعات المتفاعلة باستمرار قد تقتل الابداع</a:t>
            </a:r>
            <a:r>
              <a:rPr lang="ar-IQ" sz="2800" dirty="0" smtClean="0">
                <a:cs typeface="+mj-cs"/>
              </a:rPr>
              <a:t>.</a:t>
            </a:r>
          </a:p>
          <a:p>
            <a:pPr algn="just">
              <a:lnSpc>
                <a:spcPct val="150000"/>
              </a:lnSpc>
            </a:pPr>
            <a:endParaRPr lang="ar-IQ" sz="2800" dirty="0">
              <a:cs typeface="+mj-cs"/>
            </a:endParaRPr>
          </a:p>
          <a:p>
            <a:pPr algn="just">
              <a:lnSpc>
                <a:spcPct val="150000"/>
              </a:lnSpc>
            </a:pPr>
            <a:r>
              <a:rPr lang="ar-IQ" sz="2800" dirty="0">
                <a:solidFill>
                  <a:srgbClr val="FF0000"/>
                </a:solidFill>
                <a:cs typeface="+mj-cs"/>
              </a:rPr>
              <a:t>4- تدريب الافراد على الابداع: </a:t>
            </a:r>
            <a:r>
              <a:rPr lang="ar-IQ" sz="2800" dirty="0">
                <a:cs typeface="+mj-cs"/>
              </a:rPr>
              <a:t>يمكن تنمية الابداع لدى الافراد العاملين من خلال التدريب المتواصل.</a:t>
            </a:r>
          </a:p>
          <a:p>
            <a:endParaRPr lang="ar-IQ" dirty="0"/>
          </a:p>
        </p:txBody>
      </p:sp>
    </p:spTree>
    <p:extLst>
      <p:ext uri="{BB962C8B-B14F-4D97-AF65-F5344CB8AC3E}">
        <p14:creationId xmlns:p14="http://schemas.microsoft.com/office/powerpoint/2010/main" val="1868046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96616"/>
            <a:ext cx="7620000" cy="3188568"/>
          </a:xfrm>
        </p:spPr>
        <p:txBody>
          <a:bodyPr/>
          <a:lstStyle/>
          <a:p>
            <a:pPr lvl="0" algn="just">
              <a:lnSpc>
                <a:spcPct val="150000"/>
              </a:lnSpc>
            </a:pPr>
            <a:r>
              <a:rPr lang="ar-IQ" sz="3200" cap="all" spc="120" dirty="0" smtClean="0">
                <a:solidFill>
                  <a:srgbClr val="000000"/>
                </a:solidFill>
                <a:cs typeface="+mj-cs"/>
              </a:rPr>
              <a:t>    تعد المعلومات المادة الاولية لصنع القرار, لذا فالمدير الذي يفتقد الى المعلومات الكافية التي يمكن الاعتماد عليها، لا يستطيع الاهتداء الى الطريق السليم.</a:t>
            </a:r>
          </a:p>
          <a:p>
            <a:pPr>
              <a:lnSpc>
                <a:spcPct val="150000"/>
              </a:lnSpc>
            </a:pPr>
            <a:endParaRPr lang="ar-IQ" dirty="0"/>
          </a:p>
        </p:txBody>
      </p:sp>
    </p:spTree>
    <p:extLst>
      <p:ext uri="{BB962C8B-B14F-4D97-AF65-F5344CB8AC3E}">
        <p14:creationId xmlns:p14="http://schemas.microsoft.com/office/powerpoint/2010/main" val="85717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548680"/>
            <a:ext cx="6007224" cy="795536"/>
          </a:xfrm>
        </p:spPr>
        <p:txBody>
          <a:bodyPr>
            <a:normAutofit/>
          </a:bodyPr>
          <a:lstStyle/>
          <a:p>
            <a:pPr algn="ctr"/>
            <a:r>
              <a:rPr lang="ar-IQ" sz="2800" b="1" dirty="0">
                <a:solidFill>
                  <a:srgbClr val="FF0000"/>
                </a:solidFill>
              </a:rPr>
              <a:t>اولا: نظم المعلومات المستندة على الحاسوب</a:t>
            </a:r>
          </a:p>
        </p:txBody>
      </p:sp>
      <p:sp>
        <p:nvSpPr>
          <p:cNvPr id="3" name="Content Placeholder 2"/>
          <p:cNvSpPr>
            <a:spLocks noGrp="1"/>
          </p:cNvSpPr>
          <p:nvPr>
            <p:ph idx="1"/>
          </p:nvPr>
        </p:nvSpPr>
        <p:spPr>
          <a:xfrm>
            <a:off x="457200" y="1752600"/>
            <a:ext cx="7620000" cy="4556719"/>
          </a:xfrm>
        </p:spPr>
        <p:txBody>
          <a:bodyPr>
            <a:normAutofit fontScale="85000" lnSpcReduction="10000"/>
          </a:bodyPr>
          <a:lstStyle/>
          <a:p>
            <a:pPr algn="just"/>
            <a:r>
              <a:rPr lang="ar-IQ" sz="3300" dirty="0" smtClean="0">
                <a:cs typeface="+mj-cs"/>
              </a:rPr>
              <a:t>1- </a:t>
            </a:r>
            <a:r>
              <a:rPr lang="ar-IQ" sz="3300" dirty="0">
                <a:solidFill>
                  <a:srgbClr val="FF0000"/>
                </a:solidFill>
                <a:cs typeface="+mj-cs"/>
              </a:rPr>
              <a:t>نظم المعلومات الادارية </a:t>
            </a:r>
            <a:r>
              <a:rPr lang="ar-IQ" sz="3300" dirty="0">
                <a:cs typeface="+mj-cs"/>
              </a:rPr>
              <a:t>:وهي منظومة لجمع البيانات المتعلقة بالأنشطة والفعاليات الداخلية في المنظمة والمتعلقة ببيئتها الخارجية, ثم تحويلها الى معلومات قابلة للاستعمال من قبل متخذ القرار</a:t>
            </a:r>
            <a:r>
              <a:rPr lang="ar-IQ" sz="3300" dirty="0" smtClean="0">
                <a:cs typeface="+mj-cs"/>
              </a:rPr>
              <a:t>.</a:t>
            </a:r>
          </a:p>
          <a:p>
            <a:pPr algn="just"/>
            <a:r>
              <a:rPr lang="ar-IQ" sz="3300" dirty="0" smtClean="0">
                <a:cs typeface="+mj-cs"/>
              </a:rPr>
              <a:t>2- </a:t>
            </a:r>
            <a:r>
              <a:rPr lang="ar-IQ" sz="3300" dirty="0">
                <a:solidFill>
                  <a:srgbClr val="FF0000"/>
                </a:solidFill>
                <a:cs typeface="+mj-cs"/>
              </a:rPr>
              <a:t>نظم دعم القرار</a:t>
            </a:r>
            <a:r>
              <a:rPr lang="ar-IQ" sz="3300" dirty="0">
                <a:cs typeface="+mj-cs"/>
              </a:rPr>
              <a:t>: نظام معلوماتي يستند على الحاسوب حيث يتم من خلاله دعم عملية اتخاذ القرار الإداري في المواقف التي لا تتسم بالوضوح تساعد متخذ القرار على تحليل الموقف بدقة </a:t>
            </a:r>
            <a:r>
              <a:rPr lang="ar-IQ" sz="3300" dirty="0" smtClean="0">
                <a:cs typeface="+mj-cs"/>
              </a:rPr>
              <a:t>.</a:t>
            </a:r>
          </a:p>
          <a:p>
            <a:pPr lvl="0" algn="just"/>
            <a:r>
              <a:rPr lang="ar-IQ" sz="3300" dirty="0">
                <a:solidFill>
                  <a:srgbClr val="000000"/>
                </a:solidFill>
                <a:cs typeface="+mj-cs"/>
              </a:rPr>
              <a:t>3- </a:t>
            </a:r>
            <a:r>
              <a:rPr lang="ar-IQ" sz="3300" dirty="0">
                <a:solidFill>
                  <a:srgbClr val="FF0000"/>
                </a:solidFill>
                <a:cs typeface="+mj-cs"/>
              </a:rPr>
              <a:t>نظم الدعم الخبيرة</a:t>
            </a:r>
            <a:r>
              <a:rPr lang="ar-IQ" sz="3300" dirty="0">
                <a:solidFill>
                  <a:srgbClr val="000000"/>
                </a:solidFill>
                <a:cs typeface="+mj-cs"/>
              </a:rPr>
              <a:t>: يطلق عليها بالذكاء الصناعي فهو حقل من حقول تكنولوجيا المعلومات يهدف الى تطوير الحاسوب وجعله يستخدم الخبرة الحقيقية للخبير من اجل حل مشكلات معينة. </a:t>
            </a:r>
          </a:p>
          <a:p>
            <a:pPr algn="just"/>
            <a:endParaRPr lang="ar-IQ" dirty="0"/>
          </a:p>
        </p:txBody>
      </p:sp>
    </p:spTree>
    <p:extLst>
      <p:ext uri="{BB962C8B-B14F-4D97-AF65-F5344CB8AC3E}">
        <p14:creationId xmlns:p14="http://schemas.microsoft.com/office/powerpoint/2010/main" val="4025353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20688"/>
            <a:ext cx="5791200" cy="651520"/>
          </a:xfrm>
        </p:spPr>
        <p:txBody>
          <a:bodyPr>
            <a:normAutofit/>
          </a:bodyPr>
          <a:lstStyle/>
          <a:p>
            <a:pPr algn="ctr"/>
            <a:r>
              <a:rPr lang="ar-IQ" sz="3200" b="1" dirty="0"/>
              <a:t>ثانيا: خطوات اتخاذ القرار</a:t>
            </a:r>
          </a:p>
        </p:txBody>
      </p:sp>
      <p:sp>
        <p:nvSpPr>
          <p:cNvPr id="3" name="Content Placeholder 2"/>
          <p:cNvSpPr>
            <a:spLocks noGrp="1"/>
          </p:cNvSpPr>
          <p:nvPr>
            <p:ph idx="1"/>
          </p:nvPr>
        </p:nvSpPr>
        <p:spPr>
          <a:xfrm>
            <a:off x="457200" y="1752600"/>
            <a:ext cx="7620000" cy="3692623"/>
          </a:xfrm>
        </p:spPr>
        <p:txBody>
          <a:bodyPr>
            <a:noAutofit/>
          </a:bodyPr>
          <a:lstStyle/>
          <a:p>
            <a:pPr algn="just">
              <a:lnSpc>
                <a:spcPct val="150000"/>
              </a:lnSpc>
            </a:pPr>
            <a:r>
              <a:rPr lang="ar-IQ" sz="2800" dirty="0" smtClean="0">
                <a:solidFill>
                  <a:schemeClr val="tx2"/>
                </a:solidFill>
                <a:cs typeface="+mj-cs"/>
              </a:rPr>
              <a:t>1-تشخيص </a:t>
            </a:r>
            <a:r>
              <a:rPr lang="ar-IQ" sz="2800" dirty="0">
                <a:solidFill>
                  <a:schemeClr val="tx2"/>
                </a:solidFill>
                <a:cs typeface="+mj-cs"/>
              </a:rPr>
              <a:t>المشكلة</a:t>
            </a:r>
            <a:r>
              <a:rPr lang="ar-IQ" sz="2800" dirty="0">
                <a:cs typeface="+mj-cs"/>
              </a:rPr>
              <a:t>: تبدا عملية اتخاذ القرار عادة بملاحظة او وجود مشكلة مثل دوران الافراد (التعين وترك الوظيفة بشكل متكرر) ، قد يرجع السبب الى خلل في نظام الترفيع او انخفاض مستوى الرواتب او سوء ظروف العمل ، على المدراء في هذه المرحلة  تحليل المسببات الحقيقية لان تشخيص المشكلة بطريقة خاطئة سوف يؤثر على بقية مراحل حل المشكلة.</a:t>
            </a:r>
          </a:p>
        </p:txBody>
      </p:sp>
    </p:spTree>
    <p:extLst>
      <p:ext uri="{BB962C8B-B14F-4D97-AF65-F5344CB8AC3E}">
        <p14:creationId xmlns:p14="http://schemas.microsoft.com/office/powerpoint/2010/main" val="61172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56792"/>
            <a:ext cx="8229600" cy="3744416"/>
          </a:xfrm>
        </p:spPr>
        <p:txBody>
          <a:bodyPr>
            <a:noAutofit/>
          </a:bodyPr>
          <a:lstStyle/>
          <a:p>
            <a:pPr algn="just">
              <a:lnSpc>
                <a:spcPct val="150000"/>
              </a:lnSpc>
            </a:pPr>
            <a:r>
              <a:rPr lang="ar-IQ" sz="2800" dirty="0" smtClean="0">
                <a:cs typeface="+mj-cs"/>
              </a:rPr>
              <a:t>2- </a:t>
            </a:r>
            <a:r>
              <a:rPr lang="ar-IQ" sz="2800" dirty="0">
                <a:solidFill>
                  <a:schemeClr val="tx2"/>
                </a:solidFill>
                <a:cs typeface="+mj-cs"/>
              </a:rPr>
              <a:t>البحث عن البدائل</a:t>
            </a:r>
            <a:r>
              <a:rPr lang="ar-IQ" sz="2800" dirty="0">
                <a:cs typeface="+mj-cs"/>
              </a:rPr>
              <a:t>: أي (جمع المعلومات عن البدائل) يبدا المدير ببحثه عن البدائل المعروفة اولا أي تلك التي استخدمت كحلول للمشكلات السابقة فاذا ما ظهر ان البدائل غير معرفة وهذا يعني ان القرارات غير الرتيبة هذا يتطلب التصور والتفكير </a:t>
            </a:r>
            <a:r>
              <a:rPr lang="ar-IQ" sz="2800" dirty="0" smtClean="0">
                <a:cs typeface="+mj-cs"/>
              </a:rPr>
              <a:t>الخلاق، </a:t>
            </a:r>
            <a:r>
              <a:rPr lang="ar-IQ" sz="2800" dirty="0">
                <a:cs typeface="+mj-cs"/>
              </a:rPr>
              <a:t>ويواجه المدراء بعض القيود مثل الوقت والمال والانظمة الحكومية والامكانات التكنولوجيا والظروف الاقتصادية .</a:t>
            </a:r>
          </a:p>
        </p:txBody>
      </p:sp>
    </p:spTree>
    <p:extLst>
      <p:ext uri="{BB962C8B-B14F-4D97-AF65-F5344CB8AC3E}">
        <p14:creationId xmlns:p14="http://schemas.microsoft.com/office/powerpoint/2010/main" val="70192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lnSpc>
                <a:spcPct val="110000"/>
              </a:lnSpc>
            </a:pPr>
            <a:r>
              <a:rPr lang="ar-IQ" sz="2400" dirty="0" smtClean="0">
                <a:solidFill>
                  <a:schemeClr val="tx2"/>
                </a:solidFill>
              </a:rPr>
              <a:t>3</a:t>
            </a:r>
            <a:r>
              <a:rPr lang="ar-IQ" sz="2800" dirty="0" smtClean="0">
                <a:solidFill>
                  <a:schemeClr val="tx2"/>
                </a:solidFill>
                <a:cs typeface="+mj-cs"/>
              </a:rPr>
              <a:t>-تقييم </a:t>
            </a:r>
            <a:r>
              <a:rPr lang="ar-IQ" sz="2800" dirty="0">
                <a:solidFill>
                  <a:schemeClr val="tx2"/>
                </a:solidFill>
                <a:cs typeface="+mj-cs"/>
              </a:rPr>
              <a:t>البدائل </a:t>
            </a:r>
            <a:r>
              <a:rPr lang="ar-IQ" sz="2800" dirty="0" smtClean="0">
                <a:cs typeface="+mj-cs"/>
              </a:rPr>
              <a:t>: يتطلب تقييم </a:t>
            </a:r>
            <a:r>
              <a:rPr lang="ar-IQ" sz="2800" dirty="0">
                <a:cs typeface="+mj-cs"/>
              </a:rPr>
              <a:t>البدائل التي يتم تطويرها قيام المدير بالتنبؤ بالمستقبل أي تقدير ايجابيات وسلبيات كل بديل وقد يوثر الحدس في عملية القرار</a:t>
            </a:r>
            <a:r>
              <a:rPr lang="ar-IQ" sz="2800" dirty="0" smtClean="0">
                <a:cs typeface="+mj-cs"/>
              </a:rPr>
              <a:t>.</a:t>
            </a:r>
          </a:p>
          <a:p>
            <a:pPr algn="just">
              <a:lnSpc>
                <a:spcPct val="110000"/>
              </a:lnSpc>
            </a:pPr>
            <a:r>
              <a:rPr lang="ar-IQ" sz="2400" dirty="0" smtClean="0">
                <a:solidFill>
                  <a:schemeClr val="tx2"/>
                </a:solidFill>
              </a:rPr>
              <a:t>4</a:t>
            </a:r>
            <a:r>
              <a:rPr lang="ar-IQ" sz="2800" dirty="0" smtClean="0">
                <a:solidFill>
                  <a:schemeClr val="tx2"/>
                </a:solidFill>
                <a:cs typeface="+mj-cs"/>
              </a:rPr>
              <a:t>-اختيار </a:t>
            </a:r>
            <a:r>
              <a:rPr lang="ar-IQ" sz="2800" dirty="0">
                <a:solidFill>
                  <a:schemeClr val="tx2"/>
                </a:solidFill>
                <a:cs typeface="+mj-cs"/>
              </a:rPr>
              <a:t>البديل الافضل</a:t>
            </a:r>
            <a:r>
              <a:rPr lang="ar-IQ" sz="2800" dirty="0">
                <a:cs typeface="+mj-cs"/>
              </a:rPr>
              <a:t>: تبلغ عملية اتخاذ القرار عندما يمارس المدير اجتهاده النهائي أي عندما يختار البديل الافضل من بين البدائل وهو ذلك البديل الذي يتوقع ان يأتي بأفضل </a:t>
            </a:r>
            <a:r>
              <a:rPr lang="ar-IQ" sz="2800" dirty="0" smtClean="0">
                <a:cs typeface="+mj-cs"/>
              </a:rPr>
              <a:t>النتائج.</a:t>
            </a:r>
          </a:p>
          <a:p>
            <a:pPr algn="just">
              <a:lnSpc>
                <a:spcPct val="110000"/>
              </a:lnSpc>
            </a:pPr>
            <a:r>
              <a:rPr lang="ar-IQ" sz="2800" dirty="0">
                <a:solidFill>
                  <a:schemeClr val="tx2"/>
                </a:solidFill>
                <a:cs typeface="+mj-cs"/>
              </a:rPr>
              <a:t>5-تنفيذ البديل </a:t>
            </a:r>
            <a:r>
              <a:rPr lang="ar-IQ" sz="2800" dirty="0" smtClean="0">
                <a:cs typeface="+mj-cs"/>
              </a:rPr>
              <a:t>: ان </a:t>
            </a:r>
            <a:r>
              <a:rPr lang="ar-IQ" sz="2800" dirty="0">
                <a:cs typeface="+mj-cs"/>
              </a:rPr>
              <a:t>افضل وسيلة لتسهيل التنفيذ هو صياغة مجموعة من الخطط التشغيلية ،مع ضرورة دراسة ردود الفعل المتمثلة بمقاومة التغيير التي قد يبديها بعض الافراد في المنظمة .</a:t>
            </a:r>
          </a:p>
        </p:txBody>
      </p:sp>
    </p:spTree>
    <p:extLst>
      <p:ext uri="{BB962C8B-B14F-4D97-AF65-F5344CB8AC3E}">
        <p14:creationId xmlns:p14="http://schemas.microsoft.com/office/powerpoint/2010/main" val="1013544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032448"/>
          </a:xfrm>
        </p:spPr>
        <p:txBody>
          <a:bodyPr>
            <a:normAutofit lnSpcReduction="10000"/>
          </a:bodyPr>
          <a:lstStyle/>
          <a:p>
            <a:pPr algn="just">
              <a:lnSpc>
                <a:spcPct val="150000"/>
              </a:lnSpc>
            </a:pPr>
            <a:r>
              <a:rPr lang="ar-IQ" sz="2800" dirty="0" smtClean="0">
                <a:solidFill>
                  <a:schemeClr val="tx2"/>
                </a:solidFill>
                <a:cs typeface="+mj-cs"/>
              </a:rPr>
              <a:t>6- </a:t>
            </a:r>
            <a:r>
              <a:rPr lang="ar-IQ" sz="2800" dirty="0">
                <a:solidFill>
                  <a:schemeClr val="tx2"/>
                </a:solidFill>
                <a:cs typeface="+mj-cs"/>
              </a:rPr>
              <a:t>المتابعة والتقييم: </a:t>
            </a:r>
            <a:r>
              <a:rPr lang="ar-IQ" sz="2800" dirty="0">
                <a:cs typeface="+mj-cs"/>
              </a:rPr>
              <a:t>بموجبها يتوثق المدير من نجاح القرار (تحقيق الكفاءة والفاعلية)وذلك من خلال قدرته على علاج المشكلة ,واذا ما اثبتت تقارير متابعة حل المشكلة لاتزال قائمة او لم تحل المشكلة بشكل كامل ،مثال دوران الافراد (التعين وترك الوظيفة بشكل متكرر) فيجب العودة من جديد الى المرحلة الاولى لتشخيص المشكلة </a:t>
            </a:r>
            <a:r>
              <a:rPr lang="ar-IQ" sz="2800" dirty="0" smtClean="0">
                <a:cs typeface="+mj-cs"/>
              </a:rPr>
              <a:t>.</a:t>
            </a:r>
          </a:p>
          <a:p>
            <a:pPr algn="ctr">
              <a:lnSpc>
                <a:spcPct val="200000"/>
              </a:lnSpc>
            </a:pPr>
            <a:r>
              <a:rPr lang="ar-IQ" sz="2400" dirty="0" smtClean="0">
                <a:cs typeface="+mj-cs"/>
              </a:rPr>
              <a:t>وكما موضح في الشكل الاتي </a:t>
            </a:r>
            <a:endParaRPr lang="ar-IQ" sz="2400" dirty="0">
              <a:cs typeface="+mj-cs"/>
            </a:endParaRPr>
          </a:p>
        </p:txBody>
      </p:sp>
    </p:spTree>
    <p:extLst>
      <p:ext uri="{BB962C8B-B14F-4D97-AF65-F5344CB8AC3E}">
        <p14:creationId xmlns:p14="http://schemas.microsoft.com/office/powerpoint/2010/main" val="2704212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76672"/>
            <a:ext cx="5791200" cy="432048"/>
          </a:xfrm>
        </p:spPr>
        <p:txBody>
          <a:bodyPr>
            <a:normAutofit fontScale="90000"/>
          </a:bodyPr>
          <a:lstStyle/>
          <a:p>
            <a:pPr algn="ctr"/>
            <a:r>
              <a:rPr lang="ar-SA" dirty="0" smtClean="0">
                <a:solidFill>
                  <a:schemeClr val="tx1"/>
                </a:solidFill>
              </a:rPr>
              <a:t>خطوات اتخاذ القرار</a:t>
            </a:r>
            <a:endParaRPr lang="ar-IQ" dirty="0">
              <a:solidFill>
                <a:schemeClr val="tx1"/>
              </a:solidFill>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40568" y="1268760"/>
            <a:ext cx="9433048" cy="6408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504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20688"/>
            <a:ext cx="5791200" cy="723528"/>
          </a:xfrm>
        </p:spPr>
        <p:txBody>
          <a:bodyPr>
            <a:normAutofit/>
          </a:bodyPr>
          <a:lstStyle/>
          <a:p>
            <a:pPr algn="ctr"/>
            <a:r>
              <a:rPr lang="ar-IQ" sz="3200" b="1" dirty="0">
                <a:solidFill>
                  <a:srgbClr val="FF0000"/>
                </a:solidFill>
              </a:rPr>
              <a:t>ثالثا: الابداع في اتخاذ القرار</a:t>
            </a:r>
          </a:p>
        </p:txBody>
      </p:sp>
      <p:sp>
        <p:nvSpPr>
          <p:cNvPr id="3" name="Content Placeholder 2"/>
          <p:cNvSpPr>
            <a:spLocks noGrp="1"/>
          </p:cNvSpPr>
          <p:nvPr>
            <p:ph idx="1"/>
          </p:nvPr>
        </p:nvSpPr>
        <p:spPr>
          <a:xfrm>
            <a:off x="395536" y="1484784"/>
            <a:ext cx="8352928" cy="4824536"/>
          </a:xfrm>
        </p:spPr>
        <p:txBody>
          <a:bodyPr>
            <a:normAutofit/>
          </a:bodyPr>
          <a:lstStyle/>
          <a:p>
            <a:pPr algn="just">
              <a:lnSpc>
                <a:spcPct val="150000"/>
              </a:lnSpc>
            </a:pPr>
            <a:r>
              <a:rPr lang="ar-IQ" sz="2800" dirty="0">
                <a:solidFill>
                  <a:srgbClr val="FF0000"/>
                </a:solidFill>
                <a:cs typeface="+mj-cs"/>
              </a:rPr>
              <a:t>يعرف الابداع </a:t>
            </a:r>
            <a:r>
              <a:rPr lang="ar-IQ" sz="2800" dirty="0">
                <a:cs typeface="+mj-cs"/>
              </a:rPr>
              <a:t>بانه الاتيان بأفكار جديدة او اعادة تركيبة المعرفة الموجودة او ايجاد مداخل جديدة لحل المشكلات جديدة </a:t>
            </a:r>
            <a:r>
              <a:rPr lang="ar-IQ" sz="2800" dirty="0" smtClean="0">
                <a:cs typeface="+mj-cs"/>
              </a:rPr>
              <a:t>.</a:t>
            </a:r>
          </a:p>
          <a:p>
            <a:pPr algn="ctr">
              <a:lnSpc>
                <a:spcPct val="150000"/>
              </a:lnSpc>
            </a:pPr>
            <a:r>
              <a:rPr lang="ar-IQ" sz="2800" b="1" dirty="0" smtClean="0">
                <a:solidFill>
                  <a:srgbClr val="FF0000"/>
                </a:solidFill>
                <a:cs typeface="+mj-cs"/>
              </a:rPr>
              <a:t>اساليب </a:t>
            </a:r>
            <a:r>
              <a:rPr lang="ar-IQ" sz="2800" b="1" dirty="0">
                <a:solidFill>
                  <a:srgbClr val="FF0000"/>
                </a:solidFill>
                <a:cs typeface="+mj-cs"/>
              </a:rPr>
              <a:t>تنمية الابداع </a:t>
            </a:r>
            <a:r>
              <a:rPr lang="ar-IQ" sz="2800" b="1" smtClean="0">
                <a:solidFill>
                  <a:srgbClr val="FF0000"/>
                </a:solidFill>
                <a:cs typeface="+mj-cs"/>
              </a:rPr>
              <a:t>المنظمي</a:t>
            </a:r>
            <a:endParaRPr lang="ar-IQ" sz="2800" b="1" dirty="0">
              <a:solidFill>
                <a:srgbClr val="FF0000"/>
              </a:solidFill>
              <a:cs typeface="+mj-cs"/>
            </a:endParaRPr>
          </a:p>
          <a:p>
            <a:pPr algn="just">
              <a:lnSpc>
                <a:spcPct val="150000"/>
              </a:lnSpc>
            </a:pPr>
            <a:r>
              <a:rPr lang="ar-IQ" sz="2800" dirty="0" smtClean="0">
                <a:solidFill>
                  <a:srgbClr val="FF0000"/>
                </a:solidFill>
              </a:rPr>
              <a:t>1-اشاعة </a:t>
            </a:r>
            <a:r>
              <a:rPr lang="ar-IQ" sz="2800" dirty="0">
                <a:solidFill>
                  <a:srgbClr val="FF0000"/>
                </a:solidFill>
              </a:rPr>
              <a:t>المناخ المساعد للأبداع</a:t>
            </a:r>
            <a:r>
              <a:rPr lang="ar-IQ" sz="2800" dirty="0"/>
              <a:t>: في مقدمتها ايمان الادارة العليا بها وجعلها من قيمها وتقاليدها بل من فلسفتها الخاصة في ادارة المنظمة.</a:t>
            </a:r>
          </a:p>
          <a:p>
            <a:pPr algn="just">
              <a:lnSpc>
                <a:spcPct val="150000"/>
              </a:lnSpc>
            </a:pPr>
            <a:r>
              <a:rPr lang="ar-IQ" sz="2800" dirty="0">
                <a:solidFill>
                  <a:srgbClr val="FF0000"/>
                </a:solidFill>
              </a:rPr>
              <a:t>2</a:t>
            </a:r>
            <a:r>
              <a:rPr lang="ar-IQ" sz="2800" dirty="0">
                <a:solidFill>
                  <a:srgbClr val="FF0000"/>
                </a:solidFill>
                <a:cs typeface="+mj-cs"/>
              </a:rPr>
              <a:t>-تاسيس قسم او وحدة للإبداع  </a:t>
            </a:r>
            <a:r>
              <a:rPr lang="ar-IQ" sz="2800" dirty="0">
                <a:cs typeface="+mj-cs"/>
              </a:rPr>
              <a:t>:هدفها رعاية الابداع وتنميته.</a:t>
            </a:r>
          </a:p>
          <a:p>
            <a:endParaRPr lang="ar-IQ" dirty="0"/>
          </a:p>
        </p:txBody>
      </p:sp>
    </p:spTree>
    <p:extLst>
      <p:ext uri="{BB962C8B-B14F-4D97-AF65-F5344CB8AC3E}">
        <p14:creationId xmlns:p14="http://schemas.microsoft.com/office/powerpoint/2010/main" val="4255793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232</TotalTime>
  <Words>520</Words>
  <Application>Microsoft Office PowerPoint</Application>
  <PresentationFormat>On-screen Show (4:3)</PresentationFormat>
  <Paragraphs>25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Essential</vt:lpstr>
      <vt:lpstr>     الفصل السادس / المحاضرة 2   المعلومات اللازمة لاتخاذ القرار    </vt:lpstr>
      <vt:lpstr>PowerPoint Presentation</vt:lpstr>
      <vt:lpstr>اولا: نظم المعلومات المستندة على الحاسوب</vt:lpstr>
      <vt:lpstr>ثانيا: خطوات اتخاذ القرار</vt:lpstr>
      <vt:lpstr>PowerPoint Presentation</vt:lpstr>
      <vt:lpstr>PowerPoint Presentation</vt:lpstr>
      <vt:lpstr>PowerPoint Presentation</vt:lpstr>
      <vt:lpstr>خطوات اتخاذ القرار</vt:lpstr>
      <vt:lpstr>ثالثا: الابداع في اتخاذ القرار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2/ المعلومات اللازمة لاتخاذ القرار</dc:title>
  <dc:creator>ahmed king</dc:creator>
  <cp:lastModifiedBy>Mohammed</cp:lastModifiedBy>
  <cp:revision>22</cp:revision>
  <dcterms:created xsi:type="dcterms:W3CDTF">2020-04-05T12:45:37Z</dcterms:created>
  <dcterms:modified xsi:type="dcterms:W3CDTF">2020-04-06T13:20:07Z</dcterms:modified>
</cp:coreProperties>
</file>