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Lst>
  <p:sldIdLst>
    <p:sldId id="256" r:id="rId2"/>
    <p:sldId id="257" r:id="rId3"/>
    <p:sldId id="258" r:id="rId4"/>
    <p:sldId id="272" r:id="rId5"/>
    <p:sldId id="271" r:id="rId6"/>
    <p:sldId id="264" r:id="rId7"/>
    <p:sldId id="267" r:id="rId8"/>
    <p:sldId id="261" r:id="rId9"/>
    <p:sldId id="262" r:id="rId10"/>
    <p:sldId id="268" r:id="rId11"/>
    <p:sldId id="269" r:id="rId12"/>
    <p:sldId id="270" r:id="rId13"/>
    <p:sldId id="266" r:id="rId14"/>
    <p:sldId id="265"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62" autoAdjust="0"/>
  </p:normalViewPr>
  <p:slideViewPr>
    <p:cSldViewPr>
      <p:cViewPr varScale="1">
        <p:scale>
          <a:sx n="70" d="100"/>
          <a:sy n="70" d="100"/>
        </p:scale>
        <p:origin x="1380" y="6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03/11/1442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61767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03/11/1442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3207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03/11/1442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8553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03/11/1442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70436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03/11/1442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244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B8ABB09-4A1D-463E-8065-109CC2B7EFAA}" type="datetimeFigureOut">
              <a:rPr lang="ar-SA" smtClean="0"/>
              <a:t>03/11/1442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5451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B8ABB09-4A1D-463E-8065-109CC2B7EFAA}" type="datetimeFigureOut">
              <a:rPr lang="ar-SA" smtClean="0"/>
              <a:t>03/11/1442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7154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B8ABB09-4A1D-463E-8065-109CC2B7EFAA}" type="datetimeFigureOut">
              <a:rPr lang="ar-SA" smtClean="0"/>
              <a:t>03/11/1442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69917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03/11/1442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88132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03/11/1442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9424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03/11/1442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8957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03/11/1442</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35469665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13334"/>
            <a:ext cx="7772400" cy="233169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lvl="0">
              <a:spcBef>
                <a:spcPct val="20000"/>
              </a:spcBef>
            </a:pPr>
            <a:r>
              <a:rPr lang="ar-SA" sz="3600" dirty="0" smtClean="0">
                <a:cs typeface="PT Bold Heading" panose="02010400000000000000" pitchFamily="2" charset="-78"/>
              </a:rPr>
              <a:t>فصل/ الرقابة</a:t>
            </a:r>
            <a:endParaRPr lang="ar-IQ" sz="3600" dirty="0">
              <a:cs typeface="PT Bold Heading" panose="02010400000000000000" pitchFamily="2" charset="-78"/>
            </a:endParaRPr>
          </a:p>
        </p:txBody>
      </p:sp>
      <p:sp>
        <p:nvSpPr>
          <p:cNvPr id="3" name="Subtitle 2"/>
          <p:cNvSpPr>
            <a:spLocks noGrp="1"/>
          </p:cNvSpPr>
          <p:nvPr>
            <p:ph type="subTitle" idx="1"/>
          </p:nvPr>
        </p:nvSpPr>
        <p:spPr>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SA" b="1" dirty="0" smtClean="0">
                <a:solidFill>
                  <a:schemeClr val="tx1"/>
                </a:solidFill>
              </a:rPr>
              <a:t>اعداد</a:t>
            </a:r>
          </a:p>
          <a:p>
            <a:r>
              <a:rPr lang="ar-SA" b="1" dirty="0" smtClean="0">
                <a:solidFill>
                  <a:schemeClr val="tx1"/>
                </a:solidFill>
              </a:rPr>
              <a:t>د. نادية داخل عناد</a:t>
            </a:r>
            <a:endParaRPr lang="ar-IQ" b="1" dirty="0">
              <a:solidFill>
                <a:schemeClr val="tx1"/>
              </a:solidFill>
            </a:endParaRPr>
          </a:p>
        </p:txBody>
      </p:sp>
    </p:spTree>
    <p:extLst>
      <p:ext uri="{BB962C8B-B14F-4D97-AF65-F5344CB8AC3E}">
        <p14:creationId xmlns:p14="http://schemas.microsoft.com/office/powerpoint/2010/main" val="2032963697"/>
      </p:ext>
    </p:extLst>
  </p:cSld>
  <p:clrMapOvr>
    <a:masterClrMapping/>
  </p:clrMapOvr>
  <mc:AlternateContent xmlns:mc="http://schemas.openxmlformats.org/markup-compatibility/2006" xmlns:p14="http://schemas.microsoft.com/office/powerpoint/2010/main">
    <mc:Choice Requires="p14">
      <p:transition spd="slow" p14:dur="1500" advTm="9422">
        <p:split orient="vert"/>
      </p:transition>
    </mc:Choice>
    <mc:Fallback xmlns="">
      <p:transition spd="slow" advTm="9422">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188640"/>
            <a:ext cx="8712968" cy="6408711"/>
          </a:xfrm>
          <a:solidFill>
            <a:schemeClr val="accent1">
              <a:lumMod val="20000"/>
              <a:lumOff val="80000"/>
            </a:schemeClr>
          </a:solidFill>
        </p:spPr>
        <p:txBody>
          <a:bodyPr/>
          <a:lstStyle/>
          <a:p>
            <a:r>
              <a:rPr lang="ar-IQ" sz="2400" b="1" u="sng" dirty="0" smtClean="0">
                <a:solidFill>
                  <a:srgbClr val="FF0000"/>
                </a:solidFill>
              </a:rPr>
              <a:t>2- </a:t>
            </a:r>
            <a:r>
              <a:rPr lang="ar-IQ" sz="2400" b="1" u="sng" dirty="0">
                <a:solidFill>
                  <a:srgbClr val="FF0000"/>
                </a:solidFill>
              </a:rPr>
              <a:t>النتائج غير المقصودة في </a:t>
            </a:r>
            <a:r>
              <a:rPr lang="ar-IQ" sz="2400" b="1" u="sng" dirty="0" smtClean="0">
                <a:solidFill>
                  <a:srgbClr val="FF0000"/>
                </a:solidFill>
              </a:rPr>
              <a:t>الرقابة</a:t>
            </a:r>
          </a:p>
          <a:p>
            <a:endParaRPr lang="ar-IQ" sz="2400" b="1" u="sng" dirty="0">
              <a:solidFill>
                <a:srgbClr val="FF0000"/>
              </a:solidFill>
            </a:endParaRPr>
          </a:p>
          <a:p>
            <a:r>
              <a:rPr lang="ar-IQ" sz="2400" dirty="0">
                <a:solidFill>
                  <a:srgbClr val="FF0000"/>
                </a:solidFill>
              </a:rPr>
              <a:t>أ-وجهة النظر الضيقة </a:t>
            </a:r>
            <a:r>
              <a:rPr lang="ar-IQ" sz="2400" dirty="0">
                <a:solidFill>
                  <a:schemeClr val="tx1"/>
                </a:solidFill>
              </a:rPr>
              <a:t>، حيث </a:t>
            </a:r>
            <a:r>
              <a:rPr lang="ar-IQ" sz="2400" dirty="0" smtClean="0">
                <a:solidFill>
                  <a:schemeClr val="tx1"/>
                </a:solidFill>
              </a:rPr>
              <a:t>تذهب بعض </a:t>
            </a:r>
            <a:r>
              <a:rPr lang="ar-IQ" sz="2400" dirty="0">
                <a:solidFill>
                  <a:schemeClr val="tx1"/>
                </a:solidFill>
              </a:rPr>
              <a:t>منظومات الرقابة الى تضييق وجهة النظر بشكل غير مناسب فمثلا قد تدفع منظومة حوافز الانتاج الى زيادة دورة الاهتمام بالنوعية</a:t>
            </a:r>
            <a:r>
              <a:rPr lang="ar-IQ" sz="2400" dirty="0" smtClean="0">
                <a:solidFill>
                  <a:schemeClr val="tx1"/>
                </a:solidFill>
              </a:rPr>
              <a:t>.</a:t>
            </a:r>
          </a:p>
          <a:p>
            <a:endParaRPr lang="ar-IQ" sz="2400" dirty="0">
              <a:solidFill>
                <a:schemeClr val="tx1"/>
              </a:solidFill>
            </a:endParaRPr>
          </a:p>
          <a:p>
            <a:r>
              <a:rPr lang="ar-IQ" sz="2400" dirty="0">
                <a:solidFill>
                  <a:srgbClr val="FF0000"/>
                </a:solidFill>
              </a:rPr>
              <a:t>ب-التوكيد على الاجل القصير</a:t>
            </a:r>
            <a:r>
              <a:rPr lang="ar-IQ" sz="2400" dirty="0">
                <a:solidFill>
                  <a:schemeClr val="tx1"/>
                </a:solidFill>
              </a:rPr>
              <a:t>، قد تشجع منظومة الرقابة التوجه نحو مسارات قصيرة الاجل وبما يتعارض مع مصالح طويلة الاجل للمنظمة ،مما يشجع على مثل هذا الميل وضوح الاهداف قصيرة الاجل وسهولة تحقيقها قياسا بالأهداف طويلة الاجل</a:t>
            </a:r>
            <a:r>
              <a:rPr lang="ar-IQ" sz="2400" dirty="0" smtClean="0">
                <a:solidFill>
                  <a:schemeClr val="tx1"/>
                </a:solidFill>
              </a:rPr>
              <a:t>.</a:t>
            </a:r>
          </a:p>
          <a:p>
            <a:endParaRPr lang="ar-IQ" sz="2400" dirty="0">
              <a:solidFill>
                <a:schemeClr val="tx1"/>
              </a:solidFill>
            </a:endParaRPr>
          </a:p>
          <a:p>
            <a:r>
              <a:rPr lang="ar-IQ" sz="2400" dirty="0">
                <a:solidFill>
                  <a:srgbClr val="FF0000"/>
                </a:solidFill>
              </a:rPr>
              <a:t>ج-تحريف او تزوير تقارير الاداء الدوري </a:t>
            </a:r>
            <a:r>
              <a:rPr lang="ar-IQ" sz="2400" dirty="0" smtClean="0">
                <a:solidFill>
                  <a:schemeClr val="tx1"/>
                </a:solidFill>
              </a:rPr>
              <a:t>,  فهنالك </a:t>
            </a:r>
            <a:r>
              <a:rPr lang="ar-IQ" sz="2400" dirty="0">
                <a:solidFill>
                  <a:schemeClr val="tx1"/>
                </a:solidFill>
              </a:rPr>
              <a:t>ضغوط منصبة على المرؤوسين يوميا لبلوغ معايير الاداء المستهدف مما لاشك فيه ان لهذه الضغوط ايجابيات حيث تدفع المرؤوس نحو الاداء الافضل غير انها من ناحية اخرى قد تضع الفرد امام خيارين فهو اما يوصف بانه غير مقتدر على بلوغ الاهداف او ان يقدم تقارير غير صحيحة عن الاداء.</a:t>
            </a:r>
          </a:p>
          <a:p>
            <a:endParaRPr lang="ar-IQ" dirty="0"/>
          </a:p>
        </p:txBody>
      </p:sp>
    </p:spTree>
    <p:extLst>
      <p:ext uri="{BB962C8B-B14F-4D97-AF65-F5344CB8AC3E}">
        <p14:creationId xmlns:p14="http://schemas.microsoft.com/office/powerpoint/2010/main" val="3796296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669359"/>
          </a:xfrm>
          <a:solidFill>
            <a:schemeClr val="accent1">
              <a:lumMod val="20000"/>
              <a:lumOff val="80000"/>
            </a:schemeClr>
          </a:solidFill>
        </p:spPr>
        <p:txBody>
          <a:bodyPr>
            <a:normAutofit lnSpcReduction="10000"/>
          </a:bodyPr>
          <a:lstStyle/>
          <a:p>
            <a:endParaRPr lang="ar-IQ" sz="2400" dirty="0">
              <a:solidFill>
                <a:schemeClr val="tx1"/>
              </a:solidFill>
            </a:endParaRPr>
          </a:p>
          <a:p>
            <a:pPr>
              <a:tabLst>
                <a:tab pos="7358063" algn="l"/>
              </a:tabLst>
            </a:pPr>
            <a:r>
              <a:rPr lang="ar-IQ" sz="2400" b="1" u="sng" dirty="0" smtClean="0">
                <a:solidFill>
                  <a:srgbClr val="FF0000"/>
                </a:solidFill>
                <a:cs typeface="+mj-cs"/>
              </a:rPr>
              <a:t>3- </a:t>
            </a:r>
            <a:r>
              <a:rPr lang="ar-IQ" sz="2400" b="1" u="sng" dirty="0">
                <a:solidFill>
                  <a:srgbClr val="FF0000"/>
                </a:solidFill>
                <a:cs typeface="+mj-cs"/>
              </a:rPr>
              <a:t>تحسين فاعلية الرقابة </a:t>
            </a:r>
            <a:r>
              <a:rPr lang="ar-IQ" sz="2400" b="1" u="sng" dirty="0" smtClean="0">
                <a:solidFill>
                  <a:srgbClr val="FF0000"/>
                </a:solidFill>
                <a:cs typeface="+mj-cs"/>
              </a:rPr>
              <a:t>:</a:t>
            </a:r>
            <a:r>
              <a:rPr lang="ar-IQ" sz="2400" dirty="0" smtClean="0">
                <a:solidFill>
                  <a:schemeClr val="tx1"/>
                </a:solidFill>
                <a:cs typeface="+mj-cs"/>
              </a:rPr>
              <a:t>تتم من خلال</a:t>
            </a:r>
            <a:endParaRPr lang="ar-IQ" sz="2400" dirty="0">
              <a:solidFill>
                <a:schemeClr val="tx1"/>
              </a:solidFill>
              <a:cs typeface="+mj-cs"/>
            </a:endParaRPr>
          </a:p>
          <a:p>
            <a:r>
              <a:rPr lang="ar-IQ" sz="2400" dirty="0">
                <a:solidFill>
                  <a:srgbClr val="FF0000"/>
                </a:solidFill>
              </a:rPr>
              <a:t>أ-الادارة المشاركة </a:t>
            </a:r>
            <a:r>
              <a:rPr lang="ar-IQ" sz="2400" dirty="0">
                <a:solidFill>
                  <a:schemeClr val="tx1"/>
                </a:solidFill>
              </a:rPr>
              <a:t>،يؤدي تطبيق </a:t>
            </a:r>
            <a:r>
              <a:rPr lang="ar-IQ" sz="2400" dirty="0" smtClean="0">
                <a:solidFill>
                  <a:schemeClr val="tx1"/>
                </a:solidFill>
              </a:rPr>
              <a:t>هذا الاسلوب الى </a:t>
            </a:r>
            <a:r>
              <a:rPr lang="ar-IQ" sz="2400" dirty="0">
                <a:solidFill>
                  <a:schemeClr val="tx1"/>
                </a:solidFill>
              </a:rPr>
              <a:t>تشجيع قبول المعايير ،فالمعايير التي تسمح بوجود مدى الاداء(الحدود الدنيا ،الحدود العليا)والتي تحدد بموضوعية اكثر قبولا لدى المرؤوسين .</a:t>
            </a:r>
          </a:p>
          <a:p>
            <a:r>
              <a:rPr lang="ar-IQ" sz="2400" dirty="0">
                <a:solidFill>
                  <a:srgbClr val="FF0000"/>
                </a:solidFill>
              </a:rPr>
              <a:t>ب-نطاق الرقابة </a:t>
            </a:r>
            <a:r>
              <a:rPr lang="ar-IQ" sz="2400" dirty="0">
                <a:solidFill>
                  <a:schemeClr val="tx1"/>
                </a:solidFill>
              </a:rPr>
              <a:t>،تتفاوت الرقابة بين التساهل والتشدد والمصحوبة بالتفاصيل الدقيقة ،فالتخويل واللامركزية مفاهيم ذات علاقة عامة بالرقابة.</a:t>
            </a:r>
          </a:p>
          <a:p>
            <a:r>
              <a:rPr lang="ar-IQ" sz="2400" dirty="0">
                <a:solidFill>
                  <a:srgbClr val="FF0000"/>
                </a:solidFill>
              </a:rPr>
              <a:t>ج-الادارة </a:t>
            </a:r>
            <a:r>
              <a:rPr lang="ar-IQ" sz="2400" dirty="0" smtClean="0">
                <a:solidFill>
                  <a:srgbClr val="FF0000"/>
                </a:solidFill>
              </a:rPr>
              <a:t>بالأهداف</a:t>
            </a:r>
            <a:r>
              <a:rPr lang="ar-IQ" sz="2400" dirty="0" smtClean="0">
                <a:solidFill>
                  <a:schemeClr val="tx1"/>
                </a:solidFill>
              </a:rPr>
              <a:t>، </a:t>
            </a:r>
            <a:r>
              <a:rPr lang="ar-IQ" sz="2400" dirty="0">
                <a:solidFill>
                  <a:schemeClr val="tx1"/>
                </a:solidFill>
              </a:rPr>
              <a:t>من خصوصيتها تحديد اهداف فرعية للتقسيمات المتعاقبة وصولا الى الفرد الواحد ،</a:t>
            </a:r>
            <a:r>
              <a:rPr lang="ar-IQ" sz="2400" dirty="0" smtClean="0">
                <a:solidFill>
                  <a:schemeClr val="tx1"/>
                </a:solidFill>
              </a:rPr>
              <a:t>ومن خلال </a:t>
            </a:r>
            <a:r>
              <a:rPr lang="ar-IQ" sz="2400" dirty="0">
                <a:solidFill>
                  <a:schemeClr val="tx1"/>
                </a:solidFill>
              </a:rPr>
              <a:t>التوكيد على هذه الاهداف </a:t>
            </a:r>
            <a:r>
              <a:rPr lang="ar-IQ" sz="2400" dirty="0" smtClean="0">
                <a:solidFill>
                  <a:schemeClr val="tx1"/>
                </a:solidFill>
              </a:rPr>
              <a:t>تتحقق الرقابة الذاتية </a:t>
            </a:r>
            <a:r>
              <a:rPr lang="ar-IQ" sz="2400" dirty="0">
                <a:solidFill>
                  <a:schemeClr val="tx1"/>
                </a:solidFill>
              </a:rPr>
              <a:t>لكل فرد على ادائه.</a:t>
            </a:r>
          </a:p>
          <a:p>
            <a:r>
              <a:rPr lang="ar-IQ" sz="2400" dirty="0">
                <a:solidFill>
                  <a:schemeClr val="tx1"/>
                </a:solidFill>
              </a:rPr>
              <a:t>د-</a:t>
            </a:r>
            <a:r>
              <a:rPr lang="ar-IQ" sz="2400" dirty="0">
                <a:solidFill>
                  <a:srgbClr val="FF0000"/>
                </a:solidFill>
              </a:rPr>
              <a:t>تحديد النقاط الاستراتيجية للرقابة</a:t>
            </a:r>
            <a:r>
              <a:rPr lang="ar-IQ" sz="2400" dirty="0" smtClean="0">
                <a:solidFill>
                  <a:schemeClr val="tx1"/>
                </a:solidFill>
              </a:rPr>
              <a:t>، تعتمد </a:t>
            </a:r>
            <a:r>
              <a:rPr lang="ar-IQ" sz="2400" dirty="0">
                <a:solidFill>
                  <a:schemeClr val="tx1"/>
                </a:solidFill>
              </a:rPr>
              <a:t>فاعلية الرقابة جزئيا على اختيار مجموعة من النقاط التي تجري عندها عملية الرقابة.</a:t>
            </a:r>
          </a:p>
          <a:p>
            <a:r>
              <a:rPr lang="ar-IQ" sz="2400" dirty="0">
                <a:solidFill>
                  <a:srgbClr val="FF0000"/>
                </a:solidFill>
              </a:rPr>
              <a:t>هـ- الادارة بالاستثناء </a:t>
            </a:r>
            <a:r>
              <a:rPr lang="ar-IQ" sz="2400" dirty="0">
                <a:solidFill>
                  <a:schemeClr val="tx1"/>
                </a:solidFill>
              </a:rPr>
              <a:t>،بعد وضع </a:t>
            </a:r>
            <a:r>
              <a:rPr lang="ar-IQ" sz="2400" dirty="0" smtClean="0">
                <a:solidFill>
                  <a:schemeClr val="tx1"/>
                </a:solidFill>
              </a:rPr>
              <a:t>المعايير الأساسية </a:t>
            </a:r>
            <a:r>
              <a:rPr lang="ar-IQ" sz="2400" dirty="0">
                <a:solidFill>
                  <a:schemeClr val="tx1"/>
                </a:solidFill>
              </a:rPr>
              <a:t>ترفع للمدير الاستثناءات المهمة عنه فقط ،اذ </a:t>
            </a:r>
            <a:r>
              <a:rPr lang="ar-IQ" sz="2400" dirty="0" smtClean="0">
                <a:solidFill>
                  <a:schemeClr val="tx1"/>
                </a:solidFill>
              </a:rPr>
              <a:t>لا حاجة </a:t>
            </a:r>
            <a:r>
              <a:rPr lang="ar-IQ" sz="2400" dirty="0">
                <a:solidFill>
                  <a:schemeClr val="tx1"/>
                </a:solidFill>
              </a:rPr>
              <a:t>لرقابة الاداء المتوافق مع المعايير.</a:t>
            </a:r>
          </a:p>
          <a:p>
            <a:r>
              <a:rPr lang="ar-IQ" sz="2400" dirty="0">
                <a:solidFill>
                  <a:srgbClr val="FF0000"/>
                </a:solidFill>
              </a:rPr>
              <a:t>و- مدخل التوقعات </a:t>
            </a:r>
            <a:r>
              <a:rPr lang="ar-IQ" sz="2400" dirty="0">
                <a:solidFill>
                  <a:schemeClr val="tx1"/>
                </a:solidFill>
              </a:rPr>
              <a:t>،من بين المداخل المعاصرة الطلب الى كل مدير اعداد قائمة بتوقعاته حول اداء أي من المديرين الاخرين الذين يتفاعل معهم وقائمة اخرى مما يراه من توقعات الاخرين عن اداءه هو</a:t>
            </a:r>
            <a:r>
              <a:rPr lang="ar-IQ" sz="2400" dirty="0" smtClean="0">
                <a:solidFill>
                  <a:schemeClr val="tx1"/>
                </a:solidFill>
              </a:rPr>
              <a:t>، ثم </a:t>
            </a:r>
            <a:r>
              <a:rPr lang="ar-IQ" sz="2400" dirty="0">
                <a:solidFill>
                  <a:schemeClr val="tx1"/>
                </a:solidFill>
              </a:rPr>
              <a:t>يجري كل مدير مقارنة بين القائمتين من التوقعات عنه ،ويعقد المديرون اجتماعات لمناقشة الفروقات بين التوقعات واسبابها.</a:t>
            </a:r>
          </a:p>
          <a:p>
            <a:endParaRPr lang="ar-IQ" sz="2400" dirty="0">
              <a:solidFill>
                <a:schemeClr val="tx1"/>
              </a:solidFill>
            </a:endParaRPr>
          </a:p>
        </p:txBody>
      </p:sp>
    </p:spTree>
    <p:extLst>
      <p:ext uri="{BB962C8B-B14F-4D97-AF65-F5344CB8AC3E}">
        <p14:creationId xmlns:p14="http://schemas.microsoft.com/office/powerpoint/2010/main" val="2370493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692696"/>
          </a:xfrm>
          <a:solidFill>
            <a:schemeClr val="accent1">
              <a:lumMod val="20000"/>
              <a:lumOff val="80000"/>
            </a:schemeClr>
          </a:solidFill>
        </p:spPr>
        <p:txBody>
          <a:bodyPr>
            <a:normAutofit fontScale="90000"/>
          </a:bodyPr>
          <a:lstStyle/>
          <a:p>
            <a:pPr algn="ctr"/>
            <a:r>
              <a:rPr lang="ar-IQ" sz="3100" dirty="0">
                <a:solidFill>
                  <a:srgbClr val="FF0000"/>
                </a:solidFill>
              </a:rPr>
              <a:t>ادوات واساليب الرقابة</a:t>
            </a:r>
            <a:r>
              <a:rPr lang="ar-IQ" dirty="0"/>
              <a:t/>
            </a:r>
            <a:br>
              <a:rPr lang="ar-IQ" dirty="0"/>
            </a:br>
            <a:endParaRPr lang="ar-IQ" dirty="0"/>
          </a:p>
        </p:txBody>
      </p:sp>
      <p:sp>
        <p:nvSpPr>
          <p:cNvPr id="3" name="Text Placeholder 2"/>
          <p:cNvSpPr>
            <a:spLocks noGrp="1"/>
          </p:cNvSpPr>
          <p:nvPr>
            <p:ph type="body" idx="1"/>
          </p:nvPr>
        </p:nvSpPr>
        <p:spPr>
          <a:xfrm>
            <a:off x="0" y="692696"/>
            <a:ext cx="9144000" cy="6165304"/>
          </a:xfrm>
          <a:solidFill>
            <a:schemeClr val="accent1">
              <a:lumMod val="20000"/>
              <a:lumOff val="80000"/>
            </a:schemeClr>
          </a:solidFill>
        </p:spPr>
        <p:txBody>
          <a:bodyPr/>
          <a:lstStyle/>
          <a:p>
            <a:r>
              <a:rPr lang="ar-IQ" sz="2400" b="1" dirty="0" smtClean="0">
                <a:solidFill>
                  <a:srgbClr val="FF0000"/>
                </a:solidFill>
              </a:rPr>
              <a:t>اولا</a:t>
            </a:r>
            <a:r>
              <a:rPr lang="ar-IQ" sz="2400" b="1" dirty="0">
                <a:solidFill>
                  <a:srgbClr val="FF0000"/>
                </a:solidFill>
              </a:rPr>
              <a:t>: الرقابة المالية</a:t>
            </a:r>
          </a:p>
          <a:p>
            <a:r>
              <a:rPr lang="ar-IQ" dirty="0">
                <a:solidFill>
                  <a:srgbClr val="FF0000"/>
                </a:solidFill>
              </a:rPr>
              <a:t>1-الكشوفات المالية </a:t>
            </a:r>
            <a:r>
              <a:rPr lang="ar-IQ" dirty="0">
                <a:solidFill>
                  <a:schemeClr val="tx1"/>
                </a:solidFill>
              </a:rPr>
              <a:t>:نظرا لأهمية الموارد المالية واحتمال تعرضها لسوء استخدام تعد المنشاة كشوف مالية تتضمن: (الميزانية العمومية ،كشف الدخل ،التحليل المالي ).</a:t>
            </a:r>
          </a:p>
          <a:p>
            <a:r>
              <a:rPr lang="ar-IQ" dirty="0">
                <a:solidFill>
                  <a:srgbClr val="FF0000"/>
                </a:solidFill>
              </a:rPr>
              <a:t>2-الموازنات: </a:t>
            </a:r>
            <a:r>
              <a:rPr lang="ar-IQ" dirty="0">
                <a:solidFill>
                  <a:schemeClr val="tx1"/>
                </a:solidFill>
              </a:rPr>
              <a:t>خطة مصاغة بالأرقام ،تتمثل بالنتائج المتوقعة اما(بالوحدات النقدية، الوحدات الكمية)وتعتمد صياغة الموازنة على وضع الاهداف الواضحة والخطط التشغيلية اللازمة لتحقيقها</a:t>
            </a:r>
            <a:r>
              <a:rPr lang="ar-IQ" dirty="0" smtClean="0">
                <a:solidFill>
                  <a:schemeClr val="tx1"/>
                </a:solidFill>
              </a:rPr>
              <a:t>.</a:t>
            </a:r>
          </a:p>
          <a:p>
            <a:endParaRPr lang="ar-IQ" b="1" dirty="0">
              <a:solidFill>
                <a:schemeClr val="tx1"/>
              </a:solidFill>
            </a:endParaRPr>
          </a:p>
          <a:p>
            <a:r>
              <a:rPr lang="ar-SA" sz="2400" b="1" dirty="0">
                <a:solidFill>
                  <a:srgbClr val="FF0000"/>
                </a:solidFill>
              </a:rPr>
              <a:t>ثانيا: الرقابة الداخلية والخارجية</a:t>
            </a:r>
          </a:p>
          <a:p>
            <a:r>
              <a:rPr lang="ar-SA" dirty="0">
                <a:solidFill>
                  <a:srgbClr val="FF0000"/>
                </a:solidFill>
              </a:rPr>
              <a:t>1-الرقابة الداخلية: </a:t>
            </a:r>
            <a:r>
              <a:rPr lang="ar-SA" dirty="0">
                <a:solidFill>
                  <a:schemeClr val="tx1"/>
                </a:solidFill>
              </a:rPr>
              <a:t>تخضع المنشاة لأنواع من  الرقابة الداخلية هي </a:t>
            </a:r>
            <a:r>
              <a:rPr lang="ar-SA" dirty="0" smtClean="0">
                <a:solidFill>
                  <a:schemeClr val="tx1"/>
                </a:solidFill>
              </a:rPr>
              <a:t>:أ) الرقابة </a:t>
            </a:r>
            <a:r>
              <a:rPr lang="ar-SA" dirty="0">
                <a:solidFill>
                  <a:schemeClr val="tx1"/>
                </a:solidFill>
              </a:rPr>
              <a:t>الداخلية المباشرة تتضمن قيام المدير برقابة اداء التقسيم المسؤول عنه، </a:t>
            </a:r>
            <a:r>
              <a:rPr lang="ar-SA" dirty="0" smtClean="0">
                <a:solidFill>
                  <a:schemeClr val="tx1"/>
                </a:solidFill>
              </a:rPr>
              <a:t>ب) الرقابة </a:t>
            </a:r>
            <a:r>
              <a:rPr lang="ar-SA" dirty="0">
                <a:solidFill>
                  <a:schemeClr val="tx1"/>
                </a:solidFill>
              </a:rPr>
              <a:t>الداخلية غير المباشرة بموجبه يوجد في المنشآت تقسيم متخصص بالتدقيق الداخلي هدفه تدقيق المعاملات المالية، </a:t>
            </a:r>
            <a:r>
              <a:rPr lang="ar-SA" dirty="0" smtClean="0">
                <a:solidFill>
                  <a:schemeClr val="tx1"/>
                </a:solidFill>
              </a:rPr>
              <a:t>ج) التدقيق </a:t>
            </a:r>
            <a:r>
              <a:rPr lang="ar-SA" dirty="0">
                <a:solidFill>
                  <a:schemeClr val="tx1"/>
                </a:solidFill>
              </a:rPr>
              <a:t>الاداري الذاتي بموجبه تقوم المنشاة بشكل دوري بتقييم اداءها ككل .</a:t>
            </a:r>
          </a:p>
          <a:p>
            <a:r>
              <a:rPr lang="ar-SA" dirty="0">
                <a:solidFill>
                  <a:srgbClr val="FF0000"/>
                </a:solidFill>
              </a:rPr>
              <a:t>2-الرقابة الخارجية: </a:t>
            </a:r>
            <a:r>
              <a:rPr lang="ar-SA" dirty="0">
                <a:solidFill>
                  <a:schemeClr val="tx1"/>
                </a:solidFill>
              </a:rPr>
              <a:t>تتعدد الجهات  التي تقوم بالرقابة الخارجية بحسب النظام الاقتصادي ومن اهم الجهات التي تقوم بهذه الرقابة هي: </a:t>
            </a:r>
            <a:r>
              <a:rPr lang="ar-SA" dirty="0" smtClean="0">
                <a:solidFill>
                  <a:schemeClr val="tx1"/>
                </a:solidFill>
              </a:rPr>
              <a:t>أ) مراقبة </a:t>
            </a:r>
            <a:r>
              <a:rPr lang="ar-SA" dirty="0">
                <a:solidFill>
                  <a:schemeClr val="tx1"/>
                </a:solidFill>
              </a:rPr>
              <a:t>الحسابات الخارجية تتمثل بقيام مراقب الحسابات الخارجي بتدقيق عملياتها مع التركيز على الجانب المالي </a:t>
            </a:r>
            <a:r>
              <a:rPr lang="ar-SA" dirty="0" smtClean="0">
                <a:solidFill>
                  <a:schemeClr val="tx1"/>
                </a:solidFill>
              </a:rPr>
              <a:t>، ب) الرقابة </a:t>
            </a:r>
            <a:r>
              <a:rPr lang="ar-SA" dirty="0">
                <a:solidFill>
                  <a:schemeClr val="tx1"/>
                </a:solidFill>
              </a:rPr>
              <a:t>الادارية الخارجية يتم من خلال قيام مكتب خارجي متخصص بالإدارة بتقييم اداء المنشاة دوريا </a:t>
            </a:r>
            <a:r>
              <a:rPr lang="ar-SA" smtClean="0">
                <a:solidFill>
                  <a:schemeClr val="tx1"/>
                </a:solidFill>
              </a:rPr>
              <a:t>،ج) الجهات </a:t>
            </a:r>
            <a:r>
              <a:rPr lang="ar-SA" dirty="0">
                <a:solidFill>
                  <a:schemeClr val="tx1"/>
                </a:solidFill>
              </a:rPr>
              <a:t>الخارجية الاخرى تتضمن الرقابة التشريعية والقضائية.</a:t>
            </a:r>
          </a:p>
          <a:p>
            <a:endParaRPr lang="ar-SA" dirty="0" smtClean="0">
              <a:solidFill>
                <a:schemeClr val="tx1"/>
              </a:solidFill>
            </a:endParaRPr>
          </a:p>
          <a:p>
            <a:endParaRPr lang="ar-SA" dirty="0"/>
          </a:p>
          <a:p>
            <a:endParaRPr lang="ar-IQ" dirty="0"/>
          </a:p>
        </p:txBody>
      </p:sp>
    </p:spTree>
    <p:extLst>
      <p:ext uri="{BB962C8B-B14F-4D97-AF65-F5344CB8AC3E}">
        <p14:creationId xmlns:p14="http://schemas.microsoft.com/office/powerpoint/2010/main" val="69083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6858000"/>
          </a:xfrm>
        </p:spPr>
        <p:txBody>
          <a:bodyPr/>
          <a:lstStyle/>
          <a:p>
            <a:endParaRPr lang="ar-IQ"/>
          </a:p>
        </p:txBody>
      </p:sp>
    </p:spTree>
    <p:extLst>
      <p:ext uri="{BB962C8B-B14F-4D97-AF65-F5344CB8AC3E}">
        <p14:creationId xmlns:p14="http://schemas.microsoft.com/office/powerpoint/2010/main" val="3468983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p:txBody>
          <a:bodyPr/>
          <a:lstStyle/>
          <a:p>
            <a:endParaRPr lang="ar-IQ"/>
          </a:p>
        </p:txBody>
      </p:sp>
    </p:spTree>
    <p:extLst>
      <p:ext uri="{BB962C8B-B14F-4D97-AF65-F5344CB8AC3E}">
        <p14:creationId xmlns:p14="http://schemas.microsoft.com/office/powerpoint/2010/main" val="848267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55" y="836712"/>
            <a:ext cx="9144000" cy="5998840"/>
          </a:xfr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spcCol="0" anchor="ctr">
            <a:noAutofit/>
          </a:bodyPr>
          <a:lstStyle/>
          <a:p>
            <a:pPr>
              <a:spcAft>
                <a:spcPts val="1000"/>
              </a:spcAft>
            </a:pP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smtClean="0">
                <a:ea typeface="Calibri"/>
              </a:rPr>
              <a:t>تمثل </a:t>
            </a:r>
            <a:r>
              <a:rPr lang="ar-SA" sz="2400" dirty="0">
                <a:ea typeface="Calibri"/>
              </a:rPr>
              <a:t>الرقابة من الوظائف الاساسية للمدير ، وتؤلف جزء مهما من عمليات المنظمة وترتبط بشكل خاص مع وظيفة التخطيط، كما ان للرقابة ابعاد اجتماعية ،واستراتيجية ،والتشغيلية. </a:t>
            </a:r>
            <a:r>
              <a:rPr lang="ar-SA" sz="2400" dirty="0" smtClean="0">
                <a:ea typeface="Calibri"/>
              </a:rPr>
              <a:t/>
            </a:r>
            <a:br>
              <a:rPr lang="ar-SA" sz="2400" dirty="0" smtClean="0">
                <a:ea typeface="Calibri"/>
              </a:rPr>
            </a:br>
            <a:r>
              <a:rPr lang="ar-SA" sz="2400" dirty="0">
                <a:solidFill>
                  <a:srgbClr val="FF0000"/>
                </a:solidFill>
                <a:ea typeface="Calibri"/>
              </a:rPr>
              <a:t/>
            </a:r>
            <a:br>
              <a:rPr lang="ar-SA" sz="2400" dirty="0">
                <a:solidFill>
                  <a:srgbClr val="FF0000"/>
                </a:solidFill>
                <a:ea typeface="Calibri"/>
              </a:rPr>
            </a:br>
            <a:r>
              <a:rPr lang="ar-SA" sz="2800" dirty="0" smtClean="0">
                <a:solidFill>
                  <a:srgbClr val="FF0000"/>
                </a:solidFill>
                <a:ea typeface="Calibri"/>
                <a:cs typeface="+mj-cs"/>
              </a:rPr>
              <a:t>اولا</a:t>
            </a:r>
            <a:r>
              <a:rPr lang="ar-SA" sz="2800" dirty="0">
                <a:solidFill>
                  <a:srgbClr val="FF0000"/>
                </a:solidFill>
                <a:ea typeface="Calibri"/>
                <a:cs typeface="+mj-cs"/>
              </a:rPr>
              <a:t>: طبيعة عملية </a:t>
            </a:r>
            <a:r>
              <a:rPr lang="ar-SA" sz="2800" dirty="0" smtClean="0">
                <a:solidFill>
                  <a:srgbClr val="FF0000"/>
                </a:solidFill>
                <a:ea typeface="Calibri"/>
                <a:cs typeface="+mj-cs"/>
              </a:rPr>
              <a:t>الرقابة</a:t>
            </a:r>
            <a:r>
              <a:rPr lang="ar-SA" sz="2400" dirty="0" smtClean="0">
                <a:ea typeface="Calibri"/>
                <a:cs typeface="+mj-cs"/>
              </a:rPr>
              <a:t/>
            </a:r>
            <a:br>
              <a:rPr lang="ar-SA" sz="2400" dirty="0" smtClean="0">
                <a:ea typeface="Calibri"/>
                <a:cs typeface="+mj-cs"/>
              </a:rPr>
            </a:br>
            <a:r>
              <a:rPr lang="ar-SA" sz="2400" u="sng" dirty="0" smtClean="0">
                <a:solidFill>
                  <a:srgbClr val="FF0000"/>
                </a:solidFill>
                <a:ea typeface="Calibri"/>
                <a:cs typeface="+mj-cs"/>
              </a:rPr>
              <a:t>1-اهمية </a:t>
            </a:r>
            <a:r>
              <a:rPr lang="ar-SA" sz="2400" u="sng" dirty="0">
                <a:solidFill>
                  <a:srgbClr val="FF0000"/>
                </a:solidFill>
                <a:ea typeface="Calibri"/>
                <a:cs typeface="+mj-cs"/>
              </a:rPr>
              <a:t>الرقابة في المنظمة </a:t>
            </a:r>
            <a:r>
              <a:rPr lang="ar-SA" sz="2400" dirty="0">
                <a:ea typeface="Calibri"/>
              </a:rPr>
              <a:t>:ان انظمة الرقابة وجدت نتيجة عوامل عديدة اهمها:</a:t>
            </a:r>
            <a:br>
              <a:rPr lang="ar-SA" sz="2400" dirty="0">
                <a:ea typeface="Calibri"/>
              </a:rPr>
            </a:br>
            <a:r>
              <a:rPr lang="ar-SA" sz="2400" dirty="0">
                <a:solidFill>
                  <a:srgbClr val="FF0000"/>
                </a:solidFill>
                <a:ea typeface="Calibri"/>
              </a:rPr>
              <a:t>أ-تغيير الظروف</a:t>
            </a:r>
            <a:r>
              <a:rPr lang="ar-SA" sz="2400" dirty="0">
                <a:ea typeface="Calibri"/>
              </a:rPr>
              <a:t>، تواجه المنظمات تغيير الظروف البيئية وبشكل متزايد وهناك تغيرات كثيرة في المنظمة.</a:t>
            </a:r>
            <a:br>
              <a:rPr lang="ar-SA" sz="2400" dirty="0">
                <a:ea typeface="Calibri"/>
              </a:rPr>
            </a:br>
            <a:r>
              <a:rPr lang="ar-SA" sz="2400" dirty="0">
                <a:solidFill>
                  <a:srgbClr val="FF0000"/>
                </a:solidFill>
                <a:ea typeface="Calibri"/>
              </a:rPr>
              <a:t>ب-تراكم الاخطاء، </a:t>
            </a:r>
            <a:r>
              <a:rPr lang="ar-SA" sz="2400" dirty="0">
                <a:ea typeface="Calibri"/>
              </a:rPr>
              <a:t>لا تؤدي الاخطاء البسيطة الى ايذاء المنظمة بشكل كبير ،غير انه بمرور الوقت قد تتراكم هذا الاخطاء ويتعاظم اثرها اذا بقيت بدون معالجة</a:t>
            </a:r>
            <a:r>
              <a:rPr lang="ar-SA" sz="2400" dirty="0" smtClean="0">
                <a:ea typeface="Calibri"/>
              </a:rPr>
              <a:t>.</a:t>
            </a:r>
            <a:br>
              <a:rPr lang="ar-SA" sz="2400" dirty="0" smtClean="0">
                <a:ea typeface="Calibri"/>
              </a:rPr>
            </a:br>
            <a:r>
              <a:rPr lang="ar-SA" sz="2400" dirty="0">
                <a:ea typeface="Calibri"/>
              </a:rPr>
              <a:t/>
            </a:r>
            <a:br>
              <a:rPr lang="ar-SA" sz="2400" dirty="0">
                <a:ea typeface="Calibri"/>
              </a:rPr>
            </a:br>
            <a:r>
              <a:rPr lang="ar-SA" sz="2400" dirty="0">
                <a:solidFill>
                  <a:srgbClr val="FF0000"/>
                </a:solidFill>
                <a:ea typeface="Calibri"/>
              </a:rPr>
              <a:t>ج-التعقيد </a:t>
            </a:r>
            <a:r>
              <a:rPr lang="ar-SA" sz="2400" dirty="0" err="1">
                <a:solidFill>
                  <a:srgbClr val="FF0000"/>
                </a:solidFill>
                <a:ea typeface="Calibri"/>
              </a:rPr>
              <a:t>المنظمي</a:t>
            </a:r>
            <a:r>
              <a:rPr lang="ar-SA" sz="2400" dirty="0">
                <a:solidFill>
                  <a:srgbClr val="FF0000"/>
                </a:solidFill>
                <a:ea typeface="Calibri"/>
              </a:rPr>
              <a:t>، </a:t>
            </a:r>
            <a:r>
              <a:rPr lang="ar-SA" sz="2400" dirty="0">
                <a:ea typeface="Calibri"/>
              </a:rPr>
              <a:t>ان توسع المنشاة في المنتوجات والمشتريات ،والاسواق وتعقيد هيكلها وازدياد حدة المنافسة في السوق يجعلها تهتم لدرجة اكبر بعملية الرقابة والاستفادة من نتائجها في التخطيط واتخاذ القرار.</a:t>
            </a:r>
            <a:br>
              <a:rPr lang="ar-SA" sz="2400" dirty="0">
                <a:ea typeface="Calibri"/>
              </a:rPr>
            </a:b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smtClean="0">
                <a:ea typeface="Calibri"/>
              </a:rPr>
              <a:t/>
            </a:r>
            <a:br>
              <a:rPr lang="ar-SA" sz="2400" dirty="0" smtClean="0">
                <a:ea typeface="Calibri"/>
              </a:rPr>
            </a:br>
            <a:r>
              <a:rPr lang="en-US" sz="2800" dirty="0">
                <a:ea typeface="Calibri"/>
                <a:cs typeface="Arial"/>
              </a:rPr>
              <a:t/>
            </a:r>
            <a:br>
              <a:rPr lang="en-US" sz="2800" dirty="0">
                <a:ea typeface="Calibri"/>
                <a:cs typeface="Arial"/>
              </a:rPr>
            </a:br>
            <a:endParaRPr lang="ar-IQ" sz="2800" dirty="0"/>
          </a:p>
        </p:txBody>
      </p:sp>
      <p:sp>
        <p:nvSpPr>
          <p:cNvPr id="3" name="Text Placeholder 2"/>
          <p:cNvSpPr>
            <a:spLocks noGrp="1"/>
          </p:cNvSpPr>
          <p:nvPr>
            <p:ph type="body" idx="1"/>
          </p:nvPr>
        </p:nvSpPr>
        <p:spPr>
          <a:xfrm>
            <a:off x="0" y="0"/>
            <a:ext cx="9144000" cy="692696"/>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algn="ctr"/>
            <a:r>
              <a:rPr lang="ar-SA" sz="5100" b="1" dirty="0" smtClean="0">
                <a:solidFill>
                  <a:srgbClr val="FF0000"/>
                </a:solidFill>
                <a:cs typeface="+mj-cs"/>
              </a:rPr>
              <a:t>الرقــــــــــابـــــة</a:t>
            </a:r>
            <a:r>
              <a:rPr lang="ar-SA" sz="2800" dirty="0">
                <a:solidFill>
                  <a:srgbClr val="FF0000"/>
                </a:solidFill>
                <a:cs typeface="PT Bold Heading" panose="02010400000000000000" pitchFamily="2" charset="-78"/>
              </a:rPr>
              <a:t/>
            </a:r>
            <a:br>
              <a:rPr lang="ar-SA" sz="2800" dirty="0">
                <a:solidFill>
                  <a:srgbClr val="FF0000"/>
                </a:solidFill>
                <a:cs typeface="PT Bold Heading" panose="02010400000000000000" pitchFamily="2" charset="-78"/>
              </a:rPr>
            </a:br>
            <a:endParaRPr lang="ar-IQ" sz="2800" dirty="0">
              <a:solidFill>
                <a:srgbClr val="FF0000"/>
              </a:solidFill>
              <a:cs typeface="PT Bold Heading" panose="02010400000000000000" pitchFamily="2" charset="-78"/>
            </a:endParaRPr>
          </a:p>
        </p:txBody>
      </p:sp>
    </p:spTree>
    <p:extLst>
      <p:ext uri="{BB962C8B-B14F-4D97-AF65-F5344CB8AC3E}">
        <p14:creationId xmlns:p14="http://schemas.microsoft.com/office/powerpoint/2010/main" val="1929376815"/>
      </p:ext>
    </p:extLst>
  </p:cSld>
  <p:clrMapOvr>
    <a:masterClrMapping/>
  </p:clrMapOvr>
  <mc:AlternateContent xmlns:mc="http://schemas.openxmlformats.org/markup-compatibility/2006" xmlns:p14="http://schemas.microsoft.com/office/powerpoint/2010/main">
    <mc:Choice Requires="p14">
      <p:transition spd="slow" p14:dur="2000" advTm="35308"/>
    </mc:Choice>
    <mc:Fallback xmlns="">
      <p:transition spd="slow" advTm="3530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normAutofit fontScale="90000"/>
          </a:bodyPr>
          <a:lstStyle/>
          <a:p>
            <a:pPr>
              <a:lnSpc>
                <a:spcPct val="115000"/>
              </a:lnSpc>
              <a:spcAft>
                <a:spcPts val="1000"/>
              </a:spcAft>
            </a:pPr>
            <a:r>
              <a:rPr lang="ar-IQ" sz="3100" dirty="0" smtClean="0">
                <a:solidFill>
                  <a:srgbClr val="FF0000"/>
                </a:solidFill>
              </a:rPr>
              <a:t>2</a:t>
            </a:r>
            <a:r>
              <a:rPr lang="ar-IQ" sz="2700" u="sng" dirty="0" smtClean="0">
                <a:solidFill>
                  <a:srgbClr val="FF0000"/>
                </a:solidFill>
              </a:rPr>
              <a:t>-الخطواط </a:t>
            </a:r>
            <a:r>
              <a:rPr lang="ar-IQ" sz="2700" u="sng" dirty="0">
                <a:solidFill>
                  <a:srgbClr val="FF0000"/>
                </a:solidFill>
              </a:rPr>
              <a:t>الاساسية في عملية الرقابة</a:t>
            </a:r>
            <a:r>
              <a:rPr lang="ar-IQ" sz="2400" dirty="0"/>
              <a:t/>
            </a:r>
            <a:br>
              <a:rPr lang="ar-IQ" sz="2400" dirty="0"/>
            </a:br>
            <a:r>
              <a:rPr lang="ar-IQ" sz="2400" dirty="0">
                <a:solidFill>
                  <a:srgbClr val="FF0000"/>
                </a:solidFill>
              </a:rPr>
              <a:t>أ-وضع المعايير </a:t>
            </a:r>
            <a:r>
              <a:rPr lang="ar-IQ" sz="2400" dirty="0"/>
              <a:t>،المعيار هو مستوى اداء مستهدف يقاس به الاداء الفعلي في أي من انشطة </a:t>
            </a:r>
            <a:r>
              <a:rPr lang="ar-IQ" sz="2400" dirty="0" err="1"/>
              <a:t>المنظمة.وتستمد</a:t>
            </a:r>
            <a:r>
              <a:rPr lang="ar-IQ" sz="2400" dirty="0"/>
              <a:t> المعايير من اهداف المنظمة وخططها </a:t>
            </a:r>
            <a:r>
              <a:rPr lang="ar-IQ" sz="2400" dirty="0" smtClean="0"/>
              <a:t>ويفضل </a:t>
            </a:r>
            <a:r>
              <a:rPr lang="ar-IQ" sz="2400" dirty="0"/>
              <a:t>جدا ان تكون كمية مثل (زيادة المبيعات سنويا بنسبة 20%).</a:t>
            </a:r>
            <a:br>
              <a:rPr lang="ar-IQ" sz="2400" dirty="0"/>
            </a:br>
            <a:r>
              <a:rPr lang="ar-IQ" sz="2400" dirty="0">
                <a:solidFill>
                  <a:srgbClr val="FF0000"/>
                </a:solidFill>
              </a:rPr>
              <a:t>ب-قياس الاداء ومقارنته بالمعايير </a:t>
            </a:r>
            <a:r>
              <a:rPr lang="ar-IQ" sz="2400" dirty="0"/>
              <a:t>،وذلك في مراحل متعاقبة </a:t>
            </a:r>
            <a:r>
              <a:rPr lang="ar-IQ" sz="2400" dirty="0" smtClean="0"/>
              <a:t>كما في الشكل (1)من </a:t>
            </a:r>
            <a:r>
              <a:rPr lang="ar-IQ" sz="2400" dirty="0"/>
              <a:t>انجاز الفعاليات في المنظمة:-</a:t>
            </a:r>
            <a:br>
              <a:rPr lang="ar-IQ" sz="2400" dirty="0"/>
            </a:br>
            <a:r>
              <a:rPr lang="ar-IQ" sz="2400" dirty="0" smtClean="0"/>
              <a:t>1) </a:t>
            </a:r>
            <a:r>
              <a:rPr lang="ar-IQ" sz="2400" dirty="0" smtClean="0">
                <a:solidFill>
                  <a:srgbClr val="FF0000"/>
                </a:solidFill>
              </a:rPr>
              <a:t>الرقابة </a:t>
            </a:r>
            <a:r>
              <a:rPr lang="ar-IQ" sz="2400" dirty="0">
                <a:solidFill>
                  <a:srgbClr val="FF0000"/>
                </a:solidFill>
              </a:rPr>
              <a:t>المانعة او الوقائية او القبلية </a:t>
            </a:r>
            <a:r>
              <a:rPr lang="ar-IQ" sz="2400" dirty="0"/>
              <a:t>،وتتم في مرحلة المدخلات وتقوم على اساس قياس الاداء ومقارنته بالمعايير قبل مرحلة التحويل</a:t>
            </a:r>
            <a:r>
              <a:rPr lang="ar-IQ" sz="2400" dirty="0" smtClean="0"/>
              <a:t>، اذ </a:t>
            </a:r>
            <a:r>
              <a:rPr lang="ar-IQ" sz="2400" dirty="0"/>
              <a:t>يمكن مثلا تفادي النوعية الرديئة للمواد الاولية </a:t>
            </a:r>
            <a:r>
              <a:rPr lang="ar-IQ" sz="2400" dirty="0" smtClean="0"/>
              <a:t>قبل </a:t>
            </a:r>
            <a:r>
              <a:rPr lang="ar-IQ" sz="2400" dirty="0"/>
              <a:t>دخولها الى العمليات الانتاجية.</a:t>
            </a:r>
            <a:br>
              <a:rPr lang="ar-IQ" sz="2400" dirty="0"/>
            </a:br>
            <a:r>
              <a:rPr lang="ar-IQ" sz="2400" dirty="0" smtClean="0"/>
              <a:t>2) ا</a:t>
            </a:r>
            <a:r>
              <a:rPr lang="ar-IQ" sz="2400" dirty="0" smtClean="0">
                <a:solidFill>
                  <a:srgbClr val="FF0000"/>
                </a:solidFill>
              </a:rPr>
              <a:t>لرقابة </a:t>
            </a:r>
            <a:r>
              <a:rPr lang="ar-IQ" sz="2400" dirty="0">
                <a:solidFill>
                  <a:srgbClr val="FF0000"/>
                </a:solidFill>
              </a:rPr>
              <a:t>المتزامنة</a:t>
            </a:r>
            <a:r>
              <a:rPr lang="ar-IQ" sz="2400" dirty="0" smtClean="0"/>
              <a:t>، وتتم </a:t>
            </a:r>
            <a:r>
              <a:rPr lang="ar-IQ" sz="2400" dirty="0"/>
              <a:t>خلال مرحلة التحويل من المدخلات الى المخرجات مثل الرقابة على السلعة اثناء مرورها بعملية التصنيع في الخطوط الانتاجية.</a:t>
            </a:r>
            <a:br>
              <a:rPr lang="ar-IQ" sz="2400" dirty="0"/>
            </a:br>
            <a:r>
              <a:rPr lang="ar-IQ" sz="2400" dirty="0" smtClean="0"/>
              <a:t>3) ا</a:t>
            </a:r>
            <a:r>
              <a:rPr lang="ar-IQ" sz="2400" dirty="0" smtClean="0">
                <a:solidFill>
                  <a:srgbClr val="FF0000"/>
                </a:solidFill>
              </a:rPr>
              <a:t>لرقابة </a:t>
            </a:r>
            <a:r>
              <a:rPr lang="ar-IQ" sz="2400" dirty="0">
                <a:solidFill>
                  <a:srgbClr val="FF0000"/>
                </a:solidFill>
              </a:rPr>
              <a:t>التصحيحية او العلاجية او البعدية</a:t>
            </a:r>
            <a:r>
              <a:rPr lang="ar-IQ" sz="2400" dirty="0" smtClean="0"/>
              <a:t>، وتتم </a:t>
            </a:r>
            <a:r>
              <a:rPr lang="ar-IQ" sz="2400" dirty="0"/>
              <a:t>في مرحلة المخرجات بعد اكتمال المنتوجات ،مثل فحص عمل الجهاز الكهربائي بعد اكتمال تصنيعه.</a:t>
            </a:r>
            <a:br>
              <a:rPr lang="ar-IQ" sz="2400" dirty="0"/>
            </a:br>
            <a:r>
              <a:rPr lang="ar-IQ" sz="2400" dirty="0">
                <a:solidFill>
                  <a:srgbClr val="FF0000"/>
                </a:solidFill>
              </a:rPr>
              <a:t>ج-القيام بالعمل التصحيحي</a:t>
            </a:r>
            <a:r>
              <a:rPr lang="ar-IQ" sz="2400" dirty="0" smtClean="0"/>
              <a:t>، يصبح </a:t>
            </a:r>
            <a:r>
              <a:rPr lang="ar-IQ" sz="2400" dirty="0"/>
              <a:t>العمل التصحيح ضروريا عندما يبتعد الاداء عن المعايير في الاتجاه السلبي</a:t>
            </a:r>
            <a:r>
              <a:rPr lang="ar-IQ" sz="2400" dirty="0" smtClean="0"/>
              <a:t>، وقد </a:t>
            </a:r>
            <a:r>
              <a:rPr lang="ar-IQ" sz="2400" dirty="0"/>
              <a:t>يكون لبعض </a:t>
            </a:r>
            <a:r>
              <a:rPr lang="ar-IQ" sz="2400" dirty="0" err="1"/>
              <a:t>الابتعادات</a:t>
            </a:r>
            <a:r>
              <a:rPr lang="ar-IQ" sz="2400" dirty="0"/>
              <a:t> مبرراتها مثل عدم دقة المعايير اصلا، او التغييرات في البيئة الخارجية ومن جانب اخر فان المعايير تتقادم بمرور الزمن بما يعني ضرورة تحديثها.</a:t>
            </a:r>
            <a:br>
              <a:rPr lang="ar-IQ" sz="2400" dirty="0"/>
            </a:br>
            <a:endParaRPr lang="ar-IQ" sz="2400" dirty="0"/>
          </a:p>
        </p:txBody>
      </p:sp>
      <p:sp>
        <p:nvSpPr>
          <p:cNvPr id="4" name="Text Placeholder 3"/>
          <p:cNvSpPr>
            <a:spLocks noGrp="1"/>
          </p:cNvSpPr>
          <p:nvPr>
            <p:ph type="body" idx="1"/>
          </p:nvPr>
        </p:nvSpPr>
        <p:spPr>
          <a:xfrm>
            <a:off x="563" y="6021288"/>
            <a:ext cx="9144000" cy="980728"/>
          </a:xfrm>
        </p:spPr>
        <p:txBody>
          <a:bodyPr/>
          <a:lstStyle/>
          <a:p>
            <a:r>
              <a:rPr lang="ar-IQ" b="1" dirty="0" smtClean="0">
                <a:solidFill>
                  <a:srgbClr val="002060"/>
                </a:solidFill>
              </a:rPr>
              <a:t>ويمكن توضيح عملية الرقابة </a:t>
            </a:r>
            <a:r>
              <a:rPr lang="ar-IQ" b="1" dirty="0" smtClean="0">
                <a:solidFill>
                  <a:srgbClr val="002060"/>
                </a:solidFill>
              </a:rPr>
              <a:t>بالشكل (2) التالي </a:t>
            </a:r>
            <a:endParaRPr lang="ar-IQ" b="1" dirty="0" smtClean="0">
              <a:solidFill>
                <a:srgbClr val="002060"/>
              </a:solidFill>
            </a:endParaRPr>
          </a:p>
          <a:p>
            <a:endParaRPr lang="ar-IQ" dirty="0"/>
          </a:p>
        </p:txBody>
      </p:sp>
    </p:spTree>
    <p:extLst>
      <p:ext uri="{BB962C8B-B14F-4D97-AF65-F5344CB8AC3E}">
        <p14:creationId xmlns:p14="http://schemas.microsoft.com/office/powerpoint/2010/main" val="473586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2" y="908720"/>
            <a:ext cx="7954143" cy="5544616"/>
          </a:xfrm>
        </p:spPr>
        <p:txBody>
          <a:bodyPr>
            <a:normAutofit/>
          </a:bodyPr>
          <a:lstStyle/>
          <a:p>
            <a:pPr lvl="0" algn="ctr">
              <a:spcBef>
                <a:spcPct val="20000"/>
              </a:spcBef>
            </a:pPr>
            <a:r>
              <a:rPr lang="ar-IQ" sz="2800" cap="none" dirty="0" smtClean="0">
                <a:solidFill>
                  <a:prstClr val="black"/>
                </a:solidFill>
                <a:ea typeface="+mn-ea"/>
                <a:cs typeface="Arial" panose="020B0604020202020204" pitchFamily="34" charset="0"/>
              </a:rPr>
              <a:t>      شكل (1)مراحل </a:t>
            </a:r>
            <a:r>
              <a:rPr lang="ar-IQ" sz="2800" cap="none" dirty="0">
                <a:solidFill>
                  <a:prstClr val="black"/>
                </a:solidFill>
                <a:ea typeface="+mn-ea"/>
                <a:cs typeface="Arial" panose="020B0604020202020204" pitchFamily="34" charset="0"/>
              </a:rPr>
              <a:t>قياس الأداء في منشاة</a:t>
            </a:r>
            <a:r>
              <a:rPr lang="en-US" sz="2800" cap="none" dirty="0">
                <a:solidFill>
                  <a:prstClr val="black"/>
                </a:solidFill>
                <a:ea typeface="+mn-ea"/>
                <a:cs typeface="+mn-cs"/>
              </a:rPr>
              <a:t/>
            </a:r>
            <a:br>
              <a:rPr lang="en-US" sz="2800" cap="none" dirty="0">
                <a:solidFill>
                  <a:prstClr val="black"/>
                </a:solidFill>
                <a:ea typeface="+mn-ea"/>
                <a:cs typeface="+mn-cs"/>
              </a:rPr>
            </a:br>
            <a:endParaRPr lang="en-US" sz="2800" dirty="0"/>
          </a:p>
        </p:txBody>
      </p:sp>
      <p:sp>
        <p:nvSpPr>
          <p:cNvPr id="4" name="Rectangle 3"/>
          <p:cNvSpPr/>
          <p:nvPr/>
        </p:nvSpPr>
        <p:spPr>
          <a:xfrm>
            <a:off x="722312" y="1988840"/>
            <a:ext cx="7738120" cy="3816424"/>
          </a:xfrm>
          <a:prstGeom prst="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endParaRPr lang="ar-IQ" dirty="0" smtClean="0">
              <a:solidFill>
                <a:srgbClr val="002060"/>
              </a:solidFill>
            </a:endParaRPr>
          </a:p>
          <a:p>
            <a:endParaRPr lang="ar-IQ" dirty="0">
              <a:solidFill>
                <a:srgbClr val="002060"/>
              </a:solidFill>
            </a:endParaRPr>
          </a:p>
          <a:p>
            <a:endParaRPr lang="ar-IQ" dirty="0" smtClean="0">
              <a:solidFill>
                <a:srgbClr val="002060"/>
              </a:solidFill>
            </a:endParaRPr>
          </a:p>
          <a:p>
            <a:endParaRPr lang="ar-IQ" dirty="0">
              <a:solidFill>
                <a:srgbClr val="002060"/>
              </a:solidFill>
            </a:endParaRPr>
          </a:p>
          <a:p>
            <a:endParaRPr lang="ar-IQ" dirty="0" smtClean="0">
              <a:solidFill>
                <a:srgbClr val="002060"/>
              </a:solidFill>
            </a:endParaRPr>
          </a:p>
          <a:p>
            <a:r>
              <a:rPr lang="ar-IQ" b="1" dirty="0" smtClean="0">
                <a:solidFill>
                  <a:srgbClr val="002060"/>
                </a:solidFill>
              </a:rPr>
              <a:t>        قياس نوعية المواد                     السيطرة النوعية                تنفيذ حصص المبيعات</a:t>
            </a:r>
            <a:endParaRPr lang="en-US" b="1" dirty="0">
              <a:solidFill>
                <a:srgbClr val="002060"/>
              </a:solidFill>
            </a:endParaRPr>
          </a:p>
        </p:txBody>
      </p:sp>
      <p:sp>
        <p:nvSpPr>
          <p:cNvPr id="5" name="Rectangle 4"/>
          <p:cNvSpPr/>
          <p:nvPr/>
        </p:nvSpPr>
        <p:spPr>
          <a:xfrm>
            <a:off x="6300192" y="3356992"/>
            <a:ext cx="1296144"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b="1" dirty="0" smtClean="0"/>
              <a:t>المدخلات</a:t>
            </a:r>
            <a:endParaRPr lang="en-US" b="1" dirty="0"/>
          </a:p>
        </p:txBody>
      </p:sp>
      <p:sp>
        <p:nvSpPr>
          <p:cNvPr id="6" name="Oval 5"/>
          <p:cNvSpPr/>
          <p:nvPr/>
        </p:nvSpPr>
        <p:spPr>
          <a:xfrm>
            <a:off x="3779912" y="3412655"/>
            <a:ext cx="1549894" cy="59240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b="1" dirty="0" smtClean="0"/>
              <a:t>العمليات</a:t>
            </a:r>
            <a:endParaRPr lang="en-US" b="1" dirty="0"/>
          </a:p>
        </p:txBody>
      </p:sp>
      <p:sp>
        <p:nvSpPr>
          <p:cNvPr id="7" name="Rectangle 6"/>
          <p:cNvSpPr/>
          <p:nvPr/>
        </p:nvSpPr>
        <p:spPr>
          <a:xfrm>
            <a:off x="1331640" y="3356992"/>
            <a:ext cx="1440162"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b="1" dirty="0" smtClean="0"/>
              <a:t>المخرجات </a:t>
            </a:r>
            <a:endParaRPr lang="en-US" b="1" dirty="0"/>
          </a:p>
        </p:txBody>
      </p:sp>
      <p:cxnSp>
        <p:nvCxnSpPr>
          <p:cNvPr id="9" name="Straight Arrow Connector 8"/>
          <p:cNvCxnSpPr/>
          <p:nvPr/>
        </p:nvCxnSpPr>
        <p:spPr>
          <a:xfrm flipH="1">
            <a:off x="5370198" y="3708858"/>
            <a:ext cx="857986" cy="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flipH="1">
            <a:off x="2843808" y="3708858"/>
            <a:ext cx="857986" cy="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898800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88641"/>
            <a:ext cx="7772400" cy="936104"/>
          </a:xfrm>
        </p:spPr>
        <p:txBody>
          <a:bodyPr>
            <a:normAutofit/>
          </a:bodyPr>
          <a:lstStyle/>
          <a:p>
            <a:pPr algn="ctr"/>
            <a:r>
              <a:rPr lang="ar-IQ" sz="2400" dirty="0" smtClean="0"/>
              <a:t>شكل (2) </a:t>
            </a:r>
            <a:r>
              <a:rPr lang="ar-SA" sz="2400" dirty="0" smtClean="0"/>
              <a:t>عملية </a:t>
            </a:r>
            <a:r>
              <a:rPr lang="ar-SA" sz="2400" dirty="0" smtClean="0"/>
              <a:t>الرقابة </a:t>
            </a:r>
            <a:endParaRPr lang="ar-IQ" sz="2400" dirty="0"/>
          </a:p>
        </p:txBody>
      </p:sp>
      <p:sp>
        <p:nvSpPr>
          <p:cNvPr id="3" name="Text Placeholder 2"/>
          <p:cNvSpPr>
            <a:spLocks noGrp="1"/>
          </p:cNvSpPr>
          <p:nvPr>
            <p:ph type="body" idx="1"/>
          </p:nvPr>
        </p:nvSpPr>
        <p:spPr>
          <a:xfrm>
            <a:off x="395536" y="764704"/>
            <a:ext cx="8496944" cy="5760639"/>
          </a:xfrm>
        </p:spPr>
        <p:txBody>
          <a:bodyPr/>
          <a:lstStyle/>
          <a:p>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034" y="764704"/>
            <a:ext cx="7992888"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349" y="1268760"/>
            <a:ext cx="19442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1340768"/>
            <a:ext cx="1828169" cy="1061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3949008"/>
            <a:ext cx="1945728" cy="1327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8213" y="1717576"/>
            <a:ext cx="28463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05386" y="2656564"/>
            <a:ext cx="304800" cy="1255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3688" y="2533193"/>
            <a:ext cx="304800" cy="1255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92365" y="2852936"/>
            <a:ext cx="4895850" cy="240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00193" y="3691583"/>
            <a:ext cx="1512168" cy="1277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30581" y="4293096"/>
            <a:ext cx="2200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94371" y="3691582"/>
            <a:ext cx="1657350" cy="457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02546" y="4695934"/>
            <a:ext cx="1733550" cy="38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7396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3999" cy="6858000"/>
          </a:xfrm>
          <a:solidFill>
            <a:schemeClr val="tx2">
              <a:lumMod val="20000"/>
              <a:lumOff val="80000"/>
            </a:schemeClr>
          </a:solidFill>
          <a:ln>
            <a:solidFill>
              <a:schemeClr val="tx1">
                <a:alpha val="0"/>
              </a:schemeClr>
            </a:solidFill>
          </a:ln>
        </p:spPr>
        <p:txBody>
          <a:bodyPr/>
          <a:lstStyle/>
          <a:p>
            <a:r>
              <a:rPr lang="ar-SA" sz="2400" dirty="0" smtClean="0">
                <a:solidFill>
                  <a:srgbClr val="FF0000"/>
                </a:solidFill>
                <a:cs typeface="+mj-cs"/>
              </a:rPr>
              <a:t>3</a:t>
            </a:r>
            <a:r>
              <a:rPr lang="ar-SA" sz="2400" b="1" u="sng" dirty="0" smtClean="0">
                <a:solidFill>
                  <a:srgbClr val="FF0000"/>
                </a:solidFill>
                <a:cs typeface="+mj-cs"/>
              </a:rPr>
              <a:t>-منظومات </a:t>
            </a:r>
            <a:r>
              <a:rPr lang="ar-SA" sz="2400" b="1" u="sng" dirty="0">
                <a:solidFill>
                  <a:srgbClr val="FF0000"/>
                </a:solidFill>
                <a:cs typeface="+mj-cs"/>
              </a:rPr>
              <a:t>الضبط الذاتي وامكانات استخدامها في الرقابة</a:t>
            </a:r>
          </a:p>
          <a:p>
            <a:r>
              <a:rPr lang="ar-SA" sz="2400" dirty="0">
                <a:solidFill>
                  <a:schemeClr val="tx1"/>
                </a:solidFill>
                <a:cs typeface="+mj-cs"/>
              </a:rPr>
              <a:t>هناك امكانية وجود منظومات رقابة ذاتية في بعض الفعاليات بحيث ان هناك تغذية عكسية للمعلومات تؤدي الى تصحيح </a:t>
            </a:r>
            <a:r>
              <a:rPr lang="ar-SA" sz="2400" dirty="0" err="1">
                <a:solidFill>
                  <a:schemeClr val="tx1"/>
                </a:solidFill>
                <a:cs typeface="+mj-cs"/>
              </a:rPr>
              <a:t>الابتعادات</a:t>
            </a:r>
            <a:r>
              <a:rPr lang="ar-SA" sz="2400" dirty="0">
                <a:solidFill>
                  <a:schemeClr val="tx1"/>
                </a:solidFill>
                <a:cs typeface="+mj-cs"/>
              </a:rPr>
              <a:t> ،ويحصل مثل ذلك بوجه خاص عند استخدام الحاسوب في الرقابة، فمثلا في الرقابة على المخزون توضع نقاط محددة </a:t>
            </a:r>
            <a:r>
              <a:rPr lang="ar-SA" sz="2400" dirty="0" err="1">
                <a:solidFill>
                  <a:schemeClr val="tx1"/>
                </a:solidFill>
                <a:cs typeface="+mj-cs"/>
              </a:rPr>
              <a:t>لاعادة</a:t>
            </a:r>
            <a:r>
              <a:rPr lang="ar-SA" sz="2400" dirty="0">
                <a:solidFill>
                  <a:schemeClr val="tx1"/>
                </a:solidFill>
                <a:cs typeface="+mj-cs"/>
              </a:rPr>
              <a:t> </a:t>
            </a:r>
            <a:r>
              <a:rPr lang="ar-SA" sz="2400" dirty="0" err="1">
                <a:solidFill>
                  <a:schemeClr val="tx1"/>
                </a:solidFill>
                <a:cs typeface="+mj-cs"/>
              </a:rPr>
              <a:t>الطلب،ويقوم</a:t>
            </a:r>
            <a:r>
              <a:rPr lang="ar-SA" sz="2400" dirty="0">
                <a:solidFill>
                  <a:schemeClr val="tx1"/>
                </a:solidFill>
                <a:cs typeface="+mj-cs"/>
              </a:rPr>
              <a:t> الحاسوب بتحرير امر الشراء من الفقرات المخزونة عندما يصل مستوى مخزونها الى النقطة المطلوبة اعادة الطلب عندها.</a:t>
            </a:r>
          </a:p>
          <a:p>
            <a:r>
              <a:rPr lang="ar-SA" sz="2400" b="1" u="sng" dirty="0">
                <a:solidFill>
                  <a:srgbClr val="FF0000"/>
                </a:solidFill>
                <a:cs typeface="+mj-cs"/>
              </a:rPr>
              <a:t>4-الرقابة الاستراتيجية والتشغيلية او </a:t>
            </a:r>
            <a:r>
              <a:rPr lang="ar-SA" sz="2400" b="1" u="sng" dirty="0" err="1">
                <a:solidFill>
                  <a:srgbClr val="FF0000"/>
                </a:solidFill>
                <a:cs typeface="+mj-cs"/>
              </a:rPr>
              <a:t>المنظمية</a:t>
            </a:r>
            <a:r>
              <a:rPr lang="ar-SA" sz="2400" b="1" u="sng" dirty="0">
                <a:solidFill>
                  <a:srgbClr val="FF0000"/>
                </a:solidFill>
                <a:cs typeface="+mj-cs"/>
              </a:rPr>
              <a:t>.</a:t>
            </a:r>
          </a:p>
          <a:p>
            <a:r>
              <a:rPr lang="ar-SA" sz="2400" dirty="0">
                <a:solidFill>
                  <a:srgbClr val="FF0000"/>
                </a:solidFill>
                <a:cs typeface="+mj-cs"/>
              </a:rPr>
              <a:t>الرقابة الاستراتيجية</a:t>
            </a:r>
            <a:r>
              <a:rPr lang="ar-SA" sz="2400" dirty="0" smtClean="0">
                <a:solidFill>
                  <a:srgbClr val="FF0000"/>
                </a:solidFill>
                <a:cs typeface="+mj-cs"/>
              </a:rPr>
              <a:t>: </a:t>
            </a:r>
            <a:r>
              <a:rPr lang="ar-SA" sz="2400" dirty="0" smtClean="0">
                <a:solidFill>
                  <a:schemeClr val="tx1"/>
                </a:solidFill>
                <a:cs typeface="+mj-cs"/>
              </a:rPr>
              <a:t>منظومة </a:t>
            </a:r>
            <a:r>
              <a:rPr lang="ar-SA" sz="2400" dirty="0">
                <a:solidFill>
                  <a:schemeClr val="tx1"/>
                </a:solidFill>
                <a:cs typeface="+mj-cs"/>
              </a:rPr>
              <a:t>رقابية توكد على التغييرات او </a:t>
            </a:r>
            <a:r>
              <a:rPr lang="ar-SA" sz="2400" dirty="0" err="1">
                <a:solidFill>
                  <a:schemeClr val="tx1"/>
                </a:solidFill>
                <a:cs typeface="+mj-cs"/>
              </a:rPr>
              <a:t>الابتعادات</a:t>
            </a:r>
            <a:r>
              <a:rPr lang="ar-SA" sz="2400" dirty="0">
                <a:solidFill>
                  <a:schemeClr val="tx1"/>
                </a:solidFill>
                <a:cs typeface="+mj-cs"/>
              </a:rPr>
              <a:t> بين تكوين الاستراتيجية وتنفيذها ،وهي من اختصاص الادارة العليا التي تعالج العلاقات بين الفرص والتهديدات البيئية وبين الاداء الداخلي في المنظمة.</a:t>
            </a:r>
          </a:p>
          <a:p>
            <a:r>
              <a:rPr lang="ar-SA" sz="2400" dirty="0">
                <a:solidFill>
                  <a:srgbClr val="FF0000"/>
                </a:solidFill>
                <a:cs typeface="+mj-cs"/>
              </a:rPr>
              <a:t>الرقابة التشغيلية (</a:t>
            </a:r>
            <a:r>
              <a:rPr lang="ar-SA" sz="2400" dirty="0" err="1">
                <a:solidFill>
                  <a:srgbClr val="FF0000"/>
                </a:solidFill>
                <a:cs typeface="+mj-cs"/>
              </a:rPr>
              <a:t>المنظمية</a:t>
            </a:r>
            <a:r>
              <a:rPr lang="ar-SA" sz="2400" dirty="0">
                <a:solidFill>
                  <a:srgbClr val="FF0000"/>
                </a:solidFill>
                <a:cs typeface="+mj-cs"/>
              </a:rPr>
              <a:t>):</a:t>
            </a:r>
            <a:r>
              <a:rPr lang="ar-SA" sz="2400" dirty="0">
                <a:solidFill>
                  <a:schemeClr val="tx1"/>
                </a:solidFill>
                <a:cs typeface="+mj-cs"/>
              </a:rPr>
              <a:t>تختص بتوجيه وتقييم تقدم العمل ،وتقديم المؤشرات عنده لمعرفة مدى تحقيق الاهداف لاستراتيجيات </a:t>
            </a:r>
            <a:r>
              <a:rPr lang="ar-SA" sz="2400" dirty="0" err="1">
                <a:solidFill>
                  <a:schemeClr val="tx1"/>
                </a:solidFill>
                <a:cs typeface="+mj-cs"/>
              </a:rPr>
              <a:t>فرعية،وهي</a:t>
            </a:r>
            <a:r>
              <a:rPr lang="ar-SA" sz="2400" dirty="0">
                <a:solidFill>
                  <a:schemeClr val="tx1"/>
                </a:solidFill>
                <a:cs typeface="+mj-cs"/>
              </a:rPr>
              <a:t> من اختصاص المديرين المسؤولين عن تقسيمات الموارد البشرية والمادية والمالية والمعلوماتية.</a:t>
            </a:r>
          </a:p>
          <a:p>
            <a:endParaRPr lang="ar-SA" sz="2400" dirty="0" smtClean="0"/>
          </a:p>
          <a:p>
            <a:endParaRPr lang="ar-SA" sz="2400" dirty="0"/>
          </a:p>
          <a:p>
            <a:endParaRPr lang="ar-SA" sz="2400" dirty="0" smtClean="0"/>
          </a:p>
          <a:p>
            <a:endParaRPr lang="ar-IQ" dirty="0"/>
          </a:p>
        </p:txBody>
      </p:sp>
    </p:spTree>
    <p:extLst>
      <p:ext uri="{BB962C8B-B14F-4D97-AF65-F5344CB8AC3E}">
        <p14:creationId xmlns:p14="http://schemas.microsoft.com/office/powerpoint/2010/main" val="2409985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98" y="0"/>
            <a:ext cx="9128653" cy="980728"/>
          </a:xfrm>
          <a:solidFill>
            <a:schemeClr val="accent1">
              <a:lumMod val="20000"/>
              <a:lumOff val="80000"/>
            </a:schemeClr>
          </a:solidFill>
        </p:spPr>
        <p:txBody>
          <a:bodyPr>
            <a:normAutofit fontScale="90000"/>
          </a:bodyPr>
          <a:lstStyle/>
          <a:p>
            <a:r>
              <a:rPr lang="ar-IQ" sz="2700" u="sng" dirty="0" smtClean="0">
                <a:solidFill>
                  <a:srgbClr val="FF0000"/>
                </a:solidFill>
              </a:rPr>
              <a:t>5-الرقابة </a:t>
            </a:r>
            <a:r>
              <a:rPr lang="ar-IQ" sz="2700" u="sng" dirty="0">
                <a:solidFill>
                  <a:srgbClr val="FF0000"/>
                </a:solidFill>
              </a:rPr>
              <a:t>بحسب المستوى الاداري </a:t>
            </a:r>
            <a:r>
              <a:rPr lang="ar-IQ" sz="2700" dirty="0"/>
              <a:t/>
            </a:r>
            <a:br>
              <a:rPr lang="ar-IQ" sz="2700" dirty="0"/>
            </a:br>
            <a:r>
              <a:rPr lang="ar-IQ" sz="2200" b="0" dirty="0"/>
              <a:t>تتفاوت الرقابة بحسب المستوى الاداري في المنظمة وكما في الجدول:</a:t>
            </a:r>
            <a:r>
              <a:rPr lang="ar-IQ" sz="2200" dirty="0"/>
              <a:t/>
            </a:r>
            <a:br>
              <a:rPr lang="ar-IQ" sz="2200" dirty="0"/>
            </a:br>
            <a:endParaRPr lang="ar-IQ" sz="2200" dirty="0"/>
          </a:p>
        </p:txBody>
      </p:sp>
      <p:sp>
        <p:nvSpPr>
          <p:cNvPr id="3" name="Text Placeholder 2"/>
          <p:cNvSpPr>
            <a:spLocks noGrp="1"/>
          </p:cNvSpPr>
          <p:nvPr>
            <p:ph type="body" idx="1"/>
          </p:nvPr>
        </p:nvSpPr>
        <p:spPr>
          <a:xfrm>
            <a:off x="0" y="980728"/>
            <a:ext cx="9144000" cy="5877273"/>
          </a:xfrm>
          <a:solidFill>
            <a:schemeClr val="accent1">
              <a:lumMod val="20000"/>
              <a:lumOff val="80000"/>
            </a:schemeClr>
          </a:solidFill>
        </p:spPr>
        <p:txBody>
          <a:bodyPr/>
          <a:lstStyle/>
          <a:p>
            <a:r>
              <a:rPr lang="ar-IQ" b="1" u="sng" dirty="0">
                <a:solidFill>
                  <a:schemeClr val="tx1"/>
                </a:solidFill>
              </a:rPr>
              <a:t>ومن الامثلة التي تمارسها الادارتين العليا والوسطى:</a:t>
            </a:r>
          </a:p>
          <a:p>
            <a:r>
              <a:rPr lang="ar-IQ" dirty="0">
                <a:solidFill>
                  <a:schemeClr val="tx1"/>
                </a:solidFill>
              </a:rPr>
              <a:t>-رقابة السوق</a:t>
            </a:r>
          </a:p>
          <a:p>
            <a:r>
              <a:rPr lang="ar-IQ" dirty="0">
                <a:solidFill>
                  <a:schemeClr val="tx1"/>
                </a:solidFill>
              </a:rPr>
              <a:t>-الرقابة التنظيمية او </a:t>
            </a:r>
            <a:r>
              <a:rPr lang="ar-IQ" dirty="0" err="1">
                <a:solidFill>
                  <a:schemeClr val="tx1"/>
                </a:solidFill>
              </a:rPr>
              <a:t>البيرقراطية</a:t>
            </a:r>
            <a:endParaRPr lang="ar-IQ" dirty="0">
              <a:solidFill>
                <a:schemeClr val="tx1"/>
              </a:solidFill>
            </a:endParaRPr>
          </a:p>
          <a:p>
            <a:r>
              <a:rPr lang="ar-IQ" b="1" u="sng" dirty="0">
                <a:solidFill>
                  <a:schemeClr val="tx1"/>
                </a:solidFill>
              </a:rPr>
              <a:t>ومن امثلة الرقابة التي تمارسها الادارة </a:t>
            </a:r>
            <a:r>
              <a:rPr lang="ar-IQ" b="1" u="sng" dirty="0" smtClean="0">
                <a:solidFill>
                  <a:schemeClr val="tx1"/>
                </a:solidFill>
              </a:rPr>
              <a:t>الدنيا:</a:t>
            </a:r>
            <a:endParaRPr lang="ar-IQ" b="1" u="sng" dirty="0">
              <a:solidFill>
                <a:schemeClr val="tx1"/>
              </a:solidFill>
            </a:endParaRPr>
          </a:p>
          <a:p>
            <a:r>
              <a:rPr lang="ar-IQ" dirty="0">
                <a:solidFill>
                  <a:schemeClr val="tx1"/>
                </a:solidFill>
              </a:rPr>
              <a:t>-رقابة سلوك المرؤوسين </a:t>
            </a:r>
          </a:p>
          <a:p>
            <a:r>
              <a:rPr lang="ar-IQ" dirty="0">
                <a:solidFill>
                  <a:schemeClr val="tx1"/>
                </a:solidFill>
              </a:rPr>
              <a:t>-رقابة </a:t>
            </a:r>
            <a:r>
              <a:rPr lang="ar-IQ" dirty="0" smtClean="0">
                <a:solidFill>
                  <a:schemeClr val="tx1"/>
                </a:solidFill>
              </a:rPr>
              <a:t>المنتوج</a:t>
            </a:r>
          </a:p>
          <a:p>
            <a:endParaRPr lang="ar-IQ" dirty="0">
              <a:solidFill>
                <a:schemeClr val="tx1"/>
              </a:solidFill>
            </a:endParaRPr>
          </a:p>
          <a:p>
            <a:endParaRPr lang="ar-IQ" dirty="0">
              <a:solidFill>
                <a:schemeClr val="tx1"/>
              </a:solidFill>
            </a:endParaRPr>
          </a:p>
          <a:p>
            <a:endParaRPr lang="ar-IQ" dirty="0"/>
          </a:p>
        </p:txBody>
      </p:sp>
      <p:graphicFrame>
        <p:nvGraphicFramePr>
          <p:cNvPr id="5" name="Table 4"/>
          <p:cNvGraphicFramePr>
            <a:graphicFrameLocks noGrp="1"/>
          </p:cNvGraphicFramePr>
          <p:nvPr>
            <p:extLst>
              <p:ext uri="{D42A27DB-BD31-4B8C-83A1-F6EECF244321}">
                <p14:modId xmlns:p14="http://schemas.microsoft.com/office/powerpoint/2010/main" val="3269995739"/>
              </p:ext>
            </p:extLst>
          </p:nvPr>
        </p:nvGraphicFramePr>
        <p:xfrm>
          <a:off x="251520" y="1052736"/>
          <a:ext cx="8893901" cy="1962912"/>
        </p:xfrm>
        <a:graphic>
          <a:graphicData uri="http://schemas.openxmlformats.org/drawingml/2006/table">
            <a:tbl>
              <a:tblPr rtl="1" firstRow="1" firstCol="1" bandRow="1">
                <a:tableStyleId>{5C22544A-7EE6-4342-B048-85BDC9FD1C3A}</a:tableStyleId>
              </a:tblPr>
              <a:tblGrid>
                <a:gridCol w="2964325"/>
                <a:gridCol w="2964325"/>
                <a:gridCol w="2965251"/>
              </a:tblGrid>
              <a:tr h="0">
                <a:tc>
                  <a:txBody>
                    <a:bodyPr/>
                    <a:lstStyle/>
                    <a:p>
                      <a:pPr algn="just" rtl="1">
                        <a:lnSpc>
                          <a:spcPct val="115000"/>
                        </a:lnSpc>
                        <a:spcAft>
                          <a:spcPts val="0"/>
                        </a:spcAft>
                      </a:pPr>
                      <a:r>
                        <a:rPr lang="ar-SA" sz="1600" dirty="0">
                          <a:effectLst/>
                        </a:rPr>
                        <a:t>المستوى الاداري</a:t>
                      </a:r>
                      <a:endParaRPr lang="en-US" sz="1100" dirty="0">
                        <a:effectLst/>
                        <a:latin typeface="Calibri"/>
                        <a:ea typeface="Calibri"/>
                        <a:cs typeface="Arial"/>
                      </a:endParaRPr>
                    </a:p>
                  </a:txBody>
                  <a:tcPr marL="68580" marR="68580" marT="0" marB="0"/>
                </a:tc>
                <a:tc>
                  <a:txBody>
                    <a:bodyPr/>
                    <a:lstStyle/>
                    <a:p>
                      <a:pPr algn="just" rtl="1">
                        <a:lnSpc>
                          <a:spcPct val="115000"/>
                        </a:lnSpc>
                        <a:spcAft>
                          <a:spcPts val="0"/>
                        </a:spcAft>
                      </a:pPr>
                      <a:r>
                        <a:rPr lang="ar-SA" sz="1600">
                          <a:effectLst/>
                        </a:rPr>
                        <a:t>طبيعة الرقابة</a:t>
                      </a:r>
                      <a:endParaRPr lang="en-US" sz="1100">
                        <a:effectLst/>
                        <a:latin typeface="Calibri"/>
                        <a:ea typeface="Calibri"/>
                        <a:cs typeface="Arial"/>
                      </a:endParaRPr>
                    </a:p>
                  </a:txBody>
                  <a:tcPr marL="68580" marR="68580" marT="0" marB="0"/>
                </a:tc>
                <a:tc>
                  <a:txBody>
                    <a:bodyPr/>
                    <a:lstStyle/>
                    <a:p>
                      <a:pPr algn="just" rtl="1">
                        <a:lnSpc>
                          <a:spcPct val="115000"/>
                        </a:lnSpc>
                        <a:spcAft>
                          <a:spcPts val="0"/>
                        </a:spcAft>
                      </a:pPr>
                      <a:r>
                        <a:rPr lang="ar-SA" sz="1600">
                          <a:effectLst/>
                        </a:rPr>
                        <a:t>طرق الرقابة</a:t>
                      </a:r>
                      <a:endParaRPr lang="en-US" sz="1100">
                        <a:effectLst/>
                        <a:latin typeface="Calibri"/>
                        <a:ea typeface="Calibri"/>
                        <a:cs typeface="Arial"/>
                      </a:endParaRPr>
                    </a:p>
                  </a:txBody>
                  <a:tcPr marL="68580" marR="68580" marT="0" marB="0"/>
                </a:tc>
              </a:tr>
              <a:tr h="0">
                <a:tc>
                  <a:txBody>
                    <a:bodyPr/>
                    <a:lstStyle/>
                    <a:p>
                      <a:pPr algn="just" rtl="1">
                        <a:lnSpc>
                          <a:spcPct val="115000"/>
                        </a:lnSpc>
                        <a:spcAft>
                          <a:spcPts val="0"/>
                        </a:spcAft>
                      </a:pPr>
                      <a:r>
                        <a:rPr lang="ar-SA" sz="1600" dirty="0">
                          <a:effectLst/>
                        </a:rPr>
                        <a:t>العليا</a:t>
                      </a:r>
                      <a:endParaRPr lang="en-US" sz="1100" dirty="0">
                        <a:effectLst/>
                        <a:latin typeface="Calibri"/>
                        <a:ea typeface="Calibri"/>
                        <a:cs typeface="Arial"/>
                      </a:endParaRPr>
                    </a:p>
                  </a:txBody>
                  <a:tcPr marL="68580" marR="68580" marT="0" marB="0"/>
                </a:tc>
                <a:tc>
                  <a:txBody>
                    <a:bodyPr/>
                    <a:lstStyle/>
                    <a:p>
                      <a:pPr algn="just" rtl="1">
                        <a:lnSpc>
                          <a:spcPct val="115000"/>
                        </a:lnSpc>
                        <a:spcAft>
                          <a:spcPts val="0"/>
                        </a:spcAft>
                      </a:pPr>
                      <a:r>
                        <a:rPr lang="ar-SA" sz="1600">
                          <a:effectLst/>
                        </a:rPr>
                        <a:t>خطط استراتيجية طويلة الاجل ،الاهداف كلية، اهداف ربحية</a:t>
                      </a:r>
                      <a:endParaRPr lang="en-US" sz="1100">
                        <a:effectLst/>
                        <a:latin typeface="Calibri"/>
                        <a:ea typeface="Calibri"/>
                        <a:cs typeface="Arial"/>
                      </a:endParaRPr>
                    </a:p>
                  </a:txBody>
                  <a:tcPr marL="68580" marR="68580" marT="0" marB="0"/>
                </a:tc>
                <a:tc>
                  <a:txBody>
                    <a:bodyPr/>
                    <a:lstStyle/>
                    <a:p>
                      <a:pPr algn="just" rtl="1">
                        <a:lnSpc>
                          <a:spcPct val="115000"/>
                        </a:lnSpc>
                        <a:spcAft>
                          <a:spcPts val="0"/>
                        </a:spcAft>
                      </a:pPr>
                      <a:r>
                        <a:rPr lang="ar-SA" sz="1600">
                          <a:effectLst/>
                        </a:rPr>
                        <a:t>التقارير التي تغطي المنظومة ككل والتي تتميز بالموضوعية والاجل الطويل.</a:t>
                      </a:r>
                      <a:endParaRPr lang="en-US" sz="1100">
                        <a:effectLst/>
                        <a:latin typeface="Calibri"/>
                        <a:ea typeface="Calibri"/>
                        <a:cs typeface="Arial"/>
                      </a:endParaRPr>
                    </a:p>
                  </a:txBody>
                  <a:tcPr marL="68580" marR="68580" marT="0" marB="0"/>
                </a:tc>
              </a:tr>
              <a:tr h="0">
                <a:tc>
                  <a:txBody>
                    <a:bodyPr/>
                    <a:lstStyle/>
                    <a:p>
                      <a:pPr algn="just" rtl="1">
                        <a:lnSpc>
                          <a:spcPct val="115000"/>
                        </a:lnSpc>
                        <a:spcAft>
                          <a:spcPts val="0"/>
                        </a:spcAft>
                      </a:pPr>
                      <a:r>
                        <a:rPr lang="ar-SA" sz="1600" dirty="0">
                          <a:effectLst/>
                        </a:rPr>
                        <a:t>الوسطى</a:t>
                      </a:r>
                      <a:endParaRPr lang="en-US" sz="1100" dirty="0">
                        <a:effectLst/>
                        <a:latin typeface="Calibri"/>
                        <a:ea typeface="Calibri"/>
                        <a:cs typeface="Arial"/>
                      </a:endParaRPr>
                    </a:p>
                  </a:txBody>
                  <a:tcPr marL="68580" marR="68580" marT="0" marB="0"/>
                </a:tc>
                <a:tc>
                  <a:txBody>
                    <a:bodyPr/>
                    <a:lstStyle/>
                    <a:p>
                      <a:pPr algn="just" rtl="1">
                        <a:lnSpc>
                          <a:spcPct val="115000"/>
                        </a:lnSpc>
                        <a:spcAft>
                          <a:spcPts val="0"/>
                        </a:spcAft>
                      </a:pPr>
                      <a:r>
                        <a:rPr lang="ar-SA" sz="1600">
                          <a:effectLst/>
                        </a:rPr>
                        <a:t>اداء التقسيمات ،الاهداف الفرعية، البرامج، الموازنات</a:t>
                      </a:r>
                      <a:endParaRPr lang="en-US" sz="1100">
                        <a:effectLst/>
                        <a:latin typeface="Calibri"/>
                        <a:ea typeface="Calibri"/>
                        <a:cs typeface="Arial"/>
                      </a:endParaRPr>
                    </a:p>
                  </a:txBody>
                  <a:tcPr marL="68580" marR="68580" marT="0" marB="0"/>
                </a:tc>
                <a:tc>
                  <a:txBody>
                    <a:bodyPr/>
                    <a:lstStyle/>
                    <a:p>
                      <a:pPr algn="just" rtl="1">
                        <a:lnSpc>
                          <a:spcPct val="115000"/>
                        </a:lnSpc>
                        <a:spcAft>
                          <a:spcPts val="0"/>
                        </a:spcAft>
                      </a:pPr>
                      <a:r>
                        <a:rPr lang="ar-SA" sz="1600">
                          <a:effectLst/>
                        </a:rPr>
                        <a:t>التقارير التي تغطي تقيما معينا وتتميز بالموضوعية والاجل المتوسط</a:t>
                      </a:r>
                      <a:endParaRPr lang="en-US" sz="1100">
                        <a:effectLst/>
                        <a:latin typeface="Calibri"/>
                        <a:ea typeface="Calibri"/>
                        <a:cs typeface="Arial"/>
                      </a:endParaRPr>
                    </a:p>
                  </a:txBody>
                  <a:tcPr marL="68580" marR="68580" marT="0" marB="0"/>
                </a:tc>
              </a:tr>
              <a:tr h="0">
                <a:tc>
                  <a:txBody>
                    <a:bodyPr/>
                    <a:lstStyle/>
                    <a:p>
                      <a:pPr algn="just" rtl="1">
                        <a:lnSpc>
                          <a:spcPct val="115000"/>
                        </a:lnSpc>
                        <a:spcAft>
                          <a:spcPts val="0"/>
                        </a:spcAft>
                      </a:pPr>
                      <a:r>
                        <a:rPr lang="ar-SA" sz="1600" dirty="0">
                          <a:effectLst/>
                        </a:rPr>
                        <a:t>الدنيا</a:t>
                      </a:r>
                      <a:endParaRPr lang="en-US" sz="1100" dirty="0">
                        <a:effectLst/>
                        <a:latin typeface="Calibri"/>
                        <a:ea typeface="Calibri"/>
                        <a:cs typeface="Arial"/>
                      </a:endParaRPr>
                    </a:p>
                  </a:txBody>
                  <a:tcPr marL="68580" marR="68580" marT="0" marB="0"/>
                </a:tc>
                <a:tc>
                  <a:txBody>
                    <a:bodyPr/>
                    <a:lstStyle/>
                    <a:p>
                      <a:pPr algn="just" rtl="1">
                        <a:lnSpc>
                          <a:spcPct val="115000"/>
                        </a:lnSpc>
                        <a:spcAft>
                          <a:spcPts val="0"/>
                        </a:spcAft>
                      </a:pPr>
                      <a:r>
                        <a:rPr lang="ar-SA" sz="1600">
                          <a:effectLst/>
                        </a:rPr>
                        <a:t>الخطط التشغيلية، الجداول، الفعاليات</a:t>
                      </a:r>
                      <a:endParaRPr lang="en-US" sz="1100">
                        <a:effectLst/>
                        <a:latin typeface="Calibri"/>
                        <a:ea typeface="Calibri"/>
                        <a:cs typeface="Arial"/>
                      </a:endParaRPr>
                    </a:p>
                  </a:txBody>
                  <a:tcPr marL="68580" marR="68580" marT="0" marB="0"/>
                </a:tc>
                <a:tc>
                  <a:txBody>
                    <a:bodyPr/>
                    <a:lstStyle/>
                    <a:p>
                      <a:pPr algn="just" rtl="1">
                        <a:lnSpc>
                          <a:spcPct val="115000"/>
                        </a:lnSpc>
                        <a:spcAft>
                          <a:spcPts val="0"/>
                        </a:spcAft>
                      </a:pPr>
                      <a:r>
                        <a:rPr lang="ar-SA" sz="1600" dirty="0">
                          <a:effectLst/>
                        </a:rPr>
                        <a:t>مهمات الافراد، التقارير قصيرة الاجل والمشاهدات الميدانية والشخصية.</a:t>
                      </a:r>
                      <a:endParaRPr lang="en-US"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770001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704"/>
            <a:ext cx="9144000" cy="6093296"/>
          </a:xfrm>
          <a:solidFill>
            <a:schemeClr val="accent1">
              <a:lumMod val="20000"/>
              <a:lumOff val="80000"/>
            </a:schemeClr>
          </a:solidFill>
        </p:spPr>
        <p:txBody>
          <a:bodyPr vert="horz" lIns="91440" tIns="45720" rIns="91440" bIns="45720" rtlCol="1" anchor="b">
            <a:normAutofit fontScale="90000"/>
          </a:bodyPr>
          <a:lstStyle/>
          <a:p>
            <a:pPr>
              <a:lnSpc>
                <a:spcPct val="115000"/>
              </a:lnSpc>
              <a:spcBef>
                <a:spcPct val="20000"/>
              </a:spcBef>
              <a:spcAft>
                <a:spcPts val="1000"/>
              </a:spcAft>
              <a:buFont typeface="Arial" panose="020B0604020202020204" pitchFamily="34" charset="0"/>
            </a:pPr>
            <a:r>
              <a:rPr lang="ar-IQ" sz="2700" u="sng" dirty="0" smtClean="0">
                <a:solidFill>
                  <a:srgbClr val="FF0000"/>
                </a:solidFill>
                <a:latin typeface="+mn-lt"/>
                <a:ea typeface="Calibri"/>
              </a:rPr>
              <a:t>1-منظومة </a:t>
            </a:r>
            <a:r>
              <a:rPr lang="ar-IQ" sz="2700" u="sng" dirty="0">
                <a:solidFill>
                  <a:srgbClr val="FF0000"/>
                </a:solidFill>
                <a:latin typeface="+mn-lt"/>
                <a:ea typeface="Calibri"/>
              </a:rPr>
              <a:t>الرقابة الفاعلة واهم خصائصها</a:t>
            </a:r>
            <a:r>
              <a:rPr lang="ar-IQ" sz="2700" u="sng" dirty="0" smtClean="0">
                <a:solidFill>
                  <a:srgbClr val="FF0000"/>
                </a:solidFill>
                <a:latin typeface="+mn-lt"/>
                <a:ea typeface="Calibri"/>
              </a:rPr>
              <a:t>:</a:t>
            </a:r>
            <a:br>
              <a:rPr lang="ar-IQ" sz="2700" u="sng" dirty="0" smtClean="0">
                <a:solidFill>
                  <a:srgbClr val="FF0000"/>
                </a:solidFill>
                <a:latin typeface="+mn-lt"/>
                <a:ea typeface="Calibri"/>
              </a:rPr>
            </a:br>
            <a:r>
              <a:rPr lang="ar-IQ" sz="2700" u="sng" dirty="0">
                <a:solidFill>
                  <a:srgbClr val="FF0000"/>
                </a:solidFill>
                <a:latin typeface="+mn-lt"/>
                <a:ea typeface="Calibri"/>
              </a:rPr>
              <a:t/>
            </a:r>
            <a:br>
              <a:rPr lang="ar-IQ" sz="2700" u="sng" dirty="0">
                <a:solidFill>
                  <a:srgbClr val="FF0000"/>
                </a:solidFill>
                <a:latin typeface="+mn-lt"/>
                <a:ea typeface="Calibri"/>
              </a:rPr>
            </a:br>
            <a:r>
              <a:rPr lang="ar-IQ" sz="2700" u="sng" dirty="0" smtClean="0">
                <a:solidFill>
                  <a:srgbClr val="FF0000"/>
                </a:solidFill>
                <a:latin typeface="+mn-lt"/>
                <a:ea typeface="Calibri"/>
              </a:rPr>
              <a:t>1-منظومة الرقابة الفاعلة :</a:t>
            </a:r>
            <a:r>
              <a:rPr lang="ar-IQ" sz="2700" b="0" dirty="0" smtClean="0">
                <a:latin typeface="+mn-lt"/>
                <a:ea typeface="Calibri"/>
              </a:rPr>
              <a:t>تتم من خلال</a:t>
            </a:r>
            <a:r>
              <a:rPr lang="ar-IQ" sz="2700" u="sng" dirty="0" smtClean="0">
                <a:latin typeface="+mn-lt"/>
                <a:ea typeface="Calibri"/>
              </a:rPr>
              <a:t/>
            </a:r>
            <a:br>
              <a:rPr lang="ar-IQ" sz="2700" u="sng" dirty="0" smtClean="0">
                <a:latin typeface="+mn-lt"/>
                <a:ea typeface="Calibri"/>
              </a:rPr>
            </a:br>
            <a:r>
              <a:rPr lang="ar-IQ" sz="2700" b="0" dirty="0" smtClean="0">
                <a:solidFill>
                  <a:srgbClr val="FF0000"/>
                </a:solidFill>
                <a:latin typeface="+mn-lt"/>
                <a:ea typeface="Calibri"/>
              </a:rPr>
              <a:t>أ-الترابط </a:t>
            </a:r>
            <a:r>
              <a:rPr lang="ar-IQ" sz="2700" b="0" dirty="0">
                <a:solidFill>
                  <a:srgbClr val="FF0000"/>
                </a:solidFill>
                <a:latin typeface="+mn-lt"/>
                <a:ea typeface="Calibri"/>
              </a:rPr>
              <a:t>مع التخطيط واتخاذ القرار </a:t>
            </a:r>
            <a:r>
              <a:rPr lang="ar-IQ" sz="2700" b="0" dirty="0" smtClean="0">
                <a:solidFill>
                  <a:srgbClr val="FF0000"/>
                </a:solidFill>
                <a:latin typeface="+mn-lt"/>
                <a:ea typeface="Calibri"/>
              </a:rPr>
              <a:t>, </a:t>
            </a:r>
            <a:r>
              <a:rPr lang="ar-IQ" sz="2700" b="0" dirty="0" smtClean="0">
                <a:latin typeface="+mn-lt"/>
                <a:ea typeface="Calibri"/>
              </a:rPr>
              <a:t>فلا </a:t>
            </a:r>
            <a:r>
              <a:rPr lang="ar-IQ" sz="2700" b="0" dirty="0">
                <a:latin typeface="+mn-lt"/>
                <a:ea typeface="Calibri"/>
              </a:rPr>
              <a:t>يمكن ممارسة الرقابة بدون وجود خطط كما انه كلما اكتمل اعداد الخطط ازدادت دقتها ووضوحها كلما ازدادت فاعلية الرقابة</a:t>
            </a:r>
            <a:r>
              <a:rPr lang="ar-IQ" sz="2700" b="0" dirty="0" smtClean="0">
                <a:latin typeface="+mn-lt"/>
                <a:ea typeface="Calibri"/>
              </a:rPr>
              <a:t>، وتنبثق </a:t>
            </a:r>
            <a:r>
              <a:rPr lang="ar-IQ" sz="2700" b="0" dirty="0">
                <a:latin typeface="+mn-lt"/>
                <a:ea typeface="Calibri"/>
              </a:rPr>
              <a:t>معايير الاداء اساسا من الخطط، وتؤدي نتائج الرقابة الى تعديلات في الاهداف والخطط</a:t>
            </a:r>
            <a:r>
              <a:rPr lang="ar-IQ" sz="2700" b="0" dirty="0" smtClean="0">
                <a:latin typeface="+mn-lt"/>
                <a:ea typeface="Calibri"/>
              </a:rPr>
              <a:t>.</a:t>
            </a:r>
            <a:br>
              <a:rPr lang="ar-IQ" sz="2700" b="0" dirty="0" smtClean="0">
                <a:latin typeface="+mn-lt"/>
                <a:ea typeface="Calibri"/>
              </a:rPr>
            </a:br>
            <a:r>
              <a:rPr lang="ar-IQ" sz="2700" b="0" dirty="0">
                <a:latin typeface="+mn-lt"/>
                <a:ea typeface="Calibri"/>
              </a:rPr>
              <a:t/>
            </a:r>
            <a:br>
              <a:rPr lang="ar-IQ" sz="2700" b="0" dirty="0">
                <a:latin typeface="+mn-lt"/>
                <a:ea typeface="Calibri"/>
              </a:rPr>
            </a:br>
            <a:r>
              <a:rPr lang="ar-IQ" sz="2700" b="0" dirty="0">
                <a:latin typeface="+mn-lt"/>
                <a:ea typeface="Calibri"/>
              </a:rPr>
              <a:t>ب- </a:t>
            </a:r>
            <a:r>
              <a:rPr lang="ar-IQ" sz="2700" b="0" dirty="0">
                <a:solidFill>
                  <a:srgbClr val="FF0000"/>
                </a:solidFill>
                <a:latin typeface="+mn-lt"/>
                <a:ea typeface="Calibri"/>
              </a:rPr>
              <a:t>الترابط مع التنظيم </a:t>
            </a:r>
            <a:r>
              <a:rPr lang="ar-IQ" sz="2700" b="0" dirty="0">
                <a:latin typeface="+mn-lt"/>
                <a:ea typeface="Calibri"/>
              </a:rPr>
              <a:t>،فان كان القصد من الرقابة قياس الاداء ومقارنته بالخطط واتخاذ الاجراءات لضمان تنفيذ الخطط فلابد من تحديد التقسيمات والفعاليات التي حصلت فيها </a:t>
            </a:r>
            <a:r>
              <a:rPr lang="ar-IQ" sz="2700" b="0" dirty="0" err="1">
                <a:latin typeface="+mn-lt"/>
                <a:ea typeface="Calibri"/>
              </a:rPr>
              <a:t>الابتعادات</a:t>
            </a:r>
            <a:r>
              <a:rPr lang="ar-IQ" sz="2700" b="0" dirty="0">
                <a:latin typeface="+mn-lt"/>
                <a:ea typeface="Calibri"/>
              </a:rPr>
              <a:t> عن الخطط تحتاج الى التصحيح ،وما لم تكن المسؤوليات محددة في الهيكل التنظيمي فانة </a:t>
            </a:r>
            <a:r>
              <a:rPr lang="ar-IQ" sz="2700" b="0" dirty="0" err="1">
                <a:latin typeface="+mn-lt"/>
                <a:ea typeface="Calibri"/>
              </a:rPr>
              <a:t>لايمكن</a:t>
            </a:r>
            <a:r>
              <a:rPr lang="ar-IQ" sz="2700" b="0" dirty="0">
                <a:latin typeface="+mn-lt"/>
                <a:ea typeface="Calibri"/>
              </a:rPr>
              <a:t> تحديد التقسيمات المسؤولة عن </a:t>
            </a:r>
            <a:r>
              <a:rPr lang="ar-IQ" sz="2700" b="0" dirty="0" err="1">
                <a:latin typeface="+mn-lt"/>
                <a:ea typeface="Calibri"/>
              </a:rPr>
              <a:t>الابتعادات</a:t>
            </a:r>
            <a:r>
              <a:rPr lang="ar-IQ" sz="2700" b="0" dirty="0" smtClean="0">
                <a:latin typeface="+mn-lt"/>
                <a:ea typeface="Calibri"/>
              </a:rPr>
              <a:t>.</a:t>
            </a:r>
            <a:br>
              <a:rPr lang="ar-IQ" sz="2700" b="0" dirty="0" smtClean="0">
                <a:latin typeface="+mn-lt"/>
                <a:ea typeface="Calibri"/>
              </a:rPr>
            </a:br>
            <a:r>
              <a:rPr lang="ar-IQ" sz="2700" b="0" dirty="0">
                <a:latin typeface="+mn-lt"/>
                <a:ea typeface="Calibri"/>
              </a:rPr>
              <a:t/>
            </a:r>
            <a:br>
              <a:rPr lang="ar-IQ" sz="2700" b="0" dirty="0">
                <a:latin typeface="+mn-lt"/>
                <a:ea typeface="Calibri"/>
              </a:rPr>
            </a:br>
            <a:r>
              <a:rPr lang="ar-IQ" sz="2700" b="0" dirty="0">
                <a:latin typeface="+mn-lt"/>
                <a:ea typeface="Calibri"/>
              </a:rPr>
              <a:t>ج-ا</a:t>
            </a:r>
            <a:r>
              <a:rPr lang="ar-IQ" sz="2700" b="0" dirty="0">
                <a:solidFill>
                  <a:srgbClr val="FF0000"/>
                </a:solidFill>
                <a:latin typeface="+mn-lt"/>
                <a:ea typeface="Calibri"/>
              </a:rPr>
              <a:t>لمرونة، </a:t>
            </a:r>
            <a:r>
              <a:rPr lang="ar-IQ" sz="2700" b="0" dirty="0">
                <a:latin typeface="+mn-lt"/>
                <a:ea typeface="Calibri"/>
              </a:rPr>
              <a:t>أي مرونة </a:t>
            </a:r>
            <a:r>
              <a:rPr lang="ar-IQ" sz="2700" b="0" dirty="0" smtClean="0">
                <a:latin typeface="+mn-lt"/>
                <a:ea typeface="Calibri"/>
              </a:rPr>
              <a:t>منظومة الرقابة </a:t>
            </a:r>
            <a:r>
              <a:rPr lang="ar-IQ" sz="2700" b="0" dirty="0">
                <a:latin typeface="+mn-lt"/>
                <a:ea typeface="Calibri"/>
              </a:rPr>
              <a:t>كي تحتفظ بفعالياتها في مواجهة الخطط المتغيرة والظروف غير متوقعة ،او حالات الاخفاق التي لابد لمنظومة المراقبة ان تنبه عنها قبل وقوعها.</a:t>
            </a:r>
            <a:br>
              <a:rPr lang="ar-IQ" sz="2700" b="0" dirty="0">
                <a:latin typeface="+mn-lt"/>
                <a:ea typeface="Calibri"/>
              </a:rPr>
            </a:br>
            <a:endParaRPr lang="ar-IQ" sz="2700" b="0" dirty="0">
              <a:latin typeface="+mn-lt"/>
              <a:ea typeface="Calibri"/>
            </a:endParaRPr>
          </a:p>
        </p:txBody>
      </p:sp>
      <p:sp>
        <p:nvSpPr>
          <p:cNvPr id="3" name="Text Placeholder 2"/>
          <p:cNvSpPr>
            <a:spLocks noGrp="1"/>
          </p:cNvSpPr>
          <p:nvPr>
            <p:ph type="body" idx="1"/>
          </p:nvPr>
        </p:nvSpPr>
        <p:spPr>
          <a:xfrm>
            <a:off x="-270" y="-31328"/>
            <a:ext cx="9144000" cy="908720"/>
          </a:xfrm>
          <a:solidFill>
            <a:schemeClr val="accent1">
              <a:lumMod val="20000"/>
              <a:lumOff val="80000"/>
            </a:schemeClr>
          </a:solidFill>
        </p:spPr>
        <p:txBody>
          <a:bodyPr vert="horz" lIns="91440" tIns="45720" rIns="91440" bIns="45720" rtlCol="1" anchor="b">
            <a:normAutofit fontScale="97500"/>
          </a:bodyPr>
          <a:lstStyle/>
          <a:p>
            <a:pPr algn="ctr">
              <a:lnSpc>
                <a:spcPct val="115000"/>
              </a:lnSpc>
              <a:spcAft>
                <a:spcPts val="1000"/>
              </a:spcAft>
            </a:pPr>
            <a:r>
              <a:rPr lang="ar-IQ" sz="2400" b="1" cap="all" dirty="0" smtClean="0">
                <a:solidFill>
                  <a:srgbClr val="FF0000"/>
                </a:solidFill>
                <a:ea typeface="Calibri"/>
                <a:cs typeface="PT Bold Heading" panose="02010400000000000000" pitchFamily="2" charset="-78"/>
              </a:rPr>
              <a:t>ثانيا: منظومة </a:t>
            </a:r>
            <a:r>
              <a:rPr lang="ar-IQ" sz="2400" b="1" cap="all" dirty="0">
                <a:solidFill>
                  <a:srgbClr val="FF0000"/>
                </a:solidFill>
                <a:ea typeface="Calibri"/>
                <a:cs typeface="PT Bold Heading" panose="02010400000000000000" pitchFamily="2" charset="-78"/>
              </a:rPr>
              <a:t>الرقابة الفاعلة ،والنتائج غير المقصودة للرقابة.</a:t>
            </a:r>
            <a:br>
              <a:rPr lang="ar-IQ" sz="2400" b="1" cap="all" dirty="0">
                <a:solidFill>
                  <a:srgbClr val="FF0000"/>
                </a:solidFill>
                <a:ea typeface="Calibri"/>
                <a:cs typeface="PT Bold Heading" panose="02010400000000000000" pitchFamily="2" charset="-78"/>
              </a:rPr>
            </a:br>
            <a:endParaRPr lang="ar-IQ" sz="2400" b="1" cap="all" dirty="0">
              <a:solidFill>
                <a:srgbClr val="FF0000"/>
              </a:solidFill>
              <a:ea typeface="Calibri"/>
              <a:cs typeface="PT Bold Heading" panose="02010400000000000000" pitchFamily="2" charset="-78"/>
            </a:endParaRPr>
          </a:p>
        </p:txBody>
      </p:sp>
    </p:spTree>
    <p:extLst>
      <p:ext uri="{BB962C8B-B14F-4D97-AF65-F5344CB8AC3E}">
        <p14:creationId xmlns:p14="http://schemas.microsoft.com/office/powerpoint/2010/main" val="313122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0"/>
            <a:ext cx="9252520" cy="6858000"/>
          </a:xfrm>
          <a:solidFill>
            <a:schemeClr val="accent1">
              <a:lumMod val="20000"/>
              <a:lumOff val="80000"/>
            </a:schemeClr>
          </a:solidFill>
        </p:spPr>
        <p:txBody>
          <a:bodyPr vert="horz" lIns="91440" tIns="45720" rIns="91440" bIns="45720" rtlCol="1" anchor="b">
            <a:normAutofit/>
          </a:bodyPr>
          <a:lstStyle/>
          <a:p>
            <a:r>
              <a:rPr lang="ar-SA" sz="2400" b="0" dirty="0"/>
              <a:t>د-</a:t>
            </a:r>
            <a:r>
              <a:rPr lang="ar-SA" sz="2400" b="0" dirty="0">
                <a:solidFill>
                  <a:srgbClr val="FF0000"/>
                </a:solidFill>
              </a:rPr>
              <a:t>التوقيت المناسب في الكشف عن </a:t>
            </a:r>
            <a:r>
              <a:rPr lang="ar-SA" sz="2400" b="0" dirty="0" err="1">
                <a:solidFill>
                  <a:srgbClr val="FF0000"/>
                </a:solidFill>
              </a:rPr>
              <a:t>الابتعادات</a:t>
            </a:r>
            <a:r>
              <a:rPr lang="ar-SA" sz="2400" b="0" dirty="0">
                <a:solidFill>
                  <a:srgbClr val="FF0000"/>
                </a:solidFill>
              </a:rPr>
              <a:t> </a:t>
            </a:r>
            <a:r>
              <a:rPr lang="ar-SA" sz="2400" b="0" dirty="0"/>
              <a:t>،أي السرعة في الكشف عن </a:t>
            </a:r>
            <a:r>
              <a:rPr lang="ar-SA" sz="2400" b="0" dirty="0" err="1"/>
              <a:t>الابتعادات</a:t>
            </a:r>
            <a:r>
              <a:rPr lang="ar-SA" sz="2400" b="0" dirty="0"/>
              <a:t> وخاصة الضار </a:t>
            </a:r>
            <a:r>
              <a:rPr lang="ar-SA" sz="2400" b="0" dirty="0" smtClean="0"/>
              <a:t>منها لغرض </a:t>
            </a:r>
            <a:r>
              <a:rPr lang="ar-SA" sz="2400" b="0" dirty="0"/>
              <a:t>تلافي اكبر قدر منها</a:t>
            </a:r>
            <a:r>
              <a:rPr lang="ar-SA" sz="2400" b="0" dirty="0" smtClean="0"/>
              <a:t>.</a:t>
            </a:r>
            <a:br>
              <a:rPr lang="ar-SA" sz="2400" b="0" dirty="0" smtClean="0"/>
            </a:br>
            <a:r>
              <a:rPr lang="ar-SA" sz="2400" b="0" dirty="0"/>
              <a:t/>
            </a:r>
            <a:br>
              <a:rPr lang="ar-SA" sz="2400" b="0" dirty="0"/>
            </a:br>
            <a:r>
              <a:rPr lang="ar-SA" sz="2400" b="0" dirty="0"/>
              <a:t>هـ-</a:t>
            </a:r>
            <a:r>
              <a:rPr lang="ar-SA" sz="2400" b="0" dirty="0">
                <a:solidFill>
                  <a:srgbClr val="FF0000"/>
                </a:solidFill>
              </a:rPr>
              <a:t>الكلفة-المنفعة</a:t>
            </a:r>
            <a:r>
              <a:rPr lang="ar-SA" sz="2400" b="0" dirty="0"/>
              <a:t>، ينبغي ان </a:t>
            </a:r>
            <a:r>
              <a:rPr lang="ar-SA" sz="2400" b="0" dirty="0" smtClean="0"/>
              <a:t>لا تؤدي </a:t>
            </a:r>
            <a:r>
              <a:rPr lang="ar-SA" sz="2400" b="0" dirty="0"/>
              <a:t>منظومة الرقابة الى تحميل المنظمة الكلف التي تفوق المنافع المتحققة من اجراءها.</a:t>
            </a:r>
            <a:br>
              <a:rPr lang="ar-SA" sz="2400" b="0" dirty="0"/>
            </a:br>
            <a:r>
              <a:rPr lang="ar-SA" sz="2400" b="0" dirty="0"/>
              <a:t>و-</a:t>
            </a:r>
            <a:r>
              <a:rPr lang="ar-SA" sz="2400" b="0" dirty="0">
                <a:solidFill>
                  <a:srgbClr val="FF0000"/>
                </a:solidFill>
              </a:rPr>
              <a:t> الوضوح </a:t>
            </a:r>
            <a:r>
              <a:rPr lang="ar-SA" sz="2400" b="0" dirty="0"/>
              <a:t>،يجب ان تكون منظومة الرقابة سهلة الفهم وواضحة من قبل الذين يطبقونها وممن تطبق عليهم وفي حالة وجود رسائل قد تبدو معقدة(خرائط</a:t>
            </a:r>
            <a:r>
              <a:rPr lang="ar-SA" sz="2400" b="0" dirty="0" smtClean="0"/>
              <a:t>، معادلات</a:t>
            </a:r>
            <a:r>
              <a:rPr lang="ar-SA" sz="2400" b="0" dirty="0"/>
              <a:t>،.....)لابد من شرحها للمعنيين او تدريبهم على خصوصيتها</a:t>
            </a:r>
            <a:r>
              <a:rPr lang="ar-SA" sz="2400" b="0" dirty="0" smtClean="0"/>
              <a:t>.</a:t>
            </a:r>
            <a:br>
              <a:rPr lang="ar-SA" sz="2400" b="0" dirty="0" smtClean="0"/>
            </a:br>
            <a:r>
              <a:rPr lang="ar-SA" sz="2400" b="0" dirty="0"/>
              <a:t/>
            </a:r>
            <a:br>
              <a:rPr lang="ar-SA" sz="2400" b="0" dirty="0"/>
            </a:br>
            <a:r>
              <a:rPr lang="ar-SA" sz="2400" b="0" dirty="0"/>
              <a:t>ز-</a:t>
            </a:r>
            <a:r>
              <a:rPr lang="ar-SA" sz="2400" b="0" dirty="0">
                <a:solidFill>
                  <a:srgbClr val="FF0000"/>
                </a:solidFill>
              </a:rPr>
              <a:t>الدقة</a:t>
            </a:r>
            <a:r>
              <a:rPr lang="ar-SA" sz="2400" b="0" dirty="0" smtClean="0">
                <a:solidFill>
                  <a:srgbClr val="FF0000"/>
                </a:solidFill>
              </a:rPr>
              <a:t>، </a:t>
            </a:r>
            <a:r>
              <a:rPr lang="ar-SA" sz="2400" b="0" dirty="0" smtClean="0"/>
              <a:t>لابد </a:t>
            </a:r>
            <a:r>
              <a:rPr lang="ar-SA" sz="2400" b="0" dirty="0"/>
              <a:t>ان تتمتع منظومة الرقابة بدقة الوسائل المستخدمة ،ومحتوى المعلومات الرقابية بحيث يمكن الاعتماد على نتائجها عند القيام بالعمل التصحيحي</a:t>
            </a:r>
            <a:r>
              <a:rPr lang="ar-SA" sz="2400" b="0" dirty="0" smtClean="0"/>
              <a:t>.</a:t>
            </a:r>
            <a:br>
              <a:rPr lang="ar-SA" sz="2400" b="0" dirty="0" smtClean="0"/>
            </a:br>
            <a:r>
              <a:rPr lang="ar-SA" sz="2400" b="0" dirty="0"/>
              <a:t/>
            </a:r>
            <a:br>
              <a:rPr lang="ar-SA" sz="2400" b="0" dirty="0"/>
            </a:br>
            <a:r>
              <a:rPr lang="ar-SA" sz="2400" b="0" dirty="0">
                <a:solidFill>
                  <a:srgbClr val="FF0000"/>
                </a:solidFill>
              </a:rPr>
              <a:t>ح-امكانية تصحيح </a:t>
            </a:r>
            <a:r>
              <a:rPr lang="ar-SA" sz="2400" b="0" dirty="0" err="1">
                <a:solidFill>
                  <a:srgbClr val="FF0000"/>
                </a:solidFill>
              </a:rPr>
              <a:t>الابتعادات</a:t>
            </a:r>
            <a:r>
              <a:rPr lang="ar-SA" sz="2400" b="0" dirty="0">
                <a:solidFill>
                  <a:srgbClr val="FF0000"/>
                </a:solidFill>
              </a:rPr>
              <a:t> </a:t>
            </a:r>
            <a:r>
              <a:rPr lang="ar-SA" sz="2400" b="0" dirty="0"/>
              <a:t>،فالمطلوب في منظومة الرقابة ليس فقط الكشف عن اوجه الخلل في الاداء وانما تصحيحها في نهاية الامر.</a:t>
            </a:r>
            <a:br>
              <a:rPr lang="ar-SA" sz="2400" b="0" dirty="0"/>
            </a:br>
            <a:r>
              <a:rPr lang="ar-IQ" sz="2400" dirty="0">
                <a:latin typeface="+mn-lt"/>
                <a:ea typeface="Calibri"/>
                <a:cs typeface="PT Bold Heading" panose="02010400000000000000" pitchFamily="2" charset="-78"/>
              </a:rPr>
              <a:t/>
            </a:r>
            <a:br>
              <a:rPr lang="ar-IQ" sz="2400" dirty="0">
                <a:latin typeface="+mn-lt"/>
                <a:ea typeface="Calibri"/>
                <a:cs typeface="PT Bold Heading" panose="02010400000000000000" pitchFamily="2" charset="-78"/>
              </a:rPr>
            </a:br>
            <a:endParaRPr lang="ar-IQ" sz="2400" dirty="0">
              <a:latin typeface="+mn-lt"/>
              <a:ea typeface="Calibri"/>
              <a:cs typeface="PT Bold Heading" panose="02010400000000000000" pitchFamily="2" charset="-78"/>
            </a:endParaRPr>
          </a:p>
        </p:txBody>
      </p:sp>
    </p:spTree>
    <p:extLst>
      <p:ext uri="{BB962C8B-B14F-4D97-AF65-F5344CB8AC3E}">
        <p14:creationId xmlns:p14="http://schemas.microsoft.com/office/powerpoint/2010/main" val="4189263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442</TotalTime>
  <Words>830</Words>
  <Application>Microsoft Office PowerPoint</Application>
  <PresentationFormat>On-screen Show (4:3)</PresentationFormat>
  <Paragraphs>72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PT Bold Heading</vt:lpstr>
      <vt:lpstr>Times New Roman</vt:lpstr>
      <vt:lpstr>Office Theme</vt:lpstr>
      <vt:lpstr>فصل/ الرقابة</vt:lpstr>
      <vt:lpstr>    تمثل الرقابة من الوظائف الاساسية للمدير ، وتؤلف جزء مهما من عمليات المنظمة وترتبط بشكل خاص مع وظيفة التخطيط، كما ان للرقابة ابعاد اجتماعية ،واستراتيجية ،والتشغيلية.   اولا: طبيعة عملية الرقابة 1-اهمية الرقابة في المنظمة :ان انظمة الرقابة وجدت نتيجة عوامل عديدة اهمها: أ-تغيير الظروف، تواجه المنظمات تغيير الظروف البيئية وبشكل متزايد وهناك تغيرات كثيرة في المنظمة. ب-تراكم الاخطاء، لا تؤدي الاخطاء البسيطة الى ايذاء المنظمة بشكل كبير ،غير انه بمرور الوقت قد تتراكم هذا الاخطاء ويتعاظم اثرها اذا بقيت بدون معالجة.  ج-التعقيد المنظمي، ان توسع المنشاة في المنتوجات والمشتريات ،والاسواق وتعقيد هيكلها وازدياد حدة المنافسة في السوق يجعلها تهتم لدرجة اكبر بعملية الرقابة والاستفادة من نتائجها في التخطيط واتخاذ القرار.       </vt:lpstr>
      <vt:lpstr>2-الخطواط الاساسية في عملية الرقابة أ-وضع المعايير ،المعيار هو مستوى اداء مستهدف يقاس به الاداء الفعلي في أي من انشطة المنظمة.وتستمد المعايير من اهداف المنظمة وخططها ويفضل جدا ان تكون كمية مثل (زيادة المبيعات سنويا بنسبة 20%). ب-قياس الاداء ومقارنته بالمعايير ،وذلك في مراحل متعاقبة كما في الشكل (1)من انجاز الفعاليات في المنظمة:- 1) الرقابة المانعة او الوقائية او القبلية ،وتتم في مرحلة المدخلات وتقوم على اساس قياس الاداء ومقارنته بالمعايير قبل مرحلة التحويل، اذ يمكن مثلا تفادي النوعية الرديئة للمواد الاولية قبل دخولها الى العمليات الانتاجية. 2) الرقابة المتزامنة، وتتم خلال مرحلة التحويل من المدخلات الى المخرجات مثل الرقابة على السلعة اثناء مرورها بعملية التصنيع في الخطوط الانتاجية. 3) الرقابة التصحيحية او العلاجية او البعدية، وتتم في مرحلة المخرجات بعد اكتمال المنتوجات ،مثل فحص عمل الجهاز الكهربائي بعد اكتمال تصنيعه. ج-القيام بالعمل التصحيحي، يصبح العمل التصحيح ضروريا عندما يبتعد الاداء عن المعايير في الاتجاه السلبي، وقد يكون لبعض الابتعادات مبرراتها مثل عدم دقة المعايير اصلا، او التغييرات في البيئة الخارجية ومن جانب اخر فان المعايير تتقادم بمرور الزمن بما يعني ضرورة تحديثها. </vt:lpstr>
      <vt:lpstr>      شكل (1)مراحل قياس الأداء في منشاة </vt:lpstr>
      <vt:lpstr>شكل (2) عملية الرقابة </vt:lpstr>
      <vt:lpstr>PowerPoint Presentation</vt:lpstr>
      <vt:lpstr>5-الرقابة بحسب المستوى الاداري  تتفاوت الرقابة بحسب المستوى الاداري في المنظمة وكما في الجدول: </vt:lpstr>
      <vt:lpstr>1-منظومة الرقابة الفاعلة واهم خصائصها:  1-منظومة الرقابة الفاعلة :تتم من خلال أ-الترابط مع التخطيط واتخاذ القرار , فلا يمكن ممارسة الرقابة بدون وجود خطط كما انه كلما اكتمل اعداد الخطط ازدادت دقتها ووضوحها كلما ازدادت فاعلية الرقابة، وتنبثق معايير الاداء اساسا من الخطط، وتؤدي نتائج الرقابة الى تعديلات في الاهداف والخطط.  ب- الترابط مع التنظيم ،فان كان القصد من الرقابة قياس الاداء ومقارنته بالخطط واتخاذ الاجراءات لضمان تنفيذ الخطط فلابد من تحديد التقسيمات والفعاليات التي حصلت فيها الابتعادات عن الخطط تحتاج الى التصحيح ،وما لم تكن المسؤوليات محددة في الهيكل التنظيمي فانة لايمكن تحديد التقسيمات المسؤولة عن الابتعادات.  ج-المرونة، أي مرونة منظومة الرقابة كي تحتفظ بفعالياتها في مواجهة الخطط المتغيرة والظروف غير متوقعة ،او حالات الاخفاق التي لابد لمنظومة المراقبة ان تنبه عنها قبل وقوعها. </vt:lpstr>
      <vt:lpstr>د-التوقيت المناسب في الكشف عن الابتعادات ،أي السرعة في الكشف عن الابتعادات وخاصة الضار منها لغرض تلافي اكبر قدر منها.  هـ-الكلفة-المنفعة، ينبغي ان لا تؤدي منظومة الرقابة الى تحميل المنظمة الكلف التي تفوق المنافع المتحققة من اجراءها. و- الوضوح ،يجب ان تكون منظومة الرقابة سهلة الفهم وواضحة من قبل الذين يطبقونها وممن تطبق عليهم وفي حالة وجود رسائل قد تبدو معقدة(خرائط، معادلات،.....)لابد من شرحها للمعنيين او تدريبهم على خصوصيتها.  ز-الدقة، لابد ان تتمتع منظومة الرقابة بدقة الوسائل المستخدمة ،ومحتوى المعلومات الرقابية بحيث يمكن الاعتماد على نتائجها عند القيام بالعمل التصحيحي.  ح-امكانية تصحيح الابتعادات ،فالمطلوب في منظومة الرقابة ليس فقط الكشف عن اوجه الخلل في الاداء وانما تصحيحها في نهاية الامر.  </vt:lpstr>
      <vt:lpstr>PowerPoint Presentation</vt:lpstr>
      <vt:lpstr>PowerPoint Presentation</vt:lpstr>
      <vt:lpstr>ادوات واساليب الرقابة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المعلومات و اتخاذ القرار</dc:title>
  <dc:creator>ahmed king</dc:creator>
  <cp:lastModifiedBy>HP</cp:lastModifiedBy>
  <cp:revision>50</cp:revision>
  <dcterms:created xsi:type="dcterms:W3CDTF">2020-03-29T19:43:28Z</dcterms:created>
  <dcterms:modified xsi:type="dcterms:W3CDTF">2021-06-12T19:52:43Z</dcterms:modified>
</cp:coreProperties>
</file>