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77" r:id="rId3"/>
    <p:sldId id="257" r:id="rId4"/>
    <p:sldId id="268" r:id="rId5"/>
    <p:sldId id="267" r:id="rId6"/>
    <p:sldId id="261" r:id="rId7"/>
    <p:sldId id="269" r:id="rId8"/>
    <p:sldId id="265" r:id="rId9"/>
    <p:sldId id="270" r:id="rId10"/>
    <p:sldId id="271" r:id="rId11"/>
    <p:sldId id="272" r:id="rId12"/>
    <p:sldId id="273" r:id="rId13"/>
    <p:sldId id="274"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p:scale>
          <a:sx n="90" d="100"/>
          <a:sy n="90" d="100"/>
        </p:scale>
        <p:origin x="-720" y="21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25/10/1441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25/10/1441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25/10/1441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25/10/1441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25/10/1441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a:ea typeface="+mn-ea"/>
                <a:cs typeface="PT Bold Heading" panose="02010400000000000000" pitchFamily="2" charset="-78"/>
              </a:rPr>
              <a:t>الفصل </a:t>
            </a:r>
            <a:r>
              <a:rPr lang="ar-SA" sz="3600" smtClean="0">
                <a:ea typeface="+mn-ea"/>
                <a:cs typeface="PT Bold Heading" panose="02010400000000000000" pitchFamily="2" charset="-78"/>
              </a:rPr>
              <a:t>العاشر</a:t>
            </a:r>
            <a:r>
              <a:rPr lang="ar-SA" sz="3600" dirty="0" smtClean="0">
                <a:ea typeface="+mn-ea"/>
                <a:cs typeface="PT Bold Heading" panose="02010400000000000000" pitchFamily="2" charset="-78"/>
              </a:rPr>
              <a:t/>
            </a:r>
            <a:br>
              <a:rPr lang="ar-SA" sz="3600" dirty="0" smtClean="0">
                <a:ea typeface="+mn-ea"/>
                <a:cs typeface="PT Bold Heading" panose="02010400000000000000" pitchFamily="2" charset="-78"/>
              </a:rPr>
            </a:br>
            <a:r>
              <a:rPr lang="ar-SA" sz="3600" dirty="0" smtClean="0">
                <a:cs typeface="PT Bold Heading" panose="02010400000000000000" pitchFamily="2" charset="-78"/>
              </a:rPr>
              <a:t>محاضرة2/التحفيز و</a:t>
            </a:r>
            <a:r>
              <a:rPr lang="ar-SA" sz="3600" dirty="0" smtClean="0">
                <a:ea typeface="+mn-ea"/>
                <a:cs typeface="PT Bold Heading" panose="02010400000000000000" pitchFamily="2" charset="-78"/>
              </a:rPr>
              <a:t> الرضا الوظيفي</a:t>
            </a:r>
            <a:br>
              <a:rPr lang="ar-SA" sz="3600" dirty="0" smtClean="0">
                <a:ea typeface="+mn-ea"/>
                <a:cs typeface="PT Bold Heading" panose="02010400000000000000" pitchFamily="2" charset="-78"/>
              </a:rPr>
            </a:br>
            <a:r>
              <a:rPr lang="ar-SA" sz="3600" dirty="0" smtClean="0">
                <a:ea typeface="+mn-ea"/>
                <a:cs typeface="PT Bold Heading" panose="02010400000000000000" pitchFamily="2" charset="-78"/>
              </a:rPr>
              <a:t> وجزء من فصل القيادة</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24136"/>
          </a:xfrm>
          <a:solidFill>
            <a:schemeClr val="tx2">
              <a:lumMod val="20000"/>
              <a:lumOff val="80000"/>
            </a:schemeClr>
          </a:solidFill>
        </p:spPr>
        <p:txBody>
          <a:bodyPr>
            <a:normAutofit/>
          </a:bodyPr>
          <a:lstStyle/>
          <a:p>
            <a:pPr algn="ctr"/>
            <a:r>
              <a:rPr lang="ar-IQ" sz="2800" dirty="0">
                <a:solidFill>
                  <a:srgbClr val="FF0000"/>
                </a:solidFill>
              </a:rPr>
              <a:t>اولا: الوظيفة القيادية للمدير</a:t>
            </a:r>
          </a:p>
        </p:txBody>
      </p:sp>
      <p:sp>
        <p:nvSpPr>
          <p:cNvPr id="3" name="Text Placeholder 2"/>
          <p:cNvSpPr>
            <a:spLocks noGrp="1"/>
          </p:cNvSpPr>
          <p:nvPr>
            <p:ph type="body" idx="1"/>
          </p:nvPr>
        </p:nvSpPr>
        <p:spPr>
          <a:xfrm>
            <a:off x="0" y="1628800"/>
            <a:ext cx="9144000" cy="4968552"/>
          </a:xfrm>
          <a:solidFill>
            <a:schemeClr val="tx2">
              <a:lumMod val="20000"/>
              <a:lumOff val="80000"/>
            </a:schemeClr>
          </a:solidFill>
        </p:spPr>
        <p:txBody>
          <a:bodyPr>
            <a:noAutofit/>
          </a:bodyPr>
          <a:lstStyle/>
          <a:p>
            <a:r>
              <a:rPr lang="ar-IQ" sz="2400" b="1" dirty="0">
                <a:solidFill>
                  <a:schemeClr val="tx1"/>
                </a:solidFill>
              </a:rPr>
              <a:t>يستطيع المدير من خلال ممارسة القيادة توفير التعاون مع الاخرين في </a:t>
            </a:r>
            <a:r>
              <a:rPr lang="ar-IQ" sz="2400" b="1" dirty="0" smtClean="0">
                <a:solidFill>
                  <a:schemeClr val="tx1"/>
                </a:solidFill>
              </a:rPr>
              <a:t>تحقيق </a:t>
            </a:r>
            <a:r>
              <a:rPr lang="ar-IQ" sz="2400" b="1" dirty="0">
                <a:solidFill>
                  <a:schemeClr val="tx1"/>
                </a:solidFill>
              </a:rPr>
              <a:t>الاهداف ولكل مدير دور قيادي مهما كان مستواه في الهيكل التنظيمي</a:t>
            </a:r>
            <a:r>
              <a:rPr lang="ar-IQ" sz="2400" b="1" dirty="0" smtClean="0">
                <a:solidFill>
                  <a:schemeClr val="tx1"/>
                </a:solidFill>
              </a:rPr>
              <a:t>.</a:t>
            </a:r>
          </a:p>
          <a:p>
            <a:endParaRPr lang="ar-IQ" sz="2400" b="1" dirty="0">
              <a:solidFill>
                <a:schemeClr val="tx1"/>
              </a:solidFill>
            </a:endParaRPr>
          </a:p>
          <a:p>
            <a:r>
              <a:rPr lang="ar-IQ" sz="2400" b="1" dirty="0" smtClean="0">
                <a:solidFill>
                  <a:srgbClr val="FF0000"/>
                </a:solidFill>
              </a:rPr>
              <a:t>1- سمات </a:t>
            </a:r>
            <a:r>
              <a:rPr lang="ar-IQ" sz="2400" b="1" dirty="0">
                <a:solidFill>
                  <a:srgbClr val="FF0000"/>
                </a:solidFill>
              </a:rPr>
              <a:t>القيادة </a:t>
            </a:r>
          </a:p>
          <a:p>
            <a:r>
              <a:rPr lang="ar-IQ" sz="2400" b="1" dirty="0">
                <a:solidFill>
                  <a:schemeClr val="tx1"/>
                </a:solidFill>
              </a:rPr>
              <a:t>اعتقد الباحثون الاوائل في الادارة  ان العوامل الاساسية التي تقرر فاعلية القيادة هي الصفات او السمات الشخصية للقائد(الذكاء، طول القامة، الثقة بالنفس).</a:t>
            </a:r>
          </a:p>
          <a:p>
            <a:endParaRPr lang="ar-IQ" sz="2400" b="1" dirty="0">
              <a:solidFill>
                <a:schemeClr val="tx1"/>
              </a:solidFill>
            </a:endParaRPr>
          </a:p>
          <a:p>
            <a:r>
              <a:rPr lang="ar-IQ" sz="2400" b="1" dirty="0">
                <a:solidFill>
                  <a:schemeClr val="tx1"/>
                </a:solidFill>
              </a:rPr>
              <a:t>الا ان هناك عوامل كثيرة توثر في فاعلية القائد تتعدى الصفات الشخصية مثال/وجد ان القائد الاقل ذكاء قد يكون اقدر على ادارة بعض الجماعات من القائد الذكي جدا وذلك بسبب اثارة همم الافراد </a:t>
            </a:r>
            <a:r>
              <a:rPr lang="ar-IQ" sz="2400" b="1" dirty="0" err="1">
                <a:solidFill>
                  <a:schemeClr val="tx1"/>
                </a:solidFill>
              </a:rPr>
              <a:t>لانجاز</a:t>
            </a:r>
            <a:r>
              <a:rPr lang="ar-IQ" sz="2400" b="1" dirty="0">
                <a:solidFill>
                  <a:schemeClr val="tx1"/>
                </a:solidFill>
              </a:rPr>
              <a:t> مهماتها بنجاح ،مدى توفر الخبرة في العمل ،علاقته بالقادة الاخرين.</a:t>
            </a:r>
          </a:p>
        </p:txBody>
      </p:sp>
    </p:spTree>
    <p:extLst>
      <p:ext uri="{BB962C8B-B14F-4D97-AF65-F5344CB8AC3E}">
        <p14:creationId xmlns:p14="http://schemas.microsoft.com/office/powerpoint/2010/main" val="2090212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6711"/>
          </a:xfrm>
          <a:solidFill>
            <a:schemeClr val="tx2">
              <a:lumMod val="20000"/>
              <a:lumOff val="80000"/>
            </a:schemeClr>
          </a:solidFill>
        </p:spPr>
        <p:txBody>
          <a:bodyPr>
            <a:normAutofit/>
          </a:bodyPr>
          <a:lstStyle/>
          <a:p>
            <a:pPr algn="ctr"/>
            <a:r>
              <a:rPr lang="ar-IQ" sz="2800" dirty="0" smtClean="0">
                <a:solidFill>
                  <a:srgbClr val="FF0000"/>
                </a:solidFill>
              </a:rPr>
              <a:t>ثانيا: نمط القيادة</a:t>
            </a:r>
            <a:endParaRPr lang="ar-IQ" sz="2800" dirty="0">
              <a:solidFill>
                <a:srgbClr val="FF0000"/>
              </a:solidFill>
            </a:endParaRPr>
          </a:p>
        </p:txBody>
      </p:sp>
      <p:sp>
        <p:nvSpPr>
          <p:cNvPr id="3" name="Text Placeholder 2"/>
          <p:cNvSpPr>
            <a:spLocks noGrp="1"/>
          </p:cNvSpPr>
          <p:nvPr>
            <p:ph type="body" idx="1"/>
          </p:nvPr>
        </p:nvSpPr>
        <p:spPr>
          <a:xfrm>
            <a:off x="-11697" y="908720"/>
            <a:ext cx="9144000" cy="5805264"/>
          </a:xfrm>
          <a:solidFill>
            <a:schemeClr val="tx2">
              <a:lumMod val="20000"/>
              <a:lumOff val="80000"/>
            </a:schemeClr>
          </a:solidFill>
        </p:spPr>
        <p:txBody>
          <a:bodyPr>
            <a:normAutofit/>
          </a:bodyPr>
          <a:lstStyle/>
          <a:p>
            <a:pPr marL="457200" indent="-457200">
              <a:buAutoNum type="arabic1Minus"/>
            </a:pPr>
            <a:r>
              <a:rPr lang="ar-IQ" sz="2400" b="1" dirty="0" smtClean="0">
                <a:solidFill>
                  <a:srgbClr val="FF0000"/>
                </a:solidFill>
                <a:cs typeface="+mj-cs"/>
              </a:rPr>
              <a:t>نمط </a:t>
            </a:r>
            <a:r>
              <a:rPr lang="ar-IQ" sz="2400" b="1" dirty="0">
                <a:solidFill>
                  <a:srgbClr val="FF0000"/>
                </a:solidFill>
                <a:cs typeface="+mj-cs"/>
              </a:rPr>
              <a:t>التوجه للمهمة ،مقابل التوجه </a:t>
            </a:r>
            <a:r>
              <a:rPr lang="ar-IQ" sz="2400" b="1" dirty="0" smtClean="0">
                <a:solidFill>
                  <a:srgbClr val="FF0000"/>
                </a:solidFill>
                <a:cs typeface="+mj-cs"/>
              </a:rPr>
              <a:t>للعلاقات </a:t>
            </a:r>
            <a:endParaRPr lang="ar-IQ" sz="2400" b="1" dirty="0">
              <a:solidFill>
                <a:srgbClr val="FF0000"/>
              </a:solidFill>
              <a:cs typeface="+mj-cs"/>
            </a:endParaRPr>
          </a:p>
          <a:p>
            <a:r>
              <a:rPr lang="ar-IQ" sz="2400" b="1" dirty="0" smtClean="0">
                <a:solidFill>
                  <a:srgbClr val="FF0000"/>
                </a:solidFill>
              </a:rPr>
              <a:t>نمط </a:t>
            </a:r>
            <a:r>
              <a:rPr lang="ar-IQ" sz="2400" b="1" dirty="0">
                <a:solidFill>
                  <a:srgbClr val="FF0000"/>
                </a:solidFill>
              </a:rPr>
              <a:t>التوجه للمهمة </a:t>
            </a:r>
            <a:r>
              <a:rPr lang="ar-IQ" sz="2400" b="1" dirty="0">
                <a:solidFill>
                  <a:schemeClr val="tx1"/>
                </a:solidFill>
              </a:rPr>
              <a:t>/ينصب على وصف تصرفات القائد التي تحدد العلاقات بينه وبين التابعين وتضع معايير محددة </a:t>
            </a:r>
            <a:r>
              <a:rPr lang="ar-IQ" sz="2400" b="1" dirty="0" smtClean="0">
                <a:solidFill>
                  <a:schemeClr val="tx1"/>
                </a:solidFill>
              </a:rPr>
              <a:t>للأداء </a:t>
            </a:r>
            <a:r>
              <a:rPr lang="ar-IQ" sz="2400" b="1" dirty="0">
                <a:solidFill>
                  <a:schemeClr val="tx1"/>
                </a:solidFill>
              </a:rPr>
              <a:t>وتعيين اجراءات نمطية للعمل وتحدد من يفعل </a:t>
            </a:r>
            <a:r>
              <a:rPr lang="ar-IQ" sz="2400" b="1" dirty="0" smtClean="0">
                <a:solidFill>
                  <a:schemeClr val="tx1"/>
                </a:solidFill>
              </a:rPr>
              <a:t>ما.</a:t>
            </a:r>
          </a:p>
          <a:p>
            <a:r>
              <a:rPr lang="ar-IQ" sz="2400" b="1" dirty="0" smtClean="0">
                <a:solidFill>
                  <a:srgbClr val="FF0000"/>
                </a:solidFill>
              </a:rPr>
              <a:t>المواصفات :قائد</a:t>
            </a:r>
            <a:r>
              <a:rPr lang="ar-SA" sz="2400" b="1" dirty="0" smtClean="0">
                <a:solidFill>
                  <a:srgbClr val="FF0000"/>
                </a:solidFill>
              </a:rPr>
              <a:t> دكتاتوري، سلطوي، المهتم بتنفيذ المهمة</a:t>
            </a:r>
            <a:endParaRPr lang="ar-IQ" sz="2400" b="1" dirty="0" smtClean="0">
              <a:solidFill>
                <a:srgbClr val="FF0000"/>
              </a:solidFill>
            </a:endParaRPr>
          </a:p>
          <a:p>
            <a:endParaRPr lang="ar-IQ" sz="2400" b="1" dirty="0">
              <a:solidFill>
                <a:schemeClr val="tx1"/>
              </a:solidFill>
            </a:endParaRPr>
          </a:p>
          <a:p>
            <a:r>
              <a:rPr lang="ar-IQ" sz="2400" b="1" dirty="0">
                <a:solidFill>
                  <a:srgbClr val="FF0000"/>
                </a:solidFill>
              </a:rPr>
              <a:t>نمط التوجه للعلاقات</a:t>
            </a:r>
            <a:r>
              <a:rPr lang="ar-IQ" sz="2400" b="1" dirty="0">
                <a:solidFill>
                  <a:schemeClr val="tx1"/>
                </a:solidFill>
              </a:rPr>
              <a:t>/يصف الاتجاهات الانسانية نحو التابع ودفء العلاقات بينهما ورغبة القائد </a:t>
            </a:r>
            <a:r>
              <a:rPr lang="ar-IQ" sz="2400" b="1" dirty="0" smtClean="0">
                <a:solidFill>
                  <a:schemeClr val="tx1"/>
                </a:solidFill>
              </a:rPr>
              <a:t>بالإصغاء </a:t>
            </a:r>
            <a:r>
              <a:rPr lang="ar-IQ" sz="2400" b="1" dirty="0">
                <a:solidFill>
                  <a:schemeClr val="tx1"/>
                </a:solidFill>
              </a:rPr>
              <a:t>ودرجة الثقة المتبادلة بينهما </a:t>
            </a:r>
            <a:r>
              <a:rPr lang="ar-IQ" sz="2400" b="1" dirty="0" smtClean="0">
                <a:solidFill>
                  <a:schemeClr val="tx1"/>
                </a:solidFill>
              </a:rPr>
              <a:t>.</a:t>
            </a:r>
          </a:p>
          <a:p>
            <a:r>
              <a:rPr lang="ar-IQ" sz="2400" b="1" dirty="0" smtClean="0">
                <a:solidFill>
                  <a:srgbClr val="FF0000"/>
                </a:solidFill>
              </a:rPr>
              <a:t>المواصفات :قائد ديمقراطي ،متساهل ،المهتم بالعلاقات</a:t>
            </a:r>
            <a:endParaRPr lang="ar-IQ" sz="2400" b="1" dirty="0" smtClean="0">
              <a:solidFill>
                <a:schemeClr val="tx1"/>
              </a:solidFill>
            </a:endParaRPr>
          </a:p>
          <a:p>
            <a:r>
              <a:rPr lang="ar-IQ" sz="2400" b="1" dirty="0">
                <a:solidFill>
                  <a:schemeClr val="tx1"/>
                </a:solidFill>
              </a:rPr>
              <a:t>نظرا الى هذين النمطين مستقلان عن بعضهما فان سلوك القائد قد يتحلى باي منهما او بكليهما معا وقد يبدوان نمط التوجه للعلاقات اكثر فاعلية من نمط التوجه للمهمات في تحقيق الاداء العالي للجماعة غير ان نتائج الدراسات ماتزال غير قاطعة وتشير الشواهد العلمية الى ان الاهمية النسبية للنمطين تعتمد على متغيرات </a:t>
            </a:r>
            <a:r>
              <a:rPr lang="ar-IQ" sz="2400" b="1" dirty="0" err="1">
                <a:solidFill>
                  <a:schemeClr val="tx1"/>
                </a:solidFill>
              </a:rPr>
              <a:t>موقفية</a:t>
            </a:r>
            <a:r>
              <a:rPr lang="ar-IQ" sz="2400" b="1" dirty="0">
                <a:solidFill>
                  <a:schemeClr val="tx1"/>
                </a:solidFill>
              </a:rPr>
              <a:t> مثل نوع المنظمة </a:t>
            </a:r>
            <a:r>
              <a:rPr lang="ar-IQ" sz="2400" b="1" dirty="0" smtClean="0">
                <a:solidFill>
                  <a:schemeClr val="tx1"/>
                </a:solidFill>
              </a:rPr>
              <a:t>،حجم المنظمة، ودرجة </a:t>
            </a:r>
            <a:r>
              <a:rPr lang="ar-IQ" sz="2400" b="1" dirty="0">
                <a:solidFill>
                  <a:schemeClr val="tx1"/>
                </a:solidFill>
              </a:rPr>
              <a:t>تماسك الجماعة </a:t>
            </a:r>
            <a:r>
              <a:rPr lang="ar-IQ" sz="2400" b="1" dirty="0" smtClean="0">
                <a:solidFill>
                  <a:schemeClr val="tx1"/>
                </a:solidFill>
              </a:rPr>
              <a:t>،واتجاهات </a:t>
            </a:r>
            <a:r>
              <a:rPr lang="ar-IQ" sz="2400" b="1" dirty="0">
                <a:solidFill>
                  <a:schemeClr val="tx1"/>
                </a:solidFill>
              </a:rPr>
              <a:t>المرؤوسين </a:t>
            </a:r>
            <a:r>
              <a:rPr lang="ar-IQ" sz="2400" b="1" dirty="0" smtClean="0">
                <a:solidFill>
                  <a:schemeClr val="tx1"/>
                </a:solidFill>
              </a:rPr>
              <a:t>.</a:t>
            </a:r>
          </a:p>
          <a:p>
            <a:endParaRPr lang="ar-IQ" dirty="0">
              <a:solidFill>
                <a:schemeClr val="tx1"/>
              </a:solidFill>
            </a:endParaRPr>
          </a:p>
        </p:txBody>
      </p:sp>
    </p:spTree>
    <p:extLst>
      <p:ext uri="{BB962C8B-B14F-4D97-AF65-F5344CB8AC3E}">
        <p14:creationId xmlns:p14="http://schemas.microsoft.com/office/powerpoint/2010/main" val="1929609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1"/>
            <a:ext cx="8928992" cy="1224136"/>
          </a:xfrm>
          <a:solidFill>
            <a:schemeClr val="tx2">
              <a:lumMod val="20000"/>
              <a:lumOff val="80000"/>
            </a:schemeClr>
          </a:solidFill>
        </p:spPr>
        <p:txBody>
          <a:bodyPr>
            <a:normAutofit/>
          </a:bodyPr>
          <a:lstStyle/>
          <a:p>
            <a:r>
              <a:rPr lang="ar-IQ" sz="2800" dirty="0">
                <a:solidFill>
                  <a:srgbClr val="FF0000"/>
                </a:solidFill>
              </a:rPr>
              <a:t>ب-نمط المعاملات والتحول</a:t>
            </a:r>
          </a:p>
        </p:txBody>
      </p:sp>
      <p:sp>
        <p:nvSpPr>
          <p:cNvPr id="3" name="Text Placeholder 2"/>
          <p:cNvSpPr>
            <a:spLocks noGrp="1"/>
          </p:cNvSpPr>
          <p:nvPr>
            <p:ph type="body" idx="1"/>
          </p:nvPr>
        </p:nvSpPr>
        <p:spPr>
          <a:xfrm>
            <a:off x="0" y="1988840"/>
            <a:ext cx="9144000" cy="4752527"/>
          </a:xfrm>
          <a:solidFill>
            <a:schemeClr val="tx2">
              <a:lumMod val="20000"/>
              <a:lumOff val="80000"/>
            </a:schemeClr>
          </a:solidFill>
        </p:spPr>
        <p:txBody>
          <a:bodyPr/>
          <a:lstStyle/>
          <a:p>
            <a:r>
              <a:rPr lang="ar-IQ" sz="2400" b="1" dirty="0">
                <a:solidFill>
                  <a:srgbClr val="FF0000"/>
                </a:solidFill>
                <a:cs typeface="+mj-cs"/>
              </a:rPr>
              <a:t>القائد </a:t>
            </a:r>
            <a:r>
              <a:rPr lang="ar-IQ" sz="2400" b="1" dirty="0" err="1" smtClean="0">
                <a:solidFill>
                  <a:srgbClr val="FF0000"/>
                </a:solidFill>
                <a:cs typeface="+mj-cs"/>
              </a:rPr>
              <a:t>المعاملاتي</a:t>
            </a:r>
            <a:r>
              <a:rPr lang="ar-IQ" sz="2400" b="1" dirty="0" smtClean="0">
                <a:solidFill>
                  <a:srgbClr val="FF0000"/>
                </a:solidFill>
                <a:cs typeface="+mj-cs"/>
              </a:rPr>
              <a:t> </a:t>
            </a:r>
            <a:r>
              <a:rPr lang="ar-IQ" sz="2400" b="1" dirty="0" smtClean="0">
                <a:solidFill>
                  <a:schemeClr val="tx1"/>
                </a:solidFill>
                <a:cs typeface="+mj-cs"/>
              </a:rPr>
              <a:t>/ يحفز </a:t>
            </a:r>
            <a:r>
              <a:rPr lang="ar-IQ" sz="2400" b="1" dirty="0">
                <a:solidFill>
                  <a:schemeClr val="tx1"/>
                </a:solidFill>
                <a:cs typeface="+mj-cs"/>
              </a:rPr>
              <a:t>التابعين من خلال مبادلة ادائهم </a:t>
            </a:r>
            <a:r>
              <a:rPr lang="ar-IQ" sz="2400" b="1" dirty="0" err="1">
                <a:solidFill>
                  <a:schemeClr val="tx1"/>
                </a:solidFill>
                <a:cs typeface="+mj-cs"/>
              </a:rPr>
              <a:t>بالمكافات</a:t>
            </a:r>
            <a:r>
              <a:rPr lang="ar-IQ" sz="2400" b="1" dirty="0">
                <a:solidFill>
                  <a:schemeClr val="tx1"/>
                </a:solidFill>
                <a:cs typeface="+mj-cs"/>
              </a:rPr>
              <a:t> التي يقدمها لهم</a:t>
            </a:r>
            <a:r>
              <a:rPr lang="ar-IQ" sz="2400" b="1" dirty="0" smtClean="0">
                <a:solidFill>
                  <a:schemeClr val="tx1"/>
                </a:solidFill>
                <a:cs typeface="+mj-cs"/>
              </a:rPr>
              <a:t>.</a:t>
            </a:r>
          </a:p>
          <a:p>
            <a:endParaRPr lang="ar-IQ" sz="2400" b="1" dirty="0">
              <a:solidFill>
                <a:schemeClr val="tx1"/>
              </a:solidFill>
              <a:cs typeface="+mj-cs"/>
            </a:endParaRPr>
          </a:p>
          <a:p>
            <a:r>
              <a:rPr lang="ar-IQ" sz="2400" b="1" dirty="0">
                <a:solidFill>
                  <a:srgbClr val="FF0000"/>
                </a:solidFill>
                <a:cs typeface="+mj-cs"/>
              </a:rPr>
              <a:t>القائد </a:t>
            </a:r>
            <a:r>
              <a:rPr lang="ar-IQ" sz="2400" b="1" dirty="0" smtClean="0">
                <a:solidFill>
                  <a:srgbClr val="FF0000"/>
                </a:solidFill>
                <a:cs typeface="+mj-cs"/>
              </a:rPr>
              <a:t>التحويلي </a:t>
            </a:r>
            <a:r>
              <a:rPr lang="ar-IQ" sz="2400" b="1" dirty="0" smtClean="0">
                <a:solidFill>
                  <a:schemeClr val="tx1"/>
                </a:solidFill>
                <a:cs typeface="+mj-cs"/>
              </a:rPr>
              <a:t>/</a:t>
            </a:r>
            <a:r>
              <a:rPr lang="ar-IQ" sz="2400" b="1" dirty="0">
                <a:solidFill>
                  <a:schemeClr val="tx1"/>
                </a:solidFill>
                <a:cs typeface="+mj-cs"/>
              </a:rPr>
              <a:t>يتميز بقدرته على اسهام التابعين وجعلهم ينغمسون في رسالة المنظمة</a:t>
            </a:r>
            <a:r>
              <a:rPr lang="ar-IQ" sz="2400" b="1" dirty="0" smtClean="0">
                <a:solidFill>
                  <a:schemeClr val="tx1"/>
                </a:solidFill>
                <a:cs typeface="+mj-cs"/>
              </a:rPr>
              <a:t>.</a:t>
            </a:r>
          </a:p>
          <a:p>
            <a:endParaRPr lang="ar-IQ" sz="2400" b="1" dirty="0">
              <a:solidFill>
                <a:schemeClr val="tx1"/>
              </a:solidFill>
              <a:cs typeface="+mj-cs"/>
            </a:endParaRPr>
          </a:p>
          <a:p>
            <a:r>
              <a:rPr lang="ar-IQ" sz="2400" b="1" dirty="0">
                <a:solidFill>
                  <a:schemeClr val="tx1"/>
                </a:solidFill>
                <a:cs typeface="+mj-cs"/>
              </a:rPr>
              <a:t>وهناك دلائل تشير الى ان القائد يستطيع الجمع بين النمطين في ان واحد ويميل الى تغليب احدهما على الاخر ويتمثل الفرق بين النمطين في ان القائد </a:t>
            </a:r>
            <a:r>
              <a:rPr lang="ar-IQ" sz="2400" b="1" dirty="0" err="1">
                <a:solidFill>
                  <a:schemeClr val="tx1"/>
                </a:solidFill>
                <a:cs typeface="+mj-cs"/>
              </a:rPr>
              <a:t>المعاملاتي</a:t>
            </a:r>
            <a:r>
              <a:rPr lang="ar-IQ" sz="2400" b="1" dirty="0">
                <a:solidFill>
                  <a:schemeClr val="tx1"/>
                </a:solidFill>
                <a:cs typeface="+mj-cs"/>
              </a:rPr>
              <a:t> يستمر في تحريك المنظمة بما يتماشى مع تقاليدها التاريخية ويستطيع تحقيق تحسينات هامشية في ادائهم مقابل النمط التحويلي الذي يخلق عمليات ومستويات اداء مختلفة عن السابق</a:t>
            </a:r>
            <a:r>
              <a:rPr lang="ar-IQ" sz="2400" b="1" dirty="0" smtClean="0">
                <a:solidFill>
                  <a:schemeClr val="tx1"/>
                </a:solidFill>
                <a:cs typeface="+mj-cs"/>
              </a:rPr>
              <a:t>.</a:t>
            </a:r>
          </a:p>
          <a:p>
            <a:endParaRPr lang="ar-IQ" sz="2400" b="1" dirty="0">
              <a:solidFill>
                <a:schemeClr val="tx1"/>
              </a:solidFill>
              <a:cs typeface="+mj-cs"/>
            </a:endParaRPr>
          </a:p>
          <a:p>
            <a:endParaRPr lang="ar-IQ" dirty="0">
              <a:solidFill>
                <a:schemeClr val="tx1"/>
              </a:solidFill>
            </a:endParaRPr>
          </a:p>
        </p:txBody>
      </p:sp>
    </p:spTree>
    <p:extLst>
      <p:ext uri="{BB962C8B-B14F-4D97-AF65-F5344CB8AC3E}">
        <p14:creationId xmlns:p14="http://schemas.microsoft.com/office/powerpoint/2010/main" val="2336356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36711"/>
          </a:xfrm>
          <a:solidFill>
            <a:schemeClr val="tx2">
              <a:lumMod val="20000"/>
              <a:lumOff val="80000"/>
            </a:schemeClr>
          </a:solidFill>
        </p:spPr>
        <p:txBody>
          <a:bodyPr>
            <a:normAutofit/>
          </a:bodyPr>
          <a:lstStyle/>
          <a:p>
            <a:pPr algn="ctr"/>
            <a:r>
              <a:rPr lang="ar-IQ" sz="2800" dirty="0">
                <a:solidFill>
                  <a:srgbClr val="FF0000"/>
                </a:solidFill>
              </a:rPr>
              <a:t>ثالثا: </a:t>
            </a:r>
            <a:r>
              <a:rPr lang="ar-IQ" sz="2800" dirty="0" err="1">
                <a:solidFill>
                  <a:srgbClr val="FF0000"/>
                </a:solidFill>
              </a:rPr>
              <a:t>المعوضات</a:t>
            </a:r>
            <a:r>
              <a:rPr lang="ar-IQ" sz="2800" dirty="0">
                <a:solidFill>
                  <a:srgbClr val="FF0000"/>
                </a:solidFill>
              </a:rPr>
              <a:t> </a:t>
            </a:r>
            <a:r>
              <a:rPr lang="ar-IQ" sz="2800" dirty="0" err="1">
                <a:solidFill>
                  <a:srgbClr val="FF0000"/>
                </a:solidFill>
              </a:rPr>
              <a:t>والمحيدات</a:t>
            </a:r>
            <a:endParaRPr lang="ar-IQ" sz="2800" dirty="0">
              <a:solidFill>
                <a:srgbClr val="FF0000"/>
              </a:solidFill>
            </a:endParaRPr>
          </a:p>
        </p:txBody>
      </p:sp>
      <p:sp>
        <p:nvSpPr>
          <p:cNvPr id="3" name="Text Placeholder 2"/>
          <p:cNvSpPr>
            <a:spLocks noGrp="1"/>
          </p:cNvSpPr>
          <p:nvPr>
            <p:ph type="body" idx="1"/>
          </p:nvPr>
        </p:nvSpPr>
        <p:spPr>
          <a:xfrm>
            <a:off x="0" y="1484784"/>
            <a:ext cx="9143999" cy="5112568"/>
          </a:xfrm>
          <a:solidFill>
            <a:schemeClr val="tx2">
              <a:lumMod val="20000"/>
              <a:lumOff val="80000"/>
            </a:schemeClr>
          </a:solidFill>
        </p:spPr>
        <p:txBody>
          <a:bodyPr/>
          <a:lstStyle/>
          <a:p>
            <a:r>
              <a:rPr lang="ar-IQ" sz="2400" b="1" dirty="0">
                <a:solidFill>
                  <a:schemeClr val="tx1"/>
                </a:solidFill>
              </a:rPr>
              <a:t>هناك مجموعة اخرى من المتغيرات تؤدي الى تعقيد عملية تحليل اثر نمط القيادة على اداء الجماعة ورضا اعضائها تتمثل بظاهرة </a:t>
            </a:r>
            <a:r>
              <a:rPr lang="ar-IQ" sz="2400" b="1" dirty="0" smtClean="0">
                <a:solidFill>
                  <a:schemeClr val="tx1"/>
                </a:solidFill>
              </a:rPr>
              <a:t>:</a:t>
            </a:r>
          </a:p>
          <a:p>
            <a:endParaRPr lang="ar-IQ" sz="2400" b="1" dirty="0">
              <a:solidFill>
                <a:schemeClr val="tx1"/>
              </a:solidFill>
            </a:endParaRPr>
          </a:p>
          <a:p>
            <a:r>
              <a:rPr lang="ar-IQ" sz="2400" b="1" dirty="0" err="1">
                <a:solidFill>
                  <a:srgbClr val="FF0000"/>
                </a:solidFill>
              </a:rPr>
              <a:t>المعوضات</a:t>
            </a:r>
            <a:r>
              <a:rPr lang="ar-IQ" sz="2400" b="1" dirty="0">
                <a:solidFill>
                  <a:srgbClr val="FF0000"/>
                </a:solidFill>
              </a:rPr>
              <a:t> </a:t>
            </a:r>
            <a:r>
              <a:rPr lang="ar-IQ" sz="2400" b="1" dirty="0">
                <a:solidFill>
                  <a:schemeClr val="tx1"/>
                </a:solidFill>
              </a:rPr>
              <a:t>:هي مجموعة من المتغيرات التي تؤدي الى اضعاف فاعلية القائد في تحسين او تقليل اداء ورضا المرؤوسين .مثال/فالتدريب المعمق للمرؤوسين يجعل دور القائد في التوجه للمهمات قابلا للاستعاضة (أي ان المرؤوس يعوض عن القائد في هذا المجال) </a:t>
            </a:r>
            <a:r>
              <a:rPr lang="ar-IQ" sz="2400" b="1" dirty="0" smtClean="0">
                <a:solidFill>
                  <a:schemeClr val="tx1"/>
                </a:solidFill>
              </a:rPr>
              <a:t>.</a:t>
            </a:r>
          </a:p>
          <a:p>
            <a:endParaRPr lang="ar-IQ" sz="2400" b="1" dirty="0">
              <a:solidFill>
                <a:schemeClr val="tx1"/>
              </a:solidFill>
            </a:endParaRPr>
          </a:p>
          <a:p>
            <a:r>
              <a:rPr lang="ar-IQ" sz="2400" b="1" dirty="0" err="1">
                <a:solidFill>
                  <a:srgbClr val="FF0000"/>
                </a:solidFill>
              </a:rPr>
              <a:t>المحيدات</a:t>
            </a:r>
            <a:r>
              <a:rPr lang="ar-IQ" sz="2400" b="1" dirty="0">
                <a:solidFill>
                  <a:srgbClr val="FF0000"/>
                </a:solidFill>
              </a:rPr>
              <a:t>: </a:t>
            </a:r>
            <a:r>
              <a:rPr lang="ar-IQ" sz="2400" b="1" dirty="0">
                <a:solidFill>
                  <a:schemeClr val="tx1"/>
                </a:solidFill>
              </a:rPr>
              <a:t>مجموعة متغيرات تؤدي الى تعقيد تحليل نمط القيادة فهي تربك العلاقة بين سلوك القائد من جهة واداء ورضا المرؤوسين من جهة اخرى مثال/يؤدي المناخ العدائي بين الادارة العليا والمرؤوسين الى تحديد دور القائد في مجال المهمات.</a:t>
            </a:r>
          </a:p>
          <a:p>
            <a:endParaRPr lang="ar-IQ" dirty="0"/>
          </a:p>
        </p:txBody>
      </p:sp>
    </p:spTree>
    <p:extLst>
      <p:ext uri="{BB962C8B-B14F-4D97-AF65-F5344CB8AC3E}">
        <p14:creationId xmlns:p14="http://schemas.microsoft.com/office/powerpoint/2010/main" val="3121390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116632"/>
            <a:ext cx="8856984" cy="6552728"/>
          </a:xfrm>
          <a:solidFill>
            <a:schemeClr val="accent1">
              <a:lumMod val="20000"/>
              <a:lumOff val="80000"/>
            </a:schemeClr>
          </a:solidFill>
        </p:spPr>
        <p:txBody>
          <a:bodyPr>
            <a:normAutofit fontScale="85000" lnSpcReduction="20000"/>
          </a:bodyPr>
          <a:lstStyle/>
          <a:p>
            <a:endParaRPr lang="ar-IQ" sz="2800" b="1" dirty="0" smtClean="0">
              <a:solidFill>
                <a:schemeClr val="tx1"/>
              </a:solidFill>
              <a:cs typeface="+mj-cs"/>
            </a:endParaRPr>
          </a:p>
          <a:p>
            <a:endParaRPr lang="ar-IQ" sz="2800" b="1" dirty="0">
              <a:solidFill>
                <a:schemeClr val="tx1"/>
              </a:solidFill>
              <a:cs typeface="+mj-cs"/>
            </a:endParaRPr>
          </a:p>
          <a:p>
            <a:endParaRPr lang="ar-IQ" sz="2800" b="1" dirty="0" smtClean="0">
              <a:solidFill>
                <a:schemeClr val="tx1"/>
              </a:solidFill>
              <a:cs typeface="+mj-cs"/>
            </a:endParaRPr>
          </a:p>
          <a:p>
            <a:endParaRPr lang="ar-IQ" sz="2800" b="1" dirty="0">
              <a:solidFill>
                <a:schemeClr val="tx1"/>
              </a:solidFill>
              <a:cs typeface="+mj-cs"/>
            </a:endParaRPr>
          </a:p>
          <a:p>
            <a:endParaRPr lang="ar-IQ" sz="2800" b="1" dirty="0" smtClean="0">
              <a:solidFill>
                <a:schemeClr val="tx1"/>
              </a:solidFill>
              <a:cs typeface="+mj-cs"/>
            </a:endParaRPr>
          </a:p>
          <a:p>
            <a:endParaRPr lang="ar-IQ" sz="2800" b="1" dirty="0">
              <a:solidFill>
                <a:schemeClr val="tx1"/>
              </a:solidFill>
              <a:cs typeface="+mj-cs"/>
            </a:endParaRPr>
          </a:p>
          <a:p>
            <a:endParaRPr lang="ar-IQ" sz="2800" b="1" dirty="0" smtClean="0">
              <a:solidFill>
                <a:schemeClr val="tx1"/>
              </a:solidFill>
              <a:cs typeface="+mj-cs"/>
            </a:endParaRPr>
          </a:p>
          <a:p>
            <a:endParaRPr lang="ar-IQ" sz="2800" b="1" dirty="0">
              <a:solidFill>
                <a:schemeClr val="tx1"/>
              </a:solidFill>
              <a:cs typeface="+mj-cs"/>
            </a:endParaRPr>
          </a:p>
          <a:p>
            <a:r>
              <a:rPr lang="ar-IQ" sz="2800" b="1" dirty="0" smtClean="0">
                <a:solidFill>
                  <a:schemeClr val="tx1"/>
                </a:solidFill>
                <a:cs typeface="+mj-cs"/>
              </a:rPr>
              <a:t>تم التعرف على وظيفة الثالثة للمدير وهي القيادة والتحفيز.  </a:t>
            </a:r>
          </a:p>
          <a:p>
            <a:endParaRPr lang="ar-IQ" sz="2800" b="1" dirty="0" smtClean="0">
              <a:solidFill>
                <a:schemeClr val="tx1"/>
              </a:solidFill>
              <a:cs typeface="+mj-cs"/>
            </a:endParaRPr>
          </a:p>
          <a:p>
            <a:r>
              <a:rPr lang="ar-IQ" sz="2800" b="1" dirty="0" smtClean="0">
                <a:solidFill>
                  <a:srgbClr val="FF0000"/>
                </a:solidFill>
                <a:cs typeface="+mj-cs"/>
              </a:rPr>
              <a:t>نطرح سؤال لماذا في المحاضرة السابقة </a:t>
            </a:r>
            <a:r>
              <a:rPr lang="ar-IQ" sz="2800" b="1" dirty="0" smtClean="0">
                <a:solidFill>
                  <a:schemeClr val="tx1"/>
                </a:solidFill>
                <a:cs typeface="+mj-cs"/>
              </a:rPr>
              <a:t>بدانا بالتحفيز وليس بالقيادة ؟ </a:t>
            </a:r>
          </a:p>
          <a:p>
            <a:r>
              <a:rPr lang="ar-IQ" sz="2800" b="1" dirty="0" smtClean="0">
                <a:solidFill>
                  <a:schemeClr val="tx1"/>
                </a:solidFill>
                <a:cs typeface="+mj-cs"/>
              </a:rPr>
              <a:t>ج/ لا يمكن للمدير ان يقود الافراد دون معرفة حاجاتهم لكي يحفزها نحو تحقيق اهداف المنظمة .</a:t>
            </a:r>
          </a:p>
          <a:p>
            <a:r>
              <a:rPr lang="ar-IQ" sz="2800" b="1" dirty="0" smtClean="0">
                <a:solidFill>
                  <a:schemeClr val="tx1"/>
                </a:solidFill>
                <a:cs typeface="+mj-cs"/>
              </a:rPr>
              <a:t>تطرقنا الى مفهوم التحفيز،  مكوناته ، ونظرياته</a:t>
            </a:r>
          </a:p>
          <a:p>
            <a:r>
              <a:rPr lang="ar-IQ" sz="2800" b="1" dirty="0" smtClean="0">
                <a:solidFill>
                  <a:schemeClr val="tx1"/>
                </a:solidFill>
                <a:cs typeface="+mj-cs"/>
              </a:rPr>
              <a:t>في هذه المحاضرة :</a:t>
            </a:r>
          </a:p>
          <a:p>
            <a:r>
              <a:rPr lang="ar-IQ" sz="2800" b="1" dirty="0" smtClean="0">
                <a:solidFill>
                  <a:schemeClr val="tx1"/>
                </a:solidFill>
                <a:cs typeface="+mj-cs"/>
              </a:rPr>
              <a:t>-نكمل ما تبقى من التحفيز </a:t>
            </a:r>
          </a:p>
          <a:p>
            <a:r>
              <a:rPr lang="ar-IQ" sz="2800" b="1" dirty="0" smtClean="0">
                <a:solidFill>
                  <a:schemeClr val="tx1"/>
                </a:solidFill>
                <a:cs typeface="+mj-cs"/>
              </a:rPr>
              <a:t>-الرضا الوظيفي </a:t>
            </a:r>
          </a:p>
          <a:p>
            <a:r>
              <a:rPr lang="ar-IQ" sz="2800" b="1" dirty="0" smtClean="0">
                <a:solidFill>
                  <a:schemeClr val="tx1"/>
                </a:solidFill>
                <a:cs typeface="+mj-cs"/>
              </a:rPr>
              <a:t>-بداية من فصل القيادة </a:t>
            </a:r>
          </a:p>
          <a:p>
            <a:endParaRPr lang="ar-IQ" dirty="0">
              <a:solidFill>
                <a:schemeClr val="tx1"/>
              </a:solidFill>
              <a:cs typeface="+mj-cs"/>
            </a:endParaRPr>
          </a:p>
          <a:p>
            <a:endParaRPr lang="ar-IQ" dirty="0" smtClean="0">
              <a:solidFill>
                <a:schemeClr val="tx1"/>
              </a:solidFill>
              <a:cs typeface="+mj-cs"/>
            </a:endParaRPr>
          </a:p>
          <a:p>
            <a:endParaRPr lang="ar-IQ" dirty="0">
              <a:solidFill>
                <a:schemeClr val="tx1"/>
              </a:solidFill>
              <a:cs typeface="+mj-cs"/>
            </a:endParaRPr>
          </a:p>
          <a:p>
            <a:endParaRPr lang="ar-IQ" dirty="0" smtClean="0">
              <a:solidFill>
                <a:schemeClr val="tx1"/>
              </a:solidFill>
              <a:cs typeface="+mj-cs"/>
            </a:endParaRPr>
          </a:p>
          <a:p>
            <a:endParaRPr lang="ar-IQ" dirty="0">
              <a:solidFill>
                <a:schemeClr val="tx1"/>
              </a:solidFill>
              <a:cs typeface="+mj-cs"/>
            </a:endParaRPr>
          </a:p>
          <a:p>
            <a:endParaRPr lang="ar-IQ" dirty="0" smtClean="0">
              <a:solidFill>
                <a:schemeClr val="tx1"/>
              </a:solidFill>
              <a:cs typeface="+mj-cs"/>
            </a:endParaRPr>
          </a:p>
          <a:p>
            <a:endParaRPr lang="ar-IQ" dirty="0" smtClean="0">
              <a:solidFill>
                <a:schemeClr val="tx1"/>
              </a:solidFill>
              <a:cs typeface="+mj-cs"/>
            </a:endParaRPr>
          </a:p>
        </p:txBody>
      </p:sp>
    </p:spTree>
    <p:extLst>
      <p:ext uri="{BB962C8B-B14F-4D97-AF65-F5344CB8AC3E}">
        <p14:creationId xmlns:p14="http://schemas.microsoft.com/office/powerpoint/2010/main" val="3294442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136904" cy="4680520"/>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solidFill>
                  <a:srgbClr val="FF0000"/>
                </a:solidFill>
                <a:ea typeface="Calibri"/>
              </a:rPr>
              <a:t>أ-فرصة </a:t>
            </a:r>
            <a:r>
              <a:rPr lang="ar-SA" sz="2400" dirty="0">
                <a:solidFill>
                  <a:srgbClr val="FF0000"/>
                </a:solidFill>
                <a:ea typeface="Calibri"/>
              </a:rPr>
              <a:t>الاداء </a:t>
            </a:r>
            <a:r>
              <a:rPr lang="ar-SA" sz="2400" dirty="0">
                <a:ea typeface="Calibri"/>
              </a:rPr>
              <a:t>،من مسؤوليات المدير اتاحة الفرصة للمرؤوس الراغب والقادر لكي يؤدي مهمات وظيفته بشكل افضل وذلك لان هناك العديد من الافراد يرغبون في الاداء الافضل ويقدرون عليه ولكن خصوصيات الموقف تحول دون ذلك</a:t>
            </a:r>
            <a:r>
              <a:rPr lang="ar-SA" sz="2400" dirty="0" smtClean="0">
                <a:ea typeface="Calibri"/>
              </a:rPr>
              <a:t>:</a:t>
            </a:r>
            <a:br>
              <a:rPr lang="ar-SA" sz="2400" dirty="0" smtClean="0">
                <a:ea typeface="Calibri"/>
              </a:rPr>
            </a:br>
            <a:r>
              <a:rPr lang="ar-SA" sz="2400" dirty="0">
                <a:ea typeface="Calibri"/>
              </a:rPr>
              <a:t/>
            </a:r>
            <a:br>
              <a:rPr lang="ar-SA" sz="2400" dirty="0">
                <a:ea typeface="Calibri"/>
              </a:rPr>
            </a:br>
            <a:r>
              <a:rPr lang="ar-SA" sz="2400" dirty="0">
                <a:ea typeface="Calibri"/>
              </a:rPr>
              <a:t>-</a:t>
            </a:r>
            <a:r>
              <a:rPr lang="ar-SA" sz="2400" dirty="0">
                <a:solidFill>
                  <a:srgbClr val="FF0000"/>
                </a:solidFill>
                <a:ea typeface="Calibri"/>
              </a:rPr>
              <a:t>القابلية</a:t>
            </a:r>
            <a:r>
              <a:rPr lang="ar-SA" sz="2400" dirty="0">
                <a:ea typeface="Calibri"/>
              </a:rPr>
              <a:t> :او القدرة على الاداء مثل تمتعه بالذكاء والصحة العامة</a:t>
            </a:r>
            <a:br>
              <a:rPr lang="ar-SA" sz="2400" dirty="0">
                <a:ea typeface="Calibri"/>
              </a:rPr>
            </a:br>
            <a:r>
              <a:rPr lang="ar-SA" sz="2400" dirty="0">
                <a:ea typeface="Calibri"/>
              </a:rPr>
              <a:t>-</a:t>
            </a:r>
            <a:r>
              <a:rPr lang="ar-SA" sz="2400" dirty="0" err="1">
                <a:solidFill>
                  <a:srgbClr val="FF0000"/>
                </a:solidFill>
                <a:ea typeface="Calibri"/>
              </a:rPr>
              <a:t>الرغبة</a:t>
            </a:r>
            <a:r>
              <a:rPr lang="ar-SA" sz="2400" dirty="0" err="1">
                <a:ea typeface="Calibri"/>
              </a:rPr>
              <a:t>:او</a:t>
            </a:r>
            <a:r>
              <a:rPr lang="ar-SA" sz="2400" dirty="0">
                <a:ea typeface="Calibri"/>
              </a:rPr>
              <a:t> الدافعية في الاداء</a:t>
            </a:r>
            <a:br>
              <a:rPr lang="ar-SA" sz="2400" dirty="0">
                <a:ea typeface="Calibri"/>
              </a:rPr>
            </a:br>
            <a:r>
              <a:rPr lang="ar-SA" sz="2400" dirty="0">
                <a:ea typeface="Calibri"/>
              </a:rPr>
              <a:t>-</a:t>
            </a:r>
            <a:r>
              <a:rPr lang="ar-SA" sz="2400" dirty="0">
                <a:solidFill>
                  <a:srgbClr val="FF0000"/>
                </a:solidFill>
                <a:ea typeface="Calibri"/>
              </a:rPr>
              <a:t>الفرصة</a:t>
            </a:r>
            <a:r>
              <a:rPr lang="ar-SA" sz="2400" dirty="0">
                <a:ea typeface="Calibri"/>
              </a:rPr>
              <a:t>: اتاحة الفرصة امامه </a:t>
            </a:r>
            <a:r>
              <a:rPr lang="ar-SA" sz="2400" dirty="0" err="1">
                <a:ea typeface="Calibri"/>
              </a:rPr>
              <a:t>للاداء</a:t>
            </a:r>
            <a:r>
              <a:rPr lang="ar-SA" sz="2400" dirty="0">
                <a:ea typeface="Calibri"/>
              </a:rPr>
              <a:t/>
            </a:r>
            <a:br>
              <a:rPr lang="ar-SA" sz="2400" dirty="0">
                <a:ea typeface="Calibri"/>
              </a:rPr>
            </a:br>
            <a:r>
              <a:rPr lang="ar-SA" sz="2400" dirty="0">
                <a:ea typeface="Calibri"/>
              </a:rPr>
              <a:t>يمكن تحسين قابلية الفرد على الاداء من خلال الاختيار السليم </a:t>
            </a:r>
            <a:r>
              <a:rPr lang="ar-SA" sz="2400" dirty="0" err="1">
                <a:ea typeface="Calibri"/>
              </a:rPr>
              <a:t>لاعضاء</a:t>
            </a:r>
            <a:r>
              <a:rPr lang="ar-SA" sz="2400" dirty="0">
                <a:ea typeface="Calibri"/>
              </a:rPr>
              <a:t> المنظمة وبرامج التدريب والتنمية ،اما الرغبة في الاداء يمكن تحسينها بالتحفيز.</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467544" y="620688"/>
            <a:ext cx="7988424"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smtClean="0">
                <a:solidFill>
                  <a:srgbClr val="FF0000"/>
                </a:solidFill>
                <a:cs typeface="PT Bold Heading" panose="02010400000000000000" pitchFamily="2" charset="-78"/>
              </a:rPr>
              <a:t>القضايا الاساسية في التحفيز</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11560" y="260648"/>
            <a:ext cx="8280920" cy="5400600"/>
          </a:xfrm>
          <a:solidFill>
            <a:schemeClr val="accent1">
              <a:lumMod val="20000"/>
              <a:lumOff val="80000"/>
            </a:schemeClr>
          </a:solidFill>
        </p:spPr>
        <p:txBody>
          <a:bodyPr/>
          <a:lstStyle/>
          <a:p>
            <a:r>
              <a:rPr lang="ar-IQ" sz="2400" b="1" dirty="0">
                <a:solidFill>
                  <a:srgbClr val="FF0000"/>
                </a:solidFill>
              </a:rPr>
              <a:t>ب-دور المكافآت المادية في التحفيز </a:t>
            </a:r>
            <a:r>
              <a:rPr lang="ar-IQ" sz="2400" b="1" dirty="0">
                <a:solidFill>
                  <a:schemeClr val="tx1"/>
                </a:solidFill>
              </a:rPr>
              <a:t>،حيث يمكن للمكافاة ان تحفز الفرد في ظل ظروف معينة ,ولو ان هناك جدالا قائمة حول دورها في التحفيز المهم هنا ربط المكافاة المادية بوضوح في اداء الفرد في وظيفته ولابد من امكانية قياس الاداء بشكل مباشر وموضوعي. </a:t>
            </a:r>
            <a:endParaRPr lang="ar-IQ" sz="2400" b="1" dirty="0" smtClean="0">
              <a:solidFill>
                <a:schemeClr val="tx1"/>
              </a:solidFill>
            </a:endParaRPr>
          </a:p>
          <a:p>
            <a:endParaRPr lang="ar-IQ" sz="2400" b="1" dirty="0" smtClean="0">
              <a:solidFill>
                <a:schemeClr val="tx1"/>
              </a:solidFill>
            </a:endParaRPr>
          </a:p>
          <a:p>
            <a:endParaRPr lang="ar-IQ" sz="2400" b="1" dirty="0">
              <a:solidFill>
                <a:schemeClr val="tx1"/>
              </a:solidFill>
            </a:endParaRPr>
          </a:p>
          <a:p>
            <a:r>
              <a:rPr lang="ar-IQ" sz="2400" b="1" dirty="0">
                <a:solidFill>
                  <a:srgbClr val="FF0000"/>
                </a:solidFill>
              </a:rPr>
              <a:t>ج- الاعتبارات الاخلاقية في التحفيز</a:t>
            </a:r>
            <a:r>
              <a:rPr lang="ar-IQ" sz="2400" b="1" dirty="0">
                <a:solidFill>
                  <a:schemeClr val="tx1"/>
                </a:solidFill>
              </a:rPr>
              <a:t>, ينبغي وعي الادارة بها وتفهمها لطبيعتها مما </a:t>
            </a:r>
            <a:r>
              <a:rPr lang="ar-IQ" sz="2400" b="1" dirty="0" smtClean="0">
                <a:solidFill>
                  <a:schemeClr val="tx1"/>
                </a:solidFill>
              </a:rPr>
              <a:t>يجعلها تتوجه </a:t>
            </a:r>
            <a:r>
              <a:rPr lang="ar-IQ" sz="2400" b="1" dirty="0">
                <a:solidFill>
                  <a:schemeClr val="tx1"/>
                </a:solidFill>
              </a:rPr>
              <a:t>لاحترام كرامة الفرد وحريته وخصوصيات حياته ،مثال </a:t>
            </a:r>
            <a:r>
              <a:rPr lang="ar-IQ" sz="2400" b="1" dirty="0" smtClean="0">
                <a:solidFill>
                  <a:schemeClr val="tx1"/>
                </a:solidFill>
              </a:rPr>
              <a:t>لا يجوز </a:t>
            </a:r>
            <a:r>
              <a:rPr lang="ar-IQ" sz="2400" b="1" dirty="0">
                <a:solidFill>
                  <a:schemeClr val="tx1"/>
                </a:solidFill>
              </a:rPr>
              <a:t>ان يصبح التحفيز اداة لاستغلال الفرد.</a:t>
            </a:r>
          </a:p>
          <a:p>
            <a:endParaRPr lang="ar-IQ" dirty="0" smtClean="0"/>
          </a:p>
          <a:p>
            <a:endParaRPr lang="ar-IQ" dirty="0"/>
          </a:p>
          <a:p>
            <a:endParaRPr lang="ar-IQ" dirty="0"/>
          </a:p>
        </p:txBody>
      </p:sp>
    </p:spTree>
    <p:extLst>
      <p:ext uri="{BB962C8B-B14F-4D97-AF65-F5344CB8AC3E}">
        <p14:creationId xmlns:p14="http://schemas.microsoft.com/office/powerpoint/2010/main" val="4211478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16633"/>
            <a:ext cx="7772400" cy="936104"/>
          </a:xfrm>
        </p:spPr>
        <p:txBody>
          <a:bodyPr>
            <a:normAutofit/>
          </a:bodyPr>
          <a:lstStyle/>
          <a:p>
            <a:pPr algn="ctr"/>
            <a:r>
              <a:rPr lang="ar-SA" sz="3200" dirty="0" smtClean="0"/>
              <a:t>انواع التحفيز</a:t>
            </a:r>
            <a:endParaRPr lang="ar-IQ" sz="3200" dirty="0"/>
          </a:p>
        </p:txBody>
      </p:sp>
      <p:sp>
        <p:nvSpPr>
          <p:cNvPr id="3" name="Text Placeholder 2"/>
          <p:cNvSpPr>
            <a:spLocks noGrp="1"/>
          </p:cNvSpPr>
          <p:nvPr>
            <p:ph type="body" idx="1"/>
          </p:nvPr>
        </p:nvSpPr>
        <p:spPr>
          <a:xfrm>
            <a:off x="0" y="0"/>
            <a:ext cx="9144000" cy="6858000"/>
          </a:xfrm>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836712"/>
            <a:ext cx="5237163"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4653" y="5373216"/>
            <a:ext cx="2141016" cy="1174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5669" y="4314381"/>
            <a:ext cx="24082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2636912"/>
            <a:ext cx="2123728"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359859"/>
            <a:ext cx="24082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83" y="2819400"/>
            <a:ext cx="240823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5217" y="2895600"/>
            <a:ext cx="14938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5669" y="4658868"/>
            <a:ext cx="24812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4653" y="5572329"/>
            <a:ext cx="204787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4658867"/>
            <a:ext cx="2047875"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0616" y="3163888"/>
            <a:ext cx="2335213" cy="536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271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424936" cy="55446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pPr>
              <a:lnSpc>
                <a:spcPct val="115000"/>
              </a:lnSpc>
              <a:spcBef>
                <a:spcPct val="20000"/>
              </a:spcBef>
              <a:spcAft>
                <a:spcPts val="1000"/>
              </a:spcAft>
              <a:buFont typeface="Arial" panose="020B0604020202020204" pitchFamily="34" charset="0"/>
            </a:pPr>
            <a:r>
              <a:rPr lang="ar-IQ" sz="2700" dirty="0" smtClean="0">
                <a:latin typeface="+mn-lt"/>
                <a:ea typeface="Calibri"/>
              </a:rPr>
              <a:t>يعرف  </a:t>
            </a:r>
            <a:r>
              <a:rPr lang="ar-IQ" sz="2700" dirty="0">
                <a:solidFill>
                  <a:srgbClr val="FF0000"/>
                </a:solidFill>
                <a:latin typeface="+mn-lt"/>
                <a:ea typeface="Calibri"/>
              </a:rPr>
              <a:t>الرضا الوظيفي </a:t>
            </a:r>
            <a:r>
              <a:rPr lang="ar-IQ" sz="2700" dirty="0" smtClean="0">
                <a:latin typeface="+mn-lt"/>
                <a:ea typeface="Calibri"/>
              </a:rPr>
              <a:t>:هو </a:t>
            </a:r>
            <a:r>
              <a:rPr lang="ar-IQ" sz="2700" dirty="0">
                <a:latin typeface="+mn-lt"/>
                <a:ea typeface="Calibri"/>
              </a:rPr>
              <a:t>درجة شعور الفرد السلبي والايجابي تجاه المنظمة من حيث: الاشراف المباشر ،المكافاة المادية ،زملاء العمل ،تصميم الوظيفة  .ليس من الضروري تكون جميع الاتجاهات هذه ايجابية .</a:t>
            </a:r>
            <a:r>
              <a:rPr lang="ar-IQ" sz="2700" dirty="0" smtClean="0">
                <a:latin typeface="+mn-lt"/>
                <a:ea typeface="Calibri"/>
              </a:rPr>
              <a:t> </a:t>
            </a:r>
            <a:r>
              <a:rPr lang="ar-IQ" sz="2700" dirty="0">
                <a:latin typeface="+mn-lt"/>
                <a:ea typeface="Calibri"/>
              </a:rPr>
              <a:t>مثال /قد يستمتع الفرد في </a:t>
            </a:r>
            <a:r>
              <a:rPr lang="ar-IQ" sz="2700" dirty="0" smtClean="0">
                <a:latin typeface="+mn-lt"/>
                <a:ea typeface="Calibri"/>
              </a:rPr>
              <a:t>الاداء </a:t>
            </a:r>
            <a:r>
              <a:rPr lang="ar-IQ" sz="2700" dirty="0">
                <a:latin typeface="+mn-lt"/>
                <a:ea typeface="Calibri"/>
              </a:rPr>
              <a:t>الوظيفي ويفخر بالانتماء للمنظمة ولكنه </a:t>
            </a:r>
            <a:r>
              <a:rPr lang="ar-IQ" sz="2700" dirty="0" smtClean="0">
                <a:latin typeface="+mn-lt"/>
                <a:ea typeface="Calibri"/>
              </a:rPr>
              <a:t>يشكو </a:t>
            </a:r>
            <a:r>
              <a:rPr lang="ar-IQ" sz="2700" dirty="0">
                <a:latin typeface="+mn-lt"/>
                <a:ea typeface="Calibri"/>
              </a:rPr>
              <a:t>من ضعف كفاءة مديره</a:t>
            </a:r>
            <a:r>
              <a:rPr lang="ar-IQ" sz="2700" dirty="0" smtClean="0">
                <a:latin typeface="+mn-lt"/>
                <a:ea typeface="Calibri"/>
              </a:rPr>
              <a:t>.</a:t>
            </a:r>
            <a:br>
              <a:rPr lang="ar-IQ" sz="2700" dirty="0" smtClean="0">
                <a:latin typeface="+mn-lt"/>
                <a:ea typeface="Calibri"/>
              </a:rPr>
            </a:br>
            <a:r>
              <a:rPr lang="ar-IQ" sz="2700" dirty="0">
                <a:latin typeface="+mn-lt"/>
                <a:ea typeface="Calibri"/>
              </a:rPr>
              <a:t/>
            </a:r>
            <a:br>
              <a:rPr lang="ar-IQ" sz="2700" dirty="0">
                <a:latin typeface="+mn-lt"/>
                <a:ea typeface="Calibri"/>
              </a:rPr>
            </a:br>
            <a:r>
              <a:rPr lang="ar-IQ" sz="2700" dirty="0">
                <a:solidFill>
                  <a:srgbClr val="FF0000"/>
                </a:solidFill>
                <a:latin typeface="+mn-lt"/>
                <a:ea typeface="Calibri"/>
              </a:rPr>
              <a:t>علاقة الرضا الوظيفي والاداء</a:t>
            </a:r>
            <a:br>
              <a:rPr lang="ar-IQ" sz="2700" dirty="0">
                <a:solidFill>
                  <a:srgbClr val="FF0000"/>
                </a:solidFill>
                <a:latin typeface="+mn-lt"/>
                <a:ea typeface="Calibri"/>
              </a:rPr>
            </a:br>
            <a:r>
              <a:rPr lang="ar-IQ" sz="2700" dirty="0">
                <a:latin typeface="+mn-lt"/>
                <a:ea typeface="Calibri"/>
              </a:rPr>
              <a:t>من المنطقي ان نتوقع وجود علاقة بين الرضا الوظيفي </a:t>
            </a:r>
            <a:r>
              <a:rPr lang="ar-IQ" sz="2700" dirty="0" smtClean="0">
                <a:latin typeface="+mn-lt"/>
                <a:ea typeface="Calibri"/>
              </a:rPr>
              <a:t>والاداء غير </a:t>
            </a:r>
            <a:r>
              <a:rPr lang="ar-IQ" sz="2700" dirty="0">
                <a:latin typeface="+mn-lt"/>
                <a:ea typeface="Calibri"/>
              </a:rPr>
              <a:t>ان الشواهد العلمية لاتزال قاصرة ، مثال/نجد ان الفرد السعيد في مجتمع المنظمة قد يقضي جزء مهما في وقته ليس في العمل الجاد وانما في تمتين اواصر علاقاته الاجتماعية فيها .</a:t>
            </a:r>
            <a:br>
              <a:rPr lang="ar-IQ" sz="2700" dirty="0">
                <a:latin typeface="+mn-lt"/>
                <a:ea typeface="Calibri"/>
              </a:rPr>
            </a:br>
            <a:r>
              <a:rPr lang="ar-IQ" sz="2700" dirty="0" smtClean="0">
                <a:latin typeface="+mn-lt"/>
                <a:ea typeface="Calibri"/>
              </a:rPr>
              <a:t>يمكن ربط </a:t>
            </a:r>
            <a:r>
              <a:rPr lang="ar-IQ" sz="2700" dirty="0">
                <a:latin typeface="+mn-lt"/>
                <a:ea typeface="Calibri"/>
              </a:rPr>
              <a:t>المكافاة </a:t>
            </a:r>
            <a:r>
              <a:rPr lang="ar-IQ" sz="2700" dirty="0" smtClean="0">
                <a:latin typeface="+mn-lt"/>
                <a:ea typeface="Calibri"/>
              </a:rPr>
              <a:t>بالأداء والرضا </a:t>
            </a:r>
            <a:r>
              <a:rPr lang="ar-IQ" sz="2700" dirty="0">
                <a:latin typeface="+mn-lt"/>
                <a:ea typeface="Calibri"/>
              </a:rPr>
              <a:t>الوظيفي حيث يزداد </a:t>
            </a:r>
            <a:r>
              <a:rPr lang="ar-IQ" sz="2700" dirty="0" smtClean="0">
                <a:latin typeface="+mn-lt"/>
                <a:ea typeface="Calibri"/>
              </a:rPr>
              <a:t>رضا </a:t>
            </a:r>
            <a:r>
              <a:rPr lang="ar-IQ" sz="2700" dirty="0">
                <a:latin typeface="+mn-lt"/>
                <a:ea typeface="Calibri"/>
              </a:rPr>
              <a:t>الفرد </a:t>
            </a:r>
            <a:r>
              <a:rPr lang="ar-IQ" sz="2700" dirty="0" smtClean="0">
                <a:latin typeface="+mn-lt"/>
                <a:ea typeface="Calibri"/>
              </a:rPr>
              <a:t>بالأداء </a:t>
            </a:r>
            <a:r>
              <a:rPr lang="ar-IQ" sz="2700" dirty="0">
                <a:latin typeface="+mn-lt"/>
                <a:ea typeface="Calibri"/>
              </a:rPr>
              <a:t>العالي كل </a:t>
            </a:r>
            <a:r>
              <a:rPr lang="ar-IQ" sz="2700" dirty="0" smtClean="0">
                <a:latin typeface="+mn-lt"/>
                <a:ea typeface="Calibri"/>
              </a:rPr>
              <a:t>ما اتسمت مكافئة </a:t>
            </a:r>
            <a:r>
              <a:rPr lang="ar-IQ" sz="2700" dirty="0">
                <a:latin typeface="+mn-lt"/>
                <a:ea typeface="Calibri"/>
              </a:rPr>
              <a:t>ادائه بوضوح والعلنية بينما ينخفض رضاه عندما </a:t>
            </a:r>
            <a:r>
              <a:rPr lang="ar-IQ" sz="2700" dirty="0" smtClean="0">
                <a:latin typeface="+mn-lt"/>
                <a:ea typeface="Calibri"/>
              </a:rPr>
              <a:t>لا ترتبط </a:t>
            </a:r>
            <a:r>
              <a:rPr lang="ar-IQ" sz="2700" dirty="0">
                <a:latin typeface="+mn-lt"/>
                <a:ea typeface="Calibri"/>
              </a:rPr>
              <a:t>المكافاة </a:t>
            </a:r>
            <a:r>
              <a:rPr lang="ar-IQ" sz="2700" dirty="0" smtClean="0">
                <a:latin typeface="+mn-lt"/>
                <a:ea typeface="Calibri"/>
              </a:rPr>
              <a:t>بالأداء.</a:t>
            </a:r>
            <a:r>
              <a:rPr lang="ar-IQ" sz="2700" dirty="0">
                <a:latin typeface="+mn-lt"/>
                <a:ea typeface="Calibri"/>
              </a:rPr>
              <a:t/>
            </a:r>
            <a:br>
              <a:rPr lang="ar-IQ" sz="2700" dirty="0">
                <a:latin typeface="+mn-lt"/>
                <a:ea typeface="Calibri"/>
              </a:rPr>
            </a:br>
            <a:endParaRPr lang="ar-IQ" sz="2700" dirty="0">
              <a:latin typeface="+mn-lt"/>
              <a:ea typeface="Calibri"/>
            </a:endParaRPr>
          </a:p>
        </p:txBody>
      </p:sp>
      <p:sp>
        <p:nvSpPr>
          <p:cNvPr id="3" name="Text Placeholder 2"/>
          <p:cNvSpPr>
            <a:spLocks noGrp="1"/>
          </p:cNvSpPr>
          <p:nvPr>
            <p:ph type="body" idx="1"/>
          </p:nvPr>
        </p:nvSpPr>
        <p:spPr>
          <a:xfrm>
            <a:off x="467544" y="116632"/>
            <a:ext cx="8568952"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gn="ctr">
              <a:lnSpc>
                <a:spcPct val="115000"/>
              </a:lnSpc>
              <a:spcAft>
                <a:spcPts val="1000"/>
              </a:spcAft>
            </a:pPr>
            <a:r>
              <a:rPr lang="ar-IQ" sz="2400" b="1" cap="all" dirty="0" smtClean="0">
                <a:solidFill>
                  <a:srgbClr val="FF0000"/>
                </a:solidFill>
                <a:ea typeface="Calibri"/>
                <a:cs typeface="PT Bold Heading" panose="02010400000000000000" pitchFamily="2" charset="-78"/>
              </a:rPr>
              <a:t>الرضا الوظيفي </a:t>
            </a:r>
            <a:endParaRPr lang="ar-IQ" sz="2400" b="1" cap="all" dirty="0">
              <a:solidFill>
                <a:srgbClr val="FF0000"/>
              </a:solidFill>
              <a:ea typeface="Calibri"/>
              <a:cs typeface="PT Bold Heading" panose="02010400000000000000" pitchFamily="2" charset="-78"/>
            </a:endParaRPr>
          </a:p>
        </p:txBody>
      </p:sp>
    </p:spTree>
    <p:extLst>
      <p:ext uri="{BB962C8B-B14F-4D97-AF65-F5344CB8AC3E}">
        <p14:creationId xmlns:p14="http://schemas.microsoft.com/office/powerpoint/2010/main" val="313122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852520" cy="792087"/>
          </a:xfrm>
          <a:solidFill>
            <a:schemeClr val="accent1">
              <a:lumMod val="20000"/>
              <a:lumOff val="80000"/>
            </a:schemeClr>
          </a:solidFill>
        </p:spPr>
        <p:txBody>
          <a:bodyPr>
            <a:normAutofit/>
          </a:bodyPr>
          <a:lstStyle/>
          <a:p>
            <a:pPr algn="ctr"/>
            <a:r>
              <a:rPr lang="ar-SA" sz="2800" dirty="0" smtClean="0">
                <a:solidFill>
                  <a:srgbClr val="FF0000"/>
                </a:solidFill>
              </a:rPr>
              <a:t>اثار الرضا الوظيفي</a:t>
            </a:r>
            <a:endParaRPr lang="ar-IQ" sz="2800" dirty="0">
              <a:solidFill>
                <a:srgbClr val="FF0000"/>
              </a:solidFill>
            </a:endParaRPr>
          </a:p>
        </p:txBody>
      </p:sp>
      <p:sp>
        <p:nvSpPr>
          <p:cNvPr id="3" name="Text Placeholder 2"/>
          <p:cNvSpPr>
            <a:spLocks noGrp="1"/>
          </p:cNvSpPr>
          <p:nvPr>
            <p:ph type="body" idx="1"/>
          </p:nvPr>
        </p:nvSpPr>
        <p:spPr>
          <a:xfrm>
            <a:off x="395536" y="1268760"/>
            <a:ext cx="8424936" cy="5472608"/>
          </a:xfrm>
          <a:solidFill>
            <a:schemeClr val="accent1">
              <a:lumMod val="20000"/>
              <a:lumOff val="80000"/>
            </a:schemeClr>
          </a:solidFill>
        </p:spPr>
        <p:txBody>
          <a:bodyPr>
            <a:normAutofit/>
          </a:bodyPr>
          <a:lstStyle/>
          <a:p>
            <a:pPr>
              <a:spcBef>
                <a:spcPct val="0"/>
              </a:spcBef>
            </a:pPr>
            <a:r>
              <a:rPr lang="ar-IQ" sz="2800" b="1" cap="all" dirty="0">
                <a:solidFill>
                  <a:schemeClr val="tx1"/>
                </a:solidFill>
                <a:latin typeface="+mj-lt"/>
                <a:ea typeface="+mj-ea"/>
                <a:cs typeface="+mj-cs"/>
              </a:rPr>
              <a:t>أ- انخفاض دوران العمل (ترك العمل)</a:t>
            </a:r>
          </a:p>
          <a:p>
            <a:pPr>
              <a:spcBef>
                <a:spcPct val="0"/>
              </a:spcBef>
            </a:pPr>
            <a:endParaRPr lang="ar-IQ" sz="2800" b="1" cap="all" dirty="0">
              <a:solidFill>
                <a:schemeClr val="tx1"/>
              </a:solidFill>
              <a:latin typeface="+mj-lt"/>
              <a:ea typeface="+mj-ea"/>
              <a:cs typeface="+mj-cs"/>
            </a:endParaRPr>
          </a:p>
          <a:p>
            <a:pPr>
              <a:spcBef>
                <a:spcPct val="0"/>
              </a:spcBef>
            </a:pPr>
            <a:r>
              <a:rPr lang="ar-IQ" sz="2800" b="1" cap="all" dirty="0">
                <a:solidFill>
                  <a:schemeClr val="tx1"/>
                </a:solidFill>
                <a:latin typeface="+mj-lt"/>
                <a:ea typeface="+mj-ea"/>
                <a:cs typeface="+mj-cs"/>
              </a:rPr>
              <a:t>ب-تقليل ظاهرة التغيب عن الدوام</a:t>
            </a:r>
          </a:p>
          <a:p>
            <a:pPr>
              <a:spcBef>
                <a:spcPct val="0"/>
              </a:spcBef>
            </a:pPr>
            <a:endParaRPr lang="ar-IQ" sz="2800" b="1" cap="all" dirty="0">
              <a:solidFill>
                <a:schemeClr val="tx1"/>
              </a:solidFill>
              <a:latin typeface="+mj-lt"/>
              <a:ea typeface="+mj-ea"/>
              <a:cs typeface="+mj-cs"/>
            </a:endParaRPr>
          </a:p>
          <a:p>
            <a:pPr>
              <a:spcBef>
                <a:spcPct val="0"/>
              </a:spcBef>
            </a:pPr>
            <a:r>
              <a:rPr lang="ar-IQ" sz="2800" b="1" cap="all" dirty="0">
                <a:solidFill>
                  <a:schemeClr val="tx1"/>
                </a:solidFill>
                <a:latin typeface="+mj-lt"/>
                <a:ea typeface="+mj-ea"/>
                <a:cs typeface="+mj-cs"/>
              </a:rPr>
              <a:t>ج-ارتفاع المعنوية يعد مؤشر ايجابيا في مجال العلاقات العامة مما يسهل الحصول على الموارد البشرية بشكل افضل</a:t>
            </a:r>
          </a:p>
          <a:p>
            <a:pPr>
              <a:spcBef>
                <a:spcPct val="0"/>
              </a:spcBef>
            </a:pPr>
            <a:endParaRPr lang="ar-IQ" sz="2800" b="1" cap="all" dirty="0">
              <a:solidFill>
                <a:schemeClr val="tx1"/>
              </a:solidFill>
              <a:latin typeface="+mj-lt"/>
              <a:ea typeface="+mj-ea"/>
              <a:cs typeface="+mj-cs"/>
            </a:endParaRPr>
          </a:p>
          <a:p>
            <a:pPr>
              <a:spcBef>
                <a:spcPct val="0"/>
              </a:spcBef>
            </a:pPr>
            <a:r>
              <a:rPr lang="ar-IQ" sz="2800" b="1" cap="all" dirty="0">
                <a:solidFill>
                  <a:schemeClr val="tx1"/>
                </a:solidFill>
                <a:latin typeface="+mj-lt"/>
                <a:ea typeface="+mj-ea"/>
                <a:cs typeface="+mj-cs"/>
              </a:rPr>
              <a:t>د-تسهل مهمة الاشراف على المرؤوسين اذا توفر الرضا الوظيفي</a:t>
            </a:r>
          </a:p>
          <a:p>
            <a:pPr>
              <a:spcBef>
                <a:spcPct val="0"/>
              </a:spcBef>
            </a:pPr>
            <a:endParaRPr lang="ar-IQ" sz="2800" b="1" cap="all" dirty="0">
              <a:solidFill>
                <a:schemeClr val="tx1"/>
              </a:solidFill>
              <a:latin typeface="+mj-lt"/>
              <a:ea typeface="+mj-ea"/>
              <a:cs typeface="+mj-cs"/>
            </a:endParaRPr>
          </a:p>
          <a:p>
            <a:pPr>
              <a:spcBef>
                <a:spcPct val="0"/>
              </a:spcBef>
            </a:pPr>
            <a:r>
              <a:rPr lang="ar-IQ" sz="2800" b="1" cap="all" dirty="0">
                <a:solidFill>
                  <a:schemeClr val="tx1"/>
                </a:solidFill>
                <a:latin typeface="+mj-lt"/>
                <a:ea typeface="+mj-ea"/>
                <a:cs typeface="+mj-cs"/>
              </a:rPr>
              <a:t>ه-تحسين علاقة المنظمة بالنقابة المعنية</a:t>
            </a:r>
          </a:p>
          <a:p>
            <a:pPr>
              <a:spcBef>
                <a:spcPct val="0"/>
              </a:spcBef>
            </a:pPr>
            <a:r>
              <a:rPr lang="ar-IQ" sz="2800" b="1" cap="all" dirty="0">
                <a:solidFill>
                  <a:schemeClr val="tx1"/>
                </a:solidFill>
                <a:latin typeface="+mj-lt"/>
                <a:ea typeface="+mj-ea"/>
                <a:cs typeface="+mj-cs"/>
              </a:rPr>
              <a:t>و-زيادة الانتاجية</a:t>
            </a:r>
          </a:p>
          <a:p>
            <a:pPr>
              <a:spcBef>
                <a:spcPct val="0"/>
              </a:spcBef>
            </a:pPr>
            <a:endParaRPr lang="ar-IQ" sz="2800" b="1" cap="all" dirty="0">
              <a:solidFill>
                <a:schemeClr val="tx1"/>
              </a:solidFill>
              <a:latin typeface="+mj-lt"/>
              <a:ea typeface="+mj-ea"/>
              <a:cs typeface="+mj-cs"/>
            </a:endParaRPr>
          </a:p>
          <a:p>
            <a:endParaRPr lang="ar-IQ" b="1" dirty="0"/>
          </a:p>
        </p:txBody>
      </p:sp>
    </p:spTree>
    <p:extLst>
      <p:ext uri="{BB962C8B-B14F-4D97-AF65-F5344CB8AC3E}">
        <p14:creationId xmlns:p14="http://schemas.microsoft.com/office/powerpoint/2010/main" val="2630823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
            <a:ext cx="8928992" cy="908720"/>
          </a:xfrm>
          <a:solidFill>
            <a:schemeClr val="tx2">
              <a:lumMod val="20000"/>
              <a:lumOff val="80000"/>
            </a:schemeClr>
          </a:solidFill>
        </p:spPr>
        <p:txBody>
          <a:bodyPr>
            <a:normAutofit/>
          </a:bodyPr>
          <a:lstStyle/>
          <a:p>
            <a:pPr algn="ctr"/>
            <a:r>
              <a:rPr lang="ar-IQ" sz="2800" dirty="0" smtClean="0">
                <a:solidFill>
                  <a:srgbClr val="FF0000"/>
                </a:solidFill>
              </a:rPr>
              <a:t>فصل/ القيادة</a:t>
            </a:r>
            <a:endParaRPr lang="ar-IQ" sz="2800" dirty="0">
              <a:solidFill>
                <a:srgbClr val="FF0000"/>
              </a:solidFill>
            </a:endParaRPr>
          </a:p>
        </p:txBody>
      </p:sp>
      <p:sp>
        <p:nvSpPr>
          <p:cNvPr id="3" name="Text Placeholder 2"/>
          <p:cNvSpPr>
            <a:spLocks noGrp="1"/>
          </p:cNvSpPr>
          <p:nvPr>
            <p:ph type="body" idx="1"/>
          </p:nvPr>
        </p:nvSpPr>
        <p:spPr>
          <a:xfrm>
            <a:off x="107504" y="1340768"/>
            <a:ext cx="8928991" cy="5517232"/>
          </a:xfrm>
          <a:solidFill>
            <a:schemeClr val="tx2">
              <a:lumMod val="20000"/>
              <a:lumOff val="80000"/>
            </a:schemeClr>
          </a:solidFill>
        </p:spPr>
        <p:txBody>
          <a:bodyPr/>
          <a:lstStyle/>
          <a:p>
            <a:pPr>
              <a:spcBef>
                <a:spcPct val="0"/>
              </a:spcBef>
            </a:pPr>
            <a:r>
              <a:rPr lang="ar-IQ" sz="2800" b="1" cap="all" dirty="0">
                <a:solidFill>
                  <a:schemeClr val="tx1"/>
                </a:solidFill>
                <a:latin typeface="+mj-lt"/>
                <a:ea typeface="+mj-ea"/>
                <a:cs typeface="+mj-cs"/>
              </a:rPr>
              <a:t>يرتبط اداء المنظمة بشكل دقيق مع نمط القيادة وعلى الرغم من ان القيادة المقتدرة ليست العنصر الوحيد في الاداء الناجح </a:t>
            </a:r>
            <a:r>
              <a:rPr lang="ar-IQ" sz="2800" b="1" cap="all" dirty="0" err="1">
                <a:solidFill>
                  <a:schemeClr val="tx1"/>
                </a:solidFill>
                <a:latin typeface="+mj-lt"/>
                <a:ea typeface="+mj-ea"/>
                <a:cs typeface="+mj-cs"/>
              </a:rPr>
              <a:t>فانها</a:t>
            </a:r>
            <a:r>
              <a:rPr lang="ar-IQ" sz="2800" b="1" cap="all" dirty="0">
                <a:solidFill>
                  <a:schemeClr val="tx1"/>
                </a:solidFill>
                <a:latin typeface="+mj-lt"/>
                <a:ea typeface="+mj-ea"/>
                <a:cs typeface="+mj-cs"/>
              </a:rPr>
              <a:t> عنصر مهم فيه اذا يمكن القيادة الجيدة ان تحول المنظمة في حالة التفكك والتردي الى منظمة قوية وناجحة في حين ان القيادة الضعيفة قد تحول منظمة ناجحة الى اخرى فاشلة وخاسرة</a:t>
            </a:r>
            <a:r>
              <a:rPr lang="ar-IQ" sz="2800" b="1" cap="all" dirty="0" smtClean="0">
                <a:solidFill>
                  <a:schemeClr val="tx1"/>
                </a:solidFill>
                <a:latin typeface="+mj-lt"/>
                <a:ea typeface="+mj-ea"/>
                <a:cs typeface="+mj-cs"/>
              </a:rPr>
              <a:t>.</a:t>
            </a:r>
          </a:p>
          <a:p>
            <a:pPr>
              <a:spcBef>
                <a:spcPct val="0"/>
              </a:spcBef>
            </a:pPr>
            <a:endParaRPr lang="ar-IQ" sz="2800" b="1" cap="all" dirty="0">
              <a:solidFill>
                <a:schemeClr val="tx1"/>
              </a:solidFill>
              <a:latin typeface="+mj-lt"/>
              <a:ea typeface="+mj-ea"/>
              <a:cs typeface="+mj-cs"/>
            </a:endParaRPr>
          </a:p>
          <a:p>
            <a:pPr>
              <a:spcBef>
                <a:spcPct val="0"/>
              </a:spcBef>
            </a:pPr>
            <a:r>
              <a:rPr lang="ar-IQ" sz="2800" b="1" cap="all" dirty="0">
                <a:solidFill>
                  <a:srgbClr val="FF0000"/>
                </a:solidFill>
                <a:latin typeface="+mj-lt"/>
                <a:ea typeface="+mj-ea"/>
                <a:cs typeface="+mj-cs"/>
              </a:rPr>
              <a:t>القيادة </a:t>
            </a:r>
            <a:r>
              <a:rPr lang="ar-IQ" sz="2800" b="1" cap="all" dirty="0" smtClean="0">
                <a:solidFill>
                  <a:schemeClr val="tx1"/>
                </a:solidFill>
                <a:latin typeface="+mj-lt"/>
                <a:ea typeface="+mj-ea"/>
                <a:cs typeface="+mj-cs"/>
              </a:rPr>
              <a:t>:التأثير </a:t>
            </a:r>
            <a:r>
              <a:rPr lang="ar-IQ" sz="2800" b="1" cap="all" dirty="0">
                <a:solidFill>
                  <a:schemeClr val="tx1"/>
                </a:solidFill>
                <a:latin typeface="+mj-lt"/>
                <a:ea typeface="+mj-ea"/>
                <a:cs typeface="+mj-cs"/>
              </a:rPr>
              <a:t>في سلوك الاخرين </a:t>
            </a:r>
            <a:r>
              <a:rPr lang="ar-IQ" sz="2800" b="1" cap="all" dirty="0" smtClean="0">
                <a:solidFill>
                  <a:schemeClr val="tx1"/>
                </a:solidFill>
                <a:latin typeface="+mj-lt"/>
                <a:ea typeface="+mj-ea"/>
                <a:cs typeface="+mj-cs"/>
              </a:rPr>
              <a:t>كأفراد </a:t>
            </a:r>
            <a:r>
              <a:rPr lang="ar-IQ" sz="2800" b="1" cap="all" dirty="0">
                <a:solidFill>
                  <a:schemeClr val="tx1"/>
                </a:solidFill>
                <a:latin typeface="+mj-lt"/>
                <a:ea typeface="+mj-ea"/>
                <a:cs typeface="+mj-cs"/>
              </a:rPr>
              <a:t>وجماعات نحو </a:t>
            </a:r>
            <a:r>
              <a:rPr lang="ar-IQ" sz="2800" b="1" cap="all" dirty="0" smtClean="0">
                <a:solidFill>
                  <a:schemeClr val="tx1"/>
                </a:solidFill>
                <a:latin typeface="+mj-lt"/>
                <a:ea typeface="+mj-ea"/>
                <a:cs typeface="+mj-cs"/>
              </a:rPr>
              <a:t>انجاز </a:t>
            </a:r>
            <a:r>
              <a:rPr lang="ar-IQ" sz="2800" b="1" cap="all" dirty="0">
                <a:solidFill>
                  <a:schemeClr val="tx1"/>
                </a:solidFill>
                <a:latin typeface="+mj-lt"/>
                <a:ea typeface="+mj-ea"/>
                <a:cs typeface="+mj-cs"/>
              </a:rPr>
              <a:t>وتحقيق الاهداف المرغوبة</a:t>
            </a:r>
          </a:p>
          <a:p>
            <a:endParaRPr lang="ar-IQ" sz="2800" b="1" dirty="0">
              <a:solidFill>
                <a:schemeClr val="tx1"/>
              </a:solidFill>
            </a:endParaRPr>
          </a:p>
          <a:p>
            <a:endParaRPr lang="ar-IQ" dirty="0"/>
          </a:p>
        </p:txBody>
      </p:sp>
    </p:spTree>
    <p:extLst>
      <p:ext uri="{BB962C8B-B14F-4D97-AF65-F5344CB8AC3E}">
        <p14:creationId xmlns:p14="http://schemas.microsoft.com/office/powerpoint/2010/main" val="848267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3999" cy="6741368"/>
          </a:xfrm>
          <a:solidFill>
            <a:schemeClr val="tx2">
              <a:lumMod val="20000"/>
              <a:lumOff val="80000"/>
            </a:schemeClr>
          </a:solidFill>
        </p:spPr>
        <p:txBody>
          <a:bodyPr/>
          <a:lstStyle/>
          <a:p>
            <a:r>
              <a:rPr lang="ar-SA" b="1" dirty="0" smtClean="0">
                <a:solidFill>
                  <a:schemeClr val="tx1"/>
                </a:solidFill>
              </a:rPr>
              <a:t>ملاحظة جدول اعلاه مقارنة بين المدير والقائد</a:t>
            </a:r>
          </a:p>
          <a:p>
            <a:r>
              <a:rPr lang="ar-SA" b="1" dirty="0" smtClean="0">
                <a:solidFill>
                  <a:schemeClr val="tx1"/>
                </a:solidFill>
              </a:rPr>
              <a:t>في هذا المصدر/ المدير </a:t>
            </a:r>
            <a:r>
              <a:rPr lang="ar-SA" b="1" dirty="0">
                <a:solidFill>
                  <a:schemeClr val="tx1"/>
                </a:solidFill>
              </a:rPr>
              <a:t>والقائد نفس المعنى لان القيادة احد وظائف المدير</a:t>
            </a:r>
            <a:r>
              <a:rPr lang="ar-SA" dirty="0">
                <a:solidFill>
                  <a:schemeClr val="tx1"/>
                </a:solidFill>
              </a:rPr>
              <a:t>. </a:t>
            </a:r>
            <a:endParaRPr lang="ar-IQ"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598791834"/>
              </p:ext>
            </p:extLst>
          </p:nvPr>
        </p:nvGraphicFramePr>
        <p:xfrm>
          <a:off x="798016" y="1052736"/>
          <a:ext cx="7878440" cy="2400672"/>
        </p:xfrm>
        <a:graphic>
          <a:graphicData uri="http://schemas.openxmlformats.org/drawingml/2006/table">
            <a:tbl>
              <a:tblPr rtl="1" firstRow="1" firstCol="1" bandRow="1"/>
              <a:tblGrid>
                <a:gridCol w="3471745"/>
                <a:gridCol w="4406695"/>
              </a:tblGrid>
              <a:tr h="648072">
                <a:tc>
                  <a:txBody>
                    <a:bodyPr/>
                    <a:lstStyle/>
                    <a:p>
                      <a:pPr algn="just" rtl="1">
                        <a:lnSpc>
                          <a:spcPct val="115000"/>
                        </a:lnSpc>
                        <a:spcAft>
                          <a:spcPts val="0"/>
                        </a:spcAft>
                      </a:pPr>
                      <a:r>
                        <a:rPr lang="en-US" sz="2000" b="1" dirty="0">
                          <a:effectLst/>
                          <a:latin typeface="Times New Roman"/>
                          <a:ea typeface="Calibri"/>
                          <a:cs typeface="Arial"/>
                        </a:rPr>
                        <a:t> </a:t>
                      </a:r>
                      <a:r>
                        <a:rPr lang="ar-SA" sz="2000" b="1" dirty="0">
                          <a:effectLst/>
                          <a:latin typeface="Times New Roman"/>
                          <a:ea typeface="Calibri"/>
                          <a:cs typeface="Arial"/>
                        </a:rPr>
                        <a:t>(القائد)</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SA" sz="2000" b="1">
                          <a:effectLst/>
                          <a:latin typeface="Calibri"/>
                          <a:ea typeface="Calibri"/>
                          <a:cs typeface="Times New Roman"/>
                        </a:rPr>
                        <a:t> (المدير، الرئيس)</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SA" sz="2000" b="1">
                          <a:effectLst/>
                          <a:latin typeface="Calibri"/>
                          <a:ea typeface="Calibri"/>
                          <a:cs typeface="Times New Roman"/>
                        </a:rPr>
                        <a:t>1- تنبع من الجماعة</a:t>
                      </a:r>
                      <a:endParaRPr lang="en-US" sz="1100">
                        <a:effectLst/>
                        <a:latin typeface="Calibri"/>
                        <a:ea typeface="Calibri"/>
                        <a:cs typeface="Arial"/>
                      </a:endParaRPr>
                    </a:p>
                    <a:p>
                      <a:pPr algn="r" rtl="1">
                        <a:lnSpc>
                          <a:spcPct val="115000"/>
                        </a:lnSpc>
                        <a:spcAft>
                          <a:spcPts val="0"/>
                        </a:spcAft>
                      </a:pPr>
                      <a:r>
                        <a:rPr lang="ar-SA" sz="2000" b="1">
                          <a:effectLst/>
                          <a:latin typeface="Calibri"/>
                          <a:ea typeface="Calibri"/>
                          <a:cs typeface="Times New Roman"/>
                        </a:rPr>
                        <a:t>2- تشترك الجماعة مع قائدها في اختيار الهدف.</a:t>
                      </a:r>
                      <a:endParaRPr lang="en-US" sz="1100">
                        <a:effectLst/>
                        <a:latin typeface="Calibri"/>
                        <a:ea typeface="Calibri"/>
                        <a:cs typeface="Arial"/>
                      </a:endParaRPr>
                    </a:p>
                    <a:p>
                      <a:pPr algn="just" rtl="1">
                        <a:lnSpc>
                          <a:spcPct val="115000"/>
                        </a:lnSpc>
                        <a:spcAft>
                          <a:spcPts val="0"/>
                        </a:spcAft>
                      </a:pPr>
                      <a:r>
                        <a:rPr lang="ar-SA" sz="2000" b="1">
                          <a:effectLst/>
                          <a:latin typeface="Calibri"/>
                          <a:ea typeface="Calibri"/>
                          <a:cs typeface="Times New Roman"/>
                        </a:rPr>
                        <a:t>3- أكثر قبولاً لأنها تعتمد على الحوافز (كل قائد رئيس، وليس كل رئيس قائد)</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ar-SA" sz="2000" b="1" dirty="0">
                          <a:effectLst/>
                          <a:latin typeface="Calibri"/>
                          <a:ea typeface="Calibri"/>
                          <a:cs typeface="Times New Roman"/>
                        </a:rPr>
                        <a:t>1- مفروضة على الجماعة</a:t>
                      </a:r>
                      <a:endParaRPr lang="en-US" sz="1100" dirty="0">
                        <a:effectLst/>
                        <a:latin typeface="Calibri"/>
                        <a:ea typeface="Calibri"/>
                        <a:cs typeface="Arial"/>
                      </a:endParaRPr>
                    </a:p>
                    <a:p>
                      <a:pPr algn="r" rtl="1">
                        <a:lnSpc>
                          <a:spcPct val="115000"/>
                        </a:lnSpc>
                        <a:spcAft>
                          <a:spcPts val="0"/>
                        </a:spcAft>
                      </a:pPr>
                      <a:r>
                        <a:rPr lang="ar-SA" sz="2000" b="1" dirty="0">
                          <a:effectLst/>
                          <a:latin typeface="Calibri"/>
                          <a:ea typeface="Calibri"/>
                          <a:cs typeface="Times New Roman"/>
                        </a:rPr>
                        <a:t>2- في اختيار الهدف: يختار الهدف الرئيس.</a:t>
                      </a:r>
                      <a:endParaRPr lang="en-US" sz="1100" dirty="0">
                        <a:effectLst/>
                        <a:latin typeface="Calibri"/>
                        <a:ea typeface="Calibri"/>
                        <a:cs typeface="Arial"/>
                      </a:endParaRPr>
                    </a:p>
                    <a:p>
                      <a:pPr algn="just" rtl="1">
                        <a:lnSpc>
                          <a:spcPct val="115000"/>
                        </a:lnSpc>
                        <a:spcAft>
                          <a:spcPts val="0"/>
                        </a:spcAft>
                      </a:pPr>
                      <a:r>
                        <a:rPr lang="ar-SA" sz="2000" b="1" dirty="0">
                          <a:effectLst/>
                          <a:latin typeface="Calibri"/>
                          <a:ea typeface="Calibri"/>
                          <a:cs typeface="Times New Roman"/>
                        </a:rPr>
                        <a:t>3- يقبلون السلطة خوفاً من العقاب.</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061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430</TotalTime>
  <Words>850</Words>
  <Application>Microsoft Office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الفصل العاشر محاضرة2/التحفيز و الرضا الوظيفي  وجزء من فصل القيادة</vt:lpstr>
      <vt:lpstr>PowerPoint Presentation</vt:lpstr>
      <vt:lpstr>    أ-فرصة الاداء ،من مسؤوليات المدير اتاحة الفرصة للمرؤوس الراغب والقادر لكي يؤدي مهمات وظيفته بشكل افضل وذلك لان هناك العديد من الافراد يرغبون في الاداء الافضل ويقدرون عليه ولكن خصوصيات الموقف تحول دون ذلك:  -القابلية :او القدرة على الاداء مثل تمتعه بالذكاء والصحة العامة -الرغبة:او الدافعية في الاداء -الفرصة: اتاحة الفرصة امامه للاداء يمكن تحسين قابلية الفرد على الاداء من خلال الاختيار السليم لاعضاء المنظمة وبرامج التدريب والتنمية ،اما الرغبة في الاداء يمكن تحسينها بالتحفيز.      </vt:lpstr>
      <vt:lpstr>PowerPoint Presentation</vt:lpstr>
      <vt:lpstr>انواع التحفيز</vt:lpstr>
      <vt:lpstr>يعرف  الرضا الوظيفي :هو درجة شعور الفرد السلبي والايجابي تجاه المنظمة من حيث: الاشراف المباشر ،المكافاة المادية ،زملاء العمل ،تصميم الوظيفة  .ليس من الضروري تكون جميع الاتجاهات هذه ايجابية . مثال /قد يستمتع الفرد في الاداء الوظيفي ويفخر بالانتماء للمنظمة ولكنه يشكو من ضعف كفاءة مديره.  علاقة الرضا الوظيفي والاداء من المنطقي ان نتوقع وجود علاقة بين الرضا الوظيفي والاداء غير ان الشواهد العلمية لاتزال قاصرة ، مثال/نجد ان الفرد السعيد في مجتمع المنظمة قد يقضي جزء مهما في وقته ليس في العمل الجاد وانما في تمتين اواصر علاقاته الاجتماعية فيها . يمكن ربط المكافاة بالأداء والرضا الوظيفي حيث يزداد رضا الفرد بالأداء العالي كل ما اتسمت مكافئة ادائه بوضوح والعلنية بينما ينخفض رضاه عندما لا ترتبط المكافاة بالأداء. </vt:lpstr>
      <vt:lpstr>اثار الرضا الوظيفي</vt:lpstr>
      <vt:lpstr>فصل/ القيادة</vt:lpstr>
      <vt:lpstr>PowerPoint Presentation</vt:lpstr>
      <vt:lpstr>اولا: الوظيفة القيادية للمدير</vt:lpstr>
      <vt:lpstr>ثانيا: نمط القيادة</vt:lpstr>
      <vt:lpstr>ب-نمط المعاملات والتحول</vt:lpstr>
      <vt:lpstr>ثالثا: المعوضات والمحيدات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Mohammed</cp:lastModifiedBy>
  <cp:revision>53</cp:revision>
  <dcterms:created xsi:type="dcterms:W3CDTF">2020-03-29T19:43:28Z</dcterms:created>
  <dcterms:modified xsi:type="dcterms:W3CDTF">2020-06-15T22:39:49Z</dcterms:modified>
</cp:coreProperties>
</file>