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57" r:id="rId3"/>
    <p:sldId id="258" r:id="rId4"/>
    <p:sldId id="260" r:id="rId5"/>
    <p:sldId id="264" r:id="rId6"/>
    <p:sldId id="261" r:id="rId7"/>
    <p:sldId id="267" r:id="rId8"/>
    <p:sldId id="268" r:id="rId9"/>
    <p:sldId id="265" r:id="rId10"/>
    <p:sldId id="269" r:id="rId11"/>
    <p:sldId id="270" r:id="rId12"/>
    <p:sldId id="27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70" d="100"/>
          <a:sy n="70" d="100"/>
        </p:scale>
        <p:origin x="-1290" y="13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02/11/1441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02/11/1441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02/11/1441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02/11/1441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02/11/1441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02/11/1441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02/11/1441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200" dirty="0" smtClean="0">
                <a:cs typeface="PT Bold Heading" panose="02010400000000000000" pitchFamily="2" charset="-78"/>
              </a:rPr>
              <a:t>المحاضرة الثانية/ فصل القيادة</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32657"/>
            <a:ext cx="7772400" cy="936104"/>
          </a:xfrm>
          <a:solidFill>
            <a:schemeClr val="tx2">
              <a:lumMod val="20000"/>
              <a:lumOff val="80000"/>
            </a:schemeClr>
          </a:solidFill>
        </p:spPr>
        <p:txBody>
          <a:bodyPr>
            <a:normAutofit/>
          </a:bodyPr>
          <a:lstStyle/>
          <a:p>
            <a:r>
              <a:rPr lang="ar-IQ" sz="2400" dirty="0">
                <a:solidFill>
                  <a:srgbClr val="FF0000"/>
                </a:solidFill>
              </a:rPr>
              <a:t>3-تقييم نظرية المسار-الهدف في القيادة</a:t>
            </a:r>
          </a:p>
        </p:txBody>
      </p:sp>
      <p:sp>
        <p:nvSpPr>
          <p:cNvPr id="3" name="Text Placeholder 2"/>
          <p:cNvSpPr>
            <a:spLocks noGrp="1"/>
          </p:cNvSpPr>
          <p:nvPr>
            <p:ph type="body" idx="1"/>
          </p:nvPr>
        </p:nvSpPr>
        <p:spPr>
          <a:xfrm>
            <a:off x="251520" y="1484784"/>
            <a:ext cx="8640959" cy="4680520"/>
          </a:xfrm>
          <a:solidFill>
            <a:schemeClr val="tx2">
              <a:lumMod val="20000"/>
              <a:lumOff val="80000"/>
            </a:schemeClr>
          </a:solidFill>
        </p:spPr>
        <p:txBody>
          <a:bodyPr/>
          <a:lstStyle/>
          <a:p>
            <a:r>
              <a:rPr lang="ar-IQ" sz="2400" b="1" dirty="0">
                <a:solidFill>
                  <a:schemeClr val="tx1"/>
                </a:solidFill>
                <a:cs typeface="+mj-cs"/>
              </a:rPr>
              <a:t>تختلف هذه النظرية عن الانموذج </a:t>
            </a:r>
            <a:r>
              <a:rPr lang="ar-IQ" sz="2400" b="1" dirty="0" err="1">
                <a:solidFill>
                  <a:schemeClr val="tx1"/>
                </a:solidFill>
                <a:cs typeface="+mj-cs"/>
              </a:rPr>
              <a:t>الموقفي</a:t>
            </a:r>
            <a:r>
              <a:rPr lang="ar-IQ" sz="2400" b="1" dirty="0">
                <a:solidFill>
                  <a:schemeClr val="tx1"/>
                </a:solidFill>
                <a:cs typeface="+mj-cs"/>
              </a:rPr>
              <a:t> بانها تطرح </a:t>
            </a:r>
            <a:r>
              <a:rPr lang="ar-IQ" b="1" dirty="0">
                <a:solidFill>
                  <a:schemeClr val="tx1"/>
                </a:solidFill>
                <a:cs typeface="+mj-cs"/>
              </a:rPr>
              <a:t>امكانية</a:t>
            </a:r>
            <a:r>
              <a:rPr lang="ar-IQ" sz="2400" b="1" dirty="0">
                <a:solidFill>
                  <a:schemeClr val="tx1"/>
                </a:solidFill>
                <a:cs typeface="+mj-cs"/>
              </a:rPr>
              <a:t> انتهاج القائد الاكثر من نمط سلوكي واحد على عكس الأنموذج </a:t>
            </a:r>
            <a:r>
              <a:rPr lang="ar-IQ" sz="2400" b="1" dirty="0" err="1">
                <a:solidFill>
                  <a:schemeClr val="tx1"/>
                </a:solidFill>
                <a:cs typeface="+mj-cs"/>
              </a:rPr>
              <a:t>الموقفي</a:t>
            </a:r>
            <a:r>
              <a:rPr lang="ar-IQ" sz="2400" b="1" dirty="0">
                <a:solidFill>
                  <a:schemeClr val="tx1"/>
                </a:solidFill>
                <a:cs typeface="+mj-cs"/>
              </a:rPr>
              <a:t> الذي يؤكد على وجهة نمطين فقط (المهمات والعلاقات</a:t>
            </a:r>
            <a:r>
              <a:rPr lang="ar-IQ" sz="2400" b="1" dirty="0" smtClean="0">
                <a:solidFill>
                  <a:schemeClr val="tx1"/>
                </a:solidFill>
                <a:cs typeface="+mj-cs"/>
              </a:rPr>
              <a:t>).</a:t>
            </a:r>
          </a:p>
          <a:p>
            <a:r>
              <a:rPr lang="ar-IQ" sz="2400" b="1" dirty="0" smtClean="0">
                <a:solidFill>
                  <a:schemeClr val="tx1"/>
                </a:solidFill>
                <a:cs typeface="+mj-cs"/>
              </a:rPr>
              <a:t>كما </a:t>
            </a:r>
            <a:r>
              <a:rPr lang="ar-IQ" sz="2400" b="1" dirty="0">
                <a:solidFill>
                  <a:schemeClr val="tx1"/>
                </a:solidFill>
                <a:cs typeface="+mj-cs"/>
              </a:rPr>
              <a:t>تختلف النظرية عن الانموذج </a:t>
            </a:r>
            <a:r>
              <a:rPr lang="ar-IQ" sz="2400" b="1" dirty="0" err="1">
                <a:solidFill>
                  <a:schemeClr val="tx1"/>
                </a:solidFill>
                <a:cs typeface="+mj-cs"/>
              </a:rPr>
              <a:t>الموقفي</a:t>
            </a:r>
            <a:r>
              <a:rPr lang="ar-IQ" sz="2400" b="1" dirty="0">
                <a:solidFill>
                  <a:schemeClr val="tx1"/>
                </a:solidFill>
                <a:cs typeface="+mj-cs"/>
              </a:rPr>
              <a:t> انها تحاول التغير الشامل لكل المتغيرات </a:t>
            </a:r>
            <a:r>
              <a:rPr lang="ar-IQ" sz="2400" b="1" dirty="0" smtClean="0">
                <a:solidFill>
                  <a:schemeClr val="tx1"/>
                </a:solidFill>
                <a:cs typeface="+mj-cs"/>
              </a:rPr>
              <a:t>التي </a:t>
            </a:r>
            <a:r>
              <a:rPr lang="ar-IQ" sz="2400" b="1" dirty="0">
                <a:solidFill>
                  <a:schemeClr val="tx1"/>
                </a:solidFill>
                <a:cs typeface="+mj-cs"/>
              </a:rPr>
              <a:t>تؤثر في الموقف القيادي واخيرا فان النظرية </a:t>
            </a:r>
            <a:r>
              <a:rPr lang="ar-IQ" sz="2400" b="1" dirty="0" smtClean="0">
                <a:solidFill>
                  <a:schemeClr val="tx1"/>
                </a:solidFill>
                <a:cs typeface="+mj-cs"/>
              </a:rPr>
              <a:t>لا تكتفي </a:t>
            </a:r>
            <a:r>
              <a:rPr lang="ar-IQ" sz="2400" b="1" dirty="0">
                <a:solidFill>
                  <a:schemeClr val="tx1"/>
                </a:solidFill>
                <a:cs typeface="+mj-cs"/>
              </a:rPr>
              <a:t>بتحديد النمط القيادي الذي يلائم موقفا معينا بل وايضا تضع المبررات وراء  هذا التحديد فهي </a:t>
            </a:r>
            <a:r>
              <a:rPr lang="ar-IQ" sz="2400" b="1" dirty="0" smtClean="0">
                <a:solidFill>
                  <a:schemeClr val="tx1"/>
                </a:solidFill>
                <a:cs typeface="+mj-cs"/>
              </a:rPr>
              <a:t>تتنبأ </a:t>
            </a:r>
            <a:r>
              <a:rPr lang="ar-IQ" sz="2400" b="1" dirty="0">
                <a:solidFill>
                  <a:schemeClr val="tx1"/>
                </a:solidFill>
                <a:cs typeface="+mj-cs"/>
              </a:rPr>
              <a:t>وتفسر الاسباب</a:t>
            </a:r>
            <a:r>
              <a:rPr lang="ar-IQ" dirty="0" smtClean="0">
                <a:cs typeface="+mj-cs"/>
              </a:rPr>
              <a:t>.</a:t>
            </a:r>
          </a:p>
          <a:p>
            <a:endParaRPr lang="ar-IQ" dirty="0">
              <a:cs typeface="+mj-cs"/>
            </a:endParaRPr>
          </a:p>
          <a:p>
            <a:endParaRPr lang="ar-IQ" dirty="0" smtClean="0">
              <a:cs typeface="+mj-cs"/>
            </a:endParaRPr>
          </a:p>
          <a:p>
            <a:endParaRPr lang="ar-IQ" dirty="0">
              <a:cs typeface="+mj-cs"/>
            </a:endParaRPr>
          </a:p>
          <a:p>
            <a:endParaRPr lang="ar-IQ" dirty="0">
              <a:cs typeface="+mj-cs"/>
            </a:endParaRPr>
          </a:p>
        </p:txBody>
      </p:sp>
    </p:spTree>
    <p:extLst>
      <p:ext uri="{BB962C8B-B14F-4D97-AF65-F5344CB8AC3E}">
        <p14:creationId xmlns:p14="http://schemas.microsoft.com/office/powerpoint/2010/main" val="741934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4095"/>
          </a:xfrm>
          <a:solidFill>
            <a:schemeClr val="tx2">
              <a:lumMod val="20000"/>
              <a:lumOff val="80000"/>
            </a:schemeClr>
          </a:solidFill>
        </p:spPr>
        <p:txBody>
          <a:bodyPr>
            <a:normAutofit/>
          </a:bodyPr>
          <a:lstStyle/>
          <a:p>
            <a:r>
              <a:rPr lang="ar-IQ" sz="2400" dirty="0">
                <a:solidFill>
                  <a:srgbClr val="FF0000"/>
                </a:solidFill>
              </a:rPr>
              <a:t>الادارة المشاركة</a:t>
            </a:r>
          </a:p>
        </p:txBody>
      </p:sp>
      <p:sp>
        <p:nvSpPr>
          <p:cNvPr id="3" name="Text Placeholder 2"/>
          <p:cNvSpPr>
            <a:spLocks noGrp="1"/>
          </p:cNvSpPr>
          <p:nvPr>
            <p:ph type="body" idx="1"/>
          </p:nvPr>
        </p:nvSpPr>
        <p:spPr>
          <a:xfrm>
            <a:off x="0" y="1268760"/>
            <a:ext cx="9144000" cy="5589240"/>
          </a:xfrm>
          <a:solidFill>
            <a:schemeClr val="tx2">
              <a:lumMod val="20000"/>
              <a:lumOff val="80000"/>
            </a:schemeClr>
          </a:solidFill>
        </p:spPr>
        <p:txBody>
          <a:bodyPr/>
          <a:lstStyle/>
          <a:p>
            <a:r>
              <a:rPr lang="ar-IQ" b="1" dirty="0" smtClean="0">
                <a:solidFill>
                  <a:srgbClr val="FF0000"/>
                </a:solidFill>
                <a:cs typeface="+mj-cs"/>
              </a:rPr>
              <a:t>1</a:t>
            </a:r>
            <a:r>
              <a:rPr lang="ar-IQ" sz="2400" b="1" dirty="0" smtClean="0">
                <a:solidFill>
                  <a:srgbClr val="FF0000"/>
                </a:solidFill>
                <a:cs typeface="+mj-cs"/>
              </a:rPr>
              <a:t>-طبيعة </a:t>
            </a:r>
            <a:r>
              <a:rPr lang="ar-IQ" sz="2400" b="1" dirty="0">
                <a:solidFill>
                  <a:srgbClr val="FF0000"/>
                </a:solidFill>
                <a:cs typeface="+mj-cs"/>
              </a:rPr>
              <a:t>القيادة المشاركة</a:t>
            </a:r>
          </a:p>
          <a:p>
            <a:r>
              <a:rPr lang="ar-IQ" sz="2400" b="1" dirty="0">
                <a:solidFill>
                  <a:schemeClr val="tx1"/>
                </a:solidFill>
                <a:cs typeface="+mj-cs"/>
              </a:rPr>
              <a:t>تعرف القيادة المشاركة (بانها اتخاذ القرار المشترك بين المدير والمرؤوس او جماعة من المرؤوسين ) ومن المنطقي ان تكون هناك درجات متفاوتة من </a:t>
            </a:r>
            <a:r>
              <a:rPr lang="ar-IQ" sz="2400" b="1" dirty="0" smtClean="0">
                <a:solidFill>
                  <a:schemeClr val="tx1"/>
                </a:solidFill>
                <a:cs typeface="+mj-cs"/>
              </a:rPr>
              <a:t>المشاركة كما في الشكل :</a:t>
            </a:r>
          </a:p>
          <a:p>
            <a:r>
              <a:rPr lang="ar-IQ" sz="2400" b="1" dirty="0" smtClean="0">
                <a:solidFill>
                  <a:srgbClr val="FF0000"/>
                </a:solidFill>
                <a:cs typeface="+mj-cs"/>
              </a:rPr>
              <a:t>ايجابيات </a:t>
            </a:r>
            <a:endParaRPr lang="ar-IQ" sz="2400" b="1" dirty="0" smtClean="0">
              <a:solidFill>
                <a:srgbClr val="FF0000"/>
              </a:solidFill>
              <a:cs typeface="+mj-cs"/>
            </a:endParaRPr>
          </a:p>
          <a:p>
            <a:r>
              <a:rPr lang="ar-IQ" sz="2400" b="1" dirty="0" smtClean="0">
                <a:solidFill>
                  <a:schemeClr val="tx1"/>
                </a:solidFill>
                <a:cs typeface="+mj-cs"/>
              </a:rPr>
              <a:t>أ-تضيف </a:t>
            </a:r>
            <a:r>
              <a:rPr lang="ar-IQ" sz="2400" b="1" dirty="0">
                <a:solidFill>
                  <a:schemeClr val="tx1"/>
                </a:solidFill>
                <a:cs typeface="+mj-cs"/>
              </a:rPr>
              <a:t>الى عمل المرؤوسين معاني جديدة اثناء اتخاذ القرار وتزيد من شعورها </a:t>
            </a:r>
            <a:r>
              <a:rPr lang="ar-IQ" sz="2400" b="1" dirty="0" smtClean="0">
                <a:solidFill>
                  <a:schemeClr val="tx1"/>
                </a:solidFill>
                <a:cs typeface="+mj-cs"/>
              </a:rPr>
              <a:t>بالإنجاز.</a:t>
            </a:r>
            <a:endParaRPr lang="ar-IQ" sz="2400" b="1" dirty="0">
              <a:solidFill>
                <a:schemeClr val="tx1"/>
              </a:solidFill>
              <a:cs typeface="+mj-cs"/>
            </a:endParaRPr>
          </a:p>
          <a:p>
            <a:r>
              <a:rPr lang="ar-IQ" sz="2400" b="1" dirty="0">
                <a:solidFill>
                  <a:schemeClr val="tx1"/>
                </a:solidFill>
                <a:cs typeface="+mj-cs"/>
              </a:rPr>
              <a:t>ب-تنمية قابلية المرؤوسين المشاركين باتخاذ القرار</a:t>
            </a:r>
          </a:p>
          <a:p>
            <a:r>
              <a:rPr lang="ar-IQ" sz="2400" b="1" dirty="0">
                <a:solidFill>
                  <a:schemeClr val="tx1"/>
                </a:solidFill>
                <a:cs typeface="+mj-cs"/>
              </a:rPr>
              <a:t>ج-تحظى القرارات التي يتم التوصل اليها بالمشاركة بقبول المرؤوسين وينفذها </a:t>
            </a:r>
            <a:r>
              <a:rPr lang="ar-IQ" sz="2400" b="1" dirty="0" smtClean="0">
                <a:solidFill>
                  <a:schemeClr val="tx1"/>
                </a:solidFill>
                <a:cs typeface="+mj-cs"/>
              </a:rPr>
              <a:t>بفاعلية </a:t>
            </a:r>
            <a:r>
              <a:rPr lang="ar-IQ" sz="2400" b="1" dirty="0">
                <a:solidFill>
                  <a:schemeClr val="tx1"/>
                </a:solidFill>
                <a:cs typeface="+mj-cs"/>
              </a:rPr>
              <a:t>اكبر</a:t>
            </a:r>
          </a:p>
          <a:p>
            <a:r>
              <a:rPr lang="ar-IQ" sz="2400" b="1" dirty="0">
                <a:solidFill>
                  <a:schemeClr val="tx1"/>
                </a:solidFill>
                <a:cs typeface="+mj-cs"/>
              </a:rPr>
              <a:t>د-تسمح الاداة </a:t>
            </a:r>
            <a:r>
              <a:rPr lang="ar-IQ" sz="2400" b="1" dirty="0" smtClean="0">
                <a:solidFill>
                  <a:schemeClr val="tx1"/>
                </a:solidFill>
                <a:cs typeface="+mj-cs"/>
              </a:rPr>
              <a:t>باستثمار </a:t>
            </a:r>
            <a:r>
              <a:rPr lang="ar-IQ" sz="2400" b="1" dirty="0">
                <a:solidFill>
                  <a:schemeClr val="tx1"/>
                </a:solidFill>
                <a:cs typeface="+mj-cs"/>
              </a:rPr>
              <a:t>امكانات الابداع لدى كل </a:t>
            </a:r>
            <a:r>
              <a:rPr lang="ar-IQ" sz="2400" b="1" dirty="0" smtClean="0">
                <a:solidFill>
                  <a:schemeClr val="tx1"/>
                </a:solidFill>
                <a:cs typeface="+mj-cs"/>
              </a:rPr>
              <a:t>المرؤوسين</a:t>
            </a:r>
          </a:p>
          <a:p>
            <a:endParaRPr lang="ar-IQ" sz="2400" b="1" dirty="0">
              <a:solidFill>
                <a:schemeClr val="tx1"/>
              </a:solidFill>
              <a:cs typeface="+mj-cs"/>
            </a:endParaRPr>
          </a:p>
          <a:p>
            <a:r>
              <a:rPr lang="ar-IQ" sz="2400" b="1" dirty="0">
                <a:solidFill>
                  <a:srgbClr val="FF0000"/>
                </a:solidFill>
              </a:rPr>
              <a:t>سلبيات </a:t>
            </a:r>
          </a:p>
          <a:p>
            <a:r>
              <a:rPr lang="ar-IQ" sz="2400" b="1" dirty="0">
                <a:solidFill>
                  <a:schemeClr val="tx1"/>
                </a:solidFill>
              </a:rPr>
              <a:t>1-ليست المشاركة الاسلوب الفاعل لكل المواقف</a:t>
            </a:r>
          </a:p>
          <a:p>
            <a:r>
              <a:rPr lang="ar-IQ" sz="2400" b="1" dirty="0">
                <a:solidFill>
                  <a:schemeClr val="tx1"/>
                </a:solidFill>
              </a:rPr>
              <a:t>2-خطر المغالاة في ممارسة المشاركة.</a:t>
            </a:r>
          </a:p>
          <a:p>
            <a:endParaRPr lang="ar-IQ" sz="2400" b="1" dirty="0" smtClean="0">
              <a:solidFill>
                <a:schemeClr val="tx1"/>
              </a:solidFill>
            </a:endParaRPr>
          </a:p>
          <a:p>
            <a:endParaRPr lang="ar-IQ" dirty="0"/>
          </a:p>
        </p:txBody>
      </p:sp>
    </p:spTree>
    <p:extLst>
      <p:ext uri="{BB962C8B-B14F-4D97-AF65-F5344CB8AC3E}">
        <p14:creationId xmlns:p14="http://schemas.microsoft.com/office/powerpoint/2010/main" val="144852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908720"/>
            <a:ext cx="9144000" cy="5949279"/>
          </a:xfrm>
        </p:spPr>
        <p:txBody>
          <a:bodyPr/>
          <a:lstStyle/>
          <a:p>
            <a:endParaRPr lang="ar-IQ"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404664"/>
            <a:ext cx="9180302" cy="65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06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9" y="980729"/>
            <a:ext cx="9173029" cy="5877272"/>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a:ea typeface="Calibri"/>
              </a:rPr>
              <a:t>تقوم هذه النظرية على اساس تحديد خصائص القيادة بعيدا عن ربطها بسمات شخصية وسلوكية بل ترتبط بمتغيرات الموقف </a:t>
            </a:r>
            <a:r>
              <a:rPr lang="ar-SA" sz="2400" dirty="0" smtClean="0">
                <a:ea typeface="Calibri"/>
              </a:rPr>
              <a:t>وتأثيرها </a:t>
            </a:r>
            <a:r>
              <a:rPr lang="ar-SA" sz="2400" dirty="0">
                <a:ea typeface="Calibri"/>
              </a:rPr>
              <a:t>في فاعلية القيادة على النحو الاتي</a:t>
            </a:r>
            <a:r>
              <a:rPr lang="ar-SA" sz="2400" dirty="0" smtClean="0">
                <a:ea typeface="Calibri"/>
              </a:rPr>
              <a:t>:</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800" dirty="0" smtClean="0">
                <a:ea typeface="Calibri"/>
              </a:rPr>
              <a:t>1</a:t>
            </a:r>
            <a:r>
              <a:rPr lang="ar-SA" sz="2400" dirty="0" smtClean="0">
                <a:ea typeface="Calibri"/>
                <a:cs typeface="+mj-cs"/>
              </a:rPr>
              <a:t>-</a:t>
            </a:r>
            <a:r>
              <a:rPr lang="ar-SA" sz="2400" dirty="0" smtClean="0">
                <a:solidFill>
                  <a:srgbClr val="FF0000"/>
                </a:solidFill>
                <a:ea typeface="Calibri"/>
                <a:cs typeface="+mj-cs"/>
              </a:rPr>
              <a:t>الانموذج </a:t>
            </a:r>
            <a:r>
              <a:rPr lang="ar-SA" sz="2400" dirty="0" err="1">
                <a:solidFill>
                  <a:srgbClr val="FF0000"/>
                </a:solidFill>
                <a:ea typeface="Calibri"/>
                <a:cs typeface="+mj-cs"/>
              </a:rPr>
              <a:t>الموقفي</a:t>
            </a:r>
            <a:r>
              <a:rPr lang="ar-SA" sz="2400" dirty="0">
                <a:solidFill>
                  <a:srgbClr val="FF0000"/>
                </a:solidFill>
                <a:ea typeface="Calibri"/>
                <a:cs typeface="+mj-cs"/>
              </a:rPr>
              <a:t> </a:t>
            </a:r>
            <a:r>
              <a:rPr lang="ar-SA" sz="2400" dirty="0" smtClean="0">
                <a:solidFill>
                  <a:srgbClr val="FF0000"/>
                </a:solidFill>
                <a:ea typeface="Calibri"/>
                <a:cs typeface="+mj-cs"/>
              </a:rPr>
              <a:t>للقيادة</a:t>
            </a:r>
            <a:br>
              <a:rPr lang="ar-SA" sz="2400" dirty="0" smtClean="0">
                <a:solidFill>
                  <a:srgbClr val="FF0000"/>
                </a:solidFill>
                <a:ea typeface="Calibri"/>
                <a:cs typeface="+mj-cs"/>
              </a:rPr>
            </a:br>
            <a:r>
              <a:rPr lang="ar-SA" sz="2400" dirty="0">
                <a:ea typeface="Calibri"/>
              </a:rPr>
              <a:t/>
            </a:r>
            <a:br>
              <a:rPr lang="ar-SA" sz="2400" dirty="0">
                <a:ea typeface="Calibri"/>
              </a:rPr>
            </a:br>
            <a:r>
              <a:rPr lang="ar-SA" sz="2400" dirty="0">
                <a:ea typeface="Calibri"/>
              </a:rPr>
              <a:t>وهو نموذج </a:t>
            </a:r>
            <a:r>
              <a:rPr lang="ar-SA" sz="2400" dirty="0" err="1">
                <a:ea typeface="Calibri"/>
              </a:rPr>
              <a:t>فيدلر</a:t>
            </a:r>
            <a:r>
              <a:rPr lang="ar-SA" sz="2400" dirty="0">
                <a:ea typeface="Calibri"/>
              </a:rPr>
              <a:t> حيث اكد على ان اكثر انماط القيادة فاعلية يعتمد على موقف معين وتبويب الموقف من حيث </a:t>
            </a:r>
            <a:r>
              <a:rPr lang="ar-SA" sz="2400" dirty="0" err="1">
                <a:ea typeface="Calibri"/>
              </a:rPr>
              <a:t>ايجابياتها</a:t>
            </a:r>
            <a:r>
              <a:rPr lang="ar-SA" sz="2400" dirty="0">
                <a:ea typeface="Calibri"/>
              </a:rPr>
              <a:t> للقائد أي الدرجة التي يسمح بها الموقف للقائد </a:t>
            </a:r>
            <a:r>
              <a:rPr lang="ar-SA" sz="2400" dirty="0" smtClean="0">
                <a:ea typeface="Calibri"/>
              </a:rPr>
              <a:t>للتأثير </a:t>
            </a:r>
            <a:r>
              <a:rPr lang="ar-SA" sz="2400" dirty="0">
                <a:ea typeface="Calibri"/>
              </a:rPr>
              <a:t>في سلوك اعضاء الجماعة.</a:t>
            </a:r>
            <a:br>
              <a:rPr lang="ar-SA" sz="2400" dirty="0">
                <a:ea typeface="Calibri"/>
              </a:rPr>
            </a:br>
            <a:r>
              <a:rPr lang="ar-SA" sz="2400" dirty="0">
                <a:ea typeface="Calibri"/>
              </a:rPr>
              <a:t>أ-العلاقة بين القائد والعضو </a:t>
            </a:r>
            <a:br>
              <a:rPr lang="ar-SA" sz="2400" dirty="0">
                <a:ea typeface="Calibri"/>
              </a:rPr>
            </a:br>
            <a:r>
              <a:rPr lang="ar-SA" sz="2400" dirty="0">
                <a:ea typeface="Calibri"/>
              </a:rPr>
              <a:t>ب-هيكل المهمة: درجة وضوح متطلبات اداء المرؤوسين للمهمة</a:t>
            </a:r>
            <a:br>
              <a:rPr lang="ar-SA" sz="2400" dirty="0">
                <a:ea typeface="Calibri"/>
              </a:rPr>
            </a:br>
            <a:r>
              <a:rPr lang="ar-SA" sz="2400" dirty="0">
                <a:ea typeface="Calibri"/>
              </a:rPr>
              <a:t>ج-وضعية قوة القائد او مدى القوة الشرعية للقائد</a:t>
            </a:r>
            <a:br>
              <a:rPr lang="ar-SA" sz="2400" dirty="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0" y="0"/>
            <a:ext cx="9100457"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a:solidFill>
                  <a:srgbClr val="FF0000"/>
                </a:solidFill>
                <a:cs typeface="PT Bold Heading" panose="02010400000000000000" pitchFamily="2" charset="-78"/>
              </a:rPr>
              <a:t>القيادة في وضعها </a:t>
            </a:r>
            <a:r>
              <a:rPr lang="ar-SA" sz="2800" dirty="0" err="1">
                <a:solidFill>
                  <a:srgbClr val="FF0000"/>
                </a:solidFill>
                <a:cs typeface="PT Bold Heading" panose="02010400000000000000" pitchFamily="2" charset="-78"/>
              </a:rPr>
              <a:t>الموقفي</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331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nSpc>
                <a:spcPct val="115000"/>
              </a:lnSpc>
              <a:spcAft>
                <a:spcPts val="1000"/>
              </a:spcAft>
            </a:pPr>
            <a:r>
              <a:rPr lang="en-US" sz="1600" dirty="0">
                <a:ea typeface="Calibri"/>
                <a:cs typeface="Arial"/>
              </a:rPr>
              <a:t/>
            </a:r>
            <a:br>
              <a:rPr lang="en-US" sz="1600" dirty="0">
                <a:ea typeface="Calibri"/>
                <a:cs typeface="Arial"/>
              </a:rPr>
            </a:br>
            <a:r>
              <a:rPr lang="ar-SA" sz="2400" dirty="0">
                <a:ea typeface="Calibri"/>
              </a:rPr>
              <a:t>وبتميز افضل موقف بانه يجمع كل من العلاقات المتينة بين القائد والمرؤوسين والمهمات </a:t>
            </a:r>
            <a:r>
              <a:rPr lang="ar-SA" sz="2400" dirty="0" err="1">
                <a:ea typeface="Calibri"/>
              </a:rPr>
              <a:t>المهيكلة</a:t>
            </a:r>
            <a:r>
              <a:rPr lang="ar-SA" sz="2400" dirty="0">
                <a:ea typeface="Calibri"/>
              </a:rPr>
              <a:t> جدا والوضعية المتينة لقوة القائد الرسمية وبمفاعلة هذه العوامل الثلاثة يمكن الحصول ثمانية مواقف قيادية محتملة تتفاوت بين اكثرها ايجابية الى اكثرها سلبية </a:t>
            </a:r>
            <a:r>
              <a:rPr lang="ar-SA" sz="2400" dirty="0" smtClean="0">
                <a:ea typeface="Calibri"/>
              </a:rPr>
              <a:t>كما في الشكل الاتي</a:t>
            </a:r>
            <a:endParaRPr lang="ar-IQ" sz="2400" dirty="0"/>
          </a:p>
        </p:txBody>
      </p:sp>
      <p:sp>
        <p:nvSpPr>
          <p:cNvPr id="4" name="Text Placeholder 3"/>
          <p:cNvSpPr>
            <a:spLocks noGrp="1"/>
          </p:cNvSpPr>
          <p:nvPr>
            <p:ph type="body" idx="1"/>
          </p:nvPr>
        </p:nvSpPr>
        <p:spPr>
          <a:xfrm>
            <a:off x="94106" y="1916832"/>
            <a:ext cx="8955789" cy="4575966"/>
          </a:xfrm>
        </p:spPr>
        <p:txBody>
          <a:bodyPr/>
          <a:lstStyle/>
          <a:p>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9" y="2060848"/>
            <a:ext cx="7056784" cy="2031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9473" y="3706801"/>
            <a:ext cx="5286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7977" y="3625827"/>
            <a:ext cx="857250" cy="466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375" y="3689303"/>
            <a:ext cx="866775" cy="40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4" y="1412776"/>
            <a:ext cx="9036496" cy="544522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ar-IQ" sz="2400" dirty="0"/>
              <a:t>بوب </a:t>
            </a:r>
            <a:r>
              <a:rPr lang="ar-IQ" sz="2400" dirty="0" err="1"/>
              <a:t>فدلر</a:t>
            </a:r>
            <a:r>
              <a:rPr lang="ar-IQ" sz="2400" dirty="0"/>
              <a:t> انماط القيادة في المجموعتين التقليديتين (التوجه للمهمة، التوجه للعلاقات) ولكن مع فارق مهمم اكد عليه فالنمطان يؤلفان نهايتي مقياس متواصل وليس بعدين مستقلين . </a:t>
            </a:r>
            <a:r>
              <a:rPr lang="ar-IQ" sz="2400" dirty="0" smtClean="0"/>
              <a:t/>
            </a:r>
            <a:br>
              <a:rPr lang="ar-IQ" sz="2400" dirty="0" smtClean="0"/>
            </a:br>
            <a:r>
              <a:rPr lang="ar-IQ" sz="2400" dirty="0"/>
              <a:t/>
            </a:r>
            <a:br>
              <a:rPr lang="ar-IQ" sz="2400" dirty="0"/>
            </a:br>
            <a:r>
              <a:rPr lang="ar-IQ" sz="2400" dirty="0" smtClean="0"/>
              <a:t>ونمط </a:t>
            </a:r>
            <a:r>
              <a:rPr lang="ar-IQ" sz="2400" dirty="0"/>
              <a:t>القيادة حسب نظرية </a:t>
            </a:r>
            <a:r>
              <a:rPr lang="ar-IQ" sz="2400" dirty="0" err="1"/>
              <a:t>فدلر</a:t>
            </a:r>
            <a:r>
              <a:rPr lang="ar-IQ" sz="2400" dirty="0"/>
              <a:t> يعكس هيكل حاجات القائد التي تحفز سلوكه في المواقف القيادية المختلفة ،وعليه فنمط قيادة أي مدير يعتمد على شخصيته التي لا يمكن تغيرها بسرعة وقياس نمط القائد من خلال استجاباته </a:t>
            </a:r>
            <a:r>
              <a:rPr lang="ar-IQ" sz="2400" dirty="0" err="1"/>
              <a:t>لادات</a:t>
            </a:r>
            <a:r>
              <a:rPr lang="ar-IQ" sz="2400" dirty="0"/>
              <a:t> اختبارية تسمى مقياس (زميل العمل ذي الافضلية الدنيا</a:t>
            </a:r>
            <a:r>
              <a:rPr lang="ar-IQ" sz="2400" dirty="0" smtClean="0"/>
              <a:t>) وهي كما في الشكل التالي.</a:t>
            </a:r>
            <a:r>
              <a:rPr lang="ar-IQ" sz="2400" dirty="0"/>
              <a:t/>
            </a:r>
            <a:br>
              <a:rPr lang="ar-IQ" sz="2400" dirty="0"/>
            </a:br>
            <a:r>
              <a:rPr lang="ar-IQ" sz="2400" dirty="0"/>
              <a:t/>
            </a:r>
            <a:br>
              <a:rPr lang="ar-IQ" sz="2400" dirty="0"/>
            </a:br>
            <a:endParaRPr lang="ar-IQ" sz="2400" dirty="0"/>
          </a:p>
        </p:txBody>
      </p:sp>
      <p:sp>
        <p:nvSpPr>
          <p:cNvPr id="3" name="Text Placeholder 2"/>
          <p:cNvSpPr>
            <a:spLocks noGrp="1"/>
          </p:cNvSpPr>
          <p:nvPr>
            <p:ph type="body" idx="1"/>
          </p:nvPr>
        </p:nvSpPr>
        <p:spPr>
          <a:xfrm>
            <a:off x="0" y="404664"/>
            <a:ext cx="9143999"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smtClean="0">
              <a:solidFill>
                <a:schemeClr val="tx1"/>
              </a:solidFill>
              <a:ea typeface="Calibri"/>
              <a:cs typeface="PT Bold Heading" panose="02010400000000000000" pitchFamily="2" charset="-78"/>
            </a:endParaRPr>
          </a:p>
          <a:p>
            <a:pPr>
              <a:lnSpc>
                <a:spcPct val="115000"/>
              </a:lnSpc>
              <a:spcAft>
                <a:spcPts val="1000"/>
              </a:spcAft>
            </a:pPr>
            <a:r>
              <a:rPr lang="ar-SA" sz="9600" b="1" dirty="0" smtClean="0">
                <a:solidFill>
                  <a:srgbClr val="FF0000"/>
                </a:solidFill>
                <a:ea typeface="Calibri"/>
                <a:cs typeface="+mj-cs"/>
              </a:rPr>
              <a:t>2-انماط </a:t>
            </a:r>
            <a:r>
              <a:rPr lang="ar-SA" sz="9600" b="1" dirty="0">
                <a:solidFill>
                  <a:srgbClr val="FF0000"/>
                </a:solidFill>
                <a:ea typeface="Calibri"/>
                <a:cs typeface="+mj-cs"/>
              </a:rPr>
              <a:t>القيادة</a:t>
            </a:r>
            <a:endParaRPr lang="ar-IQ" sz="9600" dirty="0">
              <a:cs typeface="+mj-cs"/>
            </a:endParaRPr>
          </a:p>
        </p:txBody>
      </p:sp>
    </p:spTree>
    <p:extLst>
      <p:ext uri="{BB962C8B-B14F-4D97-AF65-F5344CB8AC3E}">
        <p14:creationId xmlns:p14="http://schemas.microsoft.com/office/powerpoint/2010/main" val="278567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88640"/>
            <a:ext cx="9143999" cy="6336704"/>
          </a:xfrm>
          <a:solidFill>
            <a:schemeClr val="tx2">
              <a:lumMod val="20000"/>
              <a:lumOff val="80000"/>
            </a:schemeClr>
          </a:solidFill>
          <a:ln>
            <a:solidFill>
              <a:schemeClr val="tx1">
                <a:alpha val="0"/>
              </a:schemeClr>
            </a:solidFill>
          </a:ln>
        </p:spPr>
        <p:txBody>
          <a:bodyPr/>
          <a:lstStyle/>
          <a:p>
            <a:r>
              <a:rPr lang="ar-SA" sz="2400" b="1" dirty="0" err="1" smtClean="0">
                <a:solidFill>
                  <a:schemeClr val="tx1"/>
                </a:solidFill>
              </a:rPr>
              <a:t>فالافراد</a:t>
            </a:r>
            <a:r>
              <a:rPr lang="ar-SA" sz="2400" b="1" dirty="0" smtClean="0">
                <a:solidFill>
                  <a:schemeClr val="tx1"/>
                </a:solidFill>
              </a:rPr>
              <a:t> الذين يصفون زميلهم ذي الافضلية الدنيا على انه مريح ومساند هم قادة متوجهون ل(العلاقات) واما القادة المتوجهون ل(المهمات)الذين يستمدون القسط الاعظم من رضاهم نتيجة انجاز المهمة بنجاح فانهم يصفون زميلهم ذي الافضلية الدنيا بشكل سلبي غير مريح معادي.</a:t>
            </a:r>
            <a:br>
              <a:rPr lang="ar-SA" sz="2400" b="1" dirty="0" smtClean="0">
                <a:solidFill>
                  <a:schemeClr val="tx1"/>
                </a:solidFill>
              </a:rPr>
            </a:br>
            <a:endParaRPr lang="ar-IQ" b="1" dirty="0">
              <a:solidFill>
                <a:schemeClr val="tx1"/>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20688"/>
            <a:ext cx="5953125"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3515063459"/>
              </p:ext>
            </p:extLst>
          </p:nvPr>
        </p:nvGraphicFramePr>
        <p:xfrm>
          <a:off x="3059832" y="1224017"/>
          <a:ext cx="2983865" cy="280416"/>
        </p:xfrm>
        <a:graphic>
          <a:graphicData uri="http://schemas.openxmlformats.org/drawingml/2006/table">
            <a:tbl>
              <a:tblPr rtl="1" firstRow="1" firstCol="1" bandRow="1"/>
              <a:tblGrid>
                <a:gridCol w="361950"/>
                <a:gridCol w="383165"/>
                <a:gridCol w="340735"/>
                <a:gridCol w="361950"/>
                <a:gridCol w="361950"/>
                <a:gridCol w="361950"/>
                <a:gridCol w="450215"/>
                <a:gridCol w="361950"/>
              </a:tblGrid>
              <a:tr h="0">
                <a:tc>
                  <a:txBody>
                    <a:bodyPr/>
                    <a:lstStyle/>
                    <a:p>
                      <a:pPr algn="just" rtl="1">
                        <a:lnSpc>
                          <a:spcPct val="115000"/>
                        </a:lnSpc>
                        <a:spcAft>
                          <a:spcPts val="0"/>
                        </a:spcAft>
                      </a:pPr>
                      <a:r>
                        <a:rPr lang="ar-SA" sz="1600" dirty="0">
                          <a:effectLst/>
                          <a:latin typeface="Calibri"/>
                          <a:ea typeface="Calibri"/>
                          <a:cs typeface="Times New Roman"/>
                        </a:rPr>
                        <a:t>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3</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4</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5</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6</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8</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0934" y="1844824"/>
            <a:ext cx="5953125"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351239083"/>
              </p:ext>
            </p:extLst>
          </p:nvPr>
        </p:nvGraphicFramePr>
        <p:xfrm>
          <a:off x="3203848" y="2636912"/>
          <a:ext cx="2983865" cy="280416"/>
        </p:xfrm>
        <a:graphic>
          <a:graphicData uri="http://schemas.openxmlformats.org/drawingml/2006/table">
            <a:tbl>
              <a:tblPr rtl="1" firstRow="1" firstCol="1" bandRow="1"/>
              <a:tblGrid>
                <a:gridCol w="361950"/>
                <a:gridCol w="361950"/>
                <a:gridCol w="361950"/>
                <a:gridCol w="361950"/>
                <a:gridCol w="361950"/>
                <a:gridCol w="361950"/>
                <a:gridCol w="450215"/>
                <a:gridCol w="361950"/>
              </a:tblGrid>
              <a:tr h="0">
                <a:tc>
                  <a:txBody>
                    <a:bodyPr/>
                    <a:lstStyle/>
                    <a:p>
                      <a:pPr algn="just" rtl="1">
                        <a:lnSpc>
                          <a:spcPct val="115000"/>
                        </a:lnSpc>
                        <a:spcAft>
                          <a:spcPts val="0"/>
                        </a:spcAft>
                      </a:pPr>
                      <a:r>
                        <a:rPr lang="ar-SA" sz="1600">
                          <a:effectLst/>
                          <a:latin typeface="Calibri"/>
                          <a:ea typeface="Calibri"/>
                          <a:cs typeface="Times New Roman"/>
                        </a:rPr>
                        <a:t>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3</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5</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6</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effectLst/>
                          <a:latin typeface="Calibri"/>
                          <a:ea typeface="Calibri"/>
                          <a:cs typeface="Times New Roman"/>
                        </a:rPr>
                        <a:t>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dirty="0">
                          <a:effectLst/>
                          <a:latin typeface="Calibri"/>
                          <a:ea typeface="Calibri"/>
                          <a:cs typeface="Times New Roman"/>
                        </a:rPr>
                        <a:t>8</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9348" y="772294"/>
            <a:ext cx="742950" cy="44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763688" y="800868"/>
            <a:ext cx="714375" cy="418307"/>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1" i="0" u="none" strike="noStrike" kern="0" cap="none" spc="0" normalizeH="0" baseline="0" noProof="0" dirty="0">
                <a:ln>
                  <a:noFill/>
                </a:ln>
                <a:solidFill>
                  <a:sysClr val="windowText" lastClr="000000"/>
                </a:solidFill>
                <a:effectLst/>
                <a:uLnTx/>
                <a:uFillTx/>
                <a:latin typeface="Calibri"/>
                <a:ea typeface="Calibri"/>
                <a:cs typeface="Arial"/>
              </a:rPr>
              <a:t>غير مريح</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10" name="Rectangle 9"/>
          <p:cNvSpPr/>
          <p:nvPr/>
        </p:nvSpPr>
        <p:spPr>
          <a:xfrm>
            <a:off x="6696695" y="2051596"/>
            <a:ext cx="600075" cy="33059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100" b="1">
                <a:effectLst/>
                <a:ea typeface="Calibri"/>
                <a:cs typeface="Arial"/>
              </a:rPr>
              <a:t>مساند</a:t>
            </a:r>
            <a:endParaRPr lang="en-US" sz="1100">
              <a:effectLst/>
              <a:ea typeface="Calibri"/>
              <a:cs typeface="Arial"/>
            </a:endParaRPr>
          </a:p>
        </p:txBody>
      </p:sp>
      <p:sp>
        <p:nvSpPr>
          <p:cNvPr id="11" name="Rectangle 10"/>
          <p:cNvSpPr/>
          <p:nvPr/>
        </p:nvSpPr>
        <p:spPr>
          <a:xfrm>
            <a:off x="1835696" y="1844824"/>
            <a:ext cx="834973" cy="413544"/>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r" rtl="1">
              <a:lnSpc>
                <a:spcPct val="115000"/>
              </a:lnSpc>
              <a:spcAft>
                <a:spcPts val="1000"/>
              </a:spcAft>
            </a:pPr>
            <a:r>
              <a:rPr lang="ar-SA" sz="1100" b="1" dirty="0">
                <a:effectLst/>
                <a:ea typeface="Calibri"/>
                <a:cs typeface="Arial"/>
              </a:rPr>
              <a:t>غير مساند</a:t>
            </a:r>
            <a:endParaRPr lang="en-US" sz="1100" dirty="0">
              <a:effectLst/>
              <a:ea typeface="Calibri"/>
              <a:cs typeface="Arial"/>
            </a:endParaRPr>
          </a:p>
        </p:txBody>
      </p:sp>
    </p:spTree>
    <p:extLst>
      <p:ext uri="{BB962C8B-B14F-4D97-AF65-F5344CB8AC3E}">
        <p14:creationId xmlns:p14="http://schemas.microsoft.com/office/powerpoint/2010/main" val="240998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424936" cy="55446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nSpc>
                <a:spcPct val="115000"/>
              </a:lnSpc>
              <a:spcBef>
                <a:spcPct val="20000"/>
              </a:spcBef>
              <a:spcAft>
                <a:spcPts val="1000"/>
              </a:spcAft>
              <a:buFont typeface="Arial" panose="020B0604020202020204" pitchFamily="34" charset="0"/>
            </a:pPr>
            <a:r>
              <a:rPr lang="ar-IQ" sz="2700" b="0" dirty="0" smtClean="0">
                <a:latin typeface="+mn-lt"/>
                <a:ea typeface="Calibri"/>
              </a:rPr>
              <a:t> </a:t>
            </a:r>
            <a:r>
              <a:rPr lang="ar-IQ" sz="2700" dirty="0">
                <a:latin typeface="+mn-lt"/>
                <a:ea typeface="Calibri"/>
              </a:rPr>
              <a:t>طرح </a:t>
            </a:r>
            <a:r>
              <a:rPr lang="ar-IQ" sz="2700" dirty="0" err="1">
                <a:latin typeface="+mn-lt"/>
                <a:ea typeface="Calibri"/>
              </a:rPr>
              <a:t>فدلر</a:t>
            </a:r>
            <a:r>
              <a:rPr lang="ar-IQ" sz="2700" dirty="0">
                <a:latin typeface="+mn-lt"/>
                <a:ea typeface="Calibri"/>
              </a:rPr>
              <a:t> توصيات بشان تدريب القادة فاذا كان نمط القيادة يعتمد على شخصية القائد فان تغير نمط القيادة يتطلب تغيرها جذريا </a:t>
            </a:r>
            <a:r>
              <a:rPr lang="ar-IQ" sz="2700" dirty="0" smtClean="0">
                <a:latin typeface="+mn-lt"/>
                <a:ea typeface="Calibri"/>
              </a:rPr>
              <a:t>.</a:t>
            </a:r>
            <a:br>
              <a:rPr lang="ar-IQ" sz="2700" dirty="0" smtClean="0">
                <a:latin typeface="+mn-lt"/>
                <a:ea typeface="Calibri"/>
              </a:rPr>
            </a:br>
            <a:r>
              <a:rPr lang="ar-IQ" sz="2700" dirty="0" smtClean="0">
                <a:latin typeface="+mn-lt"/>
                <a:ea typeface="Calibri"/>
              </a:rPr>
              <a:t/>
            </a:r>
            <a:br>
              <a:rPr lang="ar-IQ" sz="2700" dirty="0" smtClean="0">
                <a:latin typeface="+mn-lt"/>
                <a:ea typeface="Calibri"/>
              </a:rPr>
            </a:br>
            <a:r>
              <a:rPr lang="ar-IQ" sz="2700" dirty="0" smtClean="0">
                <a:latin typeface="+mn-lt"/>
                <a:ea typeface="Calibri"/>
              </a:rPr>
              <a:t>غير </a:t>
            </a:r>
            <a:r>
              <a:rPr lang="ar-IQ" sz="2700" dirty="0">
                <a:latin typeface="+mn-lt"/>
                <a:ea typeface="Calibri"/>
              </a:rPr>
              <a:t>ان </a:t>
            </a:r>
            <a:r>
              <a:rPr lang="ar-IQ" sz="2700" dirty="0" err="1">
                <a:latin typeface="+mn-lt"/>
                <a:ea typeface="Calibri"/>
              </a:rPr>
              <a:t>فدلر</a:t>
            </a:r>
            <a:r>
              <a:rPr lang="ar-IQ" sz="2700" dirty="0">
                <a:latin typeface="+mn-lt"/>
                <a:ea typeface="Calibri"/>
              </a:rPr>
              <a:t> يرى ان من الاجدى تغير الموقف بجعله متوافقا مع نمط القائد ويتحقق ذلك من خلال اسلوب يدار ذاتيا من قبل القائد وبشكل مبرمج حيث يملا(مقياس زميل العمل ذي الافضلية الدنيا) لغرض تحديد نمط قيادته </a:t>
            </a:r>
            <a:r>
              <a:rPr lang="ar-IQ" sz="2700" dirty="0" smtClean="0">
                <a:latin typeface="+mn-lt"/>
                <a:ea typeface="Calibri"/>
              </a:rPr>
              <a:t>،ثم </a:t>
            </a:r>
            <a:r>
              <a:rPr lang="ar-IQ" sz="2700" dirty="0">
                <a:latin typeface="+mn-lt"/>
                <a:ea typeface="Calibri"/>
              </a:rPr>
              <a:t>يوضح للقائد كيفية تحليل الموقف ثم تعديله لغرض موائمته مع نمط القائد </a:t>
            </a:r>
            <a:r>
              <a:rPr lang="ar-IQ" sz="2700" dirty="0" smtClean="0">
                <a:latin typeface="+mn-lt"/>
                <a:ea typeface="Calibri"/>
              </a:rPr>
              <a:t>.</a:t>
            </a:r>
            <a:br>
              <a:rPr lang="ar-IQ" sz="2700" dirty="0" smtClean="0">
                <a:latin typeface="+mn-lt"/>
                <a:ea typeface="Calibri"/>
              </a:rPr>
            </a:br>
            <a:r>
              <a:rPr lang="ar-IQ" sz="2700" dirty="0" smtClean="0">
                <a:latin typeface="+mn-lt"/>
                <a:ea typeface="Calibri"/>
              </a:rPr>
              <a:t/>
            </a:r>
            <a:br>
              <a:rPr lang="ar-IQ" sz="2700" dirty="0" smtClean="0">
                <a:latin typeface="+mn-lt"/>
                <a:ea typeface="Calibri"/>
              </a:rPr>
            </a:br>
            <a:r>
              <a:rPr lang="ar-IQ" sz="2700" dirty="0" smtClean="0">
                <a:latin typeface="+mn-lt"/>
                <a:ea typeface="Calibri"/>
              </a:rPr>
              <a:t>ويرى </a:t>
            </a:r>
            <a:r>
              <a:rPr lang="ar-IQ" sz="2700" dirty="0" err="1">
                <a:latin typeface="+mn-lt"/>
                <a:ea typeface="Calibri"/>
              </a:rPr>
              <a:t>فدلر</a:t>
            </a:r>
            <a:r>
              <a:rPr lang="ar-IQ" sz="2700" dirty="0">
                <a:latin typeface="+mn-lt"/>
                <a:ea typeface="Calibri"/>
              </a:rPr>
              <a:t> برنامج (موائمة القائد) قليل الكلفة ولا يحتاج الى وقت يقضيه المدرب مع القائد اذ انه يستغرق حوالي الست ساعات فقط واشارت نتائج الدراسات التي قام بها </a:t>
            </a:r>
            <a:r>
              <a:rPr lang="ar-IQ" sz="2700" dirty="0" err="1">
                <a:latin typeface="+mn-lt"/>
                <a:ea typeface="Calibri"/>
              </a:rPr>
              <a:t>فدلر</a:t>
            </a:r>
            <a:r>
              <a:rPr lang="ar-IQ" sz="2700" dirty="0">
                <a:latin typeface="+mn-lt"/>
                <a:ea typeface="Calibri"/>
              </a:rPr>
              <a:t> الى ارتفاع اداء القادة بعد (5،2) اشهر لاحقة للبرنامج وذلك بالمقارنة مع اداء القادة الذين لم ينالوا ذلك التدريب.</a:t>
            </a:r>
          </a:p>
        </p:txBody>
      </p:sp>
      <p:sp>
        <p:nvSpPr>
          <p:cNvPr id="3" name="Text Placeholder 2"/>
          <p:cNvSpPr>
            <a:spLocks noGrp="1"/>
          </p:cNvSpPr>
          <p:nvPr>
            <p:ph type="body" idx="1"/>
          </p:nvPr>
        </p:nvSpPr>
        <p:spPr>
          <a:xfrm>
            <a:off x="467544" y="116632"/>
            <a:ext cx="8568952"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nSpc>
                <a:spcPct val="115000"/>
              </a:lnSpc>
              <a:spcAft>
                <a:spcPts val="1000"/>
              </a:spcAft>
            </a:pPr>
            <a:r>
              <a:rPr lang="ar-IQ" sz="2400" b="1" cap="all" dirty="0" smtClean="0">
                <a:solidFill>
                  <a:srgbClr val="FF0000"/>
                </a:solidFill>
                <a:ea typeface="Calibri"/>
                <a:cs typeface="+mj-cs"/>
              </a:rPr>
              <a:t>3</a:t>
            </a:r>
            <a:r>
              <a:rPr lang="ar-IQ" sz="2500" b="1" cap="all" dirty="0" smtClean="0">
                <a:solidFill>
                  <a:srgbClr val="FF0000"/>
                </a:solidFill>
                <a:ea typeface="Calibri"/>
                <a:cs typeface="+mj-cs"/>
              </a:rPr>
              <a:t>-تدريب </a:t>
            </a:r>
            <a:r>
              <a:rPr lang="ar-IQ" sz="2500" b="1" cap="all" dirty="0">
                <a:solidFill>
                  <a:srgbClr val="FF0000"/>
                </a:solidFill>
                <a:ea typeface="Calibri"/>
                <a:cs typeface="+mj-cs"/>
              </a:rPr>
              <a:t>القادة </a:t>
            </a: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116633"/>
            <a:ext cx="8242175" cy="864096"/>
          </a:xfrm>
          <a:solidFill>
            <a:schemeClr val="tx2">
              <a:lumMod val="20000"/>
              <a:lumOff val="80000"/>
            </a:schemeClr>
          </a:solidFill>
        </p:spPr>
        <p:txBody>
          <a:bodyPr>
            <a:normAutofit fontScale="90000"/>
          </a:bodyPr>
          <a:lstStyle/>
          <a:p>
            <a:r>
              <a:rPr lang="ar-IQ" sz="2700" dirty="0" smtClean="0">
                <a:solidFill>
                  <a:srgbClr val="FF0000"/>
                </a:solidFill>
              </a:rPr>
              <a:t>4-تقيم </a:t>
            </a:r>
            <a:r>
              <a:rPr lang="ar-IQ" sz="2700" dirty="0">
                <a:solidFill>
                  <a:srgbClr val="FF0000"/>
                </a:solidFill>
              </a:rPr>
              <a:t>الانموذج </a:t>
            </a:r>
            <a:r>
              <a:rPr lang="ar-IQ" sz="2700" dirty="0" err="1">
                <a:solidFill>
                  <a:srgbClr val="FF0000"/>
                </a:solidFill>
              </a:rPr>
              <a:t>الموقفي</a:t>
            </a:r>
            <a:r>
              <a:rPr lang="ar-IQ" dirty="0"/>
              <a:t/>
            </a:r>
            <a:br>
              <a:rPr lang="ar-IQ" dirty="0"/>
            </a:br>
            <a:endParaRPr lang="ar-IQ" dirty="0"/>
          </a:p>
        </p:txBody>
      </p:sp>
      <p:sp>
        <p:nvSpPr>
          <p:cNvPr id="3" name="Text Placeholder 2"/>
          <p:cNvSpPr>
            <a:spLocks noGrp="1"/>
          </p:cNvSpPr>
          <p:nvPr>
            <p:ph type="body" idx="1"/>
          </p:nvPr>
        </p:nvSpPr>
        <p:spPr>
          <a:xfrm>
            <a:off x="722312" y="1412776"/>
            <a:ext cx="8242175" cy="4968552"/>
          </a:xfrm>
          <a:solidFill>
            <a:schemeClr val="tx2">
              <a:lumMod val="20000"/>
              <a:lumOff val="80000"/>
            </a:schemeClr>
          </a:solidFill>
        </p:spPr>
        <p:txBody>
          <a:bodyPr/>
          <a:lstStyle/>
          <a:p>
            <a:r>
              <a:rPr lang="ar-SA" sz="2400" b="1" cap="all" dirty="0">
                <a:solidFill>
                  <a:prstClr val="black"/>
                </a:solidFill>
                <a:ea typeface="+mj-ea"/>
                <a:cs typeface="Times New Roman"/>
              </a:rPr>
              <a:t>يعاني الانموذج </a:t>
            </a:r>
            <a:r>
              <a:rPr lang="ar-SA" sz="2400" b="1" cap="all" dirty="0" err="1">
                <a:solidFill>
                  <a:prstClr val="black"/>
                </a:solidFill>
                <a:ea typeface="+mj-ea"/>
                <a:cs typeface="Times New Roman"/>
              </a:rPr>
              <a:t>الموقفي</a:t>
            </a:r>
            <a:r>
              <a:rPr lang="ar-SA" sz="2400" b="1" cap="all" dirty="0">
                <a:solidFill>
                  <a:prstClr val="black"/>
                </a:solidFill>
                <a:ea typeface="+mj-ea"/>
                <a:cs typeface="Times New Roman"/>
              </a:rPr>
              <a:t> من عدد من السلبيات :-</a:t>
            </a:r>
            <a:br>
              <a:rPr lang="ar-SA" sz="2400" b="1" cap="all" dirty="0">
                <a:solidFill>
                  <a:prstClr val="black"/>
                </a:solidFill>
                <a:ea typeface="+mj-ea"/>
                <a:cs typeface="Times New Roman"/>
              </a:rPr>
            </a:br>
            <a:r>
              <a:rPr lang="ar-SA" sz="2400" b="1" cap="all" dirty="0">
                <a:solidFill>
                  <a:prstClr val="black"/>
                </a:solidFill>
                <a:ea typeface="+mj-ea"/>
                <a:cs typeface="Times New Roman"/>
              </a:rPr>
              <a:t>فالعوامل </a:t>
            </a:r>
            <a:r>
              <a:rPr lang="ar-SA" sz="2400" b="1" cap="all" dirty="0" err="1">
                <a:solidFill>
                  <a:prstClr val="black"/>
                </a:solidFill>
                <a:ea typeface="+mj-ea"/>
                <a:cs typeface="Times New Roman"/>
              </a:rPr>
              <a:t>الموقفية</a:t>
            </a:r>
            <a:r>
              <a:rPr lang="ar-SA" sz="2400" b="1" cap="all" dirty="0">
                <a:solidFill>
                  <a:prstClr val="black"/>
                </a:solidFill>
                <a:ea typeface="+mj-ea"/>
                <a:cs typeface="Times New Roman"/>
              </a:rPr>
              <a:t> الثلاثة المقررة من قبل </a:t>
            </a:r>
            <a:r>
              <a:rPr lang="ar-SA" sz="2400" b="1" cap="all" dirty="0" err="1">
                <a:solidFill>
                  <a:prstClr val="black"/>
                </a:solidFill>
                <a:ea typeface="+mj-ea"/>
                <a:cs typeface="Times New Roman"/>
              </a:rPr>
              <a:t>فدلر</a:t>
            </a:r>
            <a:r>
              <a:rPr lang="ar-SA" sz="2400" b="1" cap="all" dirty="0">
                <a:solidFill>
                  <a:prstClr val="black"/>
                </a:solidFill>
                <a:ea typeface="+mj-ea"/>
                <a:cs typeface="Times New Roman"/>
              </a:rPr>
              <a:t> هي جزء من العوامل المهمة فهناك الى جانب ذلك منظومة المكافآت في المنظمة ،ودرجة تماسك الجماعة ،مهارات وتدريب اعضاء الجماعة، كلها قد يؤثر في اداء الجماعة كما انه في الوقت الذي يتنبأ به الانموذج بالظروف التي يبرز فيها نمط قيادي فاعل فانه لا يفسر عملية القيادة واخيرا فانه ليس من السهل في الواقع العملي تغيير عوامل الموقف لكي توائم مع نمط القائد.</a:t>
            </a:r>
            <a:br>
              <a:rPr lang="ar-SA" sz="2400" b="1" cap="all" dirty="0">
                <a:solidFill>
                  <a:prstClr val="black"/>
                </a:solidFill>
                <a:ea typeface="+mj-ea"/>
                <a:cs typeface="Times New Roman"/>
              </a:rPr>
            </a:br>
            <a:r>
              <a:rPr lang="en-US" sz="2400" b="1" cap="all" dirty="0">
                <a:solidFill>
                  <a:prstClr val="black"/>
                </a:solidFill>
                <a:ea typeface="+mj-ea"/>
                <a:cs typeface="+mj-cs"/>
              </a:rPr>
              <a:t/>
            </a:r>
            <a:br>
              <a:rPr lang="en-US" sz="2400" b="1" cap="all" dirty="0">
                <a:solidFill>
                  <a:prstClr val="black"/>
                </a:solidFill>
                <a:ea typeface="+mj-ea"/>
                <a:cs typeface="+mj-cs"/>
              </a:rPr>
            </a:br>
            <a:r>
              <a:rPr lang="ar-SA" sz="2400" b="1" cap="all" dirty="0">
                <a:solidFill>
                  <a:prstClr val="black"/>
                </a:solidFill>
                <a:ea typeface="+mj-ea"/>
                <a:cs typeface="Times New Roman"/>
              </a:rPr>
              <a:t>مزايا الانموذج </a:t>
            </a:r>
            <a:r>
              <a:rPr lang="ar-SA" sz="2400" b="1" cap="all" dirty="0" err="1">
                <a:solidFill>
                  <a:prstClr val="black"/>
                </a:solidFill>
                <a:ea typeface="+mj-ea"/>
                <a:cs typeface="Times New Roman"/>
              </a:rPr>
              <a:t>الموقفي</a:t>
            </a:r>
            <a:r>
              <a:rPr lang="ar-SA" sz="2400" b="1" cap="all" dirty="0">
                <a:solidFill>
                  <a:prstClr val="black"/>
                </a:solidFill>
                <a:ea typeface="+mj-ea"/>
                <a:cs typeface="Times New Roman"/>
              </a:rPr>
              <a:t> :التأكد على الطبيعة </a:t>
            </a:r>
            <a:r>
              <a:rPr lang="ar-SA" sz="2400" b="1" cap="all" dirty="0" err="1">
                <a:solidFill>
                  <a:prstClr val="black"/>
                </a:solidFill>
                <a:ea typeface="+mj-ea"/>
                <a:cs typeface="Times New Roman"/>
              </a:rPr>
              <a:t>الموقفية</a:t>
            </a:r>
            <a:r>
              <a:rPr lang="ar-SA" sz="2400" b="1" cap="all" dirty="0">
                <a:solidFill>
                  <a:prstClr val="black"/>
                </a:solidFill>
                <a:ea typeface="+mj-ea"/>
                <a:cs typeface="Times New Roman"/>
              </a:rPr>
              <a:t> للقيادة ويوضح لنا كيف ان أي فرد قد ينجح او يفشل كقائد فالقيادة تتضمن اكثر من مجرد صفات القائد وسلوكه.</a:t>
            </a:r>
            <a:r>
              <a:rPr lang="en-US" sz="2400" b="1" cap="all" dirty="0">
                <a:solidFill>
                  <a:prstClr val="black"/>
                </a:solidFill>
                <a:ea typeface="+mj-ea"/>
                <a:cs typeface="+mj-cs"/>
              </a:rPr>
              <a:t/>
            </a:r>
            <a:br>
              <a:rPr lang="en-US" sz="2400" b="1" cap="all" dirty="0">
                <a:solidFill>
                  <a:prstClr val="black"/>
                </a:solidFill>
                <a:ea typeface="+mj-ea"/>
                <a:cs typeface="+mj-cs"/>
              </a:rPr>
            </a:br>
            <a:endParaRPr lang="ar-IQ" dirty="0"/>
          </a:p>
        </p:txBody>
      </p:sp>
    </p:spTree>
    <p:extLst>
      <p:ext uri="{BB962C8B-B14F-4D97-AF65-F5344CB8AC3E}">
        <p14:creationId xmlns:p14="http://schemas.microsoft.com/office/powerpoint/2010/main" val="84567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88641"/>
            <a:ext cx="7772400" cy="864096"/>
          </a:xfrm>
          <a:solidFill>
            <a:schemeClr val="tx2">
              <a:lumMod val="20000"/>
              <a:lumOff val="80000"/>
            </a:schemeClr>
          </a:solidFill>
        </p:spPr>
        <p:txBody>
          <a:bodyPr>
            <a:normAutofit/>
          </a:bodyPr>
          <a:lstStyle/>
          <a:p>
            <a:r>
              <a:rPr lang="ar-IQ" sz="2800" dirty="0">
                <a:solidFill>
                  <a:srgbClr val="FF0000"/>
                </a:solidFill>
              </a:rPr>
              <a:t>نظرية المسار-الهدف في القيادة</a:t>
            </a:r>
          </a:p>
        </p:txBody>
      </p:sp>
      <p:sp>
        <p:nvSpPr>
          <p:cNvPr id="3" name="Text Placeholder 2"/>
          <p:cNvSpPr>
            <a:spLocks noGrp="1"/>
          </p:cNvSpPr>
          <p:nvPr>
            <p:ph type="body" idx="1"/>
          </p:nvPr>
        </p:nvSpPr>
        <p:spPr>
          <a:xfrm>
            <a:off x="722313" y="1268760"/>
            <a:ext cx="7772400" cy="4752527"/>
          </a:xfrm>
          <a:solidFill>
            <a:schemeClr val="tx2">
              <a:lumMod val="20000"/>
              <a:lumOff val="80000"/>
            </a:schemeClr>
          </a:solidFill>
        </p:spPr>
        <p:txBody>
          <a:bodyPr/>
          <a:lstStyle/>
          <a:p>
            <a:r>
              <a:rPr lang="ar-IQ" sz="2400" b="1" dirty="0" smtClean="0">
                <a:solidFill>
                  <a:srgbClr val="FF0000"/>
                </a:solidFill>
              </a:rPr>
              <a:t>1-طبيعة </a:t>
            </a:r>
            <a:r>
              <a:rPr lang="ar-IQ" sz="2400" b="1" dirty="0">
                <a:solidFill>
                  <a:srgbClr val="FF0000"/>
                </a:solidFill>
              </a:rPr>
              <a:t>المسار –الهدف في القيادة </a:t>
            </a:r>
            <a:r>
              <a:rPr lang="ar-IQ" sz="2400" b="1" dirty="0" smtClean="0">
                <a:solidFill>
                  <a:srgbClr val="FF0000"/>
                </a:solidFill>
              </a:rPr>
              <a:t>وانماطها</a:t>
            </a:r>
          </a:p>
          <a:p>
            <a:r>
              <a:rPr lang="ar-IQ" sz="2400" b="1" dirty="0">
                <a:solidFill>
                  <a:schemeClr val="tx1"/>
                </a:solidFill>
              </a:rPr>
              <a:t>طرحت هذه النظرية اربعة انماط قيادية هي:</a:t>
            </a:r>
          </a:p>
          <a:p>
            <a:r>
              <a:rPr lang="ar-IQ" sz="2400" b="1" dirty="0" smtClean="0">
                <a:solidFill>
                  <a:schemeClr val="tx1"/>
                </a:solidFill>
              </a:rPr>
              <a:t>أ- </a:t>
            </a:r>
            <a:r>
              <a:rPr lang="ar-IQ" sz="2400" b="1" dirty="0">
                <a:solidFill>
                  <a:schemeClr val="tx1"/>
                </a:solidFill>
              </a:rPr>
              <a:t>القيادة الموجهة</a:t>
            </a:r>
            <a:r>
              <a:rPr lang="ar-IQ" sz="2400" b="1" dirty="0" smtClean="0">
                <a:solidFill>
                  <a:schemeClr val="tx1"/>
                </a:solidFill>
              </a:rPr>
              <a:t>: توجه </a:t>
            </a:r>
            <a:r>
              <a:rPr lang="ar-IQ" sz="2400" b="1" dirty="0">
                <a:solidFill>
                  <a:schemeClr val="tx1"/>
                </a:solidFill>
              </a:rPr>
              <a:t>المرؤوسين الى المطلوب انجازه وتحديد لهم الكيفية التي تنجز المهمة.</a:t>
            </a:r>
          </a:p>
          <a:p>
            <a:r>
              <a:rPr lang="ar-IQ" sz="2400" b="1" dirty="0" smtClean="0">
                <a:solidFill>
                  <a:schemeClr val="tx1"/>
                </a:solidFill>
              </a:rPr>
              <a:t>ب-القيادة </a:t>
            </a:r>
            <a:r>
              <a:rPr lang="ar-IQ" sz="2400" b="1" dirty="0">
                <a:solidFill>
                  <a:schemeClr val="tx1"/>
                </a:solidFill>
              </a:rPr>
              <a:t>المساندة</a:t>
            </a:r>
            <a:r>
              <a:rPr lang="ar-IQ" sz="2400" b="1" dirty="0" smtClean="0">
                <a:solidFill>
                  <a:schemeClr val="tx1"/>
                </a:solidFill>
              </a:rPr>
              <a:t>: تهتم </a:t>
            </a:r>
            <a:r>
              <a:rPr lang="ar-IQ" sz="2400" b="1" dirty="0">
                <a:solidFill>
                  <a:schemeClr val="tx1"/>
                </a:solidFill>
              </a:rPr>
              <a:t>بحاجات المرؤوسين وتعمل على جعل لهم مرتعا </a:t>
            </a:r>
            <a:r>
              <a:rPr lang="ar-IQ" sz="2400" b="1" dirty="0" smtClean="0">
                <a:solidFill>
                  <a:schemeClr val="tx1"/>
                </a:solidFill>
              </a:rPr>
              <a:t>مناخه </a:t>
            </a:r>
            <a:r>
              <a:rPr lang="ar-IQ" sz="2400" b="1" dirty="0">
                <a:solidFill>
                  <a:schemeClr val="tx1"/>
                </a:solidFill>
              </a:rPr>
              <a:t>وديا وسهل الانضمام اليه .</a:t>
            </a:r>
          </a:p>
          <a:p>
            <a:r>
              <a:rPr lang="ar-IQ" sz="2400" b="1" dirty="0" smtClean="0">
                <a:solidFill>
                  <a:schemeClr val="tx1"/>
                </a:solidFill>
              </a:rPr>
              <a:t>ج-القيادة </a:t>
            </a:r>
            <a:r>
              <a:rPr lang="ar-IQ" sz="2400" b="1" dirty="0">
                <a:solidFill>
                  <a:schemeClr val="tx1"/>
                </a:solidFill>
              </a:rPr>
              <a:t>المشاركة</a:t>
            </a:r>
            <a:r>
              <a:rPr lang="ar-IQ" sz="2400" b="1" dirty="0" smtClean="0">
                <a:solidFill>
                  <a:schemeClr val="tx1"/>
                </a:solidFill>
              </a:rPr>
              <a:t>: تستشير المرؤوسين وتأخذ </a:t>
            </a:r>
            <a:r>
              <a:rPr lang="ar-IQ" sz="2400" b="1" dirty="0">
                <a:solidFill>
                  <a:schemeClr val="tx1"/>
                </a:solidFill>
              </a:rPr>
              <a:t>مقترحاتهم بالاعتبار عندما تنفذ القرار</a:t>
            </a:r>
          </a:p>
          <a:p>
            <a:r>
              <a:rPr lang="ar-IQ" sz="2400" b="1" dirty="0" smtClean="0">
                <a:solidFill>
                  <a:schemeClr val="tx1"/>
                </a:solidFill>
              </a:rPr>
              <a:t>د-لقيادة </a:t>
            </a:r>
            <a:r>
              <a:rPr lang="ar-IQ" sz="2400" b="1" dirty="0">
                <a:solidFill>
                  <a:schemeClr val="tx1"/>
                </a:solidFill>
              </a:rPr>
              <a:t>المتوجه </a:t>
            </a:r>
            <a:r>
              <a:rPr lang="ar-IQ" sz="2400" b="1" dirty="0" smtClean="0">
                <a:solidFill>
                  <a:schemeClr val="tx1"/>
                </a:solidFill>
              </a:rPr>
              <a:t>للإنجاز: </a:t>
            </a:r>
            <a:r>
              <a:rPr lang="ar-IQ" sz="2400" b="1" dirty="0">
                <a:solidFill>
                  <a:schemeClr val="tx1"/>
                </a:solidFill>
              </a:rPr>
              <a:t>تؤكد على التميز في الاداء وتثق </a:t>
            </a:r>
            <a:r>
              <a:rPr lang="ar-IQ" sz="2400" b="1" dirty="0" smtClean="0">
                <a:solidFill>
                  <a:schemeClr val="tx1"/>
                </a:solidFill>
              </a:rPr>
              <a:t>بتحمل المرؤوسين </a:t>
            </a:r>
            <a:r>
              <a:rPr lang="ar-IQ" sz="2400" b="1" dirty="0">
                <a:solidFill>
                  <a:schemeClr val="tx1"/>
                </a:solidFill>
              </a:rPr>
              <a:t>وبتحقيقهم الهدف ومواجهتهم للتحديات.</a:t>
            </a:r>
          </a:p>
          <a:p>
            <a:endParaRPr lang="ar-IQ" dirty="0"/>
          </a:p>
        </p:txBody>
      </p:sp>
    </p:spTree>
    <p:extLst>
      <p:ext uri="{BB962C8B-B14F-4D97-AF65-F5344CB8AC3E}">
        <p14:creationId xmlns:p14="http://schemas.microsoft.com/office/powerpoint/2010/main" val="109690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260649"/>
            <a:ext cx="8242175" cy="864095"/>
          </a:xfrm>
          <a:solidFill>
            <a:schemeClr val="tx2">
              <a:lumMod val="20000"/>
              <a:lumOff val="80000"/>
            </a:schemeClr>
          </a:solidFill>
        </p:spPr>
        <p:txBody>
          <a:bodyPr>
            <a:normAutofit fontScale="90000"/>
          </a:bodyPr>
          <a:lstStyle/>
          <a:p>
            <a:r>
              <a:rPr lang="ar-IQ" sz="2800" dirty="0" smtClean="0">
                <a:solidFill>
                  <a:srgbClr val="FF0000"/>
                </a:solidFill>
              </a:rPr>
              <a:t>2- </a:t>
            </a:r>
            <a:r>
              <a:rPr lang="ar-IQ" sz="2800" dirty="0">
                <a:solidFill>
                  <a:srgbClr val="FF0000"/>
                </a:solidFill>
              </a:rPr>
              <a:t>التغيرات </a:t>
            </a:r>
            <a:r>
              <a:rPr lang="ar-IQ" sz="2800" dirty="0" err="1">
                <a:solidFill>
                  <a:srgbClr val="FF0000"/>
                </a:solidFill>
              </a:rPr>
              <a:t>الموقفية</a:t>
            </a:r>
            <a:r>
              <a:rPr lang="ar-IQ" sz="2800" dirty="0">
                <a:solidFill>
                  <a:srgbClr val="FF0000"/>
                </a:solidFill>
              </a:rPr>
              <a:t> الرئيسية</a:t>
            </a:r>
            <a:r>
              <a:rPr lang="ar-IQ" dirty="0"/>
              <a:t/>
            </a:r>
            <a:br>
              <a:rPr lang="ar-IQ" dirty="0"/>
            </a:br>
            <a:endParaRPr lang="ar-IQ" dirty="0"/>
          </a:p>
        </p:txBody>
      </p:sp>
      <p:sp>
        <p:nvSpPr>
          <p:cNvPr id="3" name="Text Placeholder 2"/>
          <p:cNvSpPr>
            <a:spLocks noGrp="1"/>
          </p:cNvSpPr>
          <p:nvPr>
            <p:ph type="body" idx="1"/>
          </p:nvPr>
        </p:nvSpPr>
        <p:spPr>
          <a:xfrm>
            <a:off x="467544" y="1412776"/>
            <a:ext cx="8424935" cy="5184576"/>
          </a:xfrm>
          <a:solidFill>
            <a:schemeClr val="tx2">
              <a:lumMod val="20000"/>
              <a:lumOff val="80000"/>
            </a:schemeClr>
          </a:solidFill>
        </p:spPr>
        <p:txBody>
          <a:bodyPr>
            <a:normAutofit/>
          </a:bodyPr>
          <a:lstStyle/>
          <a:p>
            <a:r>
              <a:rPr lang="ar-IQ" sz="2400" b="1" dirty="0" smtClean="0">
                <a:solidFill>
                  <a:schemeClr val="tx1"/>
                </a:solidFill>
              </a:rPr>
              <a:t>اعتمدت </a:t>
            </a:r>
            <a:r>
              <a:rPr lang="ar-IQ" sz="2400" b="1" dirty="0">
                <a:solidFill>
                  <a:schemeClr val="tx1"/>
                </a:solidFill>
              </a:rPr>
              <a:t>هذه النظرية متغيرين موقفين رئيسيين هما:</a:t>
            </a:r>
          </a:p>
          <a:p>
            <a:r>
              <a:rPr lang="ar-IQ" sz="2400" b="1" dirty="0" smtClean="0">
                <a:solidFill>
                  <a:schemeClr val="tx1"/>
                </a:solidFill>
              </a:rPr>
              <a:t>أ-الصفات </a:t>
            </a:r>
            <a:r>
              <a:rPr lang="ar-IQ" sz="2400" b="1" dirty="0">
                <a:solidFill>
                  <a:schemeClr val="tx1"/>
                </a:solidFill>
              </a:rPr>
              <a:t>الشخصية للمرؤوسين</a:t>
            </a:r>
          </a:p>
          <a:p>
            <a:r>
              <a:rPr lang="ar-IQ" sz="2400" b="1" dirty="0" smtClean="0">
                <a:solidFill>
                  <a:schemeClr val="tx1"/>
                </a:solidFill>
              </a:rPr>
              <a:t>ب- </a:t>
            </a:r>
            <a:r>
              <a:rPr lang="ar-IQ" sz="2400" b="1" dirty="0">
                <a:solidFill>
                  <a:schemeClr val="tx1"/>
                </a:solidFill>
              </a:rPr>
              <a:t>الضغوط والطلبات البيئية التي يعالجها المرؤوسين لتحقيق اهداف العمل وعلى القائد ان </a:t>
            </a:r>
            <a:r>
              <a:rPr lang="ar-IQ" sz="2400" b="1" dirty="0" smtClean="0">
                <a:solidFill>
                  <a:schemeClr val="tx1"/>
                </a:solidFill>
              </a:rPr>
              <a:t>يأخذ </a:t>
            </a:r>
            <a:r>
              <a:rPr lang="ar-IQ" sz="2400" b="1" dirty="0">
                <a:solidFill>
                  <a:schemeClr val="tx1"/>
                </a:solidFill>
              </a:rPr>
              <a:t>هذين العاملين معا بالاعتبار في تحديد نمطه القيادي واشارت الدراسات ان المرؤوسين الراغبين في السيطرة على شؤونهم وتقرير مصيرهم بنفسهم اكثر ميلا لنمط (القيادة المشاركة) </a:t>
            </a:r>
            <a:r>
              <a:rPr lang="ar-IQ" sz="2400" b="1" dirty="0" smtClean="0">
                <a:solidFill>
                  <a:schemeClr val="tx1"/>
                </a:solidFill>
              </a:rPr>
              <a:t>.</a:t>
            </a:r>
          </a:p>
          <a:p>
            <a:r>
              <a:rPr lang="ar-IQ" sz="2400" b="1" dirty="0" smtClean="0">
                <a:solidFill>
                  <a:schemeClr val="tx1"/>
                </a:solidFill>
              </a:rPr>
              <a:t>بين </a:t>
            </a:r>
            <a:r>
              <a:rPr lang="ar-IQ" sz="2400" b="1" dirty="0">
                <a:solidFill>
                  <a:schemeClr val="tx1"/>
                </a:solidFill>
              </a:rPr>
              <a:t>المرؤوسين المؤمنين بالأقدار اكثر ميلا لنمط(القيادة </a:t>
            </a:r>
            <a:r>
              <a:rPr lang="ar-IQ" sz="2400" b="1" dirty="0" smtClean="0">
                <a:solidFill>
                  <a:schemeClr val="tx1"/>
                </a:solidFill>
              </a:rPr>
              <a:t>الموجهة).</a:t>
            </a:r>
          </a:p>
          <a:p>
            <a:r>
              <a:rPr lang="ar-IQ" sz="2400" b="1" dirty="0" smtClean="0">
                <a:solidFill>
                  <a:schemeClr val="tx1"/>
                </a:solidFill>
              </a:rPr>
              <a:t> وبخصوص </a:t>
            </a:r>
            <a:r>
              <a:rPr lang="ar-IQ" sz="2400" b="1" dirty="0">
                <a:solidFill>
                  <a:schemeClr val="tx1"/>
                </a:solidFill>
              </a:rPr>
              <a:t>المتغير الثاني اتضح ما كانت المهمة غير </a:t>
            </a:r>
            <a:r>
              <a:rPr lang="ar-IQ" sz="2400" b="1" dirty="0" err="1">
                <a:solidFill>
                  <a:schemeClr val="tx1"/>
                </a:solidFill>
              </a:rPr>
              <a:t>مهيكلة</a:t>
            </a:r>
            <a:r>
              <a:rPr lang="ar-IQ" sz="2400" b="1" dirty="0">
                <a:solidFill>
                  <a:schemeClr val="tx1"/>
                </a:solidFill>
              </a:rPr>
              <a:t> كان نمط (القيادة الموجهة) الاكثر فاعلية </a:t>
            </a:r>
            <a:r>
              <a:rPr lang="ar-IQ" sz="2400" b="1" dirty="0" smtClean="0">
                <a:solidFill>
                  <a:schemeClr val="tx1"/>
                </a:solidFill>
              </a:rPr>
              <a:t>.</a:t>
            </a:r>
          </a:p>
          <a:p>
            <a:r>
              <a:rPr lang="ar-IQ" sz="2400" b="1" dirty="0" smtClean="0">
                <a:solidFill>
                  <a:schemeClr val="tx1"/>
                </a:solidFill>
              </a:rPr>
              <a:t>وبالمقابل </a:t>
            </a:r>
            <a:r>
              <a:rPr lang="ar-IQ" sz="2400" b="1" dirty="0">
                <a:solidFill>
                  <a:schemeClr val="tx1"/>
                </a:solidFill>
              </a:rPr>
              <a:t>تبرز اهمية (القيادة المساندة)عندما يعمل المرؤوسين في مهمات مليئة بعناصر القلق والاحباط.</a:t>
            </a:r>
          </a:p>
          <a:p>
            <a:endParaRPr lang="ar-IQ" sz="2400" b="1" dirty="0">
              <a:solidFill>
                <a:schemeClr val="tx1"/>
              </a:solidFill>
            </a:endParaRPr>
          </a:p>
        </p:txBody>
      </p:sp>
    </p:spTree>
    <p:extLst>
      <p:ext uri="{BB962C8B-B14F-4D97-AF65-F5344CB8AC3E}">
        <p14:creationId xmlns:p14="http://schemas.microsoft.com/office/powerpoint/2010/main" val="848267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486</TotalTime>
  <Words>488</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المحاضرة الثانية/ فصل القيادة</vt:lpstr>
      <vt:lpstr>    تقوم هذه النظرية على اساس تحديد خصائص القيادة بعيدا عن ربطها بسمات شخصية وسلوكية بل ترتبط بمتغيرات الموقف وتأثيرها في فاعلية القيادة على النحو الاتي:   1-الانموذج الموقفي للقيادة  وهو نموذج فيدلر حيث اكد على ان اكثر انماط القيادة فاعلية يعتمد على موقف معين وتبويب الموقف من حيث ايجابياتها للقائد أي الدرجة التي يسمح بها الموقف للقائد للتأثير في سلوك اعضاء الجماعة. أ-العلاقة بين القائد والعضو  ب-هيكل المهمة: درجة وضوح متطلبات اداء المرؤوسين للمهمة ج-وضعية قوة القائد او مدى القوة الشرعية للقائد    </vt:lpstr>
      <vt:lpstr> وبتميز افضل موقف بانه يجمع كل من العلاقات المتينة بين القائد والمرؤوسين والمهمات المهيكلة جدا والوضعية المتينة لقوة القائد الرسمية وبمفاعلة هذه العوامل الثلاثة يمكن الحصول ثمانية مواقف قيادية محتملة تتفاوت بين اكثرها ايجابية الى اكثرها سلبية كما في الشكل الاتي</vt:lpstr>
      <vt:lpstr>بوب فدلر انماط القيادة في المجموعتين التقليديتين (التوجه للمهمة، التوجه للعلاقات) ولكن مع فارق مهمم اكد عليه فالنمطان يؤلفان نهايتي مقياس متواصل وليس بعدين مستقلين .   ونمط القيادة حسب نظرية فدلر يعكس هيكل حاجات القائد التي تحفز سلوكه في المواقف القيادية المختلفة ،وعليه فنمط قيادة أي مدير يعتمد على شخصيته التي لا يمكن تغيرها بسرعة وقياس نمط القائد من خلال استجاباته لادات اختبارية تسمى مقياس (زميل العمل ذي الافضلية الدنيا) وهي كما في الشكل التالي.  </vt:lpstr>
      <vt:lpstr>PowerPoint Presentation</vt:lpstr>
      <vt:lpstr> طرح فدلر توصيات بشان تدريب القادة فاذا كان نمط القيادة يعتمد على شخصية القائد فان تغير نمط القيادة يتطلب تغيرها جذريا .  غير ان فدلر يرى ان من الاجدى تغير الموقف بجعله متوافقا مع نمط القائد ويتحقق ذلك من خلال اسلوب يدار ذاتيا من قبل القائد وبشكل مبرمج حيث يملا(مقياس زميل العمل ذي الافضلية الدنيا) لغرض تحديد نمط قيادته ،ثم يوضح للقائد كيفية تحليل الموقف ثم تعديله لغرض موائمته مع نمط القائد .  ويرى فدلر برنامج (موائمة القائد) قليل الكلفة ولا يحتاج الى وقت يقضيه المدرب مع القائد اذ انه يستغرق حوالي الست ساعات فقط واشارت نتائج الدراسات التي قام بها فدلر الى ارتفاع اداء القادة بعد (5،2) اشهر لاحقة للبرنامج وذلك بالمقارنة مع اداء القادة الذين لم ينالوا ذلك التدريب.</vt:lpstr>
      <vt:lpstr>4-تقيم الانموذج الموقفي </vt:lpstr>
      <vt:lpstr>نظرية المسار-الهدف في القيادة</vt:lpstr>
      <vt:lpstr>2- التغيرات الموقفية الرئيسية </vt:lpstr>
      <vt:lpstr>3-تقييم نظرية المسار-الهدف في القيادة</vt:lpstr>
      <vt:lpstr>الادارة المشاركة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Mohammed</cp:lastModifiedBy>
  <cp:revision>48</cp:revision>
  <dcterms:created xsi:type="dcterms:W3CDTF">2020-03-29T19:43:28Z</dcterms:created>
  <dcterms:modified xsi:type="dcterms:W3CDTF">2020-06-22T21:10:07Z</dcterms:modified>
</cp:coreProperties>
</file>