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2" r:id="rId1"/>
  </p:sldMasterIdLst>
  <p:sldIdLst>
    <p:sldId id="256" r:id="rId2"/>
    <p:sldId id="269" r:id="rId3"/>
    <p:sldId id="270" r:id="rId4"/>
    <p:sldId id="272" r:id="rId5"/>
    <p:sldId id="259" r:id="rId6"/>
    <p:sldId id="273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863738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096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69458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4799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6705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88530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76615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6722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0364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229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6489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816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160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55077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5460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43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481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B8ABB09-4A1D-463E-8065-109CC2B7EFAA}" type="datetimeFigureOut">
              <a:rPr lang="ar-SA" smtClean="0"/>
              <a:pPr/>
              <a:t>26/03/1444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62081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99592" y="1196752"/>
            <a:ext cx="7854696" cy="3456384"/>
          </a:xfrm>
        </p:spPr>
        <p:txBody>
          <a:bodyPr>
            <a:normAutofit/>
          </a:bodyPr>
          <a:lstStyle/>
          <a:p>
            <a:pPr algn="ctr"/>
            <a:r>
              <a:rPr lang="ar-IQ" sz="2000" b="1" dirty="0" smtClean="0">
                <a:solidFill>
                  <a:srgbClr val="00B0F0"/>
                </a:solidFill>
              </a:rPr>
              <a:t>جامعة بغداد – كلية الإدارة والاقتصاد</a:t>
            </a:r>
            <a:endParaRPr lang="en-US" sz="2000" b="1" dirty="0" smtClean="0">
              <a:solidFill>
                <a:srgbClr val="00B0F0"/>
              </a:solidFill>
            </a:endParaRPr>
          </a:p>
          <a:p>
            <a:pPr algn="ctr"/>
            <a:r>
              <a:rPr lang="ar-IQ" sz="2000" b="1" dirty="0" smtClean="0">
                <a:solidFill>
                  <a:srgbClr val="00B0F0"/>
                </a:solidFill>
              </a:rPr>
              <a:t>القسم:- الإدارة الصناعية</a:t>
            </a:r>
            <a:endParaRPr lang="en-US" sz="2000" b="1" dirty="0" smtClean="0">
              <a:solidFill>
                <a:srgbClr val="00B0F0"/>
              </a:solidFill>
            </a:endParaRPr>
          </a:p>
          <a:p>
            <a:pPr algn="ctr"/>
            <a:r>
              <a:rPr lang="ar-IQ" sz="2000" b="1" dirty="0" smtClean="0">
                <a:solidFill>
                  <a:srgbClr val="00B0F0"/>
                </a:solidFill>
              </a:rPr>
              <a:t>المادة:- إدارة المواد</a:t>
            </a:r>
            <a:endParaRPr lang="en-US" sz="2000" b="1" dirty="0" smtClean="0">
              <a:solidFill>
                <a:srgbClr val="00B0F0"/>
              </a:solidFill>
            </a:endParaRPr>
          </a:p>
          <a:p>
            <a:pPr algn="ctr"/>
            <a:r>
              <a:rPr lang="ar-IQ" sz="2000" b="1" dirty="0" smtClean="0">
                <a:solidFill>
                  <a:srgbClr val="00B0F0"/>
                </a:solidFill>
              </a:rPr>
              <a:t>المرحلة:- الثالثة</a:t>
            </a:r>
            <a:endParaRPr lang="en-US" sz="2000" b="1" dirty="0" smtClean="0">
              <a:solidFill>
                <a:srgbClr val="00B0F0"/>
              </a:solidFill>
            </a:endParaRPr>
          </a:p>
          <a:p>
            <a:pPr algn="ctr"/>
            <a:r>
              <a:rPr lang="ar-EG" sz="2000" b="1" dirty="0" smtClean="0">
                <a:solidFill>
                  <a:srgbClr val="00B0F0"/>
                </a:solidFill>
              </a:rPr>
              <a:t>اعداد</a:t>
            </a:r>
          </a:p>
          <a:p>
            <a:r>
              <a:rPr lang="ar-EG" sz="2000" b="1" dirty="0" smtClean="0">
                <a:solidFill>
                  <a:srgbClr val="00B0F0"/>
                </a:solidFill>
              </a:rPr>
              <a:t>ا.م.د. اثير عبدالله محمد                         م.م. حسين قصي عبود</a:t>
            </a:r>
          </a:p>
          <a:p>
            <a:endParaRPr lang="en-US" sz="2000" b="1" dirty="0" smtClean="0">
              <a:solidFill>
                <a:srgbClr val="00B0F0"/>
              </a:solidFill>
            </a:endParaRPr>
          </a:p>
          <a:p>
            <a:endParaRPr lang="ar-IQ" sz="2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99" y="0"/>
            <a:ext cx="7704667" cy="1484784"/>
          </a:xfrm>
        </p:spPr>
        <p:txBody>
          <a:bodyPr/>
          <a:lstStyle/>
          <a:p>
            <a:pPr rtl="1"/>
            <a:r>
              <a:rPr lang="ar-EG" dirty="0" smtClean="0"/>
              <a:t>ما هي وظيفة الشراء؟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71600" y="1484784"/>
            <a:ext cx="7704667" cy="4608512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SA" sz="3200" dirty="0" smtClean="0">
                <a:latin typeface="Arial" pitchFamily="34" charset="0"/>
                <a:cs typeface="Arial" pitchFamily="34" charset="0"/>
              </a:rPr>
              <a:t>الشراء </a:t>
            </a:r>
            <a:r>
              <a:rPr lang="ar-SA" sz="3200" dirty="0">
                <a:latin typeface="Arial" pitchFamily="34" charset="0"/>
                <a:cs typeface="Arial" pitchFamily="34" charset="0"/>
              </a:rPr>
              <a:t>نشاط  أساسي في منظمات على اختلاف أنواعها، ويمثل إحدى الوظيفتين الرئيستين التي تقوم بهما إدارة متخصصة تدعى حديثاً (بإدارة المواد)،</a:t>
            </a:r>
            <a:r>
              <a:rPr lang="ar-IQ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ar-SA" sz="3200" dirty="0">
                <a:latin typeface="Arial" pitchFamily="34" charset="0"/>
                <a:cs typeface="Arial" pitchFamily="34" charset="0"/>
              </a:rPr>
              <a:t>التي كان يطلق عليها سابقاً اسم إدارة الشراء والتخزين.</a:t>
            </a: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0" indent="0" algn="just" rtl="1">
              <a:buNone/>
            </a:pPr>
            <a:r>
              <a:rPr lang="ar-EG" dirty="0" smtClean="0"/>
              <a:t>ويمكن تعريف وظيفة الشراء بأنها:</a:t>
            </a:r>
          </a:p>
          <a:p>
            <a:pPr marL="0" indent="0" algn="just" rtl="1">
              <a:buNone/>
            </a:pPr>
            <a:r>
              <a:rPr lang="ar-IQ" dirty="0"/>
              <a:t>الوظيفة المسؤولة عن دورة المواد من الوقت الذي يطلب فيه صنف ما إلى الوقت الذي يتم فيه تسليمه إلى الجهة التي </a:t>
            </a:r>
            <a:r>
              <a:rPr lang="ar-IQ" dirty="0" smtClean="0"/>
              <a:t>تستعمله</a:t>
            </a:r>
            <a:r>
              <a:rPr lang="ar-EG" dirty="0" smtClean="0"/>
              <a:t>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115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3668" y="332656"/>
            <a:ext cx="7704667" cy="1243607"/>
          </a:xfrm>
        </p:spPr>
        <p:txBody>
          <a:bodyPr/>
          <a:lstStyle/>
          <a:p>
            <a:pPr rtl="1"/>
            <a:r>
              <a:rPr lang="ar-EG" dirty="0" smtClean="0"/>
              <a:t>اهداف وظيفة الشراء؟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1576263"/>
            <a:ext cx="7704667" cy="4423553"/>
          </a:xfrm>
        </p:spPr>
        <p:txBody>
          <a:bodyPr/>
          <a:lstStyle/>
          <a:p>
            <a:pPr marL="457200" lvl="0" indent="-457200" algn="r" rtl="1">
              <a:lnSpc>
                <a:spcPct val="200000"/>
              </a:lnSpc>
              <a:buFont typeface="+mj-lt"/>
              <a:buAutoNum type="arabicParenR"/>
            </a:pPr>
            <a:r>
              <a:rPr lang="ar-SA" b="1" dirty="0">
                <a:latin typeface="Arial" pitchFamily="34" charset="0"/>
                <a:cs typeface="Arial" pitchFamily="34" charset="0"/>
              </a:rPr>
              <a:t>تخفيض تكلفة </a:t>
            </a:r>
            <a:r>
              <a:rPr lang="ar-SA" b="1" dirty="0" smtClean="0">
                <a:latin typeface="Arial" pitchFamily="34" charset="0"/>
                <a:cs typeface="Arial" pitchFamily="34" charset="0"/>
              </a:rPr>
              <a:t>الشراء.</a:t>
            </a:r>
            <a:endParaRPr lang="ar-EG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 algn="r" rtl="1">
              <a:lnSpc>
                <a:spcPct val="200000"/>
              </a:lnSpc>
              <a:buFont typeface="+mj-lt"/>
              <a:buAutoNum type="arabicParenR"/>
            </a:pPr>
            <a:r>
              <a:rPr lang="ar-SA" b="1" dirty="0" smtClean="0">
                <a:latin typeface="Arial" pitchFamily="34" charset="0"/>
                <a:cs typeface="Arial" pitchFamily="34" charset="0"/>
              </a:rPr>
              <a:t>المساهمة </a:t>
            </a:r>
            <a:r>
              <a:rPr lang="ar-SA" b="1" dirty="0">
                <a:latin typeface="Arial" pitchFamily="34" charset="0"/>
                <a:cs typeface="Arial" pitchFamily="34" charset="0"/>
              </a:rPr>
              <a:t>في تحقيق مركز تنافسي جيد للمنظمة في </a:t>
            </a:r>
            <a:r>
              <a:rPr lang="ar-SA" b="1" dirty="0" smtClean="0">
                <a:latin typeface="Arial" pitchFamily="34" charset="0"/>
                <a:cs typeface="Arial" pitchFamily="34" charset="0"/>
              </a:rPr>
              <a:t>السوق.</a:t>
            </a:r>
            <a:endParaRPr lang="ar-EG" b="1" dirty="0">
              <a:latin typeface="Arial" pitchFamily="34" charset="0"/>
              <a:cs typeface="Arial" pitchFamily="34" charset="0"/>
            </a:endParaRPr>
          </a:p>
          <a:p>
            <a:pPr marL="457200" lvl="0" indent="-457200" algn="r" rtl="1">
              <a:lnSpc>
                <a:spcPct val="200000"/>
              </a:lnSpc>
              <a:buFont typeface="+mj-lt"/>
              <a:buAutoNum type="arabicParenR"/>
            </a:pPr>
            <a:r>
              <a:rPr lang="ar-SA" b="1" dirty="0" smtClean="0">
                <a:latin typeface="Arial" pitchFamily="34" charset="0"/>
                <a:cs typeface="Arial" pitchFamily="34" charset="0"/>
              </a:rPr>
              <a:t>إقامة </a:t>
            </a:r>
            <a:r>
              <a:rPr lang="ar-SA" b="1" dirty="0">
                <a:latin typeface="Arial" pitchFamily="34" charset="0"/>
                <a:cs typeface="Arial" pitchFamily="34" charset="0"/>
              </a:rPr>
              <a:t>علاقات حسنة مع </a:t>
            </a:r>
            <a:r>
              <a:rPr lang="ar-SA" b="1" dirty="0" smtClean="0">
                <a:latin typeface="Arial" pitchFamily="34" charset="0"/>
                <a:cs typeface="Arial" pitchFamily="34" charset="0"/>
              </a:rPr>
              <a:t>الموردين.</a:t>
            </a:r>
            <a:endParaRPr lang="ar-EG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 algn="r" rtl="1">
              <a:lnSpc>
                <a:spcPct val="200000"/>
              </a:lnSpc>
              <a:buFont typeface="+mj-lt"/>
              <a:buAutoNum type="arabicParenR"/>
            </a:pPr>
            <a:r>
              <a:rPr lang="ar-EG" b="1" dirty="0">
                <a:latin typeface="Arial" pitchFamily="34" charset="0"/>
                <a:cs typeface="Arial" pitchFamily="34" charset="0"/>
              </a:rPr>
              <a:t>ا</a:t>
            </a:r>
            <a:r>
              <a:rPr lang="ar-SA" b="1" dirty="0" smtClean="0">
                <a:latin typeface="Arial" pitchFamily="34" charset="0"/>
                <a:cs typeface="Arial" pitchFamily="34" charset="0"/>
              </a:rPr>
              <a:t>لتنسيق </a:t>
            </a:r>
            <a:r>
              <a:rPr lang="ar-SA" b="1" dirty="0">
                <a:latin typeface="Arial" pitchFamily="34" charset="0"/>
                <a:cs typeface="Arial" pitchFamily="34" charset="0"/>
              </a:rPr>
              <a:t>مع الإدارات الأخرى.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marL="457200" indent="-457200" algn="r" rtl="1">
              <a:lnSpc>
                <a:spcPct val="200000"/>
              </a:lnSpc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994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0"/>
            <a:ext cx="7704667" cy="1243607"/>
          </a:xfrm>
        </p:spPr>
        <p:txBody>
          <a:bodyPr/>
          <a:lstStyle/>
          <a:p>
            <a:pPr rtl="1"/>
            <a:r>
              <a:rPr lang="ar-EG" dirty="0" smtClean="0"/>
              <a:t>مهام وظيفة الشراء؟</a:t>
            </a:r>
            <a:endParaRPr lang="en-US" dirty="0"/>
          </a:p>
        </p:txBody>
      </p:sp>
      <p:sp>
        <p:nvSpPr>
          <p:cNvPr id="4" name="عنصر نائب للمحتوى 2"/>
          <p:cNvSpPr>
            <a:spLocks noGrp="1"/>
          </p:cNvSpPr>
          <p:nvPr>
            <p:ph idx="1"/>
          </p:nvPr>
        </p:nvSpPr>
        <p:spPr>
          <a:xfrm>
            <a:off x="982133" y="1844824"/>
            <a:ext cx="7704137" cy="4422775"/>
          </a:xfrm>
        </p:spPr>
        <p:txBody>
          <a:bodyPr>
            <a:noAutofit/>
          </a:bodyPr>
          <a:lstStyle/>
          <a:p>
            <a:pPr marL="0" lvl="0" indent="0" algn="r" rtl="1">
              <a:buNone/>
            </a:pPr>
            <a:r>
              <a:rPr lang="ar-EG" sz="3200" b="1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أدراك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والتحقق من الحاجة.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r" rtl="1">
              <a:buNone/>
            </a:pPr>
            <a:r>
              <a:rPr lang="ar-EG" sz="3200" b="1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توصيف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الحاجة.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r" rtl="1">
              <a:buNone/>
            </a:pPr>
            <a:r>
              <a:rPr lang="ar-EG" sz="3200" b="1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تحديد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كمية الشراء من الصنف المطلوب.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r" rtl="1">
              <a:buNone/>
            </a:pPr>
            <a:r>
              <a:rPr lang="ar-EG" sz="3200" b="1" dirty="0" smtClean="0">
                <a:latin typeface="Arial" pitchFamily="34" charset="0"/>
                <a:cs typeface="Arial" pitchFamily="34" charset="0"/>
              </a:rPr>
              <a:t>4) أ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ختيار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المورد.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r" rtl="1">
              <a:buNone/>
            </a:pPr>
            <a:r>
              <a:rPr lang="ar-EG" sz="3200" b="1" dirty="0" smtClean="0">
                <a:latin typeface="Arial" pitchFamily="34" charset="0"/>
                <a:cs typeface="Arial" pitchFamily="34" charset="0"/>
              </a:rPr>
              <a:t>5)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إصدار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أمر التوريد.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r" rtl="1">
              <a:buNone/>
            </a:pPr>
            <a:r>
              <a:rPr lang="ar-EG" sz="3200" b="1" dirty="0" smtClean="0">
                <a:latin typeface="Arial" pitchFamily="34" charset="0"/>
                <a:cs typeface="Arial" pitchFamily="34" charset="0"/>
              </a:rPr>
              <a:t>6)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متابعة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أمر التوريد.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r" rtl="1">
              <a:buNone/>
            </a:pPr>
            <a:r>
              <a:rPr lang="ar-EG" sz="3200" b="1" dirty="0" smtClean="0">
                <a:latin typeface="Arial" pitchFamily="34" charset="0"/>
                <a:cs typeface="Arial" pitchFamily="34" charset="0"/>
              </a:rPr>
              <a:t>7)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الاستلام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والفحص.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r" rtl="1">
              <a:buNone/>
            </a:pPr>
            <a:r>
              <a:rPr lang="ar-EG" sz="3200" b="1" dirty="0" smtClean="0">
                <a:latin typeface="Arial" pitchFamily="34" charset="0"/>
                <a:cs typeface="Arial" pitchFamily="34" charset="0"/>
              </a:rPr>
              <a:t>8)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الاحتفاظ 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بالسجلات والملفات </a:t>
            </a:r>
            <a:r>
              <a:rPr lang="ar-SA" sz="3200" b="1" dirty="0" smtClean="0">
                <a:latin typeface="Arial" pitchFamily="34" charset="0"/>
                <a:cs typeface="Arial" pitchFamily="34" charset="0"/>
              </a:rPr>
              <a:t>الضرورية.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algn="r" rtl="1"/>
            <a:endParaRPr lang="ar-IQ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413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82132" y="116632"/>
            <a:ext cx="7704667" cy="1152128"/>
          </a:xfrm>
        </p:spPr>
        <p:txBody>
          <a:bodyPr/>
          <a:lstStyle/>
          <a:p>
            <a:r>
              <a:rPr lang="ar-SA" b="1" dirty="0" smtClean="0"/>
              <a:t>أهمية وظيفة </a:t>
            </a:r>
            <a:r>
              <a:rPr lang="ar-SA" b="1" dirty="0" smtClean="0"/>
              <a:t>الشراء</a:t>
            </a:r>
            <a:r>
              <a:rPr lang="ar-EG" b="1" dirty="0" smtClean="0"/>
              <a:t>؟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82133" y="1124744"/>
            <a:ext cx="7704667" cy="4875072"/>
          </a:xfrm>
        </p:spPr>
        <p:txBody>
          <a:bodyPr>
            <a:normAutofit fontScale="92500"/>
          </a:bodyPr>
          <a:lstStyle/>
          <a:p>
            <a:pPr algn="just" rtl="1"/>
            <a:r>
              <a:rPr lang="ar-IQ" dirty="0" smtClean="0">
                <a:latin typeface="Arial" panose="020B0604020202020204" pitchFamily="34" charset="0"/>
                <a:cs typeface="Arial" panose="020B0604020202020204" pitchFamily="34" charset="0"/>
              </a:rPr>
              <a:t>تتميز </a:t>
            </a:r>
            <a:r>
              <a:rPr lang="ar-IQ" dirty="0">
                <a:latin typeface="Arial" panose="020B0604020202020204" pitchFamily="34" charset="0"/>
                <a:cs typeface="Arial" panose="020B0604020202020204" pitchFamily="34" charset="0"/>
              </a:rPr>
              <a:t>بعض </a:t>
            </a:r>
            <a:r>
              <a:rPr lang="ar-IQ" sz="2600" dirty="0">
                <a:latin typeface="Arial" panose="020B0604020202020204" pitchFamily="34" charset="0"/>
                <a:cs typeface="Arial" panose="020B0604020202020204" pitchFamily="34" charset="0"/>
              </a:rPr>
              <a:t>المواد بالندرة </a:t>
            </a:r>
            <a:r>
              <a:rPr lang="ar-IQ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وحدة </a:t>
            </a:r>
            <a:r>
              <a:rPr lang="ar-IQ" sz="2600" dirty="0">
                <a:latin typeface="Arial" panose="020B0604020202020204" pitchFamily="34" charset="0"/>
                <a:cs typeface="Arial" panose="020B0604020202020204" pitchFamily="34" charset="0"/>
              </a:rPr>
              <a:t>المنافسة بين المؤسسات لتأمين تدفقها وذلك لاستمرار عملية الإنتاج، ولذا أصبح الاهتمام بإدارة الشراء لضمان عدم توقف الإنتاج.</a:t>
            </a:r>
          </a:p>
          <a:p>
            <a:pPr algn="just" rtl="1"/>
            <a:r>
              <a:rPr lang="ar-IQ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كما </a:t>
            </a:r>
            <a:r>
              <a:rPr lang="ar-IQ" sz="2600" dirty="0">
                <a:latin typeface="Arial" panose="020B0604020202020204" pitchFamily="34" charset="0"/>
                <a:cs typeface="Arial" panose="020B0604020202020204" pitchFamily="34" charset="0"/>
              </a:rPr>
              <a:t>تبرز أهمية وظيفة الشراء من خلال حجم الإنفاق الكبير عند شراء المواد، حيث أن وظيفة </a:t>
            </a:r>
            <a:r>
              <a:rPr lang="ar-IQ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الشراء </a:t>
            </a:r>
            <a:r>
              <a:rPr lang="ar-IQ" sz="2600" dirty="0">
                <a:latin typeface="Arial" panose="020B0604020202020204" pitchFamily="34" charset="0"/>
                <a:cs typeface="Arial" panose="020B0604020202020204" pitchFamily="34" charset="0"/>
              </a:rPr>
              <a:t>وهي تمارس مسؤولياتها تضع نصب عينيها محاولة تخفيض النفقات حتى تستطيع المنافسة على أساس السعر وبالتالي تضمن المحافظة على حصتها السوقية و المحاولة على زيادتها أن امكن، ويمكن أن يظهر تأثير تكاليف المواد المشتراة على المنافسة في الشركات التي تكون فيها نسبة تكاليف شراء المواد تتجاوز%50 من إجمالي النفقات الكلية، </a:t>
            </a:r>
            <a:r>
              <a:rPr lang="ar-IQ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وهذا </a:t>
            </a:r>
            <a:r>
              <a:rPr lang="ar-IQ" sz="2600" dirty="0">
                <a:latin typeface="Arial" panose="020B0604020202020204" pitchFamily="34" charset="0"/>
                <a:cs typeface="Arial" panose="020B0604020202020204" pitchFamily="34" charset="0"/>
              </a:rPr>
              <a:t>بالإضافة إلى أن الشراء بكميات كبيرة يمكن وظيفة الشراء من الاستفادة من خصم الكمية، </a:t>
            </a:r>
            <a:r>
              <a:rPr lang="ar-IQ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وعليه </a:t>
            </a:r>
            <a:r>
              <a:rPr lang="ar-IQ" sz="2600" dirty="0">
                <a:latin typeface="Arial" panose="020B0604020202020204" pitchFamily="34" charset="0"/>
                <a:cs typeface="Arial" panose="020B0604020202020204" pitchFamily="34" charset="0"/>
              </a:rPr>
              <a:t>فالمؤسسة قد تحسن وضعها التنافسي بالسوق من خلال تخفيض الأسعار للمواد الأولية</a:t>
            </a:r>
            <a:r>
              <a:rPr lang="ar-IQ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ar-IQ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606;p64"/>
          <p:cNvSpPr/>
          <p:nvPr/>
        </p:nvSpPr>
        <p:spPr>
          <a:xfrm>
            <a:off x="1" y="2085201"/>
            <a:ext cx="9143999" cy="2687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ar-AE" sz="8800" b="0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شكرا لحسن إصغائكم</a:t>
            </a:r>
            <a:endParaRPr sz="88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01405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424</TotalTime>
  <Words>174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Corbel</vt:lpstr>
      <vt:lpstr>Tahoma</vt:lpstr>
      <vt:lpstr>Parallax</vt:lpstr>
      <vt:lpstr>PowerPoint Presentation</vt:lpstr>
      <vt:lpstr>ما هي وظيفة الشراء؟</vt:lpstr>
      <vt:lpstr>اهداف وظيفة الشراء؟</vt:lpstr>
      <vt:lpstr>مهام وظيفة الشراء؟</vt:lpstr>
      <vt:lpstr>أهمية وظيفة الشراء؟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anas office</dc:creator>
  <cp:lastModifiedBy>pc</cp:lastModifiedBy>
  <cp:revision>28</cp:revision>
  <dcterms:created xsi:type="dcterms:W3CDTF">2019-01-05T13:41:27Z</dcterms:created>
  <dcterms:modified xsi:type="dcterms:W3CDTF">2022-10-21T15:47:46Z</dcterms:modified>
</cp:coreProperties>
</file>