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2" r:id="rId1"/>
  </p:sldMasterIdLst>
  <p:sldIdLst>
    <p:sldId id="256" r:id="rId2"/>
    <p:sldId id="269" r:id="rId3"/>
    <p:sldId id="274" r:id="rId4"/>
    <p:sldId id="275" r:id="rId5"/>
    <p:sldId id="273"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2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3623733" y="6117336"/>
            <a:ext cx="3609438" cy="365125"/>
          </a:xfrm>
        </p:spPr>
        <p:txBody>
          <a:bodyPr/>
          <a:lstStyle/>
          <a:p>
            <a:endParaRPr lang="ar-SA"/>
          </a:p>
        </p:txBody>
      </p:sp>
      <p:sp>
        <p:nvSpPr>
          <p:cNvPr id="6" name="Slide Number Placeholder 5"/>
          <p:cNvSpPr>
            <a:spLocks noGrp="1"/>
          </p:cNvSpPr>
          <p:nvPr>
            <p:ph type="sldNum" sz="quarter" idx="12"/>
          </p:nvPr>
        </p:nvSpPr>
        <p:spPr>
          <a:xfrm>
            <a:off x="8275320" y="6117336"/>
            <a:ext cx="411480" cy="365125"/>
          </a:xfrm>
        </p:spPr>
        <p:txBody>
          <a:bodyPr/>
          <a:lstStyle/>
          <a:p>
            <a:fld id="{0B34F065-1154-456A-91E3-76DE8E75E17B}" type="slidenum">
              <a:rPr lang="ar-SA" smtClean="0"/>
              <a:pPr/>
              <a:t>‹#›</a:t>
            </a:fld>
            <a:endParaRPr lang="ar-SA"/>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3863738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20964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646945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4547996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66705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988530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307661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6722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1703648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a:xfrm>
            <a:off x="1972647" y="6108173"/>
            <a:ext cx="5314517" cy="365125"/>
          </a:xfrm>
        </p:spPr>
        <p:txBody>
          <a:bodyPr/>
          <a:lstStyle/>
          <a:p>
            <a:endParaRPr lang="ar-SA"/>
          </a:p>
        </p:txBody>
      </p:sp>
      <p:sp>
        <p:nvSpPr>
          <p:cNvPr id="6" name="Slide Number Placeholder 5"/>
          <p:cNvSpPr>
            <a:spLocks noGrp="1"/>
          </p:cNvSpPr>
          <p:nvPr>
            <p:ph type="sldNum" sz="quarter" idx="12"/>
          </p:nvPr>
        </p:nvSpPr>
        <p:spPr>
          <a:xfrm>
            <a:off x="8258967" y="6108173"/>
            <a:ext cx="42783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23229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8273317" y="6116070"/>
            <a:ext cx="413483" cy="365125"/>
          </a:xfrm>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706489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4168163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41601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395507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3546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00436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pPr/>
              <a:t>26/03/1444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pPr/>
              <a:t>‹#›</a:t>
            </a:fld>
            <a:endParaRPr lang="ar-SA"/>
          </a:p>
        </p:txBody>
      </p:sp>
    </p:spTree>
    <p:extLst>
      <p:ext uri="{BB962C8B-B14F-4D97-AF65-F5344CB8AC3E}">
        <p14:creationId xmlns:p14="http://schemas.microsoft.com/office/powerpoint/2010/main" val="2504811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8ABB09-4A1D-463E-8065-109CC2B7EFAA}" type="datetimeFigureOut">
              <a:rPr lang="ar-SA" smtClean="0"/>
              <a:pPr/>
              <a:t>26/03/1444</a:t>
            </a:fld>
            <a:endParaRPr lang="ar-SA"/>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ar-SA"/>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B34F065-1154-456A-91E3-76DE8E75E17B}" type="slidenum">
              <a:rPr lang="ar-SA" smtClean="0"/>
              <a:pPr/>
              <a:t>‹#›</a:t>
            </a:fld>
            <a:endParaRPr lang="ar-SA"/>
          </a:p>
        </p:txBody>
      </p:sp>
    </p:spTree>
    <p:extLst>
      <p:ext uri="{BB962C8B-B14F-4D97-AF65-F5344CB8AC3E}">
        <p14:creationId xmlns:p14="http://schemas.microsoft.com/office/powerpoint/2010/main" val="1362081155"/>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899592" y="1196752"/>
            <a:ext cx="7854696" cy="3456384"/>
          </a:xfrm>
        </p:spPr>
        <p:txBody>
          <a:bodyPr>
            <a:normAutofit/>
          </a:bodyPr>
          <a:lstStyle/>
          <a:p>
            <a:pPr algn="ctr"/>
            <a:r>
              <a:rPr lang="ar-IQ" sz="2000" b="1" dirty="0" smtClean="0">
                <a:solidFill>
                  <a:srgbClr val="00B0F0"/>
                </a:solidFill>
              </a:rPr>
              <a:t>جامعة بغداد – كلية الإدارة والاقتصاد</a:t>
            </a:r>
            <a:endParaRPr lang="en-US" sz="2000" b="1" dirty="0" smtClean="0">
              <a:solidFill>
                <a:srgbClr val="00B0F0"/>
              </a:solidFill>
            </a:endParaRPr>
          </a:p>
          <a:p>
            <a:pPr algn="ctr"/>
            <a:r>
              <a:rPr lang="ar-IQ" sz="2000" b="1" dirty="0" smtClean="0">
                <a:solidFill>
                  <a:srgbClr val="00B0F0"/>
                </a:solidFill>
              </a:rPr>
              <a:t>القسم:- الإدارة الصناعية</a:t>
            </a:r>
            <a:endParaRPr lang="en-US" sz="2000" b="1" dirty="0" smtClean="0">
              <a:solidFill>
                <a:srgbClr val="00B0F0"/>
              </a:solidFill>
            </a:endParaRPr>
          </a:p>
          <a:p>
            <a:pPr algn="ctr"/>
            <a:r>
              <a:rPr lang="ar-IQ" sz="2000" b="1" dirty="0" smtClean="0">
                <a:solidFill>
                  <a:srgbClr val="00B0F0"/>
                </a:solidFill>
              </a:rPr>
              <a:t>المادة:- إدارة المواد</a:t>
            </a:r>
            <a:endParaRPr lang="en-US" sz="2000" b="1" dirty="0" smtClean="0">
              <a:solidFill>
                <a:srgbClr val="00B0F0"/>
              </a:solidFill>
            </a:endParaRPr>
          </a:p>
          <a:p>
            <a:pPr algn="ctr"/>
            <a:r>
              <a:rPr lang="ar-IQ" sz="2000" b="1" dirty="0" smtClean="0">
                <a:solidFill>
                  <a:srgbClr val="00B0F0"/>
                </a:solidFill>
              </a:rPr>
              <a:t>المرحلة:- الثالثة</a:t>
            </a:r>
            <a:endParaRPr lang="en-US" sz="2000" b="1" dirty="0" smtClean="0">
              <a:solidFill>
                <a:srgbClr val="00B0F0"/>
              </a:solidFill>
            </a:endParaRPr>
          </a:p>
          <a:p>
            <a:pPr algn="ctr"/>
            <a:r>
              <a:rPr lang="ar-EG" sz="2000" b="1" dirty="0" smtClean="0">
                <a:solidFill>
                  <a:srgbClr val="00B0F0"/>
                </a:solidFill>
              </a:rPr>
              <a:t>اعداد</a:t>
            </a:r>
          </a:p>
          <a:p>
            <a:r>
              <a:rPr lang="ar-EG" sz="2000" b="1" dirty="0" smtClean="0">
                <a:solidFill>
                  <a:srgbClr val="00B0F0"/>
                </a:solidFill>
              </a:rPr>
              <a:t>ا.م.د. اثير عبدالله محمد                         م.م. حسين قصي عبود</a:t>
            </a:r>
          </a:p>
          <a:p>
            <a:endParaRPr lang="en-US" sz="2000" b="1" dirty="0" smtClean="0">
              <a:solidFill>
                <a:srgbClr val="00B0F0"/>
              </a:solidFill>
            </a:endParaRPr>
          </a:p>
          <a:p>
            <a:endParaRPr lang="ar-IQ" sz="2000" b="1"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99" y="0"/>
            <a:ext cx="7704667" cy="1556792"/>
          </a:xfrm>
        </p:spPr>
        <p:txBody>
          <a:bodyPr>
            <a:normAutofit/>
          </a:bodyPr>
          <a:lstStyle/>
          <a:p>
            <a:pPr rtl="1"/>
            <a:r>
              <a:rPr lang="ar-IQ" sz="4400" b="1" dirty="0"/>
              <a:t>استلام وفحص المشتريات</a:t>
            </a:r>
            <a:endParaRPr lang="en-US" sz="4400" b="1" dirty="0"/>
          </a:p>
        </p:txBody>
      </p:sp>
      <p:sp>
        <p:nvSpPr>
          <p:cNvPr id="4" name="Content Placeholder 2"/>
          <p:cNvSpPr>
            <a:spLocks noGrp="1"/>
          </p:cNvSpPr>
          <p:nvPr>
            <p:ph idx="1"/>
          </p:nvPr>
        </p:nvSpPr>
        <p:spPr>
          <a:xfrm>
            <a:off x="971599" y="1412776"/>
            <a:ext cx="7704667" cy="5040560"/>
          </a:xfrm>
        </p:spPr>
        <p:txBody>
          <a:bodyPr>
            <a:normAutofit fontScale="92500" lnSpcReduction="10000"/>
          </a:bodyPr>
          <a:lstStyle/>
          <a:p>
            <a:pPr marL="0" indent="0" algn="just" rtl="1">
              <a:buNone/>
            </a:pPr>
            <a:r>
              <a:rPr lang="ar-IQ" sz="3200" dirty="0">
                <a:latin typeface="Tahoma" pitchFamily="34" charset="0"/>
                <a:ea typeface="Tahoma" pitchFamily="34" charset="0"/>
              </a:rPr>
              <a:t>عندما يصدر المشتري أمر شراء لمادة او سلعة ذات جودة معينة، فأن فحص الشحنات الواردة يعد امرأ ضرورياً، للتأكد من مطابقة مواصفات المواد والسلع الواردة، للمواصفات المحددة في أمر الشراء، ولا يعني ذلك عدم الثقة بالمورد</a:t>
            </a:r>
            <a:r>
              <a:rPr lang="ar-IQ" sz="3200" dirty="0" smtClean="0">
                <a:latin typeface="Tahoma" pitchFamily="34" charset="0"/>
                <a:ea typeface="Tahoma" pitchFamily="34" charset="0"/>
              </a:rPr>
              <a:t>،</a:t>
            </a:r>
            <a:r>
              <a:rPr lang="ar-EG" sz="3200" dirty="0" smtClean="0">
                <a:latin typeface="Tahoma" pitchFamily="34" charset="0"/>
                <a:ea typeface="Tahoma" pitchFamily="34" charset="0"/>
              </a:rPr>
              <a:t> </a:t>
            </a:r>
            <a:r>
              <a:rPr lang="ar-IQ" sz="3200" dirty="0" smtClean="0">
                <a:latin typeface="Tahoma" pitchFamily="34" charset="0"/>
                <a:ea typeface="Tahoma" pitchFamily="34" charset="0"/>
              </a:rPr>
              <a:t>أنما </a:t>
            </a:r>
            <a:r>
              <a:rPr lang="ar-IQ" sz="3200" dirty="0">
                <a:latin typeface="Tahoma" pitchFamily="34" charset="0"/>
                <a:ea typeface="Tahoma" pitchFamily="34" charset="0"/>
              </a:rPr>
              <a:t>يعد الفحص إجراءا احتياطياً يعتمده المشتري للتأكد من صلاحية المواد والسلع الواردة والتي ستستخدم في عمليات الإنتاج، فضلاً عن ذلك فأن اهتمام المشتري بالفحص يحفز المورد للالتزام بالمواصفات المتفق عليها في أمر الشراء.</a:t>
            </a:r>
            <a:endParaRPr lang="en-US" sz="3200" dirty="0">
              <a:latin typeface="Tahoma" pitchFamily="34" charset="0"/>
              <a:ea typeface="Tahoma" pitchFamily="34" charset="0"/>
              <a:cs typeface="Tahoma" pitchFamily="34" charset="0"/>
            </a:endParaRPr>
          </a:p>
          <a:p>
            <a:pPr marL="0" indent="0" algn="just" rtl="1">
              <a:buNone/>
            </a:pPr>
            <a:endParaRPr lang="en-US" sz="3200" dirty="0"/>
          </a:p>
        </p:txBody>
      </p:sp>
    </p:spTree>
    <p:extLst>
      <p:ext uri="{BB962C8B-B14F-4D97-AF65-F5344CB8AC3E}">
        <p14:creationId xmlns:p14="http://schemas.microsoft.com/office/powerpoint/2010/main" val="25115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476672"/>
            <a:ext cx="7704667" cy="5523144"/>
          </a:xfrm>
        </p:spPr>
        <p:txBody>
          <a:bodyPr>
            <a:noAutofit/>
          </a:bodyPr>
          <a:lstStyle/>
          <a:p>
            <a:pPr marL="0" indent="0" algn="just" rtl="1">
              <a:buNone/>
            </a:pPr>
            <a:r>
              <a:rPr lang="ar-IQ" sz="2800" b="1" dirty="0"/>
              <a:t/>
            </a:r>
            <a:br>
              <a:rPr lang="ar-IQ" sz="2800" b="1" dirty="0"/>
            </a:br>
            <a:r>
              <a:rPr lang="ar-IQ" sz="2800" b="1" dirty="0"/>
              <a:t/>
            </a:r>
            <a:br>
              <a:rPr lang="ar-IQ" sz="2800" b="1" dirty="0"/>
            </a:br>
            <a:r>
              <a:rPr lang="ar-IQ" sz="2800" b="1" dirty="0"/>
              <a:t/>
            </a:r>
            <a:br>
              <a:rPr lang="ar-IQ" sz="2800" b="1" dirty="0"/>
            </a:br>
            <a:r>
              <a:rPr lang="ar-IQ" sz="2800" b="1" dirty="0"/>
              <a:t/>
            </a:r>
            <a:br>
              <a:rPr lang="ar-IQ" sz="2800" b="1" dirty="0"/>
            </a:br>
            <a:r>
              <a:rPr lang="ar-IQ" sz="2800" b="1" dirty="0"/>
              <a:t/>
            </a:r>
            <a:br>
              <a:rPr lang="ar-IQ" sz="2800" b="1" dirty="0"/>
            </a:br>
            <a:r>
              <a:rPr lang="ar-IQ" sz="2800" b="1" dirty="0"/>
              <a:t>والفحص </a:t>
            </a:r>
            <a:r>
              <a:rPr lang="ar-IQ" sz="2800" dirty="0"/>
              <a:t>هو الإجراء الوحيد الذي يمكن من خلاله الاطمئنان على مدى التزام المورد بمواصفات الطلبية، تلك المواصفات التي تعهد بها وقدم أسعاره على أساسها</a:t>
            </a:r>
            <a:r>
              <a:rPr lang="ar-IQ" sz="2800" dirty="0" smtClean="0"/>
              <a:t>.</a:t>
            </a:r>
            <a:endParaRPr lang="ar-EG" sz="2800" dirty="0"/>
          </a:p>
          <a:p>
            <a:pPr marL="0" indent="0" algn="just" rtl="1">
              <a:buNone/>
            </a:pPr>
            <a:r>
              <a:rPr lang="ar-EG" sz="2800" dirty="0" smtClean="0"/>
              <a:t>واهمية الفحص </a:t>
            </a:r>
            <a:r>
              <a:rPr lang="ar-IQ" sz="2800" dirty="0">
                <a:latin typeface="Tahoma" pitchFamily="34" charset="0"/>
                <a:ea typeface="Tahoma" pitchFamily="34" charset="0"/>
              </a:rPr>
              <a:t>تتأثر </a:t>
            </a:r>
            <a:r>
              <a:rPr lang="ar-IQ" sz="2800" dirty="0" smtClean="0">
                <a:latin typeface="Tahoma" pitchFamily="34" charset="0"/>
                <a:ea typeface="Tahoma" pitchFamily="34" charset="0"/>
              </a:rPr>
              <a:t>بعدد </a:t>
            </a:r>
            <a:r>
              <a:rPr lang="ar-IQ" sz="2800" dirty="0">
                <a:latin typeface="Tahoma" pitchFamily="34" charset="0"/>
                <a:ea typeface="Tahoma" pitchFamily="34" charset="0"/>
              </a:rPr>
              <a:t>من العوامل منها، مدى أهمية جودة المشتريات بالنسبة للمنظمة، ونوع المادة والسلعة وأهميتها، ثم المبالغ التي تخصصها المنظمة لفحص مشترياتها، لذلك فأن المبالغ التي تخصص لعملية الفحص والجهود التي تبذل فيه، يجب أن تناسب الغرض وتتناسب مع أهميته، طالما أن هدف المنظمة تقديم منتجات ذات جودة ملائمة لاحتياجات المستهلكين</a:t>
            </a:r>
            <a:r>
              <a:rPr lang="ar-IQ" sz="2800" dirty="0" smtClean="0">
                <a:latin typeface="Tahoma" pitchFamily="34" charset="0"/>
                <a:ea typeface="Tahoma" pitchFamily="34" charset="0"/>
              </a:rPr>
              <a:t>.</a:t>
            </a:r>
            <a:endParaRPr lang="ar-EG" sz="2800" dirty="0" smtClean="0">
              <a:latin typeface="Tahoma" pitchFamily="34" charset="0"/>
              <a:ea typeface="Tahoma" pitchFamily="34" charset="0"/>
            </a:endParaRPr>
          </a:p>
          <a:p>
            <a:pPr marL="0" indent="0" algn="just" rtl="1">
              <a:buNone/>
            </a:pPr>
            <a:endParaRPr lang="en-US" sz="2800" dirty="0">
              <a:latin typeface="Tahoma" pitchFamily="34" charset="0"/>
              <a:ea typeface="Tahoma" pitchFamily="34" charset="0"/>
              <a:cs typeface="Tahoma" pitchFamily="34" charset="0"/>
            </a:endParaRPr>
          </a:p>
          <a:p>
            <a:pPr marL="0" indent="0" algn="just" rtl="1">
              <a:buNone/>
            </a:pPr>
            <a:r>
              <a:rPr lang="en-US" sz="2800" dirty="0"/>
              <a:t/>
            </a:r>
            <a:br>
              <a:rPr lang="en-US" sz="2800" dirty="0"/>
            </a:br>
            <a:endParaRPr lang="en-US" sz="2800" dirty="0"/>
          </a:p>
        </p:txBody>
      </p:sp>
    </p:spTree>
    <p:extLst>
      <p:ext uri="{BB962C8B-B14F-4D97-AF65-F5344CB8AC3E}">
        <p14:creationId xmlns:p14="http://schemas.microsoft.com/office/powerpoint/2010/main" val="1547647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531639"/>
          </a:xfrm>
        </p:spPr>
        <p:txBody>
          <a:bodyPr/>
          <a:lstStyle/>
          <a:p>
            <a:r>
              <a:rPr lang="ar-IQ" b="1" dirty="0">
                <a:latin typeface="Tahoma" pitchFamily="34" charset="0"/>
                <a:ea typeface="Tahoma" pitchFamily="34" charset="0"/>
              </a:rPr>
              <a:t>مراحل عملية استلام وفحص طلبيه </a:t>
            </a:r>
            <a:r>
              <a:rPr lang="ar-IQ" b="1" dirty="0" err="1" smtClean="0">
                <a:latin typeface="Tahoma" pitchFamily="34" charset="0"/>
                <a:ea typeface="Tahoma" pitchFamily="34" charset="0"/>
              </a:rPr>
              <a:t>الشرا</a:t>
            </a:r>
            <a:r>
              <a:rPr lang="ar-EG" b="1" dirty="0" smtClean="0">
                <a:latin typeface="Tahoma" pitchFamily="34" charset="0"/>
                <a:ea typeface="Tahoma" pitchFamily="34" charset="0"/>
              </a:rPr>
              <a:t>ء</a:t>
            </a:r>
            <a:endParaRPr lang="en-US" dirty="0"/>
          </a:p>
        </p:txBody>
      </p:sp>
      <p:sp>
        <p:nvSpPr>
          <p:cNvPr id="3" name="Content Placeholder 2"/>
          <p:cNvSpPr>
            <a:spLocks noGrp="1"/>
          </p:cNvSpPr>
          <p:nvPr>
            <p:ph idx="1"/>
          </p:nvPr>
        </p:nvSpPr>
        <p:spPr>
          <a:xfrm>
            <a:off x="982133" y="1531639"/>
            <a:ext cx="7704667" cy="4468177"/>
          </a:xfrm>
        </p:spPr>
        <p:txBody>
          <a:bodyPr/>
          <a:lstStyle/>
          <a:p>
            <a:pPr marL="0" lvl="0" indent="0" algn="just" rtl="1">
              <a:buNone/>
            </a:pPr>
            <a:r>
              <a:rPr lang="ar-EG" dirty="0" smtClean="0">
                <a:latin typeface="Tahoma" pitchFamily="34" charset="0"/>
                <a:ea typeface="Tahoma" pitchFamily="34" charset="0"/>
              </a:rPr>
              <a:t>تتضمن ما يلي:</a:t>
            </a:r>
          </a:p>
          <a:p>
            <a:pPr marL="0" lvl="0" indent="0" algn="just" rtl="1">
              <a:buNone/>
            </a:pPr>
            <a:r>
              <a:rPr lang="ar-EG" dirty="0" smtClean="0">
                <a:latin typeface="Tahoma" pitchFamily="34" charset="0"/>
                <a:ea typeface="Tahoma" pitchFamily="34" charset="0"/>
              </a:rPr>
              <a:t>1) </a:t>
            </a:r>
            <a:r>
              <a:rPr lang="ar-IQ" dirty="0" smtClean="0">
                <a:latin typeface="Tahoma" pitchFamily="34" charset="0"/>
                <a:ea typeface="Tahoma" pitchFamily="34" charset="0"/>
              </a:rPr>
              <a:t>الاستلام </a:t>
            </a:r>
            <a:r>
              <a:rPr lang="ar-IQ" dirty="0">
                <a:latin typeface="Tahoma" pitchFamily="34" charset="0"/>
                <a:ea typeface="Tahoma" pitchFamily="34" charset="0"/>
              </a:rPr>
              <a:t>والفحص الظاهري:</a:t>
            </a:r>
            <a:endParaRPr lang="en-US" dirty="0">
              <a:latin typeface="Tahoma" pitchFamily="34" charset="0"/>
              <a:ea typeface="Tahoma" pitchFamily="34" charset="0"/>
              <a:cs typeface="Tahoma" pitchFamily="34" charset="0"/>
            </a:endParaRPr>
          </a:p>
          <a:p>
            <a:pPr marL="0" lvl="0" indent="0" algn="just" rtl="1">
              <a:buNone/>
            </a:pPr>
            <a:r>
              <a:rPr lang="ar-EG" dirty="0" smtClean="0">
                <a:latin typeface="Tahoma" pitchFamily="34" charset="0"/>
                <a:ea typeface="Tahoma" pitchFamily="34" charset="0"/>
              </a:rPr>
              <a:t>2) </a:t>
            </a:r>
            <a:r>
              <a:rPr lang="ar-IQ" dirty="0" smtClean="0">
                <a:latin typeface="Tahoma" pitchFamily="34" charset="0"/>
                <a:ea typeface="Tahoma" pitchFamily="34" charset="0"/>
              </a:rPr>
              <a:t>الفحص الدقيق</a:t>
            </a:r>
            <a:r>
              <a:rPr lang="ar-EG" dirty="0" smtClean="0">
                <a:latin typeface="Tahoma" pitchFamily="34" charset="0"/>
                <a:ea typeface="Tahoma" pitchFamily="34" charset="0"/>
                <a:cs typeface="Tahoma" pitchFamily="34" charset="0"/>
              </a:rPr>
              <a:t> ويكون </a:t>
            </a:r>
            <a:r>
              <a:rPr lang="ar-IQ" dirty="0" smtClean="0">
                <a:latin typeface="Tahoma" pitchFamily="34" charset="0"/>
                <a:ea typeface="Tahoma" pitchFamily="34" charset="0"/>
              </a:rPr>
              <a:t>مكان </a:t>
            </a:r>
            <a:r>
              <a:rPr lang="ar-IQ" dirty="0">
                <a:latin typeface="Tahoma" pitchFamily="34" charset="0"/>
                <a:ea typeface="Tahoma" pitchFamily="34" charset="0"/>
              </a:rPr>
              <a:t>فحص طلبيه الشراء:</a:t>
            </a:r>
            <a:endParaRPr lang="en-US" dirty="0">
              <a:latin typeface="Tahoma" pitchFamily="34" charset="0"/>
              <a:ea typeface="Tahoma" pitchFamily="34" charset="0"/>
              <a:cs typeface="Tahoma" pitchFamily="34" charset="0"/>
            </a:endParaRPr>
          </a:p>
          <a:p>
            <a:pPr lvl="0" algn="just" rtl="1"/>
            <a:r>
              <a:rPr lang="ar-IQ" dirty="0">
                <a:latin typeface="Tahoma" pitchFamily="34" charset="0"/>
                <a:ea typeface="Tahoma" pitchFamily="34" charset="0"/>
              </a:rPr>
              <a:t>الفحص داخل </a:t>
            </a:r>
            <a:r>
              <a:rPr lang="ar-IQ" dirty="0" smtClean="0">
                <a:latin typeface="Tahoma" pitchFamily="34" charset="0"/>
                <a:ea typeface="Tahoma" pitchFamily="34" charset="0"/>
              </a:rPr>
              <a:t>المنظمة</a:t>
            </a:r>
            <a:endParaRPr lang="en-US" dirty="0">
              <a:latin typeface="Tahoma" pitchFamily="34" charset="0"/>
              <a:ea typeface="Tahoma" pitchFamily="34" charset="0"/>
              <a:cs typeface="Tahoma" pitchFamily="34" charset="0"/>
            </a:endParaRPr>
          </a:p>
          <a:p>
            <a:pPr lvl="0" algn="just" rtl="1"/>
            <a:r>
              <a:rPr lang="ar-IQ" dirty="0">
                <a:latin typeface="Tahoma" pitchFamily="34" charset="0"/>
                <a:ea typeface="Tahoma" pitchFamily="34" charset="0"/>
              </a:rPr>
              <a:t>الفحص خارج </a:t>
            </a:r>
            <a:r>
              <a:rPr lang="ar-IQ" dirty="0" smtClean="0">
                <a:latin typeface="Tahoma" pitchFamily="34" charset="0"/>
                <a:ea typeface="Tahoma" pitchFamily="34" charset="0"/>
              </a:rPr>
              <a:t>المنظمة</a:t>
            </a:r>
            <a:endParaRPr lang="en-US" dirty="0">
              <a:latin typeface="Tahoma" pitchFamily="34" charset="0"/>
              <a:ea typeface="Tahoma" pitchFamily="34" charset="0"/>
              <a:cs typeface="Tahoma" pitchFamily="34" charset="0"/>
            </a:endParaRPr>
          </a:p>
          <a:p>
            <a:pPr marL="0" lvl="0" indent="0" algn="just" rtl="1">
              <a:buNone/>
            </a:pPr>
            <a:r>
              <a:rPr lang="ar-EG" smtClean="0">
                <a:latin typeface="Tahoma" pitchFamily="34" charset="0"/>
                <a:ea typeface="Tahoma" pitchFamily="34" charset="0"/>
              </a:rPr>
              <a:t>3) </a:t>
            </a:r>
            <a:r>
              <a:rPr lang="ar-IQ" smtClean="0">
                <a:latin typeface="Tahoma" pitchFamily="34" charset="0"/>
                <a:ea typeface="Tahoma" pitchFamily="34" charset="0"/>
              </a:rPr>
              <a:t>تقرير </a:t>
            </a:r>
            <a:r>
              <a:rPr lang="ar-IQ" dirty="0">
                <a:latin typeface="Tahoma" pitchFamily="34" charset="0"/>
                <a:ea typeface="Tahoma" pitchFamily="34" charset="0"/>
              </a:rPr>
              <a:t>الفحص والاستلام.</a:t>
            </a:r>
            <a:endParaRPr lang="en-US" dirty="0">
              <a:latin typeface="Tahoma" pitchFamily="34" charset="0"/>
              <a:ea typeface="Tahoma" pitchFamily="34" charset="0"/>
              <a:cs typeface="Tahoma" pitchFamily="34" charset="0"/>
            </a:endParaRPr>
          </a:p>
          <a:p>
            <a:pPr algn="just" rtl="1"/>
            <a:endParaRPr lang="en-US" dirty="0"/>
          </a:p>
        </p:txBody>
      </p:sp>
    </p:spTree>
    <p:extLst>
      <p:ext uri="{BB962C8B-B14F-4D97-AF65-F5344CB8AC3E}">
        <p14:creationId xmlns:p14="http://schemas.microsoft.com/office/powerpoint/2010/main" val="738605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606;p64"/>
          <p:cNvSpPr/>
          <p:nvPr/>
        </p:nvSpPr>
        <p:spPr>
          <a:xfrm>
            <a:off x="1" y="2085201"/>
            <a:ext cx="9143999" cy="2687598"/>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ctr" rtl="0">
              <a:lnSpc>
                <a:spcPct val="100000"/>
              </a:lnSpc>
              <a:spcBef>
                <a:spcPts val="0"/>
              </a:spcBef>
              <a:spcAft>
                <a:spcPts val="0"/>
              </a:spcAft>
              <a:buNone/>
            </a:pPr>
            <a:r>
              <a:rPr lang="ar-AE" sz="8800" b="0" i="0" u="none" strike="noStrike" cap="none" dirty="0">
                <a:solidFill>
                  <a:srgbClr val="FF0000"/>
                </a:solidFill>
                <a:latin typeface="Arial"/>
                <a:ea typeface="Arial"/>
                <a:cs typeface="Arial"/>
                <a:sym typeface="Arial"/>
              </a:rPr>
              <a:t>شكرا لحسن إصغائكم</a:t>
            </a:r>
            <a:endParaRPr sz="8800" b="0" i="0" u="none" strike="noStrike" cap="none" dirty="0">
              <a:solidFill>
                <a:srgbClr val="FF0000"/>
              </a:solidFill>
              <a:latin typeface="Arial"/>
              <a:ea typeface="Arial"/>
              <a:cs typeface="Arial"/>
              <a:sym typeface="Arial"/>
            </a:endParaRPr>
          </a:p>
        </p:txBody>
      </p:sp>
    </p:spTree>
    <p:extLst>
      <p:ext uri="{BB962C8B-B14F-4D97-AF65-F5344CB8AC3E}">
        <p14:creationId xmlns:p14="http://schemas.microsoft.com/office/powerpoint/2010/main" val="7801405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475</TotalTime>
  <Words>150</Words>
  <Application>Microsoft Office PowerPoint</Application>
  <PresentationFormat>On-screen Show (4:3)</PresentationFormat>
  <Paragraphs>20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Corbel</vt:lpstr>
      <vt:lpstr>Tahoma</vt:lpstr>
      <vt:lpstr>Parallax</vt:lpstr>
      <vt:lpstr>PowerPoint Presentation</vt:lpstr>
      <vt:lpstr>استلام وفحص المشتريات</vt:lpstr>
      <vt:lpstr>PowerPoint Presentation</vt:lpstr>
      <vt:lpstr>مراحل عملية استلام وفحص طلبيه الشراء</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anas office</dc:creator>
  <cp:lastModifiedBy>pc</cp:lastModifiedBy>
  <cp:revision>55</cp:revision>
  <dcterms:created xsi:type="dcterms:W3CDTF">2019-01-05T13:41:27Z</dcterms:created>
  <dcterms:modified xsi:type="dcterms:W3CDTF">2022-10-21T17:58:41Z</dcterms:modified>
</cp:coreProperties>
</file>