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3"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1484784"/>
          </a:xfrm>
        </p:spPr>
        <p:txBody>
          <a:bodyPr/>
          <a:lstStyle/>
          <a:p>
            <a:pPr rtl="1"/>
            <a:r>
              <a:rPr lang="ar-EG" dirty="0" smtClean="0"/>
              <a:t>مسؤوليات وظيفة الشراء</a:t>
            </a:r>
            <a:endParaRPr lang="en-US" dirty="0"/>
          </a:p>
        </p:txBody>
      </p:sp>
      <p:sp>
        <p:nvSpPr>
          <p:cNvPr id="4" name="Content Placeholder 2"/>
          <p:cNvSpPr>
            <a:spLocks noGrp="1"/>
          </p:cNvSpPr>
          <p:nvPr>
            <p:ph idx="1"/>
          </p:nvPr>
        </p:nvSpPr>
        <p:spPr>
          <a:xfrm>
            <a:off x="971600" y="1340768"/>
            <a:ext cx="7704667" cy="4752528"/>
          </a:xfrm>
        </p:spPr>
        <p:txBody>
          <a:bodyPr>
            <a:normAutofit/>
          </a:bodyPr>
          <a:lstStyle/>
          <a:p>
            <a:pPr marL="0" indent="0" algn="just" rtl="1">
              <a:buNone/>
            </a:pPr>
            <a:r>
              <a:rPr lang="ar-IQ" b="1" dirty="0"/>
              <a:t>تختلف وتتنوع مسؤوليات وظيفة الشراء من منظمة لأخرى، وذلك تبعاً لنوعية النشاط الذي نقوم به، وحجم أعمالها ومشترياتها، ومدى اهتمام الإدارة العليا فيها بهذه الوظيفة، هذا الى جانب فيما أذا كانت عملية الشراء روتينية متكررة لا تتأثر بمتغيرات جديدة ومستمرة، ام العكس.....الخ.</a:t>
            </a:r>
            <a:endParaRPr lang="en-US" dirty="0"/>
          </a:p>
          <a:p>
            <a:pPr marL="0" indent="0" algn="just" rtl="1">
              <a:buNone/>
            </a:pPr>
            <a:endParaRPr lang="ar-EG" dirty="0">
              <a:latin typeface="Arial Black" panose="020B0A04020102020204" pitchFamily="34" charset="0"/>
            </a:endParaRPr>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43607"/>
          </a:xfrm>
        </p:spPr>
        <p:txBody>
          <a:bodyPr/>
          <a:lstStyle/>
          <a:p>
            <a:r>
              <a:rPr lang="ar-EG" dirty="0" smtClean="0"/>
              <a:t>سلطات وظيفة الشراء</a:t>
            </a:r>
            <a:endParaRPr lang="en-US" dirty="0"/>
          </a:p>
        </p:txBody>
      </p:sp>
      <p:sp>
        <p:nvSpPr>
          <p:cNvPr id="3" name="Content Placeholder 2"/>
          <p:cNvSpPr>
            <a:spLocks noGrp="1"/>
          </p:cNvSpPr>
          <p:nvPr>
            <p:ph idx="1"/>
          </p:nvPr>
        </p:nvSpPr>
        <p:spPr>
          <a:xfrm>
            <a:off x="982133" y="1700808"/>
            <a:ext cx="7704667" cy="4299008"/>
          </a:xfrm>
        </p:spPr>
        <p:txBody>
          <a:bodyPr/>
          <a:lstStyle/>
          <a:p>
            <a:pPr marL="64008" indent="0" algn="just" rtl="1">
              <a:buNone/>
            </a:pPr>
            <a:r>
              <a:rPr lang="ar-IQ" b="1" dirty="0">
                <a:latin typeface="Arial" pitchFamily="34" charset="0"/>
                <a:cs typeface="Arial" pitchFamily="34" charset="0"/>
              </a:rPr>
              <a:t>أن تحديد السلطات لأية وحدة إدارية في المنظمة</a:t>
            </a:r>
            <a:r>
              <a:rPr lang="ar-EG" b="1" dirty="0">
                <a:latin typeface="Arial" pitchFamily="34" charset="0"/>
                <a:cs typeface="Arial" pitchFamily="34" charset="0"/>
              </a:rPr>
              <a:t> </a:t>
            </a:r>
            <a:r>
              <a:rPr lang="ar-IQ" b="1" dirty="0">
                <a:latin typeface="Arial" pitchFamily="34" charset="0"/>
                <a:cs typeface="Arial" pitchFamily="34" charset="0"/>
              </a:rPr>
              <a:t>يتوقف على اعتبارات متعددة لعل أهمها ما يلي:- </a:t>
            </a:r>
            <a:endParaRPr lang="en-US" dirty="0">
              <a:latin typeface="Arial" pitchFamily="34" charset="0"/>
              <a:cs typeface="Arial" pitchFamily="34" charset="0"/>
            </a:endParaRPr>
          </a:p>
          <a:p>
            <a:pPr lvl="0" algn="just" rtl="1"/>
            <a:r>
              <a:rPr lang="ar-IQ" b="1" dirty="0">
                <a:latin typeface="Arial" pitchFamily="34" charset="0"/>
                <a:cs typeface="Arial" pitchFamily="34" charset="0"/>
              </a:rPr>
              <a:t>حجم المهام والمسؤوليات المسندة للوحدة الإدارية، تماشياً مع مبدأ تكافؤ السلطة مع المسؤولية.</a:t>
            </a:r>
            <a:endParaRPr lang="en-US" dirty="0">
              <a:latin typeface="Arial" pitchFamily="34" charset="0"/>
              <a:cs typeface="Arial" pitchFamily="34" charset="0"/>
            </a:endParaRPr>
          </a:p>
          <a:p>
            <a:pPr lvl="0" algn="just" rtl="1"/>
            <a:r>
              <a:rPr lang="ar-IQ" b="1" dirty="0">
                <a:latin typeface="Arial" pitchFamily="34" charset="0"/>
                <a:cs typeface="Arial" pitchFamily="34" charset="0"/>
              </a:rPr>
              <a:t>درجة المركزية واللامركزية في الأداء والسلطة التي تنتهجها المنظمة بوجه عام.</a:t>
            </a:r>
            <a:endParaRPr lang="en-US" dirty="0">
              <a:latin typeface="Arial" pitchFamily="34" charset="0"/>
              <a:cs typeface="Arial" pitchFamily="34" charset="0"/>
            </a:endParaRPr>
          </a:p>
          <a:p>
            <a:pPr lvl="0" algn="just" rtl="1"/>
            <a:r>
              <a:rPr lang="ar-IQ" b="1" dirty="0">
                <a:latin typeface="Arial" pitchFamily="34" charset="0"/>
                <a:cs typeface="Arial" pitchFamily="34" charset="0"/>
              </a:rPr>
              <a:t>ميل ورغبة الرؤساء في تفويض سلطتهم لمرؤوسيهم، والتي يحكمها أمور متعددة.</a:t>
            </a:r>
            <a:endParaRPr lang="en-US" dirty="0">
              <a:latin typeface="Arial" pitchFamily="34" charset="0"/>
              <a:cs typeface="Arial" pitchFamily="34" charset="0"/>
            </a:endParaRPr>
          </a:p>
          <a:p>
            <a:pPr lvl="0" algn="just" rtl="1"/>
            <a:r>
              <a:rPr lang="ar-IQ" b="1" dirty="0">
                <a:latin typeface="Arial" pitchFamily="34" charset="0"/>
                <a:cs typeface="Arial" pitchFamily="34" charset="0"/>
              </a:rPr>
              <a:t>الانتشار الجغرافي للمنظمة، وفيما أذا كان لها فروعاً في مناطق أخرى.</a:t>
            </a:r>
            <a:endParaRPr lang="en-US" dirty="0">
              <a:latin typeface="Arial" pitchFamily="34" charset="0"/>
              <a:cs typeface="Arial" pitchFamily="34" charset="0"/>
            </a:endParaRPr>
          </a:p>
          <a:p>
            <a:pPr marL="0" indent="0" algn="just" rtl="1">
              <a:buNone/>
            </a:pPr>
            <a:endParaRPr lang="ar-EG" dirty="0" smtClean="0"/>
          </a:p>
        </p:txBody>
      </p:sp>
    </p:spTree>
    <p:extLst>
      <p:ext uri="{BB962C8B-B14F-4D97-AF65-F5344CB8AC3E}">
        <p14:creationId xmlns:p14="http://schemas.microsoft.com/office/powerpoint/2010/main" val="275825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459631"/>
          </a:xfrm>
        </p:spPr>
        <p:txBody>
          <a:bodyPr/>
          <a:lstStyle/>
          <a:p>
            <a:r>
              <a:rPr lang="ar-IQ" dirty="0"/>
              <a:t>الوظائف ذات العلاقة مع وظيفة </a:t>
            </a:r>
            <a:r>
              <a:rPr lang="ar-IQ" dirty="0" smtClean="0"/>
              <a:t>ال</a:t>
            </a:r>
            <a:r>
              <a:rPr lang="ar-EG" dirty="0" smtClean="0"/>
              <a:t>شراء</a:t>
            </a:r>
            <a:endParaRPr lang="en-US" dirty="0"/>
          </a:p>
        </p:txBody>
      </p:sp>
      <p:sp>
        <p:nvSpPr>
          <p:cNvPr id="3" name="Content Placeholder 2"/>
          <p:cNvSpPr>
            <a:spLocks noGrp="1"/>
          </p:cNvSpPr>
          <p:nvPr>
            <p:ph idx="1"/>
          </p:nvPr>
        </p:nvSpPr>
        <p:spPr>
          <a:xfrm>
            <a:off x="982133" y="2060848"/>
            <a:ext cx="7704667" cy="3938968"/>
          </a:xfrm>
        </p:spPr>
        <p:txBody>
          <a:bodyPr/>
          <a:lstStyle/>
          <a:p>
            <a:pPr lvl="0" algn="r" rtl="1">
              <a:buFont typeface="Wingdings" panose="05000000000000000000" pitchFamily="2" charset="2"/>
              <a:buChar char="Ø"/>
            </a:pPr>
            <a:r>
              <a:rPr lang="ar-IQ" b="1" dirty="0"/>
              <a:t>علاقة وظيفة الشراء بوظيفة الإنتاج.</a:t>
            </a:r>
            <a:endParaRPr lang="en-US" dirty="0"/>
          </a:p>
          <a:p>
            <a:pPr lvl="0" algn="r" rtl="1">
              <a:buFont typeface="Wingdings" panose="05000000000000000000" pitchFamily="2" charset="2"/>
              <a:buChar char="Ø"/>
            </a:pPr>
            <a:r>
              <a:rPr lang="ar-IQ" b="1" dirty="0"/>
              <a:t>علاقة وظيفة الشراء بإدارة تصميم السلعة.</a:t>
            </a:r>
            <a:endParaRPr lang="en-US" dirty="0"/>
          </a:p>
          <a:p>
            <a:pPr lvl="0" algn="r" rtl="1">
              <a:buFont typeface="Wingdings" panose="05000000000000000000" pitchFamily="2" charset="2"/>
              <a:buChar char="Ø"/>
            </a:pPr>
            <a:r>
              <a:rPr lang="ar-IQ" b="1" dirty="0"/>
              <a:t>علاقة وظيفة الشراء  بالإدارة المالية.</a:t>
            </a:r>
            <a:endParaRPr lang="en-US" dirty="0"/>
          </a:p>
          <a:p>
            <a:pPr lvl="0" algn="r" rtl="1">
              <a:buFont typeface="Wingdings" panose="05000000000000000000" pitchFamily="2" charset="2"/>
              <a:buChar char="Ø"/>
            </a:pPr>
            <a:r>
              <a:rPr lang="ar-IQ" b="1" dirty="0"/>
              <a:t>علاقة وظيفة المشتريات بإدارة المبيعات.</a:t>
            </a:r>
            <a:endParaRPr lang="en-US" dirty="0"/>
          </a:p>
          <a:p>
            <a:pPr lvl="0" algn="r" rtl="1">
              <a:buFont typeface="Wingdings" panose="05000000000000000000" pitchFamily="2" charset="2"/>
              <a:buChar char="Ø"/>
            </a:pPr>
            <a:r>
              <a:rPr lang="ar-IQ" b="1" dirty="0"/>
              <a:t>علاقة وظيفة المشتريات بوظيفة التخزين.</a:t>
            </a:r>
            <a:endParaRPr lang="en-US" dirty="0"/>
          </a:p>
          <a:p>
            <a:pPr marL="0" indent="0" algn="just" rtl="1">
              <a:buNone/>
            </a:pPr>
            <a:endParaRPr lang="en-US" dirty="0"/>
          </a:p>
        </p:txBody>
      </p:sp>
    </p:spTree>
    <p:extLst>
      <p:ext uri="{BB962C8B-B14F-4D97-AF65-F5344CB8AC3E}">
        <p14:creationId xmlns:p14="http://schemas.microsoft.com/office/powerpoint/2010/main" val="40144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436</TotalTime>
  <Words>195</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Corbel</vt:lpstr>
      <vt:lpstr>Tahoma</vt:lpstr>
      <vt:lpstr>Wingdings</vt:lpstr>
      <vt:lpstr>Parallax</vt:lpstr>
      <vt:lpstr>PowerPoint Presentation</vt:lpstr>
      <vt:lpstr>مسؤوليات وظيفة الشراء</vt:lpstr>
      <vt:lpstr>سلطات وظيفة الشراء</vt:lpstr>
      <vt:lpstr>الوظائف ذات العلاقة مع وظيفة الشراء</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34</cp:revision>
  <dcterms:created xsi:type="dcterms:W3CDTF">2019-01-05T13:41:27Z</dcterms:created>
  <dcterms:modified xsi:type="dcterms:W3CDTF">2022-10-21T16:02:47Z</dcterms:modified>
</cp:coreProperties>
</file>