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2" r:id="rId1"/>
  </p:sldMasterIdLst>
  <p:sldIdLst>
    <p:sldId id="256" r:id="rId2"/>
    <p:sldId id="269" r:id="rId3"/>
    <p:sldId id="274" r:id="rId4"/>
    <p:sldId id="275" r:id="rId5"/>
    <p:sldId id="273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637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4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79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670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53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66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72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6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2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4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16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6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0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6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20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854696" cy="3456384"/>
          </a:xfrm>
        </p:spPr>
        <p:txBody>
          <a:bodyPr>
            <a:normAutofit/>
          </a:bodyPr>
          <a:lstStyle/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جامعة بغداد – كلية الإدارة والاقتصاد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القسم:- الإدارة الصناعية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المادة:- إدارة المواد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المرحلة:- الثالثة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000" b="1" dirty="0" smtClean="0">
                <a:solidFill>
                  <a:srgbClr val="00B0F0"/>
                </a:solidFill>
              </a:rPr>
              <a:t>اعداد</a:t>
            </a:r>
          </a:p>
          <a:p>
            <a:r>
              <a:rPr lang="ar-EG" sz="2000" b="1" dirty="0" smtClean="0">
                <a:solidFill>
                  <a:srgbClr val="00B0F0"/>
                </a:solidFill>
              </a:rPr>
              <a:t>ا.م.د. اثير عبدالله محمد                         م.م. حسين قصي عبود</a:t>
            </a:r>
          </a:p>
          <a:p>
            <a:endParaRPr lang="en-US" sz="2000" b="1" dirty="0" smtClean="0">
              <a:solidFill>
                <a:srgbClr val="00B0F0"/>
              </a:solidFill>
            </a:endParaRPr>
          </a:p>
          <a:p>
            <a:endParaRPr lang="ar-IQ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0"/>
            <a:ext cx="7704667" cy="1556792"/>
          </a:xfrm>
        </p:spPr>
        <p:txBody>
          <a:bodyPr>
            <a:normAutofit/>
          </a:bodyPr>
          <a:lstStyle/>
          <a:p>
            <a:pPr rtl="1"/>
            <a:r>
              <a:rPr lang="ar-IQ" sz="4400" b="1" dirty="0"/>
              <a:t>اختيار مصدر الشراء المناسب</a:t>
            </a:r>
            <a:endParaRPr lang="en-US" sz="44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599" y="1412776"/>
            <a:ext cx="7704667" cy="504056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dirty="0" smtClean="0"/>
              <a:t>يمكن </a:t>
            </a:r>
            <a:r>
              <a:rPr lang="ar-IQ" sz="3200" b="1" dirty="0"/>
              <a:t>معرفة أهمية مصدر الشراء من خلال:-</a:t>
            </a:r>
            <a:endParaRPr lang="en-US" sz="3200" b="1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IQ" sz="3200" b="1" dirty="0"/>
              <a:t>فيما يخص الجودة.</a:t>
            </a:r>
            <a:endParaRPr lang="en-US" sz="3200" b="1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IQ" sz="3200" b="1" dirty="0"/>
              <a:t>فيما يخص الكمية.</a:t>
            </a:r>
            <a:endParaRPr lang="en-US" sz="3200" b="1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IQ" sz="3200" b="1" dirty="0"/>
              <a:t>فيما يخص الوقت.</a:t>
            </a:r>
            <a:endParaRPr lang="en-US" sz="3200" b="1" dirty="0"/>
          </a:p>
          <a:p>
            <a:pPr lvl="0" algn="r" rtl="1">
              <a:buFont typeface="Wingdings" panose="05000000000000000000" pitchFamily="2" charset="2"/>
              <a:buChar char="Ø"/>
            </a:pPr>
            <a:r>
              <a:rPr lang="ar-IQ" sz="3200" b="1" dirty="0"/>
              <a:t>فيما يخص التكلفة.</a:t>
            </a:r>
            <a:endParaRPr lang="en-US" sz="3200" b="1" dirty="0"/>
          </a:p>
          <a:p>
            <a:pPr marL="0" indent="0" algn="just" rtl="1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88640"/>
            <a:ext cx="7704667" cy="1099591"/>
          </a:xfrm>
        </p:spPr>
        <p:txBody>
          <a:bodyPr>
            <a:noAutofit/>
          </a:bodyPr>
          <a:lstStyle/>
          <a:p>
            <a:r>
              <a:rPr lang="ar-IQ" b="1" dirty="0"/>
              <a:t/>
            </a:r>
            <a:br>
              <a:rPr lang="ar-IQ" b="1" dirty="0"/>
            </a:br>
            <a:r>
              <a:rPr lang="ar-IQ" b="1" dirty="0"/>
              <a:t>مراحل عملية اختيار مصدر الشراء </a:t>
            </a:r>
            <a:r>
              <a:rPr lang="ar-IQ" b="1" dirty="0" smtClean="0"/>
              <a:t>المناسب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587040"/>
          </a:xfrm>
        </p:spPr>
        <p:txBody>
          <a:bodyPr>
            <a:normAutofit fontScale="92500" lnSpcReduction="20000"/>
          </a:bodyPr>
          <a:lstStyle/>
          <a:p>
            <a:pPr marL="0" lvl="0" indent="0" algn="just" rtl="1">
              <a:buNone/>
            </a:pPr>
            <a:r>
              <a:rPr lang="ar-EG" b="1" dirty="0" smtClean="0"/>
              <a:t>المرحلة الأولى/ </a:t>
            </a:r>
            <a:r>
              <a:rPr lang="ar-IQ" b="1" dirty="0" smtClean="0"/>
              <a:t>مرحلة </a:t>
            </a:r>
            <a:r>
              <a:rPr lang="ar-IQ" b="1" dirty="0"/>
              <a:t>الاختيار الأولى والعوامل المؤثرة في عدد مصادر التوريد </a:t>
            </a:r>
            <a:r>
              <a:rPr lang="ar-IQ" b="1" dirty="0" smtClean="0"/>
              <a:t>المحتملة</a:t>
            </a:r>
            <a:r>
              <a:rPr lang="ar-EG" b="1" dirty="0"/>
              <a:t> </a:t>
            </a:r>
            <a:r>
              <a:rPr lang="ar-EG" b="1" dirty="0" smtClean="0"/>
              <a:t>وتتضمن:</a:t>
            </a:r>
          </a:p>
          <a:p>
            <a:pPr lvl="0" algn="r" rtl="1"/>
            <a:r>
              <a:rPr lang="ar-IQ" dirty="0"/>
              <a:t>أدلة ونشرات الموردين.</a:t>
            </a:r>
            <a:endParaRPr lang="en-US" dirty="0"/>
          </a:p>
          <a:p>
            <a:pPr lvl="0" algn="r" rtl="1"/>
            <a:r>
              <a:rPr lang="ar-IQ" dirty="0"/>
              <a:t>الدليل التجاري والصناعي.</a:t>
            </a:r>
            <a:endParaRPr lang="en-US" dirty="0"/>
          </a:p>
          <a:p>
            <a:pPr lvl="0" algn="r" rtl="1"/>
            <a:r>
              <a:rPr lang="ar-IQ" dirty="0"/>
              <a:t>المجلات الاقتصادية والتجارية.</a:t>
            </a:r>
            <a:endParaRPr lang="en-US" dirty="0"/>
          </a:p>
          <a:p>
            <a:pPr lvl="0" algn="r" rtl="1"/>
            <a:r>
              <a:rPr lang="ar-IQ" dirty="0"/>
              <a:t>الإعلانات.</a:t>
            </a:r>
            <a:endParaRPr lang="en-US" dirty="0"/>
          </a:p>
          <a:p>
            <a:pPr lvl="0" algn="r" rtl="1"/>
            <a:r>
              <a:rPr lang="ar-IQ" dirty="0"/>
              <a:t>ملفات وسجل الموردين لدى جهاز المشتريات الإداري.</a:t>
            </a:r>
            <a:endParaRPr lang="en-US" dirty="0"/>
          </a:p>
          <a:p>
            <a:pPr lvl="0" algn="r" rtl="1"/>
            <a:r>
              <a:rPr lang="ar-IQ" dirty="0"/>
              <a:t>مندوبو البيع.</a:t>
            </a:r>
            <a:endParaRPr lang="en-US" dirty="0"/>
          </a:p>
          <a:p>
            <a:pPr lvl="0" algn="r" rtl="1"/>
            <a:r>
              <a:rPr lang="ar-IQ" dirty="0"/>
              <a:t>المعارض.</a:t>
            </a:r>
            <a:endParaRPr lang="en-US" dirty="0"/>
          </a:p>
          <a:p>
            <a:pPr lvl="0" algn="r" rtl="1"/>
            <a:r>
              <a:rPr lang="ar-IQ" dirty="0"/>
              <a:t>الملحقون التجاريون.</a:t>
            </a:r>
            <a:endParaRPr lang="en-US" dirty="0"/>
          </a:p>
          <a:p>
            <a:pPr lvl="0" algn="r" rtl="1"/>
            <a:r>
              <a:rPr lang="ar-IQ" dirty="0"/>
              <a:t>الزيارات الشخصية للموردين.</a:t>
            </a:r>
            <a:endParaRPr lang="en-US" dirty="0"/>
          </a:p>
          <a:p>
            <a:pPr marL="0" lvl="0" indent="0" algn="just" rtl="1">
              <a:buNone/>
            </a:pPr>
            <a:endParaRPr lang="ar-EG" b="1" dirty="0" smtClean="0"/>
          </a:p>
          <a:p>
            <a:pPr marL="0" lvl="0" indent="0" algn="just" rtl="1">
              <a:buNone/>
            </a:pPr>
            <a:endParaRPr lang="en-US" dirty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404664"/>
            <a:ext cx="7704667" cy="5595152"/>
          </a:xfrm>
        </p:spPr>
        <p:txBody>
          <a:bodyPr/>
          <a:lstStyle/>
          <a:p>
            <a:pPr marL="0" indent="0" algn="just" rtl="1">
              <a:buNone/>
            </a:pPr>
            <a:r>
              <a:rPr lang="ar-EG" b="1" dirty="0" smtClean="0"/>
              <a:t>المرحلة الثانية: </a:t>
            </a:r>
            <a:r>
              <a:rPr lang="ar-IQ" b="1" dirty="0" smtClean="0"/>
              <a:t>مرحلة </a:t>
            </a:r>
            <a:r>
              <a:rPr lang="ar-IQ" b="1" dirty="0"/>
              <a:t>تقييم الموردين المحتملين والمفاضلة بينهم لاختيار </a:t>
            </a:r>
            <a:r>
              <a:rPr lang="ar-IQ" b="1" dirty="0" smtClean="0"/>
              <a:t>انسبهم</a:t>
            </a:r>
            <a:r>
              <a:rPr lang="ar-EG" b="1" dirty="0" smtClean="0"/>
              <a:t> وتتضمن:</a:t>
            </a:r>
          </a:p>
          <a:p>
            <a:pPr lvl="0" algn="r" rtl="1"/>
            <a:r>
              <a:rPr lang="ar-IQ" b="1" dirty="0"/>
              <a:t>الموقع.</a:t>
            </a:r>
            <a:endParaRPr lang="en-US" dirty="0"/>
          </a:p>
          <a:p>
            <a:pPr lvl="0" algn="r" rtl="1"/>
            <a:r>
              <a:rPr lang="ar-IQ" b="1" dirty="0"/>
              <a:t>حجم الطاقة الإنتاجية الإضافية.</a:t>
            </a:r>
            <a:endParaRPr lang="en-US" dirty="0"/>
          </a:p>
          <a:p>
            <a:pPr lvl="0" algn="r" rtl="1"/>
            <a:r>
              <a:rPr lang="ar-IQ" b="1" dirty="0"/>
              <a:t>درجة التقدم الفني.</a:t>
            </a:r>
            <a:endParaRPr lang="en-US" dirty="0"/>
          </a:p>
          <a:p>
            <a:pPr lvl="0" algn="r" rtl="1"/>
            <a:r>
              <a:rPr lang="ar-IQ" b="1" dirty="0"/>
              <a:t>مدى استقرار العلاقات الصناعية.</a:t>
            </a:r>
            <a:endParaRPr lang="en-US" dirty="0"/>
          </a:p>
          <a:p>
            <a:pPr lvl="0" algn="r" rtl="1"/>
            <a:r>
              <a:rPr lang="ar-IQ" b="1" dirty="0"/>
              <a:t>الاعتبارات المالية.</a:t>
            </a:r>
            <a:endParaRPr lang="en-US" dirty="0"/>
          </a:p>
          <a:p>
            <a:pPr lvl="0" algn="r" rtl="1"/>
            <a:r>
              <a:rPr lang="ar-IQ" b="1" dirty="0"/>
              <a:t>الخدمة التي يقدمها المورد.</a:t>
            </a:r>
            <a:endParaRPr lang="en-US" dirty="0"/>
          </a:p>
          <a:p>
            <a:pPr lvl="0" algn="r" rtl="1"/>
            <a:r>
              <a:rPr lang="ar-IQ" b="1" dirty="0"/>
              <a:t>تقويم أداء الموردين بعد التعامل معهم...............الخ</a:t>
            </a:r>
            <a:r>
              <a:rPr lang="ar-IQ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6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6;p64"/>
          <p:cNvSpPr/>
          <p:nvPr/>
        </p:nvSpPr>
        <p:spPr>
          <a:xfrm>
            <a:off x="1" y="2085201"/>
            <a:ext cx="9143999" cy="26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8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شكرا لحسن إصغائكم</a:t>
            </a:r>
            <a:endParaRPr sz="8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14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470</TotalTime>
  <Words>154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Corbel</vt:lpstr>
      <vt:lpstr>Tahoma</vt:lpstr>
      <vt:lpstr>Wingdings</vt:lpstr>
      <vt:lpstr>Parallax</vt:lpstr>
      <vt:lpstr>PowerPoint Presentation</vt:lpstr>
      <vt:lpstr>اختيار مصدر الشراء المناسب</vt:lpstr>
      <vt:lpstr> مراحل عملية اختيار مصدر الشراء المناسب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anas office</dc:creator>
  <cp:lastModifiedBy>pc</cp:lastModifiedBy>
  <cp:revision>53</cp:revision>
  <dcterms:created xsi:type="dcterms:W3CDTF">2019-01-05T13:41:27Z</dcterms:created>
  <dcterms:modified xsi:type="dcterms:W3CDTF">2022-10-21T17:53:07Z</dcterms:modified>
</cp:coreProperties>
</file>