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2" r:id="rId1"/>
  </p:sldMasterIdLst>
  <p:sldIdLst>
    <p:sldId id="256" r:id="rId2"/>
    <p:sldId id="269" r:id="rId3"/>
    <p:sldId id="274" r:id="rId4"/>
    <p:sldId id="275" r:id="rId5"/>
    <p:sldId id="276" r:id="rId6"/>
    <p:sldId id="273"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a:xfrm>
            <a:off x="3623733" y="6117336"/>
            <a:ext cx="3609438" cy="365125"/>
          </a:xfrm>
        </p:spPr>
        <p:txBody>
          <a:bodyPr/>
          <a:lstStyle/>
          <a:p>
            <a:endParaRPr lang="ar-SA"/>
          </a:p>
        </p:txBody>
      </p:sp>
      <p:sp>
        <p:nvSpPr>
          <p:cNvPr id="6" name="Slide Number Placeholder 5"/>
          <p:cNvSpPr>
            <a:spLocks noGrp="1"/>
          </p:cNvSpPr>
          <p:nvPr>
            <p:ph type="sldNum" sz="quarter" idx="12"/>
          </p:nvPr>
        </p:nvSpPr>
        <p:spPr>
          <a:xfrm>
            <a:off x="8275320" y="6117336"/>
            <a:ext cx="411480" cy="365125"/>
          </a:xfrm>
        </p:spPr>
        <p:txBody>
          <a:bodyPr/>
          <a:lstStyle/>
          <a:p>
            <a:fld id="{0B34F065-1154-456A-91E3-76DE8E75E17B}" type="slidenum">
              <a:rPr lang="ar-SA" smtClean="0"/>
              <a:pPr/>
              <a:t>‹#›</a:t>
            </a:fld>
            <a:endParaRPr lang="ar-SA"/>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863738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20964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646945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454799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66705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988530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307661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06722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703648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a:xfrm>
            <a:off x="1972647" y="6108173"/>
            <a:ext cx="5314517" cy="365125"/>
          </a:xfrm>
        </p:spPr>
        <p:txBody>
          <a:bodyPr/>
          <a:lstStyle/>
          <a:p>
            <a:endParaRPr lang="ar-SA"/>
          </a:p>
        </p:txBody>
      </p:sp>
      <p:sp>
        <p:nvSpPr>
          <p:cNvPr id="6" name="Slide Number Placeholder 5"/>
          <p:cNvSpPr>
            <a:spLocks noGrp="1"/>
          </p:cNvSpPr>
          <p:nvPr>
            <p:ph type="sldNum" sz="quarter" idx="12"/>
          </p:nvPr>
        </p:nvSpPr>
        <p:spPr>
          <a:xfrm>
            <a:off x="8258967" y="6108173"/>
            <a:ext cx="427833" cy="365125"/>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23229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8273317" y="6116070"/>
            <a:ext cx="413483" cy="365125"/>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70648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168163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4160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55077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5460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0436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0481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B8ABB09-4A1D-463E-8065-109CC2B7EFAA}" type="datetimeFigureOut">
              <a:rPr lang="ar-SA" smtClean="0"/>
              <a:pPr/>
              <a:t>26/03/1444</a:t>
            </a:fld>
            <a:endParaRPr lang="ar-SA"/>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SA"/>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36208115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99592" y="1196752"/>
            <a:ext cx="7854696" cy="3456384"/>
          </a:xfrm>
        </p:spPr>
        <p:txBody>
          <a:bodyPr>
            <a:normAutofit/>
          </a:bodyPr>
          <a:lstStyle/>
          <a:p>
            <a:pPr algn="ctr"/>
            <a:r>
              <a:rPr lang="ar-IQ" sz="2000" b="1" dirty="0" smtClean="0">
                <a:solidFill>
                  <a:srgbClr val="00B0F0"/>
                </a:solidFill>
              </a:rPr>
              <a:t>جامعة بغداد – كلية الإدارة والاقتصاد</a:t>
            </a:r>
            <a:endParaRPr lang="en-US" sz="2000" b="1" dirty="0" smtClean="0">
              <a:solidFill>
                <a:srgbClr val="00B0F0"/>
              </a:solidFill>
            </a:endParaRPr>
          </a:p>
          <a:p>
            <a:pPr algn="ctr"/>
            <a:r>
              <a:rPr lang="ar-IQ" sz="2000" b="1" dirty="0" smtClean="0">
                <a:solidFill>
                  <a:srgbClr val="00B0F0"/>
                </a:solidFill>
              </a:rPr>
              <a:t>القسم:- الإدارة الصناعية</a:t>
            </a:r>
            <a:endParaRPr lang="en-US" sz="2000" b="1" dirty="0" smtClean="0">
              <a:solidFill>
                <a:srgbClr val="00B0F0"/>
              </a:solidFill>
            </a:endParaRPr>
          </a:p>
          <a:p>
            <a:pPr algn="ctr"/>
            <a:r>
              <a:rPr lang="ar-IQ" sz="2000" b="1" dirty="0" smtClean="0">
                <a:solidFill>
                  <a:srgbClr val="00B0F0"/>
                </a:solidFill>
              </a:rPr>
              <a:t>المادة:- إدارة المواد</a:t>
            </a:r>
            <a:endParaRPr lang="en-US" sz="2000" b="1" dirty="0" smtClean="0">
              <a:solidFill>
                <a:srgbClr val="00B0F0"/>
              </a:solidFill>
            </a:endParaRPr>
          </a:p>
          <a:p>
            <a:pPr algn="ctr"/>
            <a:r>
              <a:rPr lang="ar-IQ" sz="2000" b="1" dirty="0" smtClean="0">
                <a:solidFill>
                  <a:srgbClr val="00B0F0"/>
                </a:solidFill>
              </a:rPr>
              <a:t>المرحلة:- الثالثة</a:t>
            </a:r>
            <a:endParaRPr lang="en-US" sz="2000" b="1" dirty="0" smtClean="0">
              <a:solidFill>
                <a:srgbClr val="00B0F0"/>
              </a:solidFill>
            </a:endParaRPr>
          </a:p>
          <a:p>
            <a:pPr algn="ctr"/>
            <a:r>
              <a:rPr lang="ar-EG" sz="2000" b="1" dirty="0" smtClean="0">
                <a:solidFill>
                  <a:srgbClr val="00B0F0"/>
                </a:solidFill>
              </a:rPr>
              <a:t>اعداد</a:t>
            </a:r>
          </a:p>
          <a:p>
            <a:r>
              <a:rPr lang="ar-EG" sz="2000" b="1" dirty="0" smtClean="0">
                <a:solidFill>
                  <a:srgbClr val="00B0F0"/>
                </a:solidFill>
              </a:rPr>
              <a:t>ا.م.د. اثير عبدالله محمد                         م.م. حسين قصي عبود</a:t>
            </a:r>
          </a:p>
          <a:p>
            <a:endParaRPr lang="en-US" sz="2000" b="1" dirty="0" smtClean="0">
              <a:solidFill>
                <a:srgbClr val="00B0F0"/>
              </a:solidFill>
            </a:endParaRPr>
          </a:p>
          <a:p>
            <a:endParaRPr lang="ar-IQ" sz="2000" b="1"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99" y="0"/>
            <a:ext cx="7704667" cy="1484784"/>
          </a:xfrm>
        </p:spPr>
        <p:txBody>
          <a:bodyPr/>
          <a:lstStyle/>
          <a:p>
            <a:pPr rtl="1"/>
            <a:r>
              <a:rPr lang="ar-EG" dirty="0" smtClean="0"/>
              <a:t>تنظيم وظيفة الشراء</a:t>
            </a:r>
            <a:endParaRPr lang="en-US" dirty="0"/>
          </a:p>
        </p:txBody>
      </p:sp>
      <p:sp>
        <p:nvSpPr>
          <p:cNvPr id="4" name="Content Placeholder 2"/>
          <p:cNvSpPr>
            <a:spLocks noGrp="1"/>
          </p:cNvSpPr>
          <p:nvPr>
            <p:ph idx="1"/>
          </p:nvPr>
        </p:nvSpPr>
        <p:spPr>
          <a:xfrm>
            <a:off x="971600" y="1052736"/>
            <a:ext cx="7704667" cy="5040560"/>
          </a:xfrm>
        </p:spPr>
        <p:txBody>
          <a:bodyPr>
            <a:normAutofit/>
          </a:bodyPr>
          <a:lstStyle/>
          <a:p>
            <a:pPr marL="0" indent="0" algn="just" rtl="1">
              <a:buNone/>
            </a:pPr>
            <a:r>
              <a:rPr lang="ar-EG" sz="3200" dirty="0" smtClean="0">
                <a:latin typeface="Arial Black" panose="020B0A04020102020204" pitchFamily="34" charset="0"/>
              </a:rPr>
              <a:t>قبل البداء يجب </a:t>
            </a:r>
            <a:r>
              <a:rPr lang="ar-SA" sz="3200" dirty="0" smtClean="0">
                <a:latin typeface="Arial Black" panose="020B0A04020102020204" pitchFamily="34" charset="0"/>
              </a:rPr>
              <a:t>ان </a:t>
            </a:r>
            <a:r>
              <a:rPr lang="ar-SA" sz="3200" dirty="0">
                <a:latin typeface="Arial Black" panose="020B0A04020102020204" pitchFamily="34" charset="0"/>
              </a:rPr>
              <a:t>نوضح في هذا المجال ان هناك فرقاً بين تنظيم الشراء، وتنظيم وظيفة </a:t>
            </a:r>
            <a:r>
              <a:rPr lang="ar-SA" sz="3200" dirty="0" smtClean="0">
                <a:latin typeface="Arial Black" panose="020B0A04020102020204" pitchFamily="34" charset="0"/>
              </a:rPr>
              <a:t>الشراء،</a:t>
            </a:r>
            <a:r>
              <a:rPr lang="ar-EG" sz="3200" dirty="0" smtClean="0">
                <a:latin typeface="Arial Black" panose="020B0A04020102020204" pitchFamily="34" charset="0"/>
              </a:rPr>
              <a:t> </a:t>
            </a:r>
            <a:r>
              <a:rPr lang="ar-SA" sz="3200" dirty="0" smtClean="0">
                <a:latin typeface="Arial Black" panose="020B0A04020102020204" pitchFamily="34" charset="0"/>
              </a:rPr>
              <a:t>فالمقصود </a:t>
            </a:r>
            <a:r>
              <a:rPr lang="ar-EG" sz="3200" dirty="0" smtClean="0">
                <a:latin typeface="Arial Black" panose="020B0A04020102020204" pitchFamily="34" charset="0"/>
              </a:rPr>
              <a:t>بتنظيم الشراء هو</a:t>
            </a:r>
            <a:r>
              <a:rPr lang="ar-SA" sz="3200" dirty="0" smtClean="0">
                <a:latin typeface="Arial Black" panose="020B0A04020102020204" pitchFamily="34" charset="0"/>
              </a:rPr>
              <a:t> </a:t>
            </a:r>
            <a:r>
              <a:rPr lang="ar-SA" sz="3200" dirty="0">
                <a:latin typeface="Arial Black" panose="020B0A04020102020204" pitchFamily="34" charset="0"/>
              </a:rPr>
              <a:t>تنظيم إجراءات الشراء التي توضح كيف تتم عملية الشراء منذ ساعة ظهور الحاجة لصنف ما، وحتى وصوله للمنظمة واستلامه وفحصه. اما التنظيم </a:t>
            </a:r>
            <a:r>
              <a:rPr lang="ar-SA" sz="3200" dirty="0" smtClean="0">
                <a:latin typeface="Arial Black" panose="020B0A04020102020204" pitchFamily="34" charset="0"/>
              </a:rPr>
              <a:t>الثاني</a:t>
            </a:r>
            <a:r>
              <a:rPr lang="ar-EG" sz="3200" dirty="0" smtClean="0">
                <a:latin typeface="Arial Black" panose="020B0A04020102020204" pitchFamily="34" charset="0"/>
              </a:rPr>
              <a:t> </a:t>
            </a:r>
            <a:r>
              <a:rPr lang="ar-SA" sz="3200" dirty="0" smtClean="0">
                <a:latin typeface="Arial Black" panose="020B0A04020102020204" pitchFamily="34" charset="0"/>
              </a:rPr>
              <a:t>فيقصد </a:t>
            </a:r>
            <a:r>
              <a:rPr lang="ar-SA" sz="3200" dirty="0">
                <a:latin typeface="Arial Black" panose="020B0A04020102020204" pitchFamily="34" charset="0"/>
              </a:rPr>
              <a:t>به تنظيم وظيفة الشراء الذي يؤديها قسم </a:t>
            </a:r>
            <a:r>
              <a:rPr lang="ar-SA" sz="3200" dirty="0" smtClean="0">
                <a:latin typeface="Arial Black" panose="020B0A04020102020204" pitchFamily="34" charset="0"/>
              </a:rPr>
              <a:t>أداري</a:t>
            </a:r>
            <a:r>
              <a:rPr lang="ar-EG" sz="3200" dirty="0" smtClean="0">
                <a:latin typeface="Arial Black" panose="020B0A04020102020204" pitchFamily="34" charset="0"/>
              </a:rPr>
              <a:t> </a:t>
            </a:r>
            <a:r>
              <a:rPr lang="ar-SA" sz="3200" dirty="0" smtClean="0">
                <a:latin typeface="Arial Black" panose="020B0A04020102020204" pitchFamily="34" charset="0"/>
              </a:rPr>
              <a:t>متخصص </a:t>
            </a:r>
            <a:r>
              <a:rPr lang="ar-SA" sz="3200" dirty="0">
                <a:latin typeface="Arial Black" panose="020B0A04020102020204" pitchFamily="34" charset="0"/>
              </a:rPr>
              <a:t>يدعى قسم </a:t>
            </a:r>
            <a:r>
              <a:rPr lang="ar-SA" sz="3200" dirty="0" smtClean="0">
                <a:latin typeface="Arial Black" panose="020B0A04020102020204" pitchFamily="34" charset="0"/>
              </a:rPr>
              <a:t>الشراء</a:t>
            </a:r>
            <a:r>
              <a:rPr lang="ar-EG" sz="3200" dirty="0" smtClean="0">
                <a:latin typeface="Arial Black" panose="020B0A04020102020204" pitchFamily="34" charset="0"/>
              </a:rPr>
              <a:t> </a:t>
            </a:r>
            <a:r>
              <a:rPr lang="ar-SA" sz="3200" dirty="0" smtClean="0">
                <a:latin typeface="Arial Black" panose="020B0A04020102020204" pitchFamily="34" charset="0"/>
              </a:rPr>
              <a:t>الذي </a:t>
            </a:r>
            <a:r>
              <a:rPr lang="ar-SA" sz="3200" dirty="0">
                <a:latin typeface="Arial Black" panose="020B0A04020102020204" pitchFamily="34" charset="0"/>
              </a:rPr>
              <a:t>يشكل مع قسم التخزين إدارة </a:t>
            </a:r>
            <a:r>
              <a:rPr lang="ar-SA" sz="3200" dirty="0" smtClean="0">
                <a:latin typeface="Arial Black" panose="020B0A04020102020204" pitchFamily="34" charset="0"/>
              </a:rPr>
              <a:t>المواد</a:t>
            </a:r>
            <a:r>
              <a:rPr lang="ar-EG" sz="3200" dirty="0" smtClean="0">
                <a:latin typeface="Arial Black" panose="020B0A04020102020204" pitchFamily="34" charset="0"/>
              </a:rPr>
              <a:t>.</a:t>
            </a:r>
            <a:endParaRPr lang="ar-EG" dirty="0">
              <a:latin typeface="Arial Black" panose="020B0A04020102020204" pitchFamily="34" charset="0"/>
            </a:endParaRPr>
          </a:p>
        </p:txBody>
      </p:sp>
    </p:spTree>
    <p:extLst>
      <p:ext uri="{BB962C8B-B14F-4D97-AF65-F5344CB8AC3E}">
        <p14:creationId xmlns:p14="http://schemas.microsoft.com/office/powerpoint/2010/main" val="25115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315615"/>
          </a:xfrm>
        </p:spPr>
        <p:txBody>
          <a:bodyPr/>
          <a:lstStyle/>
          <a:p>
            <a:pPr lvl="0"/>
            <a:r>
              <a:rPr lang="ar-SA" b="1" dirty="0"/>
              <a:t>التبعية والمستوى التنظيمي لوظيفة </a:t>
            </a:r>
            <a:r>
              <a:rPr lang="ar-SA" b="1" dirty="0" smtClean="0"/>
              <a:t>الشراء</a:t>
            </a:r>
            <a:endParaRPr lang="en-US" dirty="0"/>
          </a:p>
        </p:txBody>
      </p:sp>
      <p:sp>
        <p:nvSpPr>
          <p:cNvPr id="3" name="Content Placeholder 2"/>
          <p:cNvSpPr>
            <a:spLocks noGrp="1"/>
          </p:cNvSpPr>
          <p:nvPr>
            <p:ph idx="1"/>
          </p:nvPr>
        </p:nvSpPr>
        <p:spPr>
          <a:xfrm>
            <a:off x="990450" y="1772816"/>
            <a:ext cx="7704667" cy="4392488"/>
          </a:xfrm>
        </p:spPr>
        <p:txBody>
          <a:bodyPr>
            <a:normAutofit/>
          </a:bodyPr>
          <a:lstStyle/>
          <a:p>
            <a:pPr marL="0" lvl="0" indent="0" algn="just" rtl="1">
              <a:buNone/>
            </a:pPr>
            <a:r>
              <a:rPr lang="ar-SA" dirty="0"/>
              <a:t>يجري تحديد الموقع الذي تحتله وظيفة الشراء في الهيكل التنظيمي العام للمنظمة، بقرار من السلطة العليا فيها، وفي ضوء اعتبارات متعددة ومتنوعة تختلف من منظمة لأخرى حسب ظروفها وطبيعة العمل فيها مثل </a:t>
            </a:r>
            <a:r>
              <a:rPr lang="ar-SA" dirty="0" smtClean="0"/>
              <a:t>حجمها</a:t>
            </a:r>
            <a:r>
              <a:rPr lang="ar-EG" dirty="0" smtClean="0"/>
              <a:t> </a:t>
            </a:r>
            <a:r>
              <a:rPr lang="ar-SA" dirty="0" smtClean="0"/>
              <a:t>وكمية </a:t>
            </a:r>
            <a:r>
              <a:rPr lang="ar-SA" dirty="0"/>
              <a:t>مشترياتها، وتعدد وتنوع الأصناف التي تحتاج إليها</a:t>
            </a:r>
            <a:r>
              <a:rPr lang="ar-SA" dirty="0" smtClean="0"/>
              <a:t>.</a:t>
            </a:r>
            <a:r>
              <a:rPr lang="ar-EG" dirty="0" smtClean="0"/>
              <a:t> فقد تكون تابعة الى:</a:t>
            </a:r>
          </a:p>
          <a:p>
            <a:pPr marL="0" lvl="0" indent="0" algn="just" rtl="1">
              <a:buNone/>
            </a:pPr>
            <a:r>
              <a:rPr lang="ar-EG" b="1" dirty="0" smtClean="0"/>
              <a:t>1- </a:t>
            </a:r>
            <a:r>
              <a:rPr lang="ar-SA" b="1" dirty="0" smtClean="0"/>
              <a:t>وظيفة  </a:t>
            </a:r>
            <a:r>
              <a:rPr lang="ar-SA" b="1" dirty="0"/>
              <a:t>الشراء تابعة لإدارة </a:t>
            </a:r>
            <a:r>
              <a:rPr lang="ar-SA" b="1" dirty="0" smtClean="0"/>
              <a:t>الإنتاج</a:t>
            </a:r>
            <a:endParaRPr lang="ar-EG" b="1" dirty="0" smtClean="0"/>
          </a:p>
          <a:p>
            <a:pPr marL="0" lvl="0" indent="0" algn="just" rtl="1">
              <a:buNone/>
            </a:pPr>
            <a:r>
              <a:rPr lang="ar-EG" b="1" dirty="0" smtClean="0"/>
              <a:t>2- </a:t>
            </a:r>
            <a:r>
              <a:rPr lang="ar-SA" b="1" dirty="0" smtClean="0"/>
              <a:t>وظيفة  </a:t>
            </a:r>
            <a:r>
              <a:rPr lang="ar-SA" b="1" dirty="0"/>
              <a:t>الشراء تابعة لإدارة </a:t>
            </a:r>
            <a:r>
              <a:rPr lang="ar-EG" b="1" dirty="0" smtClean="0"/>
              <a:t>المالية</a:t>
            </a:r>
            <a:endParaRPr lang="en-US" dirty="0"/>
          </a:p>
          <a:p>
            <a:pPr marL="0" indent="0" algn="just" rtl="1">
              <a:buNone/>
            </a:pPr>
            <a:endParaRPr lang="en-US" dirty="0"/>
          </a:p>
        </p:txBody>
      </p:sp>
    </p:spTree>
    <p:extLst>
      <p:ext uri="{BB962C8B-B14F-4D97-AF65-F5344CB8AC3E}">
        <p14:creationId xmlns:p14="http://schemas.microsoft.com/office/powerpoint/2010/main" val="3981107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t>استقلالية وظيفة </a:t>
            </a:r>
            <a:r>
              <a:rPr lang="ar-SA" b="1" dirty="0" smtClean="0"/>
              <a:t>الشراء</a:t>
            </a:r>
            <a:r>
              <a:rPr lang="ar-EG" b="1" dirty="0" smtClean="0"/>
              <a:t> وفق المفهوم القديم</a:t>
            </a:r>
            <a:endParaRPr lang="en-US" dirty="0"/>
          </a:p>
        </p:txBody>
      </p:sp>
      <p:sp>
        <p:nvSpPr>
          <p:cNvPr id="3" name="Content Placeholder 2"/>
          <p:cNvSpPr>
            <a:spLocks noGrp="1"/>
          </p:cNvSpPr>
          <p:nvPr>
            <p:ph idx="1"/>
          </p:nvPr>
        </p:nvSpPr>
        <p:spPr>
          <a:xfrm>
            <a:off x="982133" y="2438401"/>
            <a:ext cx="7704667" cy="3332816"/>
          </a:xfrm>
        </p:spPr>
        <p:txBody>
          <a:bodyPr/>
          <a:lstStyle/>
          <a:p>
            <a:pPr algn="just" rtl="1"/>
            <a:r>
              <a:rPr lang="ar-SA" b="1" dirty="0"/>
              <a:t>يعتمد تبرير الاستقلالية على ما يلي: ما دام نشاط المشتريات قد لاقى أهمية متزايدة في </a:t>
            </a:r>
            <a:r>
              <a:rPr lang="ar-SA" b="1" dirty="0" smtClean="0"/>
              <a:t>المنشآت </a:t>
            </a:r>
            <a:r>
              <a:rPr lang="ar-SA" b="1" dirty="0"/>
              <a:t>والمشاريع الصناعية، نظراً للدور الهام والكبير الذي يمكن ان يلعبه في التأثير في ربحيتها، من الضروري اعتباره اذا نشاطاً رئيسياً لا يختلف عن الأنشطة الرئيسية الأخرى كالإنتاج، والأفراد، والتسويق ..الخ.</a:t>
            </a:r>
            <a:endParaRPr lang="en-US" dirty="0"/>
          </a:p>
        </p:txBody>
      </p:sp>
    </p:spTree>
    <p:extLst>
      <p:ext uri="{BB962C8B-B14F-4D97-AF65-F5344CB8AC3E}">
        <p14:creationId xmlns:p14="http://schemas.microsoft.com/office/powerpoint/2010/main" val="3450050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459631"/>
          </a:xfrm>
        </p:spPr>
        <p:txBody>
          <a:bodyPr/>
          <a:lstStyle/>
          <a:p>
            <a:r>
              <a:rPr lang="ar-SA" b="1" dirty="0"/>
              <a:t>استقلالية وظيفة الشراء وفق المفهوم الحديث</a:t>
            </a:r>
            <a:endParaRPr lang="en-US" dirty="0"/>
          </a:p>
        </p:txBody>
      </p:sp>
      <p:sp>
        <p:nvSpPr>
          <p:cNvPr id="3" name="Content Placeholder 2"/>
          <p:cNvSpPr>
            <a:spLocks noGrp="1"/>
          </p:cNvSpPr>
          <p:nvPr>
            <p:ph idx="1"/>
          </p:nvPr>
        </p:nvSpPr>
        <p:spPr>
          <a:xfrm>
            <a:off x="982133" y="2132856"/>
            <a:ext cx="7704667" cy="3866960"/>
          </a:xfrm>
        </p:spPr>
        <p:txBody>
          <a:bodyPr>
            <a:normAutofit/>
          </a:bodyPr>
          <a:lstStyle/>
          <a:p>
            <a:pPr algn="just" rtl="1"/>
            <a:r>
              <a:rPr lang="ar-SA" sz="2800" b="1" dirty="0"/>
              <a:t>يشير هذا </a:t>
            </a:r>
            <a:r>
              <a:rPr lang="ar-EG" sz="2800" b="1" smtClean="0"/>
              <a:t>ا</a:t>
            </a:r>
            <a:r>
              <a:rPr lang="ar-SA" sz="2800" b="1" smtClean="0"/>
              <a:t>لمفهم </a:t>
            </a:r>
            <a:r>
              <a:rPr lang="ar-SA" sz="2800" b="1" dirty="0"/>
              <a:t>في تحديد مكان وظيفة الشراء في البنيان التنظيمي للمنظمة، الى </a:t>
            </a:r>
            <a:r>
              <a:rPr lang="ar-SA" sz="2800" b="1" dirty="0" smtClean="0"/>
              <a:t>نفس</a:t>
            </a:r>
            <a:r>
              <a:rPr lang="ar-EG" sz="2800" b="1" dirty="0" smtClean="0"/>
              <a:t> </a:t>
            </a:r>
            <a:r>
              <a:rPr lang="ar-SA" sz="2800" b="1" dirty="0" smtClean="0"/>
              <a:t>الاتجاه </a:t>
            </a:r>
            <a:r>
              <a:rPr lang="ar-SA" sz="2800" b="1" dirty="0"/>
              <a:t>السابق الذي عرض في الفقرة السابقة مع إضافة واحدة هي، دمج نشاط الشراء مع نشاط التخزين في إدارة واحدة وتسميتها بإدارة المواد.</a:t>
            </a:r>
            <a:endParaRPr lang="ar-IQ" sz="2800" dirty="0"/>
          </a:p>
        </p:txBody>
      </p:sp>
    </p:spTree>
    <p:extLst>
      <p:ext uri="{BB962C8B-B14F-4D97-AF65-F5344CB8AC3E}">
        <p14:creationId xmlns:p14="http://schemas.microsoft.com/office/powerpoint/2010/main" val="1500066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06;p64"/>
          <p:cNvSpPr/>
          <p:nvPr/>
        </p:nvSpPr>
        <p:spPr>
          <a:xfrm>
            <a:off x="1" y="2085201"/>
            <a:ext cx="9143999" cy="268759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None/>
            </a:pPr>
            <a:r>
              <a:rPr lang="ar-AE" sz="8800" b="0" i="0" u="none" strike="noStrike" cap="none" dirty="0">
                <a:solidFill>
                  <a:srgbClr val="FF0000"/>
                </a:solidFill>
                <a:latin typeface="Arial"/>
                <a:ea typeface="Arial"/>
                <a:cs typeface="Arial"/>
                <a:sym typeface="Arial"/>
              </a:rPr>
              <a:t>شكرا لحسن إصغائكم</a:t>
            </a:r>
            <a:endParaRPr sz="8800" b="0" i="0" u="none" strike="noStrike" cap="none" dirty="0">
              <a:solidFill>
                <a:srgbClr val="FF0000"/>
              </a:solidFill>
              <a:latin typeface="Arial"/>
              <a:ea typeface="Arial"/>
              <a:cs typeface="Arial"/>
              <a:sym typeface="Arial"/>
            </a:endParaRPr>
          </a:p>
        </p:txBody>
      </p:sp>
    </p:spTree>
    <p:extLst>
      <p:ext uri="{BB962C8B-B14F-4D97-AF65-F5344CB8AC3E}">
        <p14:creationId xmlns:p14="http://schemas.microsoft.com/office/powerpoint/2010/main" val="7801405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432</TotalTime>
  <Words>276</Words>
  <Application>Microsoft Office PowerPoint</Application>
  <PresentationFormat>On-screen Show (4:3)</PresentationFormat>
  <Paragraphs>17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Corbel</vt:lpstr>
      <vt:lpstr>Tahoma</vt:lpstr>
      <vt:lpstr>Parallax</vt:lpstr>
      <vt:lpstr>PowerPoint Presentation</vt:lpstr>
      <vt:lpstr>تنظيم وظيفة الشراء</vt:lpstr>
      <vt:lpstr>التبعية والمستوى التنظيمي لوظيفة الشراء</vt:lpstr>
      <vt:lpstr>استقلالية وظيفة الشراء وفق المفهوم القديم</vt:lpstr>
      <vt:lpstr>استقلالية وظيفة الشراء وفق المفهوم الحديث</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anas office</dc:creator>
  <cp:lastModifiedBy>pc</cp:lastModifiedBy>
  <cp:revision>31</cp:revision>
  <dcterms:created xsi:type="dcterms:W3CDTF">2019-01-05T13:41:27Z</dcterms:created>
  <dcterms:modified xsi:type="dcterms:W3CDTF">2022-10-21T15:57:28Z</dcterms:modified>
</cp:coreProperties>
</file>