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62" r:id="rId1"/>
  </p:sldMasterIdLst>
  <p:sldIdLst>
    <p:sldId id="256" r:id="rId2"/>
    <p:sldId id="269" r:id="rId3"/>
    <p:sldId id="274" r:id="rId4"/>
    <p:sldId id="273" r:id="rId5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142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203200" y="0"/>
            <a:ext cx="3778250" cy="6858001"/>
            <a:chOff x="203200" y="0"/>
            <a:chExt cx="3778250" cy="6858001"/>
          </a:xfrm>
        </p:grpSpPr>
        <p:sp>
          <p:nvSpPr>
            <p:cNvPr id="14" name="Freeform 6"/>
            <p:cNvSpPr/>
            <p:nvPr/>
          </p:nvSpPr>
          <p:spPr bwMode="auto">
            <a:xfrm>
              <a:off x="641350" y="0"/>
              <a:ext cx="1365250" cy="3971925"/>
            </a:xfrm>
            <a:custGeom>
              <a:avLst/>
              <a:gdLst/>
              <a:ahLst/>
              <a:cxnLst/>
              <a:rect l="0" t="0" r="r" b="b"/>
              <a:pathLst>
                <a:path w="860" h="2502">
                  <a:moveTo>
                    <a:pt x="0" y="2445"/>
                  </a:moveTo>
                  <a:lnTo>
                    <a:pt x="228" y="2502"/>
                  </a:lnTo>
                  <a:lnTo>
                    <a:pt x="860" y="0"/>
                  </a:lnTo>
                  <a:lnTo>
                    <a:pt x="620" y="0"/>
                  </a:lnTo>
                  <a:lnTo>
                    <a:pt x="0" y="244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5" name="Freeform 7"/>
            <p:cNvSpPr/>
            <p:nvPr/>
          </p:nvSpPr>
          <p:spPr bwMode="auto">
            <a:xfrm>
              <a:off x="203200" y="0"/>
              <a:ext cx="1336675" cy="3862388"/>
            </a:xfrm>
            <a:custGeom>
              <a:avLst/>
              <a:gdLst/>
              <a:ahLst/>
              <a:cxnLst/>
              <a:rect l="0" t="0" r="r" b="b"/>
              <a:pathLst>
                <a:path w="842" h="2433">
                  <a:moveTo>
                    <a:pt x="842" y="0"/>
                  </a:moveTo>
                  <a:lnTo>
                    <a:pt x="602" y="0"/>
                  </a:lnTo>
                  <a:lnTo>
                    <a:pt x="0" y="2376"/>
                  </a:lnTo>
                  <a:lnTo>
                    <a:pt x="228" y="2433"/>
                  </a:lnTo>
                  <a:lnTo>
                    <a:pt x="842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6" name="Freeform 8"/>
            <p:cNvSpPr/>
            <p:nvPr/>
          </p:nvSpPr>
          <p:spPr bwMode="auto">
            <a:xfrm>
              <a:off x="207963" y="3776663"/>
              <a:ext cx="1936750" cy="3081338"/>
            </a:xfrm>
            <a:custGeom>
              <a:avLst/>
              <a:gdLst/>
              <a:ahLst/>
              <a:cxnLst/>
              <a:rect l="0" t="0" r="r" b="b"/>
              <a:pathLst>
                <a:path w="1220" h="1941">
                  <a:moveTo>
                    <a:pt x="0" y="0"/>
                  </a:moveTo>
                  <a:lnTo>
                    <a:pt x="1166" y="1941"/>
                  </a:lnTo>
                  <a:lnTo>
                    <a:pt x="1220" y="19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0" name="Freeform 9"/>
            <p:cNvSpPr/>
            <p:nvPr/>
          </p:nvSpPr>
          <p:spPr bwMode="auto">
            <a:xfrm>
              <a:off x="646113" y="3886200"/>
              <a:ext cx="2373313" cy="2971800"/>
            </a:xfrm>
            <a:custGeom>
              <a:avLst/>
              <a:gdLst/>
              <a:ahLst/>
              <a:cxnLst/>
              <a:rect l="0" t="0" r="r" b="b"/>
              <a:pathLst>
                <a:path w="1495" h="1872">
                  <a:moveTo>
                    <a:pt x="1495" y="1872"/>
                  </a:moveTo>
                  <a:lnTo>
                    <a:pt x="0" y="0"/>
                  </a:lnTo>
                  <a:lnTo>
                    <a:pt x="1442" y="1872"/>
                  </a:lnTo>
                  <a:lnTo>
                    <a:pt x="1495" y="1872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1" name="Freeform 10"/>
            <p:cNvSpPr/>
            <p:nvPr/>
          </p:nvSpPr>
          <p:spPr bwMode="auto">
            <a:xfrm>
              <a:off x="641350" y="3881438"/>
              <a:ext cx="3340100" cy="2976563"/>
            </a:xfrm>
            <a:custGeom>
              <a:avLst/>
              <a:gdLst/>
              <a:ahLst/>
              <a:cxnLst/>
              <a:rect l="0" t="0" r="r" b="b"/>
              <a:pathLst>
                <a:path w="2104" h="1875">
                  <a:moveTo>
                    <a:pt x="0" y="0"/>
                  </a:moveTo>
                  <a:lnTo>
                    <a:pt x="3" y="3"/>
                  </a:lnTo>
                  <a:lnTo>
                    <a:pt x="1498" y="1875"/>
                  </a:lnTo>
                  <a:lnTo>
                    <a:pt x="2104" y="1875"/>
                  </a:lnTo>
                  <a:lnTo>
                    <a:pt x="228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2" name="Freeform 11"/>
            <p:cNvSpPr/>
            <p:nvPr/>
          </p:nvSpPr>
          <p:spPr bwMode="auto">
            <a:xfrm>
              <a:off x="203200" y="3771900"/>
              <a:ext cx="2660650" cy="3086100"/>
            </a:xfrm>
            <a:custGeom>
              <a:avLst/>
              <a:gdLst/>
              <a:ahLst/>
              <a:cxnLst/>
              <a:rect l="0" t="0" r="r" b="b"/>
              <a:pathLst>
                <a:path w="1676" h="1944">
                  <a:moveTo>
                    <a:pt x="1676" y="1944"/>
                  </a:moveTo>
                  <a:lnTo>
                    <a:pt x="264" y="111"/>
                  </a:lnTo>
                  <a:lnTo>
                    <a:pt x="225" y="60"/>
                  </a:lnTo>
                  <a:lnTo>
                    <a:pt x="228" y="60"/>
                  </a:lnTo>
                  <a:lnTo>
                    <a:pt x="264" y="111"/>
                  </a:lnTo>
                  <a:lnTo>
                    <a:pt x="234" y="69"/>
                  </a:lnTo>
                  <a:lnTo>
                    <a:pt x="228" y="57"/>
                  </a:lnTo>
                  <a:lnTo>
                    <a:pt x="222" y="54"/>
                  </a:lnTo>
                  <a:lnTo>
                    <a:pt x="0" y="0"/>
                  </a:lnTo>
                  <a:lnTo>
                    <a:pt x="3" y="3"/>
                  </a:lnTo>
                  <a:lnTo>
                    <a:pt x="1223" y="1944"/>
                  </a:lnTo>
                  <a:lnTo>
                    <a:pt x="1676" y="1944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9673" y="914401"/>
            <a:ext cx="6947127" cy="3488266"/>
          </a:xfrm>
        </p:spPr>
        <p:txBody>
          <a:bodyPr anchor="b">
            <a:normAutofit/>
          </a:bodyPr>
          <a:lstStyle>
            <a:lvl1pPr algn="r">
              <a:defRPr sz="54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24238" y="4402666"/>
            <a:ext cx="5762563" cy="1364531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25773" y="6117336"/>
            <a:ext cx="857473" cy="365125"/>
          </a:xfrm>
        </p:spPr>
        <p:txBody>
          <a:bodyPr/>
          <a:lstStyle/>
          <a:p>
            <a:fld id="{1B8ABB09-4A1D-463E-8065-109CC2B7EFAA}" type="datetimeFigureOut">
              <a:rPr lang="ar-SA" smtClean="0"/>
              <a:pPr/>
              <a:t>26/03/1444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23733" y="6117336"/>
            <a:ext cx="3609438" cy="365125"/>
          </a:xfrm>
        </p:spPr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117336"/>
            <a:ext cx="411480" cy="365125"/>
          </a:xfrm>
        </p:spPr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23" name="Freeform 12"/>
          <p:cNvSpPr/>
          <p:nvPr/>
        </p:nvSpPr>
        <p:spPr bwMode="auto">
          <a:xfrm>
            <a:off x="203200" y="3771900"/>
            <a:ext cx="361950" cy="90488"/>
          </a:xfrm>
          <a:custGeom>
            <a:avLst/>
            <a:gdLst/>
            <a:ahLst/>
            <a:cxnLst/>
            <a:rect l="0" t="0" r="r" b="b"/>
            <a:pathLst>
              <a:path w="228" h="57">
                <a:moveTo>
                  <a:pt x="228" y="57"/>
                </a:moveTo>
                <a:lnTo>
                  <a:pt x="0" y="0"/>
                </a:lnTo>
                <a:lnTo>
                  <a:pt x="222" y="54"/>
                </a:lnTo>
                <a:lnTo>
                  <a:pt x="228" y="57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4" name="Freeform 13"/>
          <p:cNvSpPr/>
          <p:nvPr/>
        </p:nvSpPr>
        <p:spPr bwMode="auto">
          <a:xfrm>
            <a:off x="560388" y="3867150"/>
            <a:ext cx="61913" cy="80963"/>
          </a:xfrm>
          <a:custGeom>
            <a:avLst/>
            <a:gdLst/>
            <a:ahLst/>
            <a:cxnLst/>
            <a:rect l="0" t="0" r="r" b="b"/>
            <a:pathLst>
              <a:path w="39" h="51">
                <a:moveTo>
                  <a:pt x="0" y="0"/>
                </a:moveTo>
                <a:lnTo>
                  <a:pt x="39" y="51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</p:spTree>
    <p:extLst>
      <p:ext uri="{BB962C8B-B14F-4D97-AF65-F5344CB8AC3E}">
        <p14:creationId xmlns:p14="http://schemas.microsoft.com/office/powerpoint/2010/main" val="3863738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3" y="4732865"/>
            <a:ext cx="751599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89975" y="932112"/>
            <a:ext cx="6171065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3" y="5299603"/>
            <a:ext cx="751599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26/03/1444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0209642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685800"/>
            <a:ext cx="751599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26/03/1444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6469458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598235" y="3428999"/>
            <a:ext cx="6631128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3" y="4343400"/>
            <a:ext cx="751599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26/03/1444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4547996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3308581"/>
            <a:ext cx="751598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7381"/>
            <a:ext cx="751599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26/03/1444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0667056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5" y="3886200"/>
            <a:ext cx="751599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5200"/>
            <a:ext cx="751599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26/03/1444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98853068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685801"/>
            <a:ext cx="7515991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4" y="3505200"/>
            <a:ext cx="7515992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26/03/1444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30766152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26/03/1444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50672263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1393" y="685800"/>
            <a:ext cx="1328123" cy="5105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3524" y="685800"/>
            <a:ext cx="6016373" cy="5105400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26/03/1444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7036481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2667000"/>
            <a:ext cx="7704667" cy="3332816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44329" y="6108173"/>
            <a:ext cx="857473" cy="365125"/>
          </a:xfrm>
        </p:spPr>
        <p:txBody>
          <a:bodyPr/>
          <a:lstStyle/>
          <a:p>
            <a:fld id="{1B8ABB09-4A1D-463E-8065-109CC2B7EFAA}" type="datetimeFigureOut">
              <a:rPr lang="ar-SA" smtClean="0"/>
              <a:pPr/>
              <a:t>26/03/1444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72647" y="6108173"/>
            <a:ext cx="5314517" cy="365125"/>
          </a:xfrm>
        </p:spPr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8967" y="6108173"/>
            <a:ext cx="427833" cy="365125"/>
          </a:xfrm>
        </p:spPr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2322900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6995" y="2666998"/>
            <a:ext cx="6699805" cy="2360071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6998" y="5027070"/>
            <a:ext cx="6699802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26/03/1444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3317" y="6116070"/>
            <a:ext cx="413483" cy="365125"/>
          </a:xfrm>
        </p:spPr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7064893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685801"/>
            <a:ext cx="7704667" cy="17525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82133" y="2667000"/>
            <a:ext cx="3739896" cy="336867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46904" y="2667000"/>
            <a:ext cx="3739896" cy="334682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26/03/1444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1681631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29481" y="2658533"/>
            <a:ext cx="3456291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3523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710" y="2667000"/>
            <a:ext cx="3467806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57266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26/03/1444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0416014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26/03/1444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955077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26/03/1444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3546042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1600200"/>
            <a:ext cx="2662534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7553" y="685800"/>
            <a:ext cx="4681962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4" y="2971800"/>
            <a:ext cx="2662534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26/03/1444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004364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2332" y="1752599"/>
            <a:ext cx="4070679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97495" y="914400"/>
            <a:ext cx="2461371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2332" y="3124199"/>
            <a:ext cx="4070679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26/03/1444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5048114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0"/>
            <a:ext cx="2132013" cy="6858001"/>
            <a:chOff x="0" y="0"/>
            <a:chExt cx="2132013" cy="6858001"/>
          </a:xfrm>
        </p:grpSpPr>
        <p:sp>
          <p:nvSpPr>
            <p:cNvPr id="15" name="Freeform 6"/>
            <p:cNvSpPr/>
            <p:nvPr/>
          </p:nvSpPr>
          <p:spPr bwMode="auto">
            <a:xfrm>
              <a:off x="0" y="0"/>
              <a:ext cx="1073150" cy="5291138"/>
            </a:xfrm>
            <a:custGeom>
              <a:avLst/>
              <a:gdLst/>
              <a:ahLst/>
              <a:cxnLst/>
              <a:rect l="0" t="0" r="r" b="b"/>
              <a:pathLst>
                <a:path w="676" h="3333">
                  <a:moveTo>
                    <a:pt x="0" y="3132"/>
                  </a:moveTo>
                  <a:lnTo>
                    <a:pt x="0" y="3312"/>
                  </a:lnTo>
                  <a:lnTo>
                    <a:pt x="126" y="3333"/>
                  </a:lnTo>
                  <a:lnTo>
                    <a:pt x="676" y="0"/>
                  </a:lnTo>
                  <a:lnTo>
                    <a:pt x="514" y="0"/>
                  </a:lnTo>
                  <a:lnTo>
                    <a:pt x="0" y="313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6" name="Freeform 7"/>
            <p:cNvSpPr/>
            <p:nvPr/>
          </p:nvSpPr>
          <p:spPr bwMode="auto">
            <a:xfrm>
              <a:off x="0" y="0"/>
              <a:ext cx="758825" cy="4624388"/>
            </a:xfrm>
            <a:custGeom>
              <a:avLst/>
              <a:gdLst/>
              <a:ahLst/>
              <a:cxnLst/>
              <a:rect l="0" t="0" r="r" b="b"/>
              <a:pathLst>
                <a:path w="478" h="2913">
                  <a:moveTo>
                    <a:pt x="478" y="0"/>
                  </a:moveTo>
                  <a:lnTo>
                    <a:pt x="318" y="0"/>
                  </a:lnTo>
                  <a:lnTo>
                    <a:pt x="0" y="1938"/>
                  </a:lnTo>
                  <a:lnTo>
                    <a:pt x="0" y="2913"/>
                  </a:lnTo>
                  <a:lnTo>
                    <a:pt x="478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7" name="Freeform 8"/>
            <p:cNvSpPr/>
            <p:nvPr/>
          </p:nvSpPr>
          <p:spPr bwMode="auto">
            <a:xfrm>
              <a:off x="0" y="5662613"/>
              <a:ext cx="906463" cy="1195388"/>
            </a:xfrm>
            <a:custGeom>
              <a:avLst/>
              <a:gdLst/>
              <a:ahLst/>
              <a:cxnLst/>
              <a:rect l="0" t="0" r="r" b="b"/>
              <a:pathLst>
                <a:path w="571" h="753">
                  <a:moveTo>
                    <a:pt x="0" y="0"/>
                  </a:moveTo>
                  <a:lnTo>
                    <a:pt x="0" y="12"/>
                  </a:lnTo>
                  <a:lnTo>
                    <a:pt x="538" y="753"/>
                  </a:lnTo>
                  <a:lnTo>
                    <a:pt x="571" y="7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8" name="Freeform 9"/>
            <p:cNvSpPr/>
            <p:nvPr/>
          </p:nvSpPr>
          <p:spPr bwMode="auto">
            <a:xfrm>
              <a:off x="0" y="5295900"/>
              <a:ext cx="1487488" cy="1562100"/>
            </a:xfrm>
            <a:custGeom>
              <a:avLst/>
              <a:gdLst/>
              <a:ahLst/>
              <a:cxnLst/>
              <a:rect l="0" t="0" r="r" b="b"/>
              <a:pathLst>
                <a:path w="937" h="984">
                  <a:moveTo>
                    <a:pt x="0" y="0"/>
                  </a:moveTo>
                  <a:lnTo>
                    <a:pt x="0" y="3"/>
                  </a:lnTo>
                  <a:lnTo>
                    <a:pt x="901" y="984"/>
                  </a:lnTo>
                  <a:lnTo>
                    <a:pt x="937" y="9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9" name="Freeform 10"/>
            <p:cNvSpPr/>
            <p:nvPr/>
          </p:nvSpPr>
          <p:spPr bwMode="auto">
            <a:xfrm>
              <a:off x="0" y="5257800"/>
              <a:ext cx="2132013" cy="1600200"/>
            </a:xfrm>
            <a:custGeom>
              <a:avLst/>
              <a:gdLst/>
              <a:ahLst/>
              <a:cxnLst/>
              <a:rect l="0" t="0" r="r" b="b"/>
              <a:pathLst>
                <a:path w="1343" h="1008">
                  <a:moveTo>
                    <a:pt x="0" y="24"/>
                  </a:moveTo>
                  <a:lnTo>
                    <a:pt x="937" y="1008"/>
                  </a:lnTo>
                  <a:lnTo>
                    <a:pt x="1343" y="1008"/>
                  </a:lnTo>
                  <a:lnTo>
                    <a:pt x="126" y="21"/>
                  </a:lnTo>
                  <a:lnTo>
                    <a:pt x="0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0" name="Freeform 11"/>
            <p:cNvSpPr/>
            <p:nvPr/>
          </p:nvSpPr>
          <p:spPr bwMode="auto">
            <a:xfrm>
              <a:off x="0" y="5357813"/>
              <a:ext cx="1377950" cy="1500188"/>
            </a:xfrm>
            <a:custGeom>
              <a:avLst/>
              <a:gdLst/>
              <a:ahLst/>
              <a:cxnLst/>
              <a:rect l="0" t="0" r="r" b="b"/>
              <a:pathLst>
                <a:path w="868" h="945">
                  <a:moveTo>
                    <a:pt x="0" y="192"/>
                  </a:moveTo>
                  <a:lnTo>
                    <a:pt x="571" y="945"/>
                  </a:lnTo>
                  <a:lnTo>
                    <a:pt x="868" y="945"/>
                  </a:lnTo>
                  <a:lnTo>
                    <a:pt x="0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134" y="2667000"/>
            <a:ext cx="7704666" cy="33569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8679" y="6116070"/>
            <a:ext cx="8574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1B8ABB09-4A1D-463E-8065-109CC2B7EFAA}" type="datetimeFigureOut">
              <a:rPr lang="ar-SA" smtClean="0"/>
              <a:pPr/>
              <a:t>26/03/1444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86997" y="6116070"/>
            <a:ext cx="5314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73317" y="6116070"/>
            <a:ext cx="4134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3620811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64" r:id="rId2"/>
    <p:sldLayoutId id="2147483765" r:id="rId3"/>
    <p:sldLayoutId id="2147483766" r:id="rId4"/>
    <p:sldLayoutId id="2147483767" r:id="rId5"/>
    <p:sldLayoutId id="2147483768" r:id="rId6"/>
    <p:sldLayoutId id="2147483769" r:id="rId7"/>
    <p:sldLayoutId id="2147483770" r:id="rId8"/>
    <p:sldLayoutId id="2147483771" r:id="rId9"/>
    <p:sldLayoutId id="2147483772" r:id="rId10"/>
    <p:sldLayoutId id="2147483773" r:id="rId11"/>
    <p:sldLayoutId id="2147483774" r:id="rId12"/>
    <p:sldLayoutId id="2147483775" r:id="rId13"/>
    <p:sldLayoutId id="2147483776" r:id="rId14"/>
    <p:sldLayoutId id="2147483777" r:id="rId15"/>
    <p:sldLayoutId id="2147483778" r:id="rId16"/>
    <p:sldLayoutId id="2147483779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899592" y="1196752"/>
            <a:ext cx="7854696" cy="3456384"/>
          </a:xfrm>
        </p:spPr>
        <p:txBody>
          <a:bodyPr>
            <a:normAutofit/>
          </a:bodyPr>
          <a:lstStyle/>
          <a:p>
            <a:pPr algn="ctr"/>
            <a:r>
              <a:rPr lang="ar-IQ" sz="2000" b="1" dirty="0" smtClean="0">
                <a:solidFill>
                  <a:srgbClr val="00B0F0"/>
                </a:solidFill>
              </a:rPr>
              <a:t>جامعة بغداد – كلية الإدارة والاقتصاد</a:t>
            </a:r>
            <a:endParaRPr lang="en-US" sz="2000" b="1" dirty="0" smtClean="0">
              <a:solidFill>
                <a:srgbClr val="00B0F0"/>
              </a:solidFill>
            </a:endParaRPr>
          </a:p>
          <a:p>
            <a:pPr algn="ctr"/>
            <a:r>
              <a:rPr lang="ar-IQ" sz="2000" b="1" dirty="0" smtClean="0">
                <a:solidFill>
                  <a:srgbClr val="00B0F0"/>
                </a:solidFill>
              </a:rPr>
              <a:t>القسم:- الإدارة الصناعية</a:t>
            </a:r>
            <a:endParaRPr lang="en-US" sz="2000" b="1" dirty="0" smtClean="0">
              <a:solidFill>
                <a:srgbClr val="00B0F0"/>
              </a:solidFill>
            </a:endParaRPr>
          </a:p>
          <a:p>
            <a:pPr algn="ctr"/>
            <a:r>
              <a:rPr lang="ar-IQ" sz="2000" b="1" dirty="0" smtClean="0">
                <a:solidFill>
                  <a:srgbClr val="00B0F0"/>
                </a:solidFill>
              </a:rPr>
              <a:t>المادة:- إدارة المواد</a:t>
            </a:r>
            <a:endParaRPr lang="en-US" sz="2000" b="1" dirty="0" smtClean="0">
              <a:solidFill>
                <a:srgbClr val="00B0F0"/>
              </a:solidFill>
            </a:endParaRPr>
          </a:p>
          <a:p>
            <a:pPr algn="ctr"/>
            <a:r>
              <a:rPr lang="ar-IQ" sz="2000" b="1" dirty="0" smtClean="0">
                <a:solidFill>
                  <a:srgbClr val="00B0F0"/>
                </a:solidFill>
              </a:rPr>
              <a:t>المرحلة:- الثالثة</a:t>
            </a:r>
            <a:endParaRPr lang="en-US" sz="2000" b="1" dirty="0" smtClean="0">
              <a:solidFill>
                <a:srgbClr val="00B0F0"/>
              </a:solidFill>
            </a:endParaRPr>
          </a:p>
          <a:p>
            <a:pPr algn="ctr"/>
            <a:r>
              <a:rPr lang="ar-EG" sz="2000" b="1" dirty="0" smtClean="0">
                <a:solidFill>
                  <a:srgbClr val="00B0F0"/>
                </a:solidFill>
              </a:rPr>
              <a:t>اعداد</a:t>
            </a:r>
          </a:p>
          <a:p>
            <a:r>
              <a:rPr lang="ar-EG" sz="2000" b="1" dirty="0" smtClean="0">
                <a:solidFill>
                  <a:srgbClr val="00B0F0"/>
                </a:solidFill>
              </a:rPr>
              <a:t>ا.م.د. اثير عبدالله محمد                         م.م. حسين قصي عبود</a:t>
            </a:r>
          </a:p>
          <a:p>
            <a:endParaRPr lang="en-US" sz="2000" b="1" dirty="0" smtClean="0">
              <a:solidFill>
                <a:srgbClr val="00B0F0"/>
              </a:solidFill>
            </a:endParaRPr>
          </a:p>
          <a:p>
            <a:endParaRPr lang="ar-IQ" sz="2000" b="1" dirty="0">
              <a:solidFill>
                <a:srgbClr val="00B0F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599" y="0"/>
            <a:ext cx="7704667" cy="2636912"/>
          </a:xfrm>
        </p:spPr>
        <p:txBody>
          <a:bodyPr/>
          <a:lstStyle/>
          <a:p>
            <a:pPr rtl="1"/>
            <a:r>
              <a:rPr lang="en-US" b="1" dirty="0"/>
              <a:t> </a:t>
            </a:r>
            <a:r>
              <a:rPr lang="ar-EG" b="1" dirty="0" smtClean="0"/>
              <a:t>استراتيجيات </a:t>
            </a:r>
            <a:r>
              <a:rPr lang="ar-IQ" b="1" dirty="0" smtClean="0"/>
              <a:t>الشراء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971600" y="2132856"/>
            <a:ext cx="7704667" cy="3960440"/>
          </a:xfrm>
        </p:spPr>
        <p:txBody>
          <a:bodyPr>
            <a:normAutofit lnSpcReduction="10000"/>
          </a:bodyPr>
          <a:lstStyle/>
          <a:p>
            <a:pPr algn="just" rtl="1"/>
            <a:r>
              <a:rPr lang="ar-EG" sz="3200" b="1" dirty="0" smtClean="0">
                <a:latin typeface="Arial" pitchFamily="34" charset="0"/>
                <a:cs typeface="Arial" pitchFamily="34" charset="0"/>
              </a:rPr>
              <a:t>تعرف</a:t>
            </a:r>
            <a:r>
              <a:rPr lang="ar-IQ" sz="3200" b="1" dirty="0" smtClean="0">
                <a:latin typeface="Arial" pitchFamily="34" charset="0"/>
                <a:cs typeface="Arial" pitchFamily="34" charset="0"/>
              </a:rPr>
              <a:t> استراتيجية الشراء</a:t>
            </a:r>
            <a:r>
              <a:rPr lang="ar-EG" sz="3200" b="1" dirty="0" smtClean="0">
                <a:latin typeface="Arial" pitchFamily="34" charset="0"/>
                <a:cs typeface="Arial" pitchFamily="34" charset="0"/>
              </a:rPr>
              <a:t> بانها</a:t>
            </a:r>
            <a:r>
              <a:rPr lang="ar-IQ" sz="3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ar-IQ" sz="3200" b="1" dirty="0">
                <a:latin typeface="Arial" pitchFamily="34" charset="0"/>
                <a:cs typeface="Arial" pitchFamily="34" charset="0"/>
              </a:rPr>
              <a:t>السياسة العامة التي تنتهجها وتسير على هديها عملية شراء وتوفير احتياجاتها المنظمة من المواد ومستلزمات العمل.</a:t>
            </a:r>
            <a:endParaRPr lang="en-US" sz="3200" dirty="0">
              <a:latin typeface="Arial" pitchFamily="34" charset="0"/>
              <a:cs typeface="Arial" pitchFamily="34" charset="0"/>
            </a:endParaRPr>
          </a:p>
          <a:p>
            <a:pPr algn="just" rtl="1"/>
            <a:r>
              <a:rPr lang="ar-IQ" sz="3200" b="1" dirty="0">
                <a:latin typeface="Arial" pitchFamily="34" charset="0"/>
                <a:cs typeface="Arial" pitchFamily="34" charset="0"/>
              </a:rPr>
              <a:t>أما </a:t>
            </a:r>
            <a:r>
              <a:rPr lang="ar-IQ" sz="3200" b="1" dirty="0" smtClean="0">
                <a:latin typeface="Arial" pitchFamily="34" charset="0"/>
                <a:cs typeface="Arial" pitchFamily="34" charset="0"/>
              </a:rPr>
              <a:t>الاستراتيجية </a:t>
            </a:r>
            <a:r>
              <a:rPr lang="ar-IQ" sz="3200" b="1" dirty="0">
                <a:latin typeface="Arial" pitchFamily="34" charset="0"/>
                <a:cs typeface="Arial" pitchFamily="34" charset="0"/>
              </a:rPr>
              <a:t>هنا عبارة عن قواعد عامة يتم في ضوئها اتخاذ قرارات الشراء داخل المنظمة، </a:t>
            </a:r>
            <a:r>
              <a:rPr lang="ar-IQ" sz="3200" b="1" dirty="0" smtClean="0">
                <a:latin typeface="Arial" pitchFamily="34" charset="0"/>
                <a:cs typeface="Arial" pitchFamily="34" charset="0"/>
              </a:rPr>
              <a:t>واستراتيجية </a:t>
            </a:r>
            <a:r>
              <a:rPr lang="ar-IQ" sz="3200" b="1" dirty="0">
                <a:latin typeface="Arial" pitchFamily="34" charset="0"/>
                <a:cs typeface="Arial" pitchFamily="34" charset="0"/>
              </a:rPr>
              <a:t>الشراء تصدر عن أعلى سلطة في المنظمة بناء على معلومات والاقتراحات التي تقدمها وظيفة الشراء من خلال إدارة المواد لهذه السلطة. </a:t>
            </a:r>
            <a:endParaRPr lang="ar-EG" sz="3200" b="1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152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675655"/>
          </a:xfrm>
        </p:spPr>
        <p:txBody>
          <a:bodyPr/>
          <a:lstStyle/>
          <a:p>
            <a:pPr rtl="1"/>
            <a:r>
              <a:rPr lang="ar-EG" b="1" dirty="0" smtClean="0"/>
              <a:t>أنواع استراتيجيات الشراء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rtl="1"/>
            <a:r>
              <a:rPr lang="ar-IQ" b="1" dirty="0" smtClean="0"/>
              <a:t>استراتيجية </a:t>
            </a:r>
            <a:r>
              <a:rPr lang="ar-IQ" b="1" dirty="0"/>
              <a:t>الشراء حسب الحاجة او بالكمية </a:t>
            </a:r>
            <a:r>
              <a:rPr lang="ar-IQ" b="1" dirty="0" smtClean="0"/>
              <a:t>الدنيا</a:t>
            </a:r>
            <a:r>
              <a:rPr lang="ar-EG" b="1" dirty="0" smtClean="0"/>
              <a:t>.</a:t>
            </a:r>
          </a:p>
          <a:p>
            <a:pPr algn="just" rtl="1"/>
            <a:r>
              <a:rPr lang="ar-IQ" b="1" dirty="0" smtClean="0"/>
              <a:t>استراتيجية </a:t>
            </a:r>
            <a:r>
              <a:rPr lang="ar-IQ" b="1" dirty="0"/>
              <a:t>الشراء أم التصنيع</a:t>
            </a:r>
            <a:r>
              <a:rPr lang="ar-IQ" b="1" dirty="0" smtClean="0"/>
              <a:t>.</a:t>
            </a:r>
            <a:endParaRPr lang="ar-EG" b="1" dirty="0" smtClean="0"/>
          </a:p>
          <a:p>
            <a:pPr algn="just" rtl="1"/>
            <a:r>
              <a:rPr lang="ar-IQ" b="1" dirty="0" smtClean="0"/>
              <a:t>استراتيجية </a:t>
            </a:r>
            <a:r>
              <a:rPr lang="ar-IQ" b="1" dirty="0"/>
              <a:t>الشراء </a:t>
            </a:r>
            <a:r>
              <a:rPr lang="ar-IQ" b="1" dirty="0" smtClean="0"/>
              <a:t>للتخزين</a:t>
            </a:r>
            <a:r>
              <a:rPr lang="ar-EG" b="1" dirty="0" smtClean="0"/>
              <a:t>.</a:t>
            </a:r>
          </a:p>
          <a:p>
            <a:pPr lvl="0" algn="r" rtl="1"/>
            <a:r>
              <a:rPr lang="ar-IQ" b="1" dirty="0" smtClean="0"/>
              <a:t>استراتيجية </a:t>
            </a:r>
            <a:r>
              <a:rPr lang="ar-IQ" b="1" dirty="0"/>
              <a:t>الشراء لغرض المضاربة.</a:t>
            </a:r>
            <a:endParaRPr lang="en-US" dirty="0"/>
          </a:p>
          <a:p>
            <a:pPr lvl="0" algn="r" rtl="1"/>
            <a:r>
              <a:rPr lang="ar-IQ" b="1" dirty="0" smtClean="0"/>
              <a:t>استراتيجية </a:t>
            </a:r>
            <a:r>
              <a:rPr lang="ar-IQ" b="1" dirty="0"/>
              <a:t>المبادلة في الشراء</a:t>
            </a:r>
            <a:r>
              <a:rPr lang="ar-IQ" b="1" dirty="0" smtClean="0"/>
              <a:t>.</a:t>
            </a:r>
            <a:endParaRPr lang="ar-EG" b="1" dirty="0" smtClean="0"/>
          </a:p>
          <a:p>
            <a:pPr algn="just" rt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54277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oogle Shape;606;p64"/>
          <p:cNvSpPr/>
          <p:nvPr/>
        </p:nvSpPr>
        <p:spPr>
          <a:xfrm>
            <a:off x="1" y="2085201"/>
            <a:ext cx="9143999" cy="26875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ar-AE" sz="8800" b="0" i="0" u="none" strike="noStrike" cap="none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شكرا لحسن إصغائكم</a:t>
            </a:r>
            <a:endParaRPr sz="8800" b="0" i="0" u="none" strike="noStrike" cap="none" dirty="0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78014056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EBEBEB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Parallax</Template>
  <TotalTime>446</TotalTime>
  <Words>124</Words>
  <Application>Microsoft Office PowerPoint</Application>
  <PresentationFormat>On-screen Show (4:3)</PresentationFormat>
  <Paragraphs>16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Arial Black</vt:lpstr>
      <vt:lpstr>Corbel</vt:lpstr>
      <vt:lpstr>Tahoma</vt:lpstr>
      <vt:lpstr>Parallax</vt:lpstr>
      <vt:lpstr>PowerPoint Presentation</vt:lpstr>
      <vt:lpstr> استراتيجيات الشراء</vt:lpstr>
      <vt:lpstr>أنواع استراتيجيات الشراء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anas office</dc:creator>
  <cp:lastModifiedBy>pc</cp:lastModifiedBy>
  <cp:revision>37</cp:revision>
  <dcterms:created xsi:type="dcterms:W3CDTF">2019-01-05T13:41:27Z</dcterms:created>
  <dcterms:modified xsi:type="dcterms:W3CDTF">2022-10-21T16:14:35Z</dcterms:modified>
</cp:coreProperties>
</file>