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6" r:id="rId6"/>
    <p:sldId id="27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2636912"/>
          </a:xfrm>
        </p:spPr>
        <p:txBody>
          <a:bodyPr/>
          <a:lstStyle/>
          <a:p>
            <a:pPr rtl="1"/>
            <a:r>
              <a:rPr lang="en-US" b="1" dirty="0"/>
              <a:t> </a:t>
            </a:r>
            <a:r>
              <a:rPr lang="ar-IQ" b="1" dirty="0"/>
              <a:t>المركزية واللامركزية في </a:t>
            </a:r>
            <a:r>
              <a:rPr lang="ar-IQ" b="1" dirty="0" smtClean="0"/>
              <a:t>الشراء</a:t>
            </a:r>
            <a:endParaRPr lang="en-US" dirty="0"/>
          </a:p>
        </p:txBody>
      </p:sp>
      <p:sp>
        <p:nvSpPr>
          <p:cNvPr id="4" name="Content Placeholder 2"/>
          <p:cNvSpPr>
            <a:spLocks noGrp="1"/>
          </p:cNvSpPr>
          <p:nvPr>
            <p:ph idx="1"/>
          </p:nvPr>
        </p:nvSpPr>
        <p:spPr>
          <a:xfrm>
            <a:off x="971600" y="2132856"/>
            <a:ext cx="7704667" cy="3960440"/>
          </a:xfrm>
        </p:spPr>
        <p:txBody>
          <a:bodyPr>
            <a:normAutofit/>
          </a:bodyPr>
          <a:lstStyle/>
          <a:p>
            <a:pPr marL="0" indent="0" algn="just" rtl="1">
              <a:buNone/>
            </a:pPr>
            <a:r>
              <a:rPr lang="ar-IQ" sz="3200" b="1" dirty="0"/>
              <a:t>تعني مركزية الشراء "تنفيذ كافة أعمال الشراء في إدارة </a:t>
            </a:r>
            <a:r>
              <a:rPr lang="ar-IQ" sz="3200" b="1" dirty="0" smtClean="0"/>
              <a:t>واحدة"</a:t>
            </a:r>
            <a:r>
              <a:rPr lang="ar-EG" sz="3200" b="1" dirty="0" smtClean="0"/>
              <a:t>.</a:t>
            </a:r>
          </a:p>
          <a:p>
            <a:pPr marL="0" indent="0" algn="just" rtl="1">
              <a:buNone/>
            </a:pPr>
            <a:r>
              <a:rPr lang="ar-IQ" sz="3200" b="1" dirty="0" smtClean="0"/>
              <a:t>أما </a:t>
            </a:r>
            <a:r>
              <a:rPr lang="ar-IQ" sz="3200" b="1" dirty="0"/>
              <a:t>اللامركزية فتعني "إيجاد إدارات مستقلة لكل وحدة تنظيمية مع إعطاء كل منها استقلالاً كاملاً في إعداد عملية الشراء".</a:t>
            </a:r>
          </a:p>
          <a:p>
            <a:pPr marL="0" indent="0" algn="just" rtl="1">
              <a:buNone/>
            </a:pPr>
            <a:endParaRPr lang="ar-EG" sz="3200" b="1" dirty="0">
              <a:latin typeface="Arial Black" panose="020B0A04020102020204" pitchFamily="34" charset="0"/>
            </a:endParaRPr>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39551"/>
          </a:xfrm>
        </p:spPr>
        <p:txBody>
          <a:bodyPr/>
          <a:lstStyle/>
          <a:p>
            <a:r>
              <a:rPr lang="ar-IQ" dirty="0"/>
              <a:t> مزايا مركزية </a:t>
            </a:r>
            <a:r>
              <a:rPr lang="ar-IQ" dirty="0" smtClean="0"/>
              <a:t>الشراء</a:t>
            </a:r>
            <a:endParaRPr lang="en-US" dirty="0"/>
          </a:p>
        </p:txBody>
      </p:sp>
      <p:sp>
        <p:nvSpPr>
          <p:cNvPr id="3" name="Content Placeholder 2"/>
          <p:cNvSpPr>
            <a:spLocks noGrp="1"/>
          </p:cNvSpPr>
          <p:nvPr>
            <p:ph idx="1"/>
          </p:nvPr>
        </p:nvSpPr>
        <p:spPr>
          <a:xfrm>
            <a:off x="982133" y="1412776"/>
            <a:ext cx="7704667" cy="5256584"/>
          </a:xfrm>
        </p:spPr>
        <p:txBody>
          <a:bodyPr>
            <a:normAutofit/>
          </a:bodyPr>
          <a:lstStyle/>
          <a:p>
            <a:pPr algn="just" rtl="1"/>
            <a:r>
              <a:rPr lang="ar-IQ" dirty="0" smtClean="0">
                <a:latin typeface="Arial Black" panose="020B0A04020102020204" pitchFamily="34" charset="0"/>
              </a:rPr>
              <a:t>إن </a:t>
            </a:r>
            <a:r>
              <a:rPr lang="ar-IQ" dirty="0">
                <a:latin typeface="Arial Black" panose="020B0A04020102020204" pitchFamily="34" charset="0"/>
              </a:rPr>
              <a:t>اناطة مهمة الشراء بوحدة إدارية تسمح بممارسة الشراء الكبير و تساعد على الحصول على الخصم الكمي و النقدي, و الحصول على الخدمات و تزويد من قوة المساهمة.</a:t>
            </a:r>
          </a:p>
          <a:p>
            <a:pPr algn="just" rtl="1"/>
            <a:r>
              <a:rPr lang="ar-IQ" dirty="0" smtClean="0">
                <a:latin typeface="Arial Black" panose="020B0A04020102020204" pitchFamily="34" charset="0"/>
              </a:rPr>
              <a:t>توفر </a:t>
            </a:r>
            <a:r>
              <a:rPr lang="ar-IQ" dirty="0">
                <a:latin typeface="Arial Black" panose="020B0A04020102020204" pitchFamily="34" charset="0"/>
              </a:rPr>
              <a:t>المركزية في الشراء سياسة موحدة إزاء الموردين, حيث سيواجهون إدارة واحدة تتبع سياسة واحدة قد تتعذر على الإدارات المتعددة وذلك بسبب اختلاف الظروف المحلية التي تواجهها الفروع.</a:t>
            </a:r>
          </a:p>
          <a:p>
            <a:pPr algn="just" rtl="1"/>
            <a:r>
              <a:rPr lang="ar-IQ" dirty="0" smtClean="0">
                <a:latin typeface="Arial Black" panose="020B0A04020102020204" pitchFamily="34" charset="0"/>
              </a:rPr>
              <a:t>الحصول </a:t>
            </a:r>
            <a:r>
              <a:rPr lang="ar-IQ" dirty="0">
                <a:latin typeface="Arial Black" panose="020B0A04020102020204" pitchFamily="34" charset="0"/>
              </a:rPr>
              <a:t>على الكفاءات المطلوبة بالسهولة الممكنة, إذ أن المركزية معناها الحاجة إلى عدد ضئيل من المتخصصين في عملية الشراء, أما في حالة تعدد مراكز الشراء فإننا سنحتاج إلى عدد كبير موزع على الفروع أو مراكز الشراء المتعددة.</a:t>
            </a:r>
          </a:p>
          <a:p>
            <a:pPr algn="just" rtl="1"/>
            <a:endParaRPr lang="en-US" dirty="0">
              <a:latin typeface="Arial Black" panose="020B0A04020102020204" pitchFamily="34" charset="0"/>
            </a:endParaRPr>
          </a:p>
        </p:txBody>
      </p:sp>
    </p:spTree>
    <p:extLst>
      <p:ext uri="{BB962C8B-B14F-4D97-AF65-F5344CB8AC3E}">
        <p14:creationId xmlns:p14="http://schemas.microsoft.com/office/powerpoint/2010/main" val="27992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lstStyle/>
          <a:p>
            <a:r>
              <a:rPr lang="ar-EG" dirty="0" smtClean="0"/>
              <a:t>عيوب مركزية الشراء</a:t>
            </a:r>
            <a:endParaRPr lang="en-US" dirty="0"/>
          </a:p>
        </p:txBody>
      </p:sp>
      <p:sp>
        <p:nvSpPr>
          <p:cNvPr id="3" name="Content Placeholder 2"/>
          <p:cNvSpPr>
            <a:spLocks noGrp="1"/>
          </p:cNvSpPr>
          <p:nvPr>
            <p:ph idx="1"/>
          </p:nvPr>
        </p:nvSpPr>
        <p:spPr>
          <a:xfrm>
            <a:off x="982133" y="1412776"/>
            <a:ext cx="7704667" cy="4587040"/>
          </a:xfrm>
        </p:spPr>
        <p:txBody>
          <a:bodyPr>
            <a:noAutofit/>
          </a:bodyPr>
          <a:lstStyle/>
          <a:p>
            <a:pPr algn="just" rtl="1">
              <a:buFont typeface="Arial" panose="020B0604020202020204" pitchFamily="34" charset="0"/>
              <a:buChar char="•"/>
            </a:pPr>
            <a:r>
              <a:rPr lang="ar-IQ" dirty="0">
                <a:latin typeface="Times New Roman" panose="02020603050405020304" pitchFamily="18" charset="0"/>
                <a:cs typeface="Times New Roman" panose="02020603050405020304" pitchFamily="18" charset="0"/>
              </a:rPr>
              <a:t>إن مركزية الشراء تضع عبئاً ثقيلا على الإدارة المركزية, إلا أنه نظراً لما </a:t>
            </a:r>
            <a:r>
              <a:rPr lang="ar-IQ" dirty="0" smtClean="0">
                <a:latin typeface="Times New Roman" panose="02020603050405020304" pitchFamily="18" charset="0"/>
                <a:cs typeface="Times New Roman" panose="02020603050405020304" pitchFamily="18" charset="0"/>
              </a:rPr>
              <a:t>ستملكه </a:t>
            </a:r>
            <a:r>
              <a:rPr lang="ar-IQ" dirty="0">
                <a:latin typeface="Times New Roman" panose="02020603050405020304" pitchFamily="18" charset="0"/>
                <a:cs typeface="Times New Roman" panose="02020603050405020304" pitchFamily="18" charset="0"/>
              </a:rPr>
              <a:t>من إدارة متكاملة للشراء يملك أفرادها القدرة على و الكفاءة, كما أنها تستطيع تنويع أنشطتها و إقامة الدراسات المطلوبة لأنشطة الشراء</a:t>
            </a:r>
            <a:r>
              <a:rPr lang="ar-IQ" dirty="0" smtClean="0">
                <a:latin typeface="Times New Roman" panose="02020603050405020304" pitchFamily="18" charset="0"/>
                <a:cs typeface="Times New Roman" panose="02020603050405020304" pitchFamily="18" charset="0"/>
              </a:rPr>
              <a:t>.</a:t>
            </a:r>
            <a:endParaRPr lang="ar-EG" dirty="0" smtClean="0">
              <a:latin typeface="Times New Roman" panose="02020603050405020304" pitchFamily="18" charset="0"/>
              <a:cs typeface="Times New Roman" panose="02020603050405020304" pitchFamily="18" charset="0"/>
            </a:endParaRPr>
          </a:p>
          <a:p>
            <a:pPr algn="just" rtl="1">
              <a:buFont typeface="Arial" panose="020B0604020202020204" pitchFamily="34" charset="0"/>
              <a:buChar char="•"/>
            </a:pPr>
            <a:r>
              <a:rPr lang="ar-IQ" dirty="0">
                <a:latin typeface="Times New Roman" panose="02020603050405020304" pitchFamily="18" charset="0"/>
                <a:cs typeface="Times New Roman" panose="02020603050405020304" pitchFamily="18" charset="0"/>
              </a:rPr>
              <a:t>هناك صعوبة في الحصول على الكفاءات المطلوبة لمثل هذا التجمع في النشاطات و جسامة عملياتها, وهذا أمر مردود حيث أن الحصول على كفاءات لمركز شرائي هو أسهل من الحصول على عدد كبير من الكفاءات لوحدات شراء متعددة</a:t>
            </a:r>
            <a:r>
              <a:rPr lang="ar-IQ" dirty="0" smtClean="0">
                <a:latin typeface="Times New Roman" panose="02020603050405020304" pitchFamily="18" charset="0"/>
                <a:cs typeface="Times New Roman" panose="02020603050405020304" pitchFamily="18" charset="0"/>
              </a:rPr>
              <a:t>.</a:t>
            </a:r>
            <a:endParaRPr lang="ar-EG" dirty="0" smtClean="0">
              <a:latin typeface="Times New Roman" panose="02020603050405020304" pitchFamily="18" charset="0"/>
              <a:cs typeface="Times New Roman" panose="02020603050405020304" pitchFamily="18" charset="0"/>
            </a:endParaRPr>
          </a:p>
          <a:p>
            <a:pPr algn="just" rtl="1">
              <a:buFont typeface="Arial" panose="020B0604020202020204" pitchFamily="34" charset="0"/>
              <a:buChar char="•"/>
            </a:pPr>
            <a:r>
              <a:rPr lang="ar-IQ" dirty="0">
                <a:latin typeface="Times New Roman" panose="02020603050405020304" pitchFamily="18" charset="0"/>
                <a:cs typeface="Times New Roman" panose="02020603050405020304" pitchFamily="18" charset="0"/>
              </a:rPr>
              <a:t>إن المركزية في الشراء تفقد الإدارة التعرف على الظروف المحلية بالوحدات الإنتاجية أو ظروف السوق عند التباعد الجغرافي للفروع, و الردّ على ذلك يمكن علاجه في بقاء المركز الرئيسي مسؤولا عن وضع السياسات التي تحكم عملية الشراء, أما الشراء الفعلي فتقوم به الوحدات الإنتاجية المتباعدة و بذلك تحافظ على منافع المركزية مع اللامركزية إن تطلبت الظروف ذلك.</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74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27583"/>
          </a:xfrm>
        </p:spPr>
        <p:txBody>
          <a:bodyPr/>
          <a:lstStyle/>
          <a:p>
            <a:r>
              <a:rPr lang="ar-EG" dirty="0" smtClean="0"/>
              <a:t>مزايا اللامركزية في الشراء</a:t>
            </a:r>
            <a:endParaRPr lang="en-US" dirty="0"/>
          </a:p>
        </p:txBody>
      </p:sp>
      <p:sp>
        <p:nvSpPr>
          <p:cNvPr id="3" name="Content Placeholder 2"/>
          <p:cNvSpPr>
            <a:spLocks noGrp="1"/>
          </p:cNvSpPr>
          <p:nvPr>
            <p:ph idx="1"/>
          </p:nvPr>
        </p:nvSpPr>
        <p:spPr>
          <a:xfrm>
            <a:off x="982133" y="1484784"/>
            <a:ext cx="7704667" cy="4515032"/>
          </a:xfrm>
        </p:spPr>
        <p:txBody>
          <a:bodyPr/>
          <a:lstStyle/>
          <a:p>
            <a:pPr algn="just" rtl="1"/>
            <a:r>
              <a:rPr lang="ar-IQ" dirty="0"/>
              <a:t>إن اللامركزية في الشراء أسلوب مفضل حينما تمتد المنظمة في رقعة جغرافية واسعة, تمتلك عدة فروع, فيستقل كل فرع في شراء حاجاته محليا مما يوفر السرعة في التجهيز و عدم توقف الإنتاج</a:t>
            </a:r>
            <a:r>
              <a:rPr lang="ar-IQ" dirty="0" smtClean="0"/>
              <a:t>.</a:t>
            </a:r>
            <a:endParaRPr lang="ar-EG" dirty="0" smtClean="0"/>
          </a:p>
          <a:p>
            <a:pPr algn="just" rtl="1"/>
            <a:r>
              <a:rPr lang="ar-IQ" dirty="0"/>
              <a:t> أن اللامركزية في الشراء تسمح للفروع معرفة الأسواق النحلية من أسعار و شروط دفع الموردين محليين, حيث أن الفرع أكثر التصاقا بالبيئة المحلية و أكثر معرفة لظروفها و ما هو متوفر لديها من مواد</a:t>
            </a:r>
            <a:r>
              <a:rPr lang="ar-IQ" dirty="0" smtClean="0"/>
              <a:t>.</a:t>
            </a:r>
            <a:endParaRPr lang="ar-EG" dirty="0" smtClean="0"/>
          </a:p>
          <a:p>
            <a:pPr algn="just" rtl="1"/>
            <a:r>
              <a:rPr lang="ar-IQ" dirty="0"/>
              <a:t> أن اللامركزية تخلق علاقات طيبة بين المحيط و المجتمع المحلي و إدارة الفروع و تزيد من تلاحمها و تخلق علاقات عامة تحتاجها مؤسسات اليوم.</a:t>
            </a:r>
            <a:endParaRPr lang="en-US" dirty="0"/>
          </a:p>
        </p:txBody>
      </p:sp>
    </p:spTree>
    <p:extLst>
      <p:ext uri="{BB962C8B-B14F-4D97-AF65-F5344CB8AC3E}">
        <p14:creationId xmlns:p14="http://schemas.microsoft.com/office/powerpoint/2010/main" val="244690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443</TotalTime>
  <Words>322</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Corbel</vt:lpstr>
      <vt:lpstr>Tahoma</vt:lpstr>
      <vt:lpstr>Times New Roman</vt:lpstr>
      <vt:lpstr>Parallax</vt:lpstr>
      <vt:lpstr>PowerPoint Presentation</vt:lpstr>
      <vt:lpstr> المركزية واللامركزية في الشراء</vt:lpstr>
      <vt:lpstr> مزايا مركزية الشراء</vt:lpstr>
      <vt:lpstr>عيوب مركزية الشراء</vt:lpstr>
      <vt:lpstr>مزايا اللامركزية في الشراء</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35</cp:revision>
  <dcterms:created xsi:type="dcterms:W3CDTF">2019-01-05T13:41:27Z</dcterms:created>
  <dcterms:modified xsi:type="dcterms:W3CDTF">2022-10-21T16:11:07Z</dcterms:modified>
</cp:coreProperties>
</file>