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6" r:id="rId6"/>
    <p:sldId id="277" r:id="rId7"/>
    <p:sldId id="27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2636912"/>
          </a:xfrm>
        </p:spPr>
        <p:txBody>
          <a:bodyPr>
            <a:normAutofit/>
          </a:bodyPr>
          <a:lstStyle/>
          <a:p>
            <a:pPr rtl="1"/>
            <a:r>
              <a:rPr lang="ar-IQ" sz="4400" b="1" dirty="0"/>
              <a:t>طرق تحديد الحجم الاقتصادي لطلبيه الشراء</a:t>
            </a:r>
            <a:endParaRPr lang="en-US" sz="4400" b="1" dirty="0"/>
          </a:p>
        </p:txBody>
      </p:sp>
      <p:sp>
        <p:nvSpPr>
          <p:cNvPr id="4" name="Content Placeholder 2"/>
          <p:cNvSpPr>
            <a:spLocks noGrp="1"/>
          </p:cNvSpPr>
          <p:nvPr>
            <p:ph idx="1"/>
          </p:nvPr>
        </p:nvSpPr>
        <p:spPr>
          <a:xfrm>
            <a:off x="971600" y="2132856"/>
            <a:ext cx="7704667" cy="3960440"/>
          </a:xfrm>
        </p:spPr>
        <p:txBody>
          <a:bodyPr>
            <a:normAutofit/>
          </a:bodyPr>
          <a:lstStyle/>
          <a:p>
            <a:pPr marL="0" indent="0" algn="just" rtl="1">
              <a:buNone/>
            </a:pPr>
            <a:r>
              <a:rPr lang="ar-EG" sz="3200" dirty="0" smtClean="0"/>
              <a:t>توجد ثلاث طرق لتحديد الحجم الاقتصادي لطلبية الشراء وهي:</a:t>
            </a:r>
          </a:p>
          <a:p>
            <a:pPr lvl="0" algn="r" rtl="1">
              <a:buFont typeface="Wingdings" panose="05000000000000000000" pitchFamily="2" charset="2"/>
              <a:buChar char="v"/>
            </a:pPr>
            <a:r>
              <a:rPr lang="ar-IQ" sz="3200" dirty="0"/>
              <a:t>الطريقة المحاسبية (او طريقة الجداول).</a:t>
            </a:r>
            <a:endParaRPr lang="en-US" sz="3200" dirty="0"/>
          </a:p>
          <a:p>
            <a:pPr lvl="0" algn="r" rtl="1">
              <a:buFont typeface="Wingdings" panose="05000000000000000000" pitchFamily="2" charset="2"/>
              <a:buChar char="v"/>
            </a:pPr>
            <a:r>
              <a:rPr lang="ar-IQ" sz="3200" dirty="0"/>
              <a:t>الطريقة البيانية.</a:t>
            </a:r>
            <a:endParaRPr lang="en-US" sz="3200" dirty="0"/>
          </a:p>
          <a:p>
            <a:pPr lvl="0" algn="r" rtl="1">
              <a:buFont typeface="Wingdings" panose="05000000000000000000" pitchFamily="2" charset="2"/>
              <a:buChar char="v"/>
            </a:pPr>
            <a:r>
              <a:rPr lang="ar-IQ" sz="3200" dirty="0"/>
              <a:t>الطريقة الجبرية</a:t>
            </a:r>
            <a:r>
              <a:rPr lang="ar-IQ" sz="3200" dirty="0" smtClean="0"/>
              <a:t>.</a:t>
            </a:r>
            <a:endParaRPr lang="ar-EG" sz="3200" dirty="0" smtClean="0"/>
          </a:p>
          <a:p>
            <a:pPr marL="0" lvl="0" indent="0" algn="r" rtl="1">
              <a:buNone/>
            </a:pPr>
            <a:r>
              <a:rPr lang="ar-EG" sz="3200" dirty="0" smtClean="0"/>
              <a:t>سنتطرق للطريقة المحاسبية فقط.</a:t>
            </a:r>
            <a:endParaRPr lang="en-US" sz="3200" dirty="0"/>
          </a:p>
          <a:p>
            <a:pPr marL="0" indent="0" algn="just" rtl="1">
              <a:buNone/>
            </a:pPr>
            <a:endParaRPr lang="en-US" sz="3200" dirty="0"/>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260648"/>
            <a:ext cx="7704667" cy="6192688"/>
          </a:xfrm>
        </p:spPr>
        <p:txBody>
          <a:bodyPr>
            <a:normAutofit/>
          </a:bodyPr>
          <a:lstStyle/>
          <a:p>
            <a:pPr lvl="0" algn="just" rtl="1"/>
            <a:r>
              <a:rPr lang="ar-IQ" b="1" dirty="0"/>
              <a:t>وهذه الطرق الثلاث المشار أليها أنفا، جميعها يعتمد على معطيات واحدة ثابتة هي ما يلي:</a:t>
            </a:r>
            <a:r>
              <a:rPr lang="ar-EG" b="1" dirty="0"/>
              <a:t/>
            </a:r>
            <a:br>
              <a:rPr lang="ar-EG" b="1" dirty="0"/>
            </a:br>
            <a:r>
              <a:rPr lang="ar-IQ" dirty="0"/>
              <a:t>حجم الطلب معروف ومحدد وثابت.</a:t>
            </a:r>
            <a:endParaRPr lang="en-US" dirty="0"/>
          </a:p>
          <a:p>
            <a:pPr lvl="0" algn="just" rtl="1"/>
            <a:r>
              <a:rPr lang="ar-IQ" dirty="0"/>
              <a:t>معدل استهلاك الصنف ثابت.</a:t>
            </a:r>
            <a:endParaRPr lang="en-US" dirty="0"/>
          </a:p>
          <a:p>
            <a:pPr lvl="0" algn="just" rtl="1"/>
            <a:r>
              <a:rPr lang="ar-IQ" dirty="0"/>
              <a:t>فترة التوريد (الشراء) معلومة وثابتة.</a:t>
            </a:r>
            <a:endParaRPr lang="en-US" dirty="0"/>
          </a:p>
          <a:p>
            <a:pPr lvl="0" algn="just" rtl="1"/>
            <a:r>
              <a:rPr lang="ar-IQ" dirty="0"/>
              <a:t>انتظام أعداد وتنفيذ طلبيه (أمر الشراء) الواحدة معروفة وثابتة ولا تتغير مع تغير حجم الطلبية.</a:t>
            </a:r>
            <a:endParaRPr lang="en-US" dirty="0"/>
          </a:p>
          <a:p>
            <a:pPr lvl="0" algn="just" rtl="1"/>
            <a:r>
              <a:rPr lang="ar-IQ" dirty="0"/>
              <a:t>تكلفة التخزين معروفة.</a:t>
            </a:r>
            <a:endParaRPr lang="en-US" dirty="0"/>
          </a:p>
          <a:p>
            <a:pPr lvl="0" algn="just" rtl="1"/>
            <a:r>
              <a:rPr lang="ar-IQ" dirty="0"/>
              <a:t>ثبات الأسعار خلال فترة التوريد.</a:t>
            </a:r>
            <a:endParaRPr lang="en-US" dirty="0"/>
          </a:p>
          <a:p>
            <a:pPr lvl="0" algn="just" rtl="1"/>
            <a:r>
              <a:rPr lang="ar-IQ" dirty="0">
                <a:latin typeface="Arial" pitchFamily="34" charset="0"/>
              </a:rPr>
              <a:t>لا يوجد خصم على كمية الشراء.</a:t>
            </a:r>
            <a:endParaRPr lang="en-US" dirty="0">
              <a:latin typeface="Arial" pitchFamily="34" charset="0"/>
            </a:endParaRPr>
          </a:p>
          <a:p>
            <a:pPr lvl="0" algn="just" rtl="1"/>
            <a:r>
              <a:rPr lang="ar-IQ" dirty="0">
                <a:latin typeface="Arial" pitchFamily="34" charset="0"/>
              </a:rPr>
              <a:t>متوسط المخزون يساوي حجم الطلبية مضروبا بــ1/2.</a:t>
            </a:r>
            <a:endParaRPr lang="en-US" dirty="0">
              <a:latin typeface="Arial" pitchFamily="34" charset="0"/>
            </a:endParaRPr>
          </a:p>
          <a:p>
            <a:pPr lvl="0" algn="just" rtl="1"/>
            <a:r>
              <a:rPr lang="ar-IQ" dirty="0">
                <a:latin typeface="Arial" pitchFamily="34" charset="0"/>
              </a:rPr>
              <a:t>تكلفة التخزين بوجه عام تتناسب طردياً مع كمية المخزون.</a:t>
            </a:r>
            <a:endParaRPr lang="en-US" dirty="0">
              <a:latin typeface="Arial" pitchFamily="34" charset="0"/>
            </a:endParaRPr>
          </a:p>
          <a:p>
            <a:pPr marL="0" indent="0" algn="just" rtl="1">
              <a:buNone/>
            </a:pPr>
            <a:endParaRPr lang="en-US" dirty="0"/>
          </a:p>
        </p:txBody>
      </p:sp>
    </p:spTree>
    <p:extLst>
      <p:ext uri="{BB962C8B-B14F-4D97-AF65-F5344CB8AC3E}">
        <p14:creationId xmlns:p14="http://schemas.microsoft.com/office/powerpoint/2010/main" val="2524415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883567"/>
          </a:xfrm>
        </p:spPr>
        <p:txBody>
          <a:bodyPr/>
          <a:lstStyle/>
          <a:p>
            <a:r>
              <a:rPr lang="ar-EG" b="1" dirty="0" smtClean="0"/>
              <a:t>الطريقة المحاسبية</a:t>
            </a:r>
            <a:endParaRPr lang="en-US" b="1" dirty="0"/>
          </a:p>
        </p:txBody>
      </p:sp>
      <p:sp>
        <p:nvSpPr>
          <p:cNvPr id="3" name="Content Placeholder 2"/>
          <p:cNvSpPr>
            <a:spLocks noGrp="1"/>
          </p:cNvSpPr>
          <p:nvPr>
            <p:ph idx="1"/>
          </p:nvPr>
        </p:nvSpPr>
        <p:spPr>
          <a:xfrm>
            <a:off x="982133" y="1052736"/>
            <a:ext cx="7704667" cy="4947080"/>
          </a:xfrm>
        </p:spPr>
        <p:txBody>
          <a:bodyPr/>
          <a:lstStyle/>
          <a:p>
            <a:pPr marL="0" indent="0" algn="just" rtl="1">
              <a:buNone/>
            </a:pPr>
            <a:r>
              <a:rPr lang="ar-EG" dirty="0" smtClean="0"/>
              <a:t>س/ ان شركة </a:t>
            </a:r>
            <a:r>
              <a:rPr lang="ar-IQ" dirty="0" smtClean="0"/>
              <a:t>مجمع </a:t>
            </a:r>
            <a:r>
              <a:rPr lang="ar-IQ" dirty="0"/>
              <a:t>الشرق الأوسط للصناعات الكهربائية والالكترونية يحتاج من الصنف (س) الى (1000) وحدة في الشهر، وان تكلفة إصدار الطلبية الشراء الواحدة هي (20) وحدة نقدية، وتكلفة الاحتفاظ بالوحدة الواحدة كمخزون من هذا الصنف لمدة شهر واحد هي (0.5) وحدة نقدية، ومتوسط المخزون في الشهر الواحد يساوي نصف حجم الطلبية. فما هو الحجم الاقتصادي لطلبيه الشراء في ضوء هذه البيانات المعطاة؟</a:t>
            </a:r>
            <a:endParaRPr lang="en-US" dirty="0"/>
          </a:p>
          <a:p>
            <a:pPr marL="0" indent="0" algn="just" rtl="1">
              <a:buNone/>
            </a:pPr>
            <a:endParaRPr lang="en-US" dirty="0"/>
          </a:p>
        </p:txBody>
      </p:sp>
    </p:spTree>
    <p:extLst>
      <p:ext uri="{BB962C8B-B14F-4D97-AF65-F5344CB8AC3E}">
        <p14:creationId xmlns:p14="http://schemas.microsoft.com/office/powerpoint/2010/main" val="1489188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22456289"/>
              </p:ext>
            </p:extLst>
          </p:nvPr>
        </p:nvGraphicFramePr>
        <p:xfrm>
          <a:off x="1043608" y="476672"/>
          <a:ext cx="7704135" cy="5472606"/>
        </p:xfrm>
        <a:graphic>
          <a:graphicData uri="http://schemas.openxmlformats.org/drawingml/2006/table">
            <a:tbl>
              <a:tblPr firstRow="1" bandRow="1">
                <a:tableStyleId>{21E4AEA4-8DFA-4A89-87EB-49C32662AFE0}</a:tableStyleId>
              </a:tblPr>
              <a:tblGrid>
                <a:gridCol w="1540827">
                  <a:extLst>
                    <a:ext uri="{9D8B030D-6E8A-4147-A177-3AD203B41FA5}">
                      <a16:colId xmlns:a16="http://schemas.microsoft.com/office/drawing/2014/main" val="3987321906"/>
                    </a:ext>
                  </a:extLst>
                </a:gridCol>
                <a:gridCol w="1540827">
                  <a:extLst>
                    <a:ext uri="{9D8B030D-6E8A-4147-A177-3AD203B41FA5}">
                      <a16:colId xmlns:a16="http://schemas.microsoft.com/office/drawing/2014/main" val="2142326661"/>
                    </a:ext>
                  </a:extLst>
                </a:gridCol>
                <a:gridCol w="1540827">
                  <a:extLst>
                    <a:ext uri="{9D8B030D-6E8A-4147-A177-3AD203B41FA5}">
                      <a16:colId xmlns:a16="http://schemas.microsoft.com/office/drawing/2014/main" val="2516182317"/>
                    </a:ext>
                  </a:extLst>
                </a:gridCol>
                <a:gridCol w="1540827">
                  <a:extLst>
                    <a:ext uri="{9D8B030D-6E8A-4147-A177-3AD203B41FA5}">
                      <a16:colId xmlns:a16="http://schemas.microsoft.com/office/drawing/2014/main" val="3360742513"/>
                    </a:ext>
                  </a:extLst>
                </a:gridCol>
                <a:gridCol w="1540827">
                  <a:extLst>
                    <a:ext uri="{9D8B030D-6E8A-4147-A177-3AD203B41FA5}">
                      <a16:colId xmlns:a16="http://schemas.microsoft.com/office/drawing/2014/main" val="580117903"/>
                    </a:ext>
                  </a:extLst>
                </a:gridCol>
              </a:tblGrid>
              <a:tr h="1115926">
                <a:tc>
                  <a:txBody>
                    <a:bodyPr/>
                    <a:lstStyle/>
                    <a:p>
                      <a:pPr algn="ctr" rtl="1">
                        <a:lnSpc>
                          <a:spcPct val="107000"/>
                        </a:lnSpc>
                        <a:spcAft>
                          <a:spcPts val="0"/>
                        </a:spcAft>
                      </a:pPr>
                      <a:r>
                        <a:rPr lang="ar-IQ" sz="1600" b="1" dirty="0">
                          <a:solidFill>
                            <a:schemeClr val="tx1"/>
                          </a:solidFill>
                        </a:rPr>
                        <a:t>حجم الطلبية (افتراضي)</a:t>
                      </a:r>
                      <a:endParaRPr lang="en-US" sz="1100" b="1" dirty="0">
                        <a:solidFill>
                          <a:schemeClr val="tx1"/>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IQ" sz="1600" b="1" dirty="0">
                          <a:solidFill>
                            <a:schemeClr val="tx1"/>
                          </a:solidFill>
                        </a:rPr>
                        <a:t>عدد طلبيات الشراء في الشهر</a:t>
                      </a:r>
                      <a:endParaRPr lang="en-US" sz="1100" b="1" dirty="0">
                        <a:solidFill>
                          <a:schemeClr val="tx1"/>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IQ" sz="1600" b="1" dirty="0">
                          <a:solidFill>
                            <a:schemeClr val="tx1"/>
                          </a:solidFill>
                        </a:rPr>
                        <a:t>تكلفة إصدار الطلبيات في الشهر</a:t>
                      </a:r>
                      <a:endParaRPr lang="en-US" sz="1100" b="1" dirty="0">
                        <a:solidFill>
                          <a:schemeClr val="tx1"/>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IQ" sz="1600" b="1" dirty="0">
                          <a:solidFill>
                            <a:schemeClr val="tx1"/>
                          </a:solidFill>
                        </a:rPr>
                        <a:t>تكلفة التخزين في الشهر</a:t>
                      </a:r>
                      <a:endParaRPr lang="en-US" sz="1100" b="1" dirty="0">
                        <a:solidFill>
                          <a:schemeClr val="tx1"/>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ar-IQ" sz="1600" b="1" dirty="0">
                          <a:solidFill>
                            <a:schemeClr val="tx1"/>
                          </a:solidFill>
                        </a:rPr>
                        <a:t>التكلفة الكلية</a:t>
                      </a:r>
                      <a:endParaRPr lang="en-US" sz="1100" b="1" dirty="0">
                        <a:solidFill>
                          <a:schemeClr val="tx1"/>
                        </a:solidFill>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6131"/>
                  </a:ext>
                </a:extLst>
              </a:tr>
              <a:tr h="544585">
                <a:tc>
                  <a:txBody>
                    <a:bodyPr/>
                    <a:lstStyle/>
                    <a:p>
                      <a:pPr algn="ctr" rtl="1">
                        <a:lnSpc>
                          <a:spcPct val="115000"/>
                        </a:lnSpc>
                        <a:spcAft>
                          <a:spcPts val="0"/>
                        </a:spcAft>
                      </a:pPr>
                      <a:r>
                        <a:rPr lang="ar-IQ" sz="1600" dirty="0"/>
                        <a:t>50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20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400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12.5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412.5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255221"/>
                  </a:ext>
                </a:extLst>
              </a:tr>
              <a:tr h="544585">
                <a:tc>
                  <a:txBody>
                    <a:bodyPr/>
                    <a:lstStyle/>
                    <a:p>
                      <a:pPr algn="ctr" rtl="1">
                        <a:lnSpc>
                          <a:spcPct val="115000"/>
                        </a:lnSpc>
                        <a:spcAft>
                          <a:spcPts val="0"/>
                        </a:spcAft>
                      </a:pPr>
                      <a:r>
                        <a:rPr lang="ar-IQ" sz="1600"/>
                        <a:t>200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100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50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150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202874"/>
                  </a:ext>
                </a:extLst>
              </a:tr>
              <a:tr h="544585">
                <a:tc>
                  <a:txBody>
                    <a:bodyPr/>
                    <a:lstStyle/>
                    <a:p>
                      <a:pPr algn="ctr" rtl="1">
                        <a:lnSpc>
                          <a:spcPct val="115000"/>
                        </a:lnSpc>
                        <a:spcAft>
                          <a:spcPts val="0"/>
                        </a:spcAft>
                      </a:pPr>
                      <a:r>
                        <a:rPr lang="ar-IQ" sz="1600"/>
                        <a:t>283</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3.5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70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70.75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140.75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2870777"/>
                  </a:ext>
                </a:extLst>
              </a:tr>
              <a:tr h="544585">
                <a:tc>
                  <a:txBody>
                    <a:bodyPr/>
                    <a:lstStyle/>
                    <a:p>
                      <a:pPr algn="ctr" rtl="1">
                        <a:lnSpc>
                          <a:spcPct val="115000"/>
                        </a:lnSpc>
                        <a:spcAft>
                          <a:spcPts val="0"/>
                        </a:spcAft>
                      </a:pPr>
                      <a:r>
                        <a:rPr lang="ar-IQ" sz="1600"/>
                        <a:t>350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2.68</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57.2</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87.5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144.70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6683128"/>
                  </a:ext>
                </a:extLst>
              </a:tr>
              <a:tr h="544585">
                <a:tc>
                  <a:txBody>
                    <a:bodyPr/>
                    <a:lstStyle/>
                    <a:p>
                      <a:pPr algn="ctr" rtl="1">
                        <a:lnSpc>
                          <a:spcPct val="115000"/>
                        </a:lnSpc>
                        <a:spcAft>
                          <a:spcPts val="0"/>
                        </a:spcAft>
                      </a:pPr>
                      <a:r>
                        <a:rPr lang="ar-IQ" sz="1600" dirty="0"/>
                        <a:t>400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2.5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50</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100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150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5748200"/>
                  </a:ext>
                </a:extLst>
              </a:tr>
              <a:tr h="544585">
                <a:tc>
                  <a:txBody>
                    <a:bodyPr/>
                    <a:lstStyle/>
                    <a:p>
                      <a:pPr algn="ctr" rtl="1">
                        <a:lnSpc>
                          <a:spcPct val="115000"/>
                        </a:lnSpc>
                        <a:spcAft>
                          <a:spcPts val="0"/>
                        </a:spcAft>
                      </a:pPr>
                      <a:r>
                        <a:rPr lang="ar-IQ" sz="1600"/>
                        <a:t>450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2.2</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44</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112.5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156.5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3581743"/>
                  </a:ext>
                </a:extLst>
              </a:tr>
              <a:tr h="544585">
                <a:tc>
                  <a:txBody>
                    <a:bodyPr/>
                    <a:lstStyle/>
                    <a:p>
                      <a:pPr algn="ctr" rtl="1">
                        <a:lnSpc>
                          <a:spcPct val="115000"/>
                        </a:lnSpc>
                        <a:spcAft>
                          <a:spcPts val="0"/>
                        </a:spcAft>
                      </a:pPr>
                      <a:r>
                        <a:rPr lang="ar-IQ" sz="1600"/>
                        <a:t>500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2</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40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125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165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5125086"/>
                  </a:ext>
                </a:extLst>
              </a:tr>
              <a:tr h="544585">
                <a:tc>
                  <a:txBody>
                    <a:bodyPr/>
                    <a:lstStyle/>
                    <a:p>
                      <a:pPr algn="ctr" rtl="1">
                        <a:lnSpc>
                          <a:spcPct val="115000"/>
                        </a:lnSpc>
                        <a:spcAft>
                          <a:spcPts val="0"/>
                        </a:spcAft>
                      </a:pPr>
                      <a:r>
                        <a:rPr lang="ar-IQ" sz="1600"/>
                        <a:t>550</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1.8</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36</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a:t>137.5</a:t>
                      </a:r>
                      <a:endParaRPr lang="en-US" sz="11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15000"/>
                        </a:lnSpc>
                        <a:spcAft>
                          <a:spcPts val="0"/>
                        </a:spcAft>
                      </a:pPr>
                      <a:r>
                        <a:rPr lang="ar-IQ" sz="1600" dirty="0"/>
                        <a:t>173.5</a:t>
                      </a:r>
                      <a:endParaRPr lang="en-US" sz="11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7735422"/>
                  </a:ext>
                </a:extLst>
              </a:tr>
            </a:tbl>
          </a:graphicData>
        </a:graphic>
      </p:graphicFrame>
    </p:spTree>
    <p:extLst>
      <p:ext uri="{BB962C8B-B14F-4D97-AF65-F5344CB8AC3E}">
        <p14:creationId xmlns:p14="http://schemas.microsoft.com/office/powerpoint/2010/main" val="11059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704667" cy="6264696"/>
          </a:xfrm>
        </p:spPr>
        <p:txBody>
          <a:bodyPr>
            <a:normAutofit fontScale="92500" lnSpcReduction="10000"/>
          </a:bodyPr>
          <a:lstStyle/>
          <a:p>
            <a:pPr marL="0" indent="0" algn="just" rtl="1">
              <a:buNone/>
            </a:pPr>
            <a:r>
              <a:rPr lang="ar-EG" dirty="0" smtClean="0"/>
              <a:t>ملاحظات حول طريقة حل السؤال:</a:t>
            </a:r>
          </a:p>
          <a:p>
            <a:pPr marL="0" indent="0" algn="just" rtl="1">
              <a:buNone/>
            </a:pPr>
            <a:r>
              <a:rPr lang="ar-EG" dirty="0" smtClean="0"/>
              <a:t>1- العمود الأول (حجم الطلبية –افترضي) معطى بالسؤال.</a:t>
            </a:r>
          </a:p>
          <a:p>
            <a:pPr marL="0" indent="0" algn="just" rtl="1">
              <a:buNone/>
            </a:pPr>
            <a:r>
              <a:rPr lang="ar-EG" dirty="0" smtClean="0"/>
              <a:t>2- العمود الثاني عدد طلبيات الشراء في الشهر يحسب كالاتي:</a:t>
            </a:r>
          </a:p>
          <a:p>
            <a:pPr marL="0" lvl="0" indent="0" algn="just" rtl="1">
              <a:buNone/>
            </a:pPr>
            <a:r>
              <a:rPr lang="ar-IQ" dirty="0"/>
              <a:t>عدد الطلبيات في الشهر : حجم الطلب الكلي في الشهر/ حجم الطلبية</a:t>
            </a:r>
            <a:endParaRPr lang="en-US" dirty="0"/>
          </a:p>
          <a:p>
            <a:pPr marL="0" indent="0" algn="just" rtl="1">
              <a:buNone/>
            </a:pPr>
            <a:r>
              <a:rPr lang="ar-EG" dirty="0" smtClean="0"/>
              <a:t>3- العمود الثالث تكلفة اصدار الطلبيات في الشهر يحسب كالاتي:</a:t>
            </a:r>
          </a:p>
          <a:p>
            <a:pPr marL="0" indent="0" algn="just" rtl="1">
              <a:buNone/>
            </a:pPr>
            <a:r>
              <a:rPr lang="ar-EG" dirty="0" smtClean="0"/>
              <a:t>تكلفة اصدار الطلبيات= عدد الطلبيات الشهرية * تكلفة اصدار الوحدة الواحدة</a:t>
            </a:r>
          </a:p>
          <a:p>
            <a:pPr marL="0" indent="0" algn="just" rtl="1">
              <a:buNone/>
            </a:pPr>
            <a:r>
              <a:rPr lang="ar-EG" dirty="0" smtClean="0"/>
              <a:t>4- العمود الرابع تكلفة التخزين يحسب كالاتي:</a:t>
            </a:r>
          </a:p>
          <a:p>
            <a:pPr marL="0" lvl="0" indent="0" algn="just" rtl="1">
              <a:buNone/>
            </a:pPr>
            <a:r>
              <a:rPr lang="ar-IQ" dirty="0"/>
              <a:t>تكلفة التخزين في الشهر : حجم المخزون الشهري (نصف حجم الطلبية) *تكلفة تخزين الوحدة الواحدة.</a:t>
            </a:r>
            <a:endParaRPr lang="en-US" dirty="0"/>
          </a:p>
          <a:p>
            <a:pPr marL="0" indent="0" algn="just" rtl="1">
              <a:buNone/>
            </a:pPr>
            <a:r>
              <a:rPr lang="ar-EG" dirty="0" smtClean="0"/>
              <a:t>5- العمود الخامس التكلفة الكلية تحسب كالاتي:</a:t>
            </a:r>
          </a:p>
          <a:p>
            <a:pPr marL="0" indent="0" algn="just" rtl="1">
              <a:buNone/>
            </a:pPr>
            <a:r>
              <a:rPr lang="ar-EG" dirty="0" smtClean="0"/>
              <a:t>التكلفة الكلية= تكلفة اصدار الطلبية + تكلفة التخزين</a:t>
            </a:r>
          </a:p>
          <a:p>
            <a:pPr marL="0" indent="0" algn="just" rtl="1">
              <a:buNone/>
            </a:pPr>
            <a:r>
              <a:rPr lang="ar-EG" dirty="0" smtClean="0"/>
              <a:t>ملاحظة مهمة: التكلفة الكلية الأدنى هي التي تحدد الحجم الاقتصادية للشراء الأفضل.</a:t>
            </a:r>
          </a:p>
        </p:txBody>
      </p:sp>
    </p:spTree>
    <p:extLst>
      <p:ext uri="{BB962C8B-B14F-4D97-AF65-F5344CB8AC3E}">
        <p14:creationId xmlns:p14="http://schemas.microsoft.com/office/powerpoint/2010/main" val="398507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466</TotalTime>
  <Words>345</Words>
  <Application>Microsoft Office PowerPoint</Application>
  <PresentationFormat>On-screen Show (4:3)</PresentationFormat>
  <Paragraphs>80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Corbel</vt:lpstr>
      <vt:lpstr>Tahoma</vt:lpstr>
      <vt:lpstr>Wingdings</vt:lpstr>
      <vt:lpstr>Parallax</vt:lpstr>
      <vt:lpstr>PowerPoint Presentation</vt:lpstr>
      <vt:lpstr>طرق تحديد الحجم الاقتصادي لطلبيه الشراء</vt:lpstr>
      <vt:lpstr>PowerPoint Presentation</vt:lpstr>
      <vt:lpstr>الطريقة المحاسبية</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48</cp:revision>
  <dcterms:created xsi:type="dcterms:W3CDTF">2019-01-05T13:41:27Z</dcterms:created>
  <dcterms:modified xsi:type="dcterms:W3CDTF">2022-10-21T17:48:30Z</dcterms:modified>
</cp:coreProperties>
</file>