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2" r:id="rId1"/>
  </p:sldMasterIdLst>
  <p:sldIdLst>
    <p:sldId id="256" r:id="rId2"/>
    <p:sldId id="269" r:id="rId3"/>
    <p:sldId id="274" r:id="rId4"/>
    <p:sldId id="275" r:id="rId5"/>
    <p:sldId id="276" r:id="rId6"/>
    <p:sldId id="277" r:id="rId7"/>
    <p:sldId id="273"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a:xfrm>
            <a:off x="3623733" y="6117336"/>
            <a:ext cx="3609438" cy="365125"/>
          </a:xfrm>
        </p:spPr>
        <p:txBody>
          <a:bodyPr/>
          <a:lstStyle/>
          <a:p>
            <a:endParaRPr lang="ar-SA"/>
          </a:p>
        </p:txBody>
      </p:sp>
      <p:sp>
        <p:nvSpPr>
          <p:cNvPr id="6" name="Slide Number Placeholder 5"/>
          <p:cNvSpPr>
            <a:spLocks noGrp="1"/>
          </p:cNvSpPr>
          <p:nvPr>
            <p:ph type="sldNum" sz="quarter" idx="12"/>
          </p:nvPr>
        </p:nvSpPr>
        <p:spPr>
          <a:xfrm>
            <a:off x="8275320" y="6117336"/>
            <a:ext cx="411480" cy="365125"/>
          </a:xfrm>
        </p:spPr>
        <p:txBody>
          <a:bodyPr/>
          <a:lstStyle/>
          <a:p>
            <a:fld id="{0B34F065-1154-456A-91E3-76DE8E75E17B}" type="slidenum">
              <a:rPr lang="ar-SA" smtClean="0"/>
              <a:pPr/>
              <a:t>‹#›</a:t>
            </a:fld>
            <a:endParaRPr lang="ar-SA"/>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863738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2096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46945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454799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66705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988530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307661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06722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0364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a:xfrm>
            <a:off x="1972647" y="6108173"/>
            <a:ext cx="5314517" cy="365125"/>
          </a:xfrm>
        </p:spPr>
        <p:txBody>
          <a:bodyPr/>
          <a:lstStyle/>
          <a:p>
            <a:endParaRPr lang="ar-SA"/>
          </a:p>
        </p:txBody>
      </p:sp>
      <p:sp>
        <p:nvSpPr>
          <p:cNvPr id="6" name="Slide Number Placeholder 5"/>
          <p:cNvSpPr>
            <a:spLocks noGrp="1"/>
          </p:cNvSpPr>
          <p:nvPr>
            <p:ph type="sldNum" sz="quarter" idx="12"/>
          </p:nvPr>
        </p:nvSpPr>
        <p:spPr>
          <a:xfrm>
            <a:off x="8258967" y="6108173"/>
            <a:ext cx="427833" cy="365125"/>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3229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8273317" y="6116070"/>
            <a:ext cx="413483" cy="365125"/>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70648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16816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4160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55077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5460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0436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0481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B8ABB09-4A1D-463E-8065-109CC2B7EFAA}" type="datetimeFigureOut">
              <a:rPr lang="ar-SA" smtClean="0"/>
              <a:pPr/>
              <a:t>26/03/1444</a:t>
            </a:fld>
            <a:endParaRPr lang="ar-SA"/>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SA"/>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36208115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99592" y="1196752"/>
            <a:ext cx="7854696" cy="3456384"/>
          </a:xfrm>
        </p:spPr>
        <p:txBody>
          <a:bodyPr>
            <a:normAutofit/>
          </a:bodyPr>
          <a:lstStyle/>
          <a:p>
            <a:pPr algn="ctr"/>
            <a:r>
              <a:rPr lang="ar-IQ" sz="2000" b="1" dirty="0" smtClean="0">
                <a:solidFill>
                  <a:srgbClr val="00B0F0"/>
                </a:solidFill>
              </a:rPr>
              <a:t>جامعة بغداد – كلية الإدارة والاقتصاد</a:t>
            </a:r>
            <a:endParaRPr lang="en-US" sz="2000" b="1" dirty="0" smtClean="0">
              <a:solidFill>
                <a:srgbClr val="00B0F0"/>
              </a:solidFill>
            </a:endParaRPr>
          </a:p>
          <a:p>
            <a:pPr algn="ctr"/>
            <a:r>
              <a:rPr lang="ar-IQ" sz="2000" b="1" dirty="0" smtClean="0">
                <a:solidFill>
                  <a:srgbClr val="00B0F0"/>
                </a:solidFill>
              </a:rPr>
              <a:t>القسم:- الإدارة الصناعية</a:t>
            </a:r>
            <a:endParaRPr lang="en-US" sz="2000" b="1" dirty="0" smtClean="0">
              <a:solidFill>
                <a:srgbClr val="00B0F0"/>
              </a:solidFill>
            </a:endParaRPr>
          </a:p>
          <a:p>
            <a:pPr algn="ctr"/>
            <a:r>
              <a:rPr lang="ar-IQ" sz="2000" b="1" dirty="0" smtClean="0">
                <a:solidFill>
                  <a:srgbClr val="00B0F0"/>
                </a:solidFill>
              </a:rPr>
              <a:t>المادة:- إدارة المواد</a:t>
            </a:r>
            <a:endParaRPr lang="en-US" sz="2000" b="1" dirty="0" smtClean="0">
              <a:solidFill>
                <a:srgbClr val="00B0F0"/>
              </a:solidFill>
            </a:endParaRPr>
          </a:p>
          <a:p>
            <a:pPr algn="ctr"/>
            <a:r>
              <a:rPr lang="ar-IQ" sz="2000" b="1" dirty="0" smtClean="0">
                <a:solidFill>
                  <a:srgbClr val="00B0F0"/>
                </a:solidFill>
              </a:rPr>
              <a:t>المرحلة:- الثالثة</a:t>
            </a:r>
            <a:endParaRPr lang="en-US" sz="2000" b="1" dirty="0" smtClean="0">
              <a:solidFill>
                <a:srgbClr val="00B0F0"/>
              </a:solidFill>
            </a:endParaRPr>
          </a:p>
          <a:p>
            <a:pPr algn="ctr"/>
            <a:r>
              <a:rPr lang="ar-EG" sz="2000" b="1" dirty="0" smtClean="0">
                <a:solidFill>
                  <a:srgbClr val="00B0F0"/>
                </a:solidFill>
              </a:rPr>
              <a:t>اعداد</a:t>
            </a:r>
          </a:p>
          <a:p>
            <a:r>
              <a:rPr lang="ar-EG" sz="2000" b="1" dirty="0" smtClean="0">
                <a:solidFill>
                  <a:srgbClr val="00B0F0"/>
                </a:solidFill>
              </a:rPr>
              <a:t>ا.م.د. اثير عبدالله محمد                         م.م. حسين قصي عبود</a:t>
            </a:r>
          </a:p>
          <a:p>
            <a:endParaRPr lang="en-US" sz="2000" b="1" dirty="0" smtClean="0">
              <a:solidFill>
                <a:srgbClr val="00B0F0"/>
              </a:solidFill>
            </a:endParaRPr>
          </a:p>
          <a:p>
            <a:endParaRPr lang="ar-IQ" sz="2000" b="1"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99" y="0"/>
            <a:ext cx="7704667" cy="2636912"/>
          </a:xfrm>
        </p:spPr>
        <p:txBody>
          <a:bodyPr/>
          <a:lstStyle/>
          <a:p>
            <a:pPr rtl="1"/>
            <a:r>
              <a:rPr lang="ar-IQ" b="1" dirty="0">
                <a:latin typeface="Arial" pitchFamily="34" charset="0"/>
                <a:cs typeface="Arial" pitchFamily="34" charset="0"/>
              </a:rPr>
              <a:t>تحديد الحجم الاقتصادي لطلبيه الشراء</a:t>
            </a:r>
            <a:endParaRPr lang="en-US" dirty="0"/>
          </a:p>
        </p:txBody>
      </p:sp>
      <p:sp>
        <p:nvSpPr>
          <p:cNvPr id="4" name="Content Placeholder 2"/>
          <p:cNvSpPr>
            <a:spLocks noGrp="1"/>
          </p:cNvSpPr>
          <p:nvPr>
            <p:ph idx="1"/>
          </p:nvPr>
        </p:nvSpPr>
        <p:spPr>
          <a:xfrm>
            <a:off x="971600" y="2132856"/>
            <a:ext cx="7704667" cy="3960440"/>
          </a:xfrm>
        </p:spPr>
        <p:txBody>
          <a:bodyPr>
            <a:normAutofit fontScale="70000" lnSpcReduction="20000"/>
          </a:bodyPr>
          <a:lstStyle/>
          <a:p>
            <a:pPr algn="just" rtl="1"/>
            <a:r>
              <a:rPr lang="ar-IQ" sz="3200" dirty="0"/>
              <a:t>أن الشراء بالكمية المناسبة ليس مجرد التعاقد على شراء الكميات المطلوبة، فالكميات المحددة في طلبات الشراء المقدمة لقسم الشراء من قبل إدارات وأقسام المنظمة، لا تأخذ في اعتبارها الجوانب الاقتصادية، والنواحي الفنية المتعلقة بعملية الشراء، وما دامت وظيفة المشتريات تسعى الى انجاز أفضل شراء (وخاصة فيما يتعلق بناحية التكلفة) نجد من الطبيعي أن تشتري الاحتياجات المطلوبة أما بعقد أو بأكثر، بشكل يقلل من التكلفة الى أدنى حد ممكن، مراعية في ذلك عوامل متعددة سنأتي على شرحها لاحقاً.</a:t>
            </a:r>
            <a:endParaRPr lang="en-US" sz="3200" dirty="0"/>
          </a:p>
          <a:p>
            <a:pPr algn="just" rtl="1"/>
            <a:r>
              <a:rPr lang="ar-IQ" sz="3200" dirty="0"/>
              <a:t>وبشكل عام يمكن القول أن جهاز المشتريات وهو في صدد تحديد كمية الشراء المناسبة (الاقتصادية)  يواجه باتجاهين او بقطبين متنافرين هما :-</a:t>
            </a:r>
            <a:endParaRPr lang="en-US" sz="3200" dirty="0"/>
          </a:p>
        </p:txBody>
      </p:sp>
    </p:spTree>
    <p:extLst>
      <p:ext uri="{BB962C8B-B14F-4D97-AF65-F5344CB8AC3E}">
        <p14:creationId xmlns:p14="http://schemas.microsoft.com/office/powerpoint/2010/main" val="2511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404664"/>
            <a:ext cx="7704667" cy="5595152"/>
          </a:xfrm>
        </p:spPr>
        <p:txBody>
          <a:bodyPr/>
          <a:lstStyle/>
          <a:p>
            <a:pPr algn="just" rtl="1"/>
            <a:r>
              <a:rPr lang="ar-EG" b="1" dirty="0" smtClean="0"/>
              <a:t>الأول: </a:t>
            </a:r>
            <a:r>
              <a:rPr lang="ar-IQ" b="1" dirty="0" smtClean="0"/>
              <a:t>وهو </a:t>
            </a:r>
            <a:r>
              <a:rPr lang="ar-IQ" b="1" dirty="0"/>
              <a:t>الميل الى طلب عدد كبير من الوحدات في طلبيه الشراء الواحدة، حتى يمكن تخفيض تكاليف عملية الشراء الى اقل حد ممكن، وضمان استمرارية العمليات الصناعية الإنتاجية والنشاط العام لجميع إدارات وفروع المنظمة.</a:t>
            </a:r>
            <a:endParaRPr lang="en-US" b="1" dirty="0"/>
          </a:p>
          <a:p>
            <a:pPr algn="just" rtl="1"/>
            <a:r>
              <a:rPr lang="ar-EG" b="1" dirty="0" smtClean="0"/>
              <a:t>الثاني: </a:t>
            </a:r>
            <a:r>
              <a:rPr lang="ar-IQ" b="1" dirty="0"/>
              <a:t>ويعبر عن الميل الى تقليل عدد الوحدات المراد شراؤها، حتى لا تتراكم كميات كبيرة منها في المخازن مما يزيد من تكلفة  تخزينها.</a:t>
            </a:r>
            <a:endParaRPr lang="en-US" b="1" dirty="0"/>
          </a:p>
          <a:p>
            <a:pPr algn="r" rtl="1"/>
            <a:endParaRPr lang="en-US" dirty="0"/>
          </a:p>
        </p:txBody>
      </p:sp>
    </p:spTree>
    <p:extLst>
      <p:ext uri="{BB962C8B-B14F-4D97-AF65-F5344CB8AC3E}">
        <p14:creationId xmlns:p14="http://schemas.microsoft.com/office/powerpoint/2010/main" val="319858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476672"/>
            <a:ext cx="7704667" cy="5523144"/>
          </a:xfrm>
        </p:spPr>
        <p:txBody>
          <a:bodyPr>
            <a:normAutofit lnSpcReduction="10000"/>
          </a:bodyPr>
          <a:lstStyle/>
          <a:p>
            <a:pPr marL="0" indent="0" algn="just" rtl="1">
              <a:buNone/>
            </a:pPr>
            <a:r>
              <a:rPr lang="ar-EG" b="1" dirty="0" smtClean="0"/>
              <a:t>ويعرف الحجم الاقتصادية لطلبة الشراء بانه: </a:t>
            </a:r>
            <a:r>
              <a:rPr lang="ar-IQ" b="1" dirty="0"/>
              <a:t>هو الكمية التي تفي باحتياجات العمل من المستلزمات، بحيث لا تزيد عن أللازم فيترتب على ذلك بعض الأعباء والتكاليف المادية، أو تقل عن أللازم فتعطل برامج العمل و الإنتاج وتص</a:t>
            </a:r>
            <a:r>
              <a:rPr lang="ar-EG" b="1" dirty="0"/>
              <a:t>ب</a:t>
            </a:r>
            <a:r>
              <a:rPr lang="ar-IQ" b="1" dirty="0"/>
              <a:t>ح المنظمة غير قادرة على الوفاء بالتزاماتها وبناءا علية فالحجم الاقتصادي لطلبيه الشراء هو الذي تكون عنده تكلفة الشراء وتكلفة المخزون اقل ما يمكن حيث زادت او نقصت كمية الشراء عندها أدى ذلك الى ارتفاع التكلفة ولا شك ان تحقيق التوازن بين هذين الاتجاهين الذين عبرنا عنهم بالكمية او الحجم الاقتصادية للشراء ليس بالأمر السهل بل من الأمور التي تتطلب خبرة كبيرة وإلمام بظروف وطبيعة العمل في المنظمة وظروف السوق والأوضاع الاقتصادية العامة السائدة في البيئة المحيطة بها وإمكاناتها المالية.</a:t>
            </a:r>
            <a:endParaRPr lang="en-US" b="1" dirty="0"/>
          </a:p>
          <a:p>
            <a:pPr marL="0" indent="0" algn="just" rtl="1">
              <a:buNone/>
            </a:pPr>
            <a:endParaRPr lang="en-US" dirty="0"/>
          </a:p>
        </p:txBody>
      </p:sp>
    </p:spTree>
    <p:extLst>
      <p:ext uri="{BB962C8B-B14F-4D97-AF65-F5344CB8AC3E}">
        <p14:creationId xmlns:p14="http://schemas.microsoft.com/office/powerpoint/2010/main" val="4189886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7211" y="14469"/>
            <a:ext cx="7704667" cy="1182283"/>
          </a:xfrm>
        </p:spPr>
        <p:txBody>
          <a:bodyPr>
            <a:normAutofit fontScale="90000"/>
          </a:bodyPr>
          <a:lstStyle/>
          <a:p>
            <a:r>
              <a:rPr lang="ar-IQ" sz="3600" b="1" dirty="0"/>
              <a:t>العوامل المؤثرة في تحديد الحجم الاقتصادي للطلبية</a:t>
            </a:r>
            <a:endParaRPr lang="en-US" sz="3600" dirty="0"/>
          </a:p>
        </p:txBody>
      </p:sp>
      <p:sp>
        <p:nvSpPr>
          <p:cNvPr id="3" name="Content Placeholder 2"/>
          <p:cNvSpPr>
            <a:spLocks noGrp="1"/>
          </p:cNvSpPr>
          <p:nvPr>
            <p:ph idx="1"/>
          </p:nvPr>
        </p:nvSpPr>
        <p:spPr>
          <a:xfrm>
            <a:off x="982133" y="1772816"/>
            <a:ext cx="7704667" cy="4824536"/>
          </a:xfrm>
        </p:spPr>
        <p:txBody>
          <a:bodyPr>
            <a:noAutofit/>
          </a:bodyPr>
          <a:lstStyle/>
          <a:p>
            <a:pPr marL="0" indent="0" algn="just" rtl="1">
              <a:buNone/>
            </a:pPr>
            <a:r>
              <a:rPr lang="ar-EG" sz="1600" b="1" dirty="0" smtClean="0"/>
              <a:t>أولا: العوامل الخارجية وتشمل:</a:t>
            </a:r>
          </a:p>
          <a:p>
            <a:pPr lvl="0" algn="just" rtl="1"/>
            <a:r>
              <a:rPr lang="ar-IQ" sz="1600" dirty="0"/>
              <a:t>مدى توفر الصنف المطلوب في السوق وسهولة أو صعوبة الحصول عليه.</a:t>
            </a:r>
            <a:endParaRPr lang="en-US" sz="1600" dirty="0"/>
          </a:p>
          <a:p>
            <a:pPr lvl="0" algn="just" rtl="1"/>
            <a:r>
              <a:rPr lang="ar-IQ" sz="1600" dirty="0"/>
              <a:t>توقع تبدل الأسعار في المستقبل.</a:t>
            </a:r>
            <a:endParaRPr lang="en-US" sz="1600" dirty="0"/>
          </a:p>
          <a:p>
            <a:pPr lvl="0" algn="just" rtl="1"/>
            <a:r>
              <a:rPr lang="ar-IQ" sz="1600" dirty="0"/>
              <a:t>ارتفاع تكلفة تنفيذ عملية الشراء.</a:t>
            </a:r>
            <a:endParaRPr lang="en-US" sz="1600" dirty="0"/>
          </a:p>
          <a:p>
            <a:pPr lvl="0" algn="just" rtl="1"/>
            <a:r>
              <a:rPr lang="ar-IQ" sz="1600" dirty="0"/>
              <a:t>توفر الأصناف البديلة.</a:t>
            </a:r>
            <a:endParaRPr lang="en-US" sz="1600" dirty="0"/>
          </a:p>
          <a:p>
            <a:pPr lvl="0" algn="just" rtl="1"/>
            <a:r>
              <a:rPr lang="ar-IQ" sz="1600" dirty="0"/>
              <a:t>الفترة اللازمة لإتمام عملية الشراء</a:t>
            </a:r>
            <a:r>
              <a:rPr lang="ar-IQ" sz="1600" dirty="0" smtClean="0"/>
              <a:t>.</a:t>
            </a:r>
            <a:endParaRPr lang="ar-EG" sz="1600" dirty="0" smtClean="0"/>
          </a:p>
          <a:p>
            <a:pPr marL="0" lvl="0" indent="0" algn="just" rtl="1">
              <a:buNone/>
            </a:pPr>
            <a:r>
              <a:rPr lang="ar-EG" sz="1600" b="1" dirty="0" smtClean="0"/>
              <a:t>ثانياً: العوامل الداخلية وتشمل:</a:t>
            </a:r>
          </a:p>
          <a:p>
            <a:pPr lvl="0" algn="r" rtl="1"/>
            <a:r>
              <a:rPr lang="ar-IQ" sz="1600" dirty="0"/>
              <a:t>إمكانات المنظمة المالية.</a:t>
            </a:r>
            <a:endParaRPr lang="en-US" sz="1600" dirty="0"/>
          </a:p>
          <a:p>
            <a:pPr lvl="0" algn="r" rtl="1"/>
            <a:r>
              <a:rPr lang="ar-IQ" sz="1600" dirty="0"/>
              <a:t>تكلفة التخزين.</a:t>
            </a:r>
            <a:endParaRPr lang="en-US" sz="1600" dirty="0"/>
          </a:p>
          <a:p>
            <a:pPr lvl="0" algn="r" rtl="1"/>
            <a:r>
              <a:rPr lang="ar-IQ" sz="1600" dirty="0"/>
              <a:t>سياسة التخزين المتبعة في المنظمة.</a:t>
            </a:r>
            <a:endParaRPr lang="en-US" sz="1600" dirty="0"/>
          </a:p>
          <a:p>
            <a:pPr lvl="0" algn="r" rtl="1"/>
            <a:r>
              <a:rPr lang="ar-IQ" sz="1600" dirty="0"/>
              <a:t>معدل استخدام الصنف.</a:t>
            </a:r>
            <a:endParaRPr lang="en-US" sz="1600" dirty="0"/>
          </a:p>
          <a:p>
            <a:pPr lvl="0" algn="r" rtl="1"/>
            <a:r>
              <a:rPr lang="ar-IQ" sz="1600" dirty="0"/>
              <a:t>طبيعة الصنف.</a:t>
            </a:r>
            <a:endParaRPr lang="en-US" sz="1600" dirty="0"/>
          </a:p>
          <a:p>
            <a:pPr lvl="0" algn="r" rtl="1"/>
            <a:r>
              <a:rPr lang="ar-IQ" sz="1600" dirty="0"/>
              <a:t>توقع انخفاض المبيعات.</a:t>
            </a:r>
            <a:endParaRPr lang="en-US" sz="1600" dirty="0"/>
          </a:p>
          <a:p>
            <a:pPr marL="0" lvl="0" indent="0" algn="just" rtl="1">
              <a:buNone/>
            </a:pPr>
            <a:endParaRPr lang="en-US" sz="1600" b="1" dirty="0"/>
          </a:p>
          <a:p>
            <a:pPr marL="0" indent="0" algn="just" rtl="1">
              <a:buNone/>
            </a:pPr>
            <a:endParaRPr lang="en-US" sz="1600" dirty="0"/>
          </a:p>
        </p:txBody>
      </p:sp>
    </p:spTree>
    <p:extLst>
      <p:ext uri="{BB962C8B-B14F-4D97-AF65-F5344CB8AC3E}">
        <p14:creationId xmlns:p14="http://schemas.microsoft.com/office/powerpoint/2010/main" val="3833910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8419"/>
            <a:ext cx="7704667" cy="576064"/>
          </a:xfrm>
        </p:spPr>
        <p:txBody>
          <a:bodyPr>
            <a:noAutofit/>
          </a:bodyPr>
          <a:lstStyle/>
          <a:p>
            <a:r>
              <a:rPr lang="ar-IQ" sz="2400" b="1" dirty="0"/>
              <a:t/>
            </a:r>
            <a:br>
              <a:rPr lang="ar-IQ" sz="2400" b="1" dirty="0"/>
            </a:br>
            <a:r>
              <a:rPr lang="ar-IQ" sz="2400" b="1" dirty="0"/>
              <a:t>عناصر حساب الحجم الاقتصادي لطلبيه </a:t>
            </a:r>
            <a:r>
              <a:rPr lang="ar-IQ" sz="2400" b="1" dirty="0" smtClean="0"/>
              <a:t>الشراء</a:t>
            </a:r>
            <a:r>
              <a:rPr lang="en-US" sz="2400" dirty="0"/>
              <a:t/>
            </a:r>
            <a:br>
              <a:rPr lang="en-US" sz="2400" dirty="0"/>
            </a:br>
            <a:endParaRPr lang="en-US" sz="2400" dirty="0"/>
          </a:p>
        </p:txBody>
      </p:sp>
      <p:sp>
        <p:nvSpPr>
          <p:cNvPr id="3" name="Content Placeholder 2"/>
          <p:cNvSpPr>
            <a:spLocks noGrp="1"/>
          </p:cNvSpPr>
          <p:nvPr>
            <p:ph idx="1"/>
          </p:nvPr>
        </p:nvSpPr>
        <p:spPr>
          <a:xfrm>
            <a:off x="982133" y="604483"/>
            <a:ext cx="7704667" cy="6253517"/>
          </a:xfrm>
        </p:spPr>
        <p:txBody>
          <a:bodyPr>
            <a:noAutofit/>
          </a:bodyPr>
          <a:lstStyle/>
          <a:p>
            <a:pPr marL="82296" indent="0" algn="just" rtl="1">
              <a:buNone/>
            </a:pPr>
            <a:r>
              <a:rPr lang="ar-IQ" sz="1400" b="1" dirty="0"/>
              <a:t>أولا:- تكلفة تنفيذ طلبيه (أمر) الشراء</a:t>
            </a:r>
            <a:r>
              <a:rPr lang="ar-EG" sz="1400" b="1" dirty="0"/>
              <a:t>: </a:t>
            </a:r>
            <a:r>
              <a:rPr lang="ar-IQ" sz="1400" b="1" dirty="0"/>
              <a:t>وتتكون هذه التكلفة من البنود التالية:-</a:t>
            </a:r>
            <a:endParaRPr lang="en-US" sz="1400" b="1" dirty="0"/>
          </a:p>
          <a:p>
            <a:pPr lvl="0" algn="just" rtl="1"/>
            <a:r>
              <a:rPr lang="ar-IQ" sz="1100" dirty="0">
                <a:latin typeface="Arial Black" panose="020B0A04020102020204" pitchFamily="34" charset="0"/>
              </a:rPr>
              <a:t>رواتب الموظفين، ومصاريف المطبوعات.</a:t>
            </a:r>
            <a:endParaRPr lang="en-US" sz="1100" dirty="0">
              <a:latin typeface="Arial Black" panose="020B0A04020102020204" pitchFamily="34" charset="0"/>
            </a:endParaRPr>
          </a:p>
          <a:p>
            <a:pPr lvl="0" algn="just" rtl="1"/>
            <a:r>
              <a:rPr lang="ar-IQ" sz="1100" dirty="0">
                <a:latin typeface="Arial Black" panose="020B0A04020102020204" pitchFamily="34" charset="0"/>
              </a:rPr>
              <a:t>طلب العطاءات ومراجعاتها.</a:t>
            </a:r>
            <a:endParaRPr lang="en-US" sz="1100" dirty="0">
              <a:latin typeface="Arial Black" panose="020B0A04020102020204" pitchFamily="34" charset="0"/>
            </a:endParaRPr>
          </a:p>
          <a:p>
            <a:pPr lvl="0" algn="just" rtl="1"/>
            <a:r>
              <a:rPr lang="ar-IQ" sz="1100" dirty="0">
                <a:latin typeface="Arial Black" panose="020B0A04020102020204" pitchFamily="34" charset="0"/>
              </a:rPr>
              <a:t>الإعلانات</a:t>
            </a:r>
            <a:r>
              <a:rPr lang="ar-IQ" sz="1100" dirty="0" smtClean="0">
                <a:latin typeface="Arial Black" panose="020B0A04020102020204" pitchFamily="34" charset="0"/>
              </a:rPr>
              <a:t>.</a:t>
            </a:r>
            <a:endParaRPr lang="ar-EG" sz="1100" dirty="0" smtClean="0">
              <a:latin typeface="Arial Black" panose="020B0A04020102020204" pitchFamily="34" charset="0"/>
            </a:endParaRPr>
          </a:p>
          <a:p>
            <a:pPr lvl="0" algn="r" rtl="1"/>
            <a:r>
              <a:rPr lang="ar-IQ" sz="1100" dirty="0">
                <a:latin typeface="Arial Black" panose="020B0A04020102020204" pitchFamily="34" charset="0"/>
              </a:rPr>
              <a:t>فحص العطاءات والبت فيها.</a:t>
            </a:r>
            <a:endParaRPr lang="en-US" sz="1100" dirty="0">
              <a:latin typeface="Arial Black" panose="020B0A04020102020204" pitchFamily="34" charset="0"/>
            </a:endParaRPr>
          </a:p>
          <a:p>
            <a:pPr lvl="0" algn="r" rtl="1"/>
            <a:r>
              <a:rPr lang="ar-IQ" sz="1100" dirty="0">
                <a:latin typeface="Arial Black" panose="020B0A04020102020204" pitchFamily="34" charset="0"/>
              </a:rPr>
              <a:t>التعاقد مع المورد.</a:t>
            </a:r>
            <a:endParaRPr lang="en-US" sz="1100" dirty="0">
              <a:latin typeface="Arial Black" panose="020B0A04020102020204" pitchFamily="34" charset="0"/>
            </a:endParaRPr>
          </a:p>
          <a:p>
            <a:pPr lvl="0" algn="r" rtl="1"/>
            <a:r>
              <a:rPr lang="ar-IQ" sz="1100" dirty="0">
                <a:latin typeface="Arial Black" panose="020B0A04020102020204" pitchFamily="34" charset="0"/>
              </a:rPr>
              <a:t>إصدار أمر التوريد.</a:t>
            </a:r>
            <a:endParaRPr lang="en-US" sz="1100" dirty="0">
              <a:latin typeface="Arial Black" panose="020B0A04020102020204" pitchFamily="34" charset="0"/>
            </a:endParaRPr>
          </a:p>
          <a:p>
            <a:pPr lvl="0" algn="r" rtl="1"/>
            <a:r>
              <a:rPr lang="ar-IQ" sz="1100" dirty="0">
                <a:latin typeface="Arial Black" panose="020B0A04020102020204" pitchFamily="34" charset="0"/>
              </a:rPr>
              <a:t>التأمين على البضاعة.</a:t>
            </a:r>
            <a:endParaRPr lang="en-US" sz="1100" dirty="0">
              <a:latin typeface="Arial Black" panose="020B0A04020102020204" pitchFamily="34" charset="0"/>
            </a:endParaRPr>
          </a:p>
          <a:p>
            <a:pPr lvl="0" algn="r" rtl="1"/>
            <a:r>
              <a:rPr lang="ar-IQ" sz="1100" dirty="0">
                <a:latin typeface="Arial Black" panose="020B0A04020102020204" pitchFamily="34" charset="0"/>
              </a:rPr>
              <a:t>نقل واستلام الأصناف استلاماً مبدئياً.</a:t>
            </a:r>
            <a:endParaRPr lang="en-US" sz="1100" dirty="0">
              <a:latin typeface="Arial Black" panose="020B0A04020102020204" pitchFamily="34" charset="0"/>
            </a:endParaRPr>
          </a:p>
          <a:p>
            <a:pPr lvl="0" algn="r" rtl="1"/>
            <a:r>
              <a:rPr lang="ar-IQ" sz="1100" dirty="0">
                <a:latin typeface="Arial Black" panose="020B0A04020102020204" pitchFamily="34" charset="0"/>
              </a:rPr>
              <a:t>الاستلام والفحص النهائي للأصناف.</a:t>
            </a:r>
            <a:endParaRPr lang="en-US" sz="1100" dirty="0">
              <a:latin typeface="Arial Black" panose="020B0A04020102020204" pitchFamily="34" charset="0"/>
            </a:endParaRPr>
          </a:p>
          <a:p>
            <a:pPr algn="just" rtl="1">
              <a:buNone/>
            </a:pPr>
            <a:r>
              <a:rPr lang="ar-EG" sz="1400" b="1" dirty="0"/>
              <a:t>ثانياً: تكلفة التخزين </a:t>
            </a:r>
            <a:r>
              <a:rPr lang="ar-IQ" sz="1400" b="1" dirty="0"/>
              <a:t>وتشتمل على عناصر التكلفة التالية:</a:t>
            </a:r>
            <a:endParaRPr lang="en-US" sz="1400" b="1" dirty="0"/>
          </a:p>
          <a:p>
            <a:pPr lvl="0" algn="just" rtl="1"/>
            <a:r>
              <a:rPr lang="ar-IQ" sz="1100" dirty="0"/>
              <a:t>تكاليف ارض المخازن المملوكة والمؤجرة.</a:t>
            </a:r>
            <a:endParaRPr lang="en-US" sz="1100" dirty="0"/>
          </a:p>
          <a:p>
            <a:pPr lvl="0" algn="just" rtl="1"/>
            <a:r>
              <a:rPr lang="ar-IQ" sz="1100" dirty="0"/>
              <a:t>تكاليف التلف والتقادم.</a:t>
            </a:r>
            <a:endParaRPr lang="en-US" sz="1100" dirty="0"/>
          </a:p>
          <a:p>
            <a:pPr lvl="0" algn="just" rtl="1"/>
            <a:r>
              <a:rPr lang="ar-IQ" sz="1100" dirty="0"/>
              <a:t>تكاليف التأمين والمناولة.</a:t>
            </a:r>
            <a:endParaRPr lang="en-US" sz="1100" dirty="0"/>
          </a:p>
          <a:p>
            <a:pPr lvl="0" algn="just" rtl="1"/>
            <a:r>
              <a:rPr lang="ar-IQ" sz="1100" dirty="0"/>
              <a:t>تكاليف معدات المناولة.</a:t>
            </a:r>
            <a:endParaRPr lang="en-US" sz="1100" dirty="0"/>
          </a:p>
          <a:p>
            <a:pPr lvl="0" algn="just" rtl="1"/>
            <a:r>
              <a:rPr lang="ar-IQ" sz="1100" dirty="0"/>
              <a:t>تكاليف الرقابة.</a:t>
            </a:r>
            <a:endParaRPr lang="en-US" sz="1100" dirty="0"/>
          </a:p>
          <a:p>
            <a:pPr lvl="0" algn="just" rtl="1"/>
            <a:r>
              <a:rPr lang="ar-IQ" sz="1100" dirty="0"/>
              <a:t>أجور ورواتب.</a:t>
            </a:r>
            <a:endParaRPr lang="en-US" sz="1100" dirty="0"/>
          </a:p>
          <a:p>
            <a:pPr lvl="0" algn="just" rtl="1"/>
            <a:r>
              <a:rPr lang="ar-IQ" sz="1100" dirty="0"/>
              <a:t>تكاليف أخرى كالإضاءة والتهوية...الخ.</a:t>
            </a:r>
            <a:endParaRPr lang="en-US" sz="1100" dirty="0"/>
          </a:p>
          <a:p>
            <a:pPr lvl="0" algn="just" rtl="1"/>
            <a:r>
              <a:rPr lang="ar-IQ" sz="1100" dirty="0"/>
              <a:t>فائدة رأس المال المستثمر في المخزون.</a:t>
            </a:r>
            <a:endParaRPr lang="en-US" sz="1100" dirty="0"/>
          </a:p>
          <a:p>
            <a:pPr marL="0" lvl="0" indent="0" algn="just" rtl="1">
              <a:buNone/>
            </a:pPr>
            <a:endParaRPr lang="ar-IQ" sz="1100" dirty="0"/>
          </a:p>
          <a:p>
            <a:pPr marL="0" indent="0" algn="just" rtl="1">
              <a:buNone/>
            </a:pPr>
            <a:endParaRPr lang="en-US" sz="1100" dirty="0"/>
          </a:p>
        </p:txBody>
      </p:sp>
    </p:spTree>
    <p:extLst>
      <p:ext uri="{BB962C8B-B14F-4D97-AF65-F5344CB8AC3E}">
        <p14:creationId xmlns:p14="http://schemas.microsoft.com/office/powerpoint/2010/main" val="3161333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06;p64"/>
          <p:cNvSpPr/>
          <p:nvPr/>
        </p:nvSpPr>
        <p:spPr>
          <a:xfrm>
            <a:off x="1" y="2085201"/>
            <a:ext cx="9143999" cy="268759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None/>
            </a:pPr>
            <a:r>
              <a:rPr lang="ar-AE" sz="8800" b="0" i="0" u="none" strike="noStrike" cap="none" dirty="0">
                <a:solidFill>
                  <a:srgbClr val="FF0000"/>
                </a:solidFill>
                <a:latin typeface="Arial"/>
                <a:ea typeface="Arial"/>
                <a:cs typeface="Arial"/>
                <a:sym typeface="Arial"/>
              </a:rPr>
              <a:t>شكرا لحسن إصغائكم</a:t>
            </a:r>
            <a:endParaRPr sz="8800" b="0" i="0" u="none" strike="noStrike" cap="none" dirty="0">
              <a:solidFill>
                <a:srgbClr val="FF0000"/>
              </a:solidFill>
              <a:latin typeface="Arial"/>
              <a:ea typeface="Arial"/>
              <a:cs typeface="Arial"/>
              <a:sym typeface="Arial"/>
            </a:endParaRPr>
          </a:p>
        </p:txBody>
      </p:sp>
    </p:spTree>
    <p:extLst>
      <p:ext uri="{BB962C8B-B14F-4D97-AF65-F5344CB8AC3E}">
        <p14:creationId xmlns:p14="http://schemas.microsoft.com/office/powerpoint/2010/main" val="7801405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454</TotalTime>
  <Words>513</Words>
  <Application>Microsoft Office PowerPoint</Application>
  <PresentationFormat>On-screen Show (4:3)</PresentationFormat>
  <Paragraphs>47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Corbel</vt:lpstr>
      <vt:lpstr>Tahoma</vt:lpstr>
      <vt:lpstr>Parallax</vt:lpstr>
      <vt:lpstr>PowerPoint Presentation</vt:lpstr>
      <vt:lpstr>تحديد الحجم الاقتصادي لطلبيه الشراء</vt:lpstr>
      <vt:lpstr>PowerPoint Presentation</vt:lpstr>
      <vt:lpstr>PowerPoint Presentation</vt:lpstr>
      <vt:lpstr>العوامل المؤثرة في تحديد الحجم الاقتصادي للطلبية</vt:lpstr>
      <vt:lpstr> عناصر حساب الحجم الاقتصادي لطلبيه الشراء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anas office</dc:creator>
  <cp:lastModifiedBy>pc</cp:lastModifiedBy>
  <cp:revision>43</cp:revision>
  <dcterms:created xsi:type="dcterms:W3CDTF">2019-01-05T13:41:27Z</dcterms:created>
  <dcterms:modified xsi:type="dcterms:W3CDTF">2022-10-21T16:23:41Z</dcterms:modified>
</cp:coreProperties>
</file>