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2" r:id="rId1"/>
  </p:sldMasterIdLst>
  <p:sldIdLst>
    <p:sldId id="256" r:id="rId2"/>
    <p:sldId id="269" r:id="rId3"/>
    <p:sldId id="274" r:id="rId4"/>
    <p:sldId id="275" r:id="rId5"/>
    <p:sldId id="277" r:id="rId6"/>
    <p:sldId id="273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6373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9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6945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799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6705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530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7661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6722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364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229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648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816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160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507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460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4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481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208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854696" cy="3456384"/>
          </a:xfrm>
        </p:spPr>
        <p:txBody>
          <a:bodyPr>
            <a:normAutofit/>
          </a:bodyPr>
          <a:lstStyle/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جامعة بغداد – كلية الإدارة والاقتصاد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القسم:- الإدارة الصناعية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المادة:- إدارة المواد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المرحلة:- الثالثة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EG" sz="2000" b="1" dirty="0" smtClean="0">
                <a:solidFill>
                  <a:srgbClr val="00B0F0"/>
                </a:solidFill>
              </a:rPr>
              <a:t>اعداد</a:t>
            </a:r>
          </a:p>
          <a:p>
            <a:r>
              <a:rPr lang="ar-EG" sz="2000" b="1" dirty="0" smtClean="0">
                <a:solidFill>
                  <a:srgbClr val="00B0F0"/>
                </a:solidFill>
              </a:rPr>
              <a:t>ا.م.د. اثير عبدالله محمد                         م.م. حسين قصي عبود</a:t>
            </a:r>
          </a:p>
          <a:p>
            <a:endParaRPr lang="en-US" sz="2000" b="1" dirty="0" smtClean="0">
              <a:solidFill>
                <a:srgbClr val="00B0F0"/>
              </a:solidFill>
            </a:endParaRPr>
          </a:p>
          <a:p>
            <a:endParaRPr lang="ar-IQ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99" y="0"/>
            <a:ext cx="7704667" cy="1556792"/>
          </a:xfrm>
        </p:spPr>
        <p:txBody>
          <a:bodyPr>
            <a:normAutofit/>
          </a:bodyPr>
          <a:lstStyle/>
          <a:p>
            <a:pPr rtl="1"/>
            <a:r>
              <a:rPr lang="ar-EG" sz="4400" b="1" dirty="0" smtClean="0"/>
              <a:t>شراء التجهيزات الرأسمالية</a:t>
            </a:r>
            <a:endParaRPr lang="en-US" sz="4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71599" y="1412776"/>
            <a:ext cx="7704667" cy="504056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EG" sz="3200" dirty="0" smtClean="0">
                <a:latin typeface="Tahoma" pitchFamily="34" charset="0"/>
                <a:ea typeface="Tahoma" pitchFamily="34" charset="0"/>
              </a:rPr>
              <a:t>يقصد بالتجهيزات الرأسمالية هي تلك الأصول المعمرة التي يعتبر مصروفها رأسمالياً طبقاً للمبادئ المحاسبية، وبالتي فهي تشمل جميع مشتريات المنظمة من الآلات والمعدات الإنتاجية وأدوات النقل والمناولة والمولدات الكهربائية. 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 rtl="1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81" y="116632"/>
            <a:ext cx="7704667" cy="1981200"/>
          </a:xfrm>
        </p:spPr>
        <p:txBody>
          <a:bodyPr/>
          <a:lstStyle/>
          <a:p>
            <a:r>
              <a:rPr lang="ar-EG" b="1" dirty="0" smtClean="0"/>
              <a:t>الخصائص التي تجعل شراء التجهيزات الرأسمالية تختلف عن الشراء العادي؟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4082984"/>
          </a:xfrm>
        </p:spPr>
        <p:txBody>
          <a:bodyPr/>
          <a:lstStyle/>
          <a:p>
            <a:pPr marL="457200" indent="-457200" algn="just" rtl="1">
              <a:buAutoNum type="arabicParenR"/>
            </a:pPr>
            <a:r>
              <a:rPr lang="ar-EG" dirty="0" smtClean="0"/>
              <a:t>الشراء المتباعد</a:t>
            </a:r>
          </a:p>
          <a:p>
            <a:pPr marL="457200" indent="-457200" algn="just" rtl="1">
              <a:buAutoNum type="arabicParenR"/>
            </a:pPr>
            <a:r>
              <a:rPr lang="ar-EG" dirty="0" smtClean="0"/>
              <a:t>طول فترة المفاوضة بين المشتري والبائع</a:t>
            </a:r>
          </a:p>
          <a:p>
            <a:pPr marL="457200" indent="-457200" algn="just" rtl="1">
              <a:buAutoNum type="arabicParenR"/>
            </a:pPr>
            <a:r>
              <a:rPr lang="ar-EG" dirty="0" smtClean="0"/>
              <a:t>طول الفترة ما بين ابرام عقد الشراء وما بين التوريد الفعلي</a:t>
            </a:r>
          </a:p>
          <a:p>
            <a:pPr marL="457200" indent="-457200" algn="just" rtl="1">
              <a:buAutoNum type="arabicParenR"/>
            </a:pPr>
            <a:r>
              <a:rPr lang="ar-EG" dirty="0" smtClean="0"/>
              <a:t>طبيعة وحجم الانفاق</a:t>
            </a:r>
          </a:p>
          <a:p>
            <a:pPr marL="457200" indent="-457200" algn="just" rtl="1">
              <a:buAutoNum type="arabicParenR"/>
            </a:pPr>
            <a:r>
              <a:rPr lang="ar-EG" dirty="0" smtClean="0"/>
              <a:t>تعدد مراكز التأثير في قرار الشراء</a:t>
            </a:r>
          </a:p>
        </p:txBody>
      </p:sp>
    </p:spTree>
    <p:extLst>
      <p:ext uri="{BB962C8B-B14F-4D97-AF65-F5344CB8AC3E}">
        <p14:creationId xmlns:p14="http://schemas.microsoft.com/office/powerpoint/2010/main" val="178751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>
            <a:noAutofit/>
          </a:bodyPr>
          <a:lstStyle/>
          <a:p>
            <a:r>
              <a:rPr lang="ar-EG" b="1" dirty="0" smtClean="0"/>
              <a:t>مبررات شراء التجهيزات الرأسمالية الجديدة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227000"/>
          </a:xfrm>
        </p:spPr>
        <p:txBody>
          <a:bodyPr/>
          <a:lstStyle/>
          <a:p>
            <a:pPr marL="457200" indent="-457200" algn="just" rtl="1">
              <a:buAutoNum type="arabicParenR"/>
            </a:pPr>
            <a:r>
              <a:rPr lang="ar-EG" dirty="0" smtClean="0"/>
              <a:t>ضمان فترة بقاء التجهيزات الجديدة في خدمة المنظمة وهي على مستوى من الكفاءة يجعل التشغيل اقتصادياً.</a:t>
            </a:r>
          </a:p>
          <a:p>
            <a:pPr marL="457200" indent="-457200" algn="just" rtl="1">
              <a:buAutoNum type="arabicParenR"/>
            </a:pPr>
            <a:r>
              <a:rPr lang="ar-EG" dirty="0" smtClean="0"/>
              <a:t>ان شراء المنظمة الآلات والمعدات الجديدة يمكنها من توفير حاجتها منها بالمواصفات المطلوبة تماماً.</a:t>
            </a:r>
          </a:p>
          <a:p>
            <a:pPr marL="457200" indent="-457200" algn="just" rtl="1">
              <a:buAutoNum type="arabicParenR"/>
            </a:pPr>
            <a:r>
              <a:rPr lang="ar-EG" dirty="0" smtClean="0"/>
              <a:t>مسايرة التطور والتحديث في انتاج السلع، فالآلات الجديدة تمكن المنظمة من انتاج سلعها بكمية كبيرة وجودة عالية وتكلفة اقل.</a:t>
            </a:r>
          </a:p>
          <a:p>
            <a:pPr marL="457200" indent="-457200" algn="just" rtl="1">
              <a:buAutoNum type="arabicParenR"/>
            </a:pPr>
            <a:r>
              <a:rPr lang="ar-EG" dirty="0" smtClean="0"/>
              <a:t>اذا كانت حاجة المنظمة للآلات والمعدات طويلة فمن الأفضل شراءها جديدة وبذلك تضمن عمراً انتاجياً طويلاً لها.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4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>
            <a:noAutofit/>
          </a:bodyPr>
          <a:lstStyle/>
          <a:p>
            <a:r>
              <a:rPr lang="ar-EG" b="1" dirty="0" smtClean="0"/>
              <a:t>مبررات شراء التجهيزات الرأسمالية المستعملة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680520"/>
          </a:xfrm>
        </p:spPr>
        <p:txBody>
          <a:bodyPr/>
          <a:lstStyle/>
          <a:p>
            <a:pPr marL="457200" indent="-457200" algn="just" rtl="1">
              <a:buAutoNum type="arabicParenR"/>
            </a:pPr>
            <a:r>
              <a:rPr lang="ar-EG" dirty="0" smtClean="0"/>
              <a:t>انخفاض تكلفتها نسبياً وخاصة عند عدم مقدرة المنظمة على تحمل تكلفة شراء المعدات الجديدة.</a:t>
            </a:r>
          </a:p>
          <a:p>
            <a:pPr marL="457200" indent="-457200" algn="just" rtl="1">
              <a:buAutoNum type="arabicParenR"/>
            </a:pPr>
            <a:r>
              <a:rPr lang="ar-EG" dirty="0" smtClean="0"/>
              <a:t>اذا كانت حاجة المنظمة للآلات والمعدات لفترة مؤقتة.</a:t>
            </a:r>
          </a:p>
          <a:p>
            <a:pPr marL="457200" indent="-457200" algn="just" rtl="1">
              <a:buAutoNum type="arabicParenR"/>
            </a:pPr>
            <a:r>
              <a:rPr lang="ar-EG" dirty="0" smtClean="0"/>
              <a:t>اذا كان الغرض من الاستخدام هو اجراء بعض التجارب او تدريب العاملين الجدد وليس تشغيلها في الإنتاج.</a:t>
            </a:r>
          </a:p>
          <a:p>
            <a:pPr marL="457200" indent="-457200" algn="just" rtl="1">
              <a:buAutoNum type="arabicParenR"/>
            </a:pPr>
            <a:r>
              <a:rPr lang="ar-EG" dirty="0" smtClean="0"/>
              <a:t>اذا كانت تكلفة العمل لتشغيل الآلة المستعملة اقل بكثير مما تطلبه الجديدة.</a:t>
            </a:r>
          </a:p>
        </p:txBody>
      </p:sp>
    </p:spTree>
    <p:extLst>
      <p:ext uri="{BB962C8B-B14F-4D97-AF65-F5344CB8AC3E}">
        <p14:creationId xmlns:p14="http://schemas.microsoft.com/office/powerpoint/2010/main" val="263145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06;p64"/>
          <p:cNvSpPr/>
          <p:nvPr/>
        </p:nvSpPr>
        <p:spPr>
          <a:xfrm>
            <a:off x="1" y="2085201"/>
            <a:ext cx="9143999" cy="268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sz="8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شكرا لحسن إصغائكم</a:t>
            </a:r>
            <a:endParaRPr sz="8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140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485</TotalTime>
  <Words>240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Tahoma</vt:lpstr>
      <vt:lpstr>Parallax</vt:lpstr>
      <vt:lpstr>PowerPoint Presentation</vt:lpstr>
      <vt:lpstr>شراء التجهيزات الرأسمالية</vt:lpstr>
      <vt:lpstr>الخصائص التي تجعل شراء التجهيزات الرأسمالية تختلف عن الشراء العادي؟</vt:lpstr>
      <vt:lpstr>مبررات شراء التجهيزات الرأسمالية الجديدة</vt:lpstr>
      <vt:lpstr>مبررات شراء التجهيزات الرأسمالية المستعملة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anas office</dc:creator>
  <cp:lastModifiedBy>pc</cp:lastModifiedBy>
  <cp:revision>57</cp:revision>
  <dcterms:created xsi:type="dcterms:W3CDTF">2019-01-05T13:41:27Z</dcterms:created>
  <dcterms:modified xsi:type="dcterms:W3CDTF">2022-10-21T18:10:07Z</dcterms:modified>
</cp:coreProperties>
</file>