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8" r:id="rId1"/>
  </p:sldMasterIdLst>
  <p:notesMasterIdLst>
    <p:notesMasterId r:id="rId17"/>
  </p:notesMasterIdLst>
  <p:handoutMasterIdLst>
    <p:handoutMasterId r:id="rId18"/>
  </p:handoutMasterIdLst>
  <p:sldIdLst>
    <p:sldId id="256" r:id="rId2"/>
    <p:sldId id="273" r:id="rId3"/>
    <p:sldId id="274" r:id="rId4"/>
    <p:sldId id="275" r:id="rId5"/>
    <p:sldId id="276" r:id="rId6"/>
    <p:sldId id="277" r:id="rId7"/>
    <p:sldId id="279" r:id="rId8"/>
    <p:sldId id="280" r:id="rId9"/>
    <p:sldId id="286" r:id="rId10"/>
    <p:sldId id="281" r:id="rId11"/>
    <p:sldId id="282" r:id="rId12"/>
    <p:sldId id="287" r:id="rId13"/>
    <p:sldId id="283" r:id="rId14"/>
    <p:sldId id="284" r:id="rId15"/>
    <p:sldId id="285"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70B86A3C-3C43-46D1-9348-6912354C2DF2}">
          <p14:sldIdLst>
            <p14:sldId id="256"/>
            <p14:sldId id="273"/>
            <p14:sldId id="274"/>
            <p14:sldId id="275"/>
            <p14:sldId id="276"/>
            <p14:sldId id="277"/>
            <p14:sldId id="279"/>
            <p14:sldId id="280"/>
            <p14:sldId id="286"/>
            <p14:sldId id="281"/>
            <p14:sldId id="282"/>
            <p14:sldId id="287"/>
            <p14:sldId id="283"/>
            <p14:sldId id="284"/>
            <p14:sldId id="285"/>
          </p14:sldIdLst>
        </p14:section>
      </p14:sectionLst>
    </p:ex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hmed Jassim" initials="AJ" lastIdx="2"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643E2B-C4A3-450F-AB1B-ED7B8ADF7B7F}" v="2" dt="2022-09-15T10:31:26.92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4013" autoAdjust="0"/>
    <p:restoredTop sz="94660"/>
  </p:normalViewPr>
  <p:slideViewPr>
    <p:cSldViewPr snapToGrid="0">
      <p:cViewPr>
        <p:scale>
          <a:sx n="81" d="100"/>
          <a:sy n="81" d="100"/>
        </p:scale>
        <p:origin x="-258" y="21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 Id="rId35"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aulddin Abdalrahman" userId="9d89193d-c5c0-4db6-bf53-3e43a9bf1700" providerId="ADAL" clId="{05643E2B-C4A3-450F-AB1B-ED7B8ADF7B7F}"/>
    <pc:docChg chg="undo custSel addSld delSld modSld modSection">
      <pc:chgData name="Alaulddin Abdalrahman" userId="9d89193d-c5c0-4db6-bf53-3e43a9bf1700" providerId="ADAL" clId="{05643E2B-C4A3-450F-AB1B-ED7B8ADF7B7F}" dt="2022-09-21T12:42:33.215" v="1831" actId="20577"/>
      <pc:docMkLst>
        <pc:docMk/>
      </pc:docMkLst>
      <pc:sldChg chg="modSp mod">
        <pc:chgData name="Alaulddin Abdalrahman" userId="9d89193d-c5c0-4db6-bf53-3e43a9bf1700" providerId="ADAL" clId="{05643E2B-C4A3-450F-AB1B-ED7B8ADF7B7F}" dt="2022-09-15T10:40:56.460" v="189" actId="14100"/>
        <pc:sldMkLst>
          <pc:docMk/>
          <pc:sldMk cId="1081834519" sldId="256"/>
        </pc:sldMkLst>
        <pc:spChg chg="mod">
          <ac:chgData name="Alaulddin Abdalrahman" userId="9d89193d-c5c0-4db6-bf53-3e43a9bf1700" providerId="ADAL" clId="{05643E2B-C4A3-450F-AB1B-ED7B8ADF7B7F}" dt="2022-09-15T10:30:51.854" v="121" actId="1038"/>
          <ac:spMkLst>
            <pc:docMk/>
            <pc:sldMk cId="1081834519" sldId="256"/>
            <ac:spMk id="3" creationId="{8D646C0A-E352-14C5-EA9F-9DA33BF00573}"/>
          </ac:spMkLst>
        </pc:spChg>
        <pc:spChg chg="mod">
          <ac:chgData name="Alaulddin Abdalrahman" userId="9d89193d-c5c0-4db6-bf53-3e43a9bf1700" providerId="ADAL" clId="{05643E2B-C4A3-450F-AB1B-ED7B8ADF7B7F}" dt="2022-09-15T10:40:56.460" v="189" actId="14100"/>
          <ac:spMkLst>
            <pc:docMk/>
            <pc:sldMk cId="1081834519" sldId="256"/>
            <ac:spMk id="7" creationId="{AF03E738-B3F6-C3EC-B5AE-C0FB36522BCF}"/>
          </ac:spMkLst>
        </pc:spChg>
      </pc:sldChg>
      <pc:sldChg chg="modSp mod">
        <pc:chgData name="Alaulddin Abdalrahman" userId="9d89193d-c5c0-4db6-bf53-3e43a9bf1700" providerId="ADAL" clId="{05643E2B-C4A3-450F-AB1B-ED7B8ADF7B7F}" dt="2022-09-21T12:22:55.176" v="865" actId="20577"/>
        <pc:sldMkLst>
          <pc:docMk/>
          <pc:sldMk cId="3591845893" sldId="259"/>
        </pc:sldMkLst>
        <pc:spChg chg="mod">
          <ac:chgData name="Alaulddin Abdalrahman" userId="9d89193d-c5c0-4db6-bf53-3e43a9bf1700" providerId="ADAL" clId="{05643E2B-C4A3-450F-AB1B-ED7B8ADF7B7F}" dt="2022-09-21T12:22:55.176" v="865" actId="20577"/>
          <ac:spMkLst>
            <pc:docMk/>
            <pc:sldMk cId="3591845893" sldId="259"/>
            <ac:spMk id="4" creationId="{8F1C43A9-2CAD-859D-FD0F-BDCFB673C056}"/>
          </ac:spMkLst>
        </pc:spChg>
        <pc:spChg chg="mod">
          <ac:chgData name="Alaulddin Abdalrahman" userId="9d89193d-c5c0-4db6-bf53-3e43a9bf1700" providerId="ADAL" clId="{05643E2B-C4A3-450F-AB1B-ED7B8ADF7B7F}" dt="2022-09-15T10:41:07.591" v="191" actId="14100"/>
          <ac:spMkLst>
            <pc:docMk/>
            <pc:sldMk cId="3591845893" sldId="259"/>
            <ac:spMk id="7" creationId="{22983272-0DBE-86A3-3027-0D01C8F74BB3}"/>
          </ac:spMkLst>
        </pc:spChg>
      </pc:sldChg>
      <pc:sldChg chg="modSp mod">
        <pc:chgData name="Alaulddin Abdalrahman" userId="9d89193d-c5c0-4db6-bf53-3e43a9bf1700" providerId="ADAL" clId="{05643E2B-C4A3-450F-AB1B-ED7B8ADF7B7F}" dt="2022-09-21T12:22:04.026" v="854" actId="20577"/>
        <pc:sldMkLst>
          <pc:docMk/>
          <pc:sldMk cId="4016171083" sldId="261"/>
        </pc:sldMkLst>
        <pc:spChg chg="mod">
          <ac:chgData name="Alaulddin Abdalrahman" userId="9d89193d-c5c0-4db6-bf53-3e43a9bf1700" providerId="ADAL" clId="{05643E2B-C4A3-450F-AB1B-ED7B8ADF7B7F}" dt="2022-09-15T10:20:36.850" v="3" actId="20577"/>
          <ac:spMkLst>
            <pc:docMk/>
            <pc:sldMk cId="4016171083" sldId="261"/>
            <ac:spMk id="2" creationId="{5D681AA4-6A8F-05FA-D9D6-140318FFB0EA}"/>
          </ac:spMkLst>
        </pc:spChg>
        <pc:spChg chg="mod">
          <ac:chgData name="Alaulddin Abdalrahman" userId="9d89193d-c5c0-4db6-bf53-3e43a9bf1700" providerId="ADAL" clId="{05643E2B-C4A3-450F-AB1B-ED7B8ADF7B7F}" dt="2022-09-21T12:22:04.026" v="854" actId="20577"/>
          <ac:spMkLst>
            <pc:docMk/>
            <pc:sldMk cId="4016171083" sldId="261"/>
            <ac:spMk id="3" creationId="{3A3BD6F7-2DDA-8F5A-0B69-37881CA58F24}"/>
          </ac:spMkLst>
        </pc:spChg>
      </pc:sldChg>
      <pc:sldChg chg="modSp mod">
        <pc:chgData name="Alaulddin Abdalrahman" userId="9d89193d-c5c0-4db6-bf53-3e43a9bf1700" providerId="ADAL" clId="{05643E2B-C4A3-450F-AB1B-ED7B8ADF7B7F}" dt="2022-09-21T12:21:42.554" v="843" actId="20577"/>
        <pc:sldMkLst>
          <pc:docMk/>
          <pc:sldMk cId="713630085" sldId="263"/>
        </pc:sldMkLst>
        <pc:spChg chg="mod">
          <ac:chgData name="Alaulddin Abdalrahman" userId="9d89193d-c5c0-4db6-bf53-3e43a9bf1700" providerId="ADAL" clId="{05643E2B-C4A3-450F-AB1B-ED7B8ADF7B7F}" dt="2022-09-21T12:21:42.554" v="843" actId="20577"/>
          <ac:spMkLst>
            <pc:docMk/>
            <pc:sldMk cId="713630085" sldId="263"/>
            <ac:spMk id="2" creationId="{5D681AA4-6A8F-05FA-D9D6-140318FFB0EA}"/>
          </ac:spMkLst>
        </pc:spChg>
        <pc:spChg chg="mod">
          <ac:chgData name="Alaulddin Abdalrahman" userId="9d89193d-c5c0-4db6-bf53-3e43a9bf1700" providerId="ADAL" clId="{05643E2B-C4A3-450F-AB1B-ED7B8ADF7B7F}" dt="2022-09-21T12:21:35.818" v="832" actId="20577"/>
          <ac:spMkLst>
            <pc:docMk/>
            <pc:sldMk cId="713630085" sldId="263"/>
            <ac:spMk id="4" creationId="{8F1C43A9-2CAD-859D-FD0F-BDCFB673C056}"/>
          </ac:spMkLst>
        </pc:spChg>
        <pc:spChg chg="mod">
          <ac:chgData name="Alaulddin Abdalrahman" userId="9d89193d-c5c0-4db6-bf53-3e43a9bf1700" providerId="ADAL" clId="{05643E2B-C4A3-450F-AB1B-ED7B8ADF7B7F}" dt="2022-09-15T10:29:19.853" v="64" actId="20577"/>
          <ac:spMkLst>
            <pc:docMk/>
            <pc:sldMk cId="713630085" sldId="263"/>
            <ac:spMk id="7" creationId="{22983272-0DBE-86A3-3027-0D01C8F74BB3}"/>
          </ac:spMkLst>
        </pc:spChg>
      </pc:sldChg>
      <pc:sldChg chg="modSp">
        <pc:chgData name="Alaulddin Abdalrahman" userId="9d89193d-c5c0-4db6-bf53-3e43a9bf1700" providerId="ADAL" clId="{05643E2B-C4A3-450F-AB1B-ED7B8ADF7B7F}" dt="2022-09-15T10:31:26.924" v="123" actId="122"/>
        <pc:sldMkLst>
          <pc:docMk/>
          <pc:sldMk cId="2206745717" sldId="265"/>
        </pc:sldMkLst>
        <pc:graphicFrameChg chg="mod">
          <ac:chgData name="Alaulddin Abdalrahman" userId="9d89193d-c5c0-4db6-bf53-3e43a9bf1700" providerId="ADAL" clId="{05643E2B-C4A3-450F-AB1B-ED7B8ADF7B7F}" dt="2022-09-15T10:31:26.924" v="123" actId="122"/>
          <ac:graphicFrameMkLst>
            <pc:docMk/>
            <pc:sldMk cId="2206745717" sldId="265"/>
            <ac:graphicFrameMk id="19" creationId="{07A8B03B-784D-F423-8340-DCF72307217F}"/>
          </ac:graphicFrameMkLst>
        </pc:graphicFrameChg>
      </pc:sldChg>
      <pc:sldChg chg="del">
        <pc:chgData name="Alaulddin Abdalrahman" userId="9d89193d-c5c0-4db6-bf53-3e43a9bf1700" providerId="ADAL" clId="{05643E2B-C4A3-450F-AB1B-ED7B8ADF7B7F}" dt="2022-09-15T10:32:29.757" v="124" actId="2696"/>
        <pc:sldMkLst>
          <pc:docMk/>
          <pc:sldMk cId="3318327424" sldId="266"/>
        </pc:sldMkLst>
      </pc:sldChg>
      <pc:sldChg chg="modSp mod">
        <pc:chgData name="Alaulddin Abdalrahman" userId="9d89193d-c5c0-4db6-bf53-3e43a9bf1700" providerId="ADAL" clId="{05643E2B-C4A3-450F-AB1B-ED7B8ADF7B7F}" dt="2022-09-15T10:32:40.461" v="125" actId="13901"/>
        <pc:sldMkLst>
          <pc:docMk/>
          <pc:sldMk cId="1995099680" sldId="267"/>
        </pc:sldMkLst>
        <pc:spChg chg="mod">
          <ac:chgData name="Alaulddin Abdalrahman" userId="9d89193d-c5c0-4db6-bf53-3e43a9bf1700" providerId="ADAL" clId="{05643E2B-C4A3-450F-AB1B-ED7B8ADF7B7F}" dt="2022-09-15T10:32:40.461" v="125" actId="13901"/>
          <ac:spMkLst>
            <pc:docMk/>
            <pc:sldMk cId="1995099680" sldId="267"/>
            <ac:spMk id="4" creationId="{8F1C43A9-2CAD-859D-FD0F-BDCFB673C056}"/>
          </ac:spMkLst>
        </pc:spChg>
      </pc:sldChg>
      <pc:sldChg chg="modSp mod">
        <pc:chgData name="Alaulddin Abdalrahman" userId="9d89193d-c5c0-4db6-bf53-3e43a9bf1700" providerId="ADAL" clId="{05643E2B-C4A3-450F-AB1B-ED7B8ADF7B7F}" dt="2022-09-15T10:41:35.098" v="196" actId="14100"/>
        <pc:sldMkLst>
          <pc:docMk/>
          <pc:sldMk cId="380247320" sldId="268"/>
        </pc:sldMkLst>
        <pc:spChg chg="mod">
          <ac:chgData name="Alaulddin Abdalrahman" userId="9d89193d-c5c0-4db6-bf53-3e43a9bf1700" providerId="ADAL" clId="{05643E2B-C4A3-450F-AB1B-ED7B8ADF7B7F}" dt="2022-09-15T10:41:35.098" v="196" actId="14100"/>
          <ac:spMkLst>
            <pc:docMk/>
            <pc:sldMk cId="380247320" sldId="268"/>
            <ac:spMk id="7" creationId="{22983272-0DBE-86A3-3027-0D01C8F74BB3}"/>
          </ac:spMkLst>
        </pc:spChg>
      </pc:sldChg>
      <pc:sldChg chg="modSp mod">
        <pc:chgData name="Alaulddin Abdalrahman" userId="9d89193d-c5c0-4db6-bf53-3e43a9bf1700" providerId="ADAL" clId="{05643E2B-C4A3-450F-AB1B-ED7B8ADF7B7F}" dt="2022-09-15T10:41:54.461" v="198" actId="14100"/>
        <pc:sldMkLst>
          <pc:docMk/>
          <pc:sldMk cId="2649243065" sldId="269"/>
        </pc:sldMkLst>
        <pc:spChg chg="mod">
          <ac:chgData name="Alaulddin Abdalrahman" userId="9d89193d-c5c0-4db6-bf53-3e43a9bf1700" providerId="ADAL" clId="{05643E2B-C4A3-450F-AB1B-ED7B8ADF7B7F}" dt="2022-09-15T10:41:54.461" v="198" actId="14100"/>
          <ac:spMkLst>
            <pc:docMk/>
            <pc:sldMk cId="2649243065" sldId="269"/>
            <ac:spMk id="7" creationId="{22983272-0DBE-86A3-3027-0D01C8F74BB3}"/>
          </ac:spMkLst>
        </pc:spChg>
      </pc:sldChg>
      <pc:sldChg chg="modSp mod">
        <pc:chgData name="Alaulddin Abdalrahman" userId="9d89193d-c5c0-4db6-bf53-3e43a9bf1700" providerId="ADAL" clId="{05643E2B-C4A3-450F-AB1B-ED7B8ADF7B7F}" dt="2022-09-15T10:42:03.919" v="200" actId="14100"/>
        <pc:sldMkLst>
          <pc:docMk/>
          <pc:sldMk cId="853382026" sldId="270"/>
        </pc:sldMkLst>
        <pc:spChg chg="mod">
          <ac:chgData name="Alaulddin Abdalrahman" userId="9d89193d-c5c0-4db6-bf53-3e43a9bf1700" providerId="ADAL" clId="{05643E2B-C4A3-450F-AB1B-ED7B8ADF7B7F}" dt="2022-09-15T10:42:03.919" v="200" actId="14100"/>
          <ac:spMkLst>
            <pc:docMk/>
            <pc:sldMk cId="853382026" sldId="270"/>
            <ac:spMk id="7" creationId="{22983272-0DBE-86A3-3027-0D01C8F74BB3}"/>
          </ac:spMkLst>
        </pc:spChg>
      </pc:sldChg>
      <pc:sldChg chg="modSp mod">
        <pc:chgData name="Alaulddin Abdalrahman" userId="9d89193d-c5c0-4db6-bf53-3e43a9bf1700" providerId="ADAL" clId="{05643E2B-C4A3-450F-AB1B-ED7B8ADF7B7F}" dt="2022-09-15T10:45:49.713" v="217" actId="1037"/>
        <pc:sldMkLst>
          <pc:docMk/>
          <pc:sldMk cId="4192771761" sldId="271"/>
        </pc:sldMkLst>
        <pc:spChg chg="mod">
          <ac:chgData name="Alaulddin Abdalrahman" userId="9d89193d-c5c0-4db6-bf53-3e43a9bf1700" providerId="ADAL" clId="{05643E2B-C4A3-450F-AB1B-ED7B8ADF7B7F}" dt="2022-09-15T10:45:49.713" v="217" actId="1037"/>
          <ac:spMkLst>
            <pc:docMk/>
            <pc:sldMk cId="4192771761" sldId="271"/>
            <ac:spMk id="7" creationId="{22983272-0DBE-86A3-3027-0D01C8F74BB3}"/>
          </ac:spMkLst>
        </pc:spChg>
      </pc:sldChg>
      <pc:sldChg chg="modSp mod">
        <pc:chgData name="Alaulddin Abdalrahman" userId="9d89193d-c5c0-4db6-bf53-3e43a9bf1700" providerId="ADAL" clId="{05643E2B-C4A3-450F-AB1B-ED7B8ADF7B7F}" dt="2022-09-15T10:32:55.992" v="126" actId="13901"/>
        <pc:sldMkLst>
          <pc:docMk/>
          <pc:sldMk cId="1897564751" sldId="273"/>
        </pc:sldMkLst>
        <pc:spChg chg="mod">
          <ac:chgData name="Alaulddin Abdalrahman" userId="9d89193d-c5c0-4db6-bf53-3e43a9bf1700" providerId="ADAL" clId="{05643E2B-C4A3-450F-AB1B-ED7B8ADF7B7F}" dt="2022-09-15T10:32:55.992" v="126" actId="13901"/>
          <ac:spMkLst>
            <pc:docMk/>
            <pc:sldMk cId="1897564751" sldId="273"/>
            <ac:spMk id="4" creationId="{E24292F5-8730-9AB7-BC41-015F0CDFEBCA}"/>
          </ac:spMkLst>
        </pc:spChg>
      </pc:sldChg>
      <pc:sldChg chg="modSp mod">
        <pc:chgData name="Alaulddin Abdalrahman" userId="9d89193d-c5c0-4db6-bf53-3e43a9bf1700" providerId="ADAL" clId="{05643E2B-C4A3-450F-AB1B-ED7B8ADF7B7F}" dt="2022-09-15T10:33:43.677" v="127" actId="13901"/>
        <pc:sldMkLst>
          <pc:docMk/>
          <pc:sldMk cId="2865892623" sldId="275"/>
        </pc:sldMkLst>
        <pc:spChg chg="mod">
          <ac:chgData name="Alaulddin Abdalrahman" userId="9d89193d-c5c0-4db6-bf53-3e43a9bf1700" providerId="ADAL" clId="{05643E2B-C4A3-450F-AB1B-ED7B8ADF7B7F}" dt="2022-09-15T10:33:43.677" v="127" actId="13901"/>
          <ac:spMkLst>
            <pc:docMk/>
            <pc:sldMk cId="2865892623" sldId="275"/>
            <ac:spMk id="4" creationId="{E24292F5-8730-9AB7-BC41-015F0CDFEBCA}"/>
          </ac:spMkLst>
        </pc:spChg>
      </pc:sldChg>
      <pc:sldChg chg="modSp mod">
        <pc:chgData name="Alaulddin Abdalrahman" userId="9d89193d-c5c0-4db6-bf53-3e43a9bf1700" providerId="ADAL" clId="{05643E2B-C4A3-450F-AB1B-ED7B8ADF7B7F}" dt="2022-09-15T10:33:59.006" v="128" actId="13901"/>
        <pc:sldMkLst>
          <pc:docMk/>
          <pc:sldMk cId="1457234507" sldId="279"/>
        </pc:sldMkLst>
        <pc:spChg chg="mod">
          <ac:chgData name="Alaulddin Abdalrahman" userId="9d89193d-c5c0-4db6-bf53-3e43a9bf1700" providerId="ADAL" clId="{05643E2B-C4A3-450F-AB1B-ED7B8ADF7B7F}" dt="2022-09-15T10:33:59.006" v="128" actId="13901"/>
          <ac:spMkLst>
            <pc:docMk/>
            <pc:sldMk cId="1457234507" sldId="279"/>
            <ac:spMk id="4" creationId="{E24292F5-8730-9AB7-BC41-015F0CDFEBCA}"/>
          </ac:spMkLst>
        </pc:spChg>
      </pc:sldChg>
      <pc:sldChg chg="modSp mod">
        <pc:chgData name="Alaulddin Abdalrahman" userId="9d89193d-c5c0-4db6-bf53-3e43a9bf1700" providerId="ADAL" clId="{05643E2B-C4A3-450F-AB1B-ED7B8ADF7B7F}" dt="2022-09-15T10:37:32.263" v="160" actId="27636"/>
        <pc:sldMkLst>
          <pc:docMk/>
          <pc:sldMk cId="3972527864" sldId="280"/>
        </pc:sldMkLst>
        <pc:spChg chg="mod">
          <ac:chgData name="Alaulddin Abdalrahman" userId="9d89193d-c5c0-4db6-bf53-3e43a9bf1700" providerId="ADAL" clId="{05643E2B-C4A3-450F-AB1B-ED7B8ADF7B7F}" dt="2022-09-15T10:37:32.263" v="160" actId="27636"/>
          <ac:spMkLst>
            <pc:docMk/>
            <pc:sldMk cId="3972527864" sldId="280"/>
            <ac:spMk id="4" creationId="{E24292F5-8730-9AB7-BC41-015F0CDFEBCA}"/>
          </ac:spMkLst>
        </pc:spChg>
      </pc:sldChg>
      <pc:sldChg chg="delSp modSp mod">
        <pc:chgData name="Alaulddin Abdalrahman" userId="9d89193d-c5c0-4db6-bf53-3e43a9bf1700" providerId="ADAL" clId="{05643E2B-C4A3-450F-AB1B-ED7B8ADF7B7F}" dt="2022-09-21T12:42:13.624" v="1825" actId="113"/>
        <pc:sldMkLst>
          <pc:docMk/>
          <pc:sldMk cId="3867688379" sldId="282"/>
        </pc:sldMkLst>
        <pc:spChg chg="mod">
          <ac:chgData name="Alaulddin Abdalrahman" userId="9d89193d-c5c0-4db6-bf53-3e43a9bf1700" providerId="ADAL" clId="{05643E2B-C4A3-450F-AB1B-ED7B8ADF7B7F}" dt="2022-09-21T12:42:13.624" v="1825" actId="113"/>
          <ac:spMkLst>
            <pc:docMk/>
            <pc:sldMk cId="3867688379" sldId="282"/>
            <ac:spMk id="4" creationId="{E24292F5-8730-9AB7-BC41-015F0CDFEBCA}"/>
          </ac:spMkLst>
        </pc:spChg>
        <pc:picChg chg="del mod">
          <ac:chgData name="Alaulddin Abdalrahman" userId="9d89193d-c5c0-4db6-bf53-3e43a9bf1700" providerId="ADAL" clId="{05643E2B-C4A3-450F-AB1B-ED7B8ADF7B7F}" dt="2022-09-21T12:35:44.388" v="1501" actId="478"/>
          <ac:picMkLst>
            <pc:docMk/>
            <pc:sldMk cId="3867688379" sldId="282"/>
            <ac:picMk id="12" creationId="{203A91E8-0E3D-F263-49BE-B25B4AEFD8A2}"/>
          </ac:picMkLst>
        </pc:picChg>
      </pc:sldChg>
      <pc:sldChg chg="modSp mod">
        <pc:chgData name="Alaulddin Abdalrahman" userId="9d89193d-c5c0-4db6-bf53-3e43a9bf1700" providerId="ADAL" clId="{05643E2B-C4A3-450F-AB1B-ED7B8ADF7B7F}" dt="2022-09-15T11:25:45.803" v="817" actId="20577"/>
        <pc:sldMkLst>
          <pc:docMk/>
          <pc:sldMk cId="466673042" sldId="284"/>
        </pc:sldMkLst>
        <pc:spChg chg="mod">
          <ac:chgData name="Alaulddin Abdalrahman" userId="9d89193d-c5c0-4db6-bf53-3e43a9bf1700" providerId="ADAL" clId="{05643E2B-C4A3-450F-AB1B-ED7B8ADF7B7F}" dt="2022-09-15T10:50:16.637" v="230" actId="20577"/>
          <ac:spMkLst>
            <pc:docMk/>
            <pc:sldMk cId="466673042" sldId="284"/>
            <ac:spMk id="2" creationId="{5D681AA4-6A8F-05FA-D9D6-140318FFB0EA}"/>
          </ac:spMkLst>
        </pc:spChg>
        <pc:spChg chg="mod">
          <ac:chgData name="Alaulddin Abdalrahman" userId="9d89193d-c5c0-4db6-bf53-3e43a9bf1700" providerId="ADAL" clId="{05643E2B-C4A3-450F-AB1B-ED7B8ADF7B7F}" dt="2022-09-15T11:25:45.803" v="817" actId="20577"/>
          <ac:spMkLst>
            <pc:docMk/>
            <pc:sldMk cId="466673042" sldId="284"/>
            <ac:spMk id="4" creationId="{E24292F5-8730-9AB7-BC41-015F0CDFEBCA}"/>
          </ac:spMkLst>
        </pc:spChg>
        <pc:picChg chg="mod">
          <ac:chgData name="Alaulddin Abdalrahman" userId="9d89193d-c5c0-4db6-bf53-3e43a9bf1700" providerId="ADAL" clId="{05643E2B-C4A3-450F-AB1B-ED7B8ADF7B7F}" dt="2022-09-15T10:34:44.193" v="131" actId="1076"/>
          <ac:picMkLst>
            <pc:docMk/>
            <pc:sldMk cId="466673042" sldId="284"/>
            <ac:picMk id="6" creationId="{7803BE28-FA1D-F663-97EE-8B1ABA6FE662}"/>
          </ac:picMkLst>
        </pc:picChg>
      </pc:sldChg>
      <pc:sldChg chg="modSp add mod">
        <pc:chgData name="Alaulddin Abdalrahman" userId="9d89193d-c5c0-4db6-bf53-3e43a9bf1700" providerId="ADAL" clId="{05643E2B-C4A3-450F-AB1B-ED7B8ADF7B7F}" dt="2022-09-15T10:39:42.164" v="185" actId="11"/>
        <pc:sldMkLst>
          <pc:docMk/>
          <pc:sldMk cId="4264238150" sldId="286"/>
        </pc:sldMkLst>
        <pc:spChg chg="mod">
          <ac:chgData name="Alaulddin Abdalrahman" userId="9d89193d-c5c0-4db6-bf53-3e43a9bf1700" providerId="ADAL" clId="{05643E2B-C4A3-450F-AB1B-ED7B8ADF7B7F}" dt="2022-09-15T10:39:42.164" v="185" actId="11"/>
          <ac:spMkLst>
            <pc:docMk/>
            <pc:sldMk cId="4264238150" sldId="286"/>
            <ac:spMk id="4" creationId="{E24292F5-8730-9AB7-BC41-015F0CDFEBCA}"/>
          </ac:spMkLst>
        </pc:spChg>
      </pc:sldChg>
      <pc:sldChg chg="addSp delSp modSp add mod">
        <pc:chgData name="Alaulddin Abdalrahman" userId="9d89193d-c5c0-4db6-bf53-3e43a9bf1700" providerId="ADAL" clId="{05643E2B-C4A3-450F-AB1B-ED7B8ADF7B7F}" dt="2022-09-21T12:42:33.215" v="1831" actId="20577"/>
        <pc:sldMkLst>
          <pc:docMk/>
          <pc:sldMk cId="3649494169" sldId="287"/>
        </pc:sldMkLst>
        <pc:spChg chg="mod">
          <ac:chgData name="Alaulddin Abdalrahman" userId="9d89193d-c5c0-4db6-bf53-3e43a9bf1700" providerId="ADAL" clId="{05643E2B-C4A3-450F-AB1B-ED7B8ADF7B7F}" dt="2022-09-21T12:42:33.215" v="1831" actId="20577"/>
          <ac:spMkLst>
            <pc:docMk/>
            <pc:sldMk cId="3649494169" sldId="287"/>
            <ac:spMk id="4" creationId="{E24292F5-8730-9AB7-BC41-015F0CDFEBCA}"/>
          </ac:spMkLst>
        </pc:spChg>
        <pc:picChg chg="add del">
          <ac:chgData name="Alaulddin Abdalrahman" userId="9d89193d-c5c0-4db6-bf53-3e43a9bf1700" providerId="ADAL" clId="{05643E2B-C4A3-450F-AB1B-ED7B8ADF7B7F}" dt="2022-09-21T12:36:38.267" v="1512" actId="478"/>
          <ac:picMkLst>
            <pc:docMk/>
            <pc:sldMk cId="3649494169" sldId="287"/>
            <ac:picMk id="10" creationId="{717D8ECF-94A8-1239-A954-23F80D45BF72}"/>
          </ac:picMkLst>
        </pc:picChg>
        <pc:picChg chg="del mod">
          <ac:chgData name="Alaulddin Abdalrahman" userId="9d89193d-c5c0-4db6-bf53-3e43a9bf1700" providerId="ADAL" clId="{05643E2B-C4A3-450F-AB1B-ED7B8ADF7B7F}" dt="2022-09-21T12:39:00.062" v="1822" actId="478"/>
          <ac:picMkLst>
            <pc:docMk/>
            <pc:sldMk cId="3649494169" sldId="287"/>
            <ac:picMk id="12" creationId="{203A91E8-0E3D-F263-49BE-B25B4AEFD8A2}"/>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F2D8D719-680F-1A87-F097-0A17D226B28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xmlns="" id="{969EBA39-6BE3-92A7-F7E7-8FFE14B6E01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5C07628-FFB3-49BA-921D-C081688D909A}" type="datetimeFigureOut">
              <a:rPr lang="en-GB" smtClean="0"/>
              <a:t>18/08/2023</a:t>
            </a:fld>
            <a:endParaRPr lang="en-GB"/>
          </a:p>
        </p:txBody>
      </p:sp>
      <p:sp>
        <p:nvSpPr>
          <p:cNvPr id="4" name="Footer Placeholder 3">
            <a:extLst>
              <a:ext uri="{FF2B5EF4-FFF2-40B4-BE49-F238E27FC236}">
                <a16:creationId xmlns:a16="http://schemas.microsoft.com/office/drawing/2014/main" xmlns="" id="{EE31ACFC-B48F-0F27-855B-C856C8CDF4E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xmlns="" id="{6D4C5BDF-9512-80AB-91D6-A76E7CC6F64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1300599-90DA-4385-B6DB-BA69BC3F34F0}" type="slidenum">
              <a:rPr lang="en-GB" smtClean="0"/>
              <a:t>‹#›</a:t>
            </a:fld>
            <a:endParaRPr lang="en-GB"/>
          </a:p>
        </p:txBody>
      </p:sp>
    </p:spTree>
    <p:extLst>
      <p:ext uri="{BB962C8B-B14F-4D97-AF65-F5344CB8AC3E}">
        <p14:creationId xmlns:p14="http://schemas.microsoft.com/office/powerpoint/2010/main" val="437044683"/>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E358C0-6032-4149-920F-25B1B28CAD3E}" type="datetimeFigureOut">
              <a:rPr lang="en-GB" smtClean="0"/>
              <a:t>18/08/2023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2857A8-7150-43D1-909F-368FC6FE4037}" type="slidenum">
              <a:rPr lang="en-GB" smtClean="0"/>
              <a:t>‹#›</a:t>
            </a:fld>
            <a:endParaRPr lang="en-GB"/>
          </a:p>
        </p:txBody>
      </p:sp>
    </p:spTree>
    <p:extLst>
      <p:ext uri="{BB962C8B-B14F-4D97-AF65-F5344CB8AC3E}">
        <p14:creationId xmlns:p14="http://schemas.microsoft.com/office/powerpoint/2010/main" val="4244809573"/>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D79C2DD-6EA2-472D-A75D-B4639431F1F6}" type="datetime1">
              <a:rPr lang="en-GB" smtClean="0"/>
              <a:t>18/08/2023</a:t>
            </a:fld>
            <a:endParaRPr lang="en-GB"/>
          </a:p>
        </p:txBody>
      </p:sp>
      <p:sp>
        <p:nvSpPr>
          <p:cNvPr id="5" name="Footer Placeholder 4"/>
          <p:cNvSpPr>
            <a:spLocks noGrp="1"/>
          </p:cNvSpPr>
          <p:nvPr>
            <p:ph type="ftr" sz="quarter" idx="11"/>
          </p:nvPr>
        </p:nvSpPr>
        <p:spPr/>
        <p:txBody>
          <a:bodyPr/>
          <a:lstStyle/>
          <a:p>
            <a:r>
              <a:rPr lang="ar-IQ"/>
              <a:t>معد من قبل الطالب احمد جاسم عبدمحمد و علاء الدين عبد الرحمن عثمان - برنامج الدكتوراه</a:t>
            </a:r>
            <a:endParaRPr lang="en-GB"/>
          </a:p>
        </p:txBody>
      </p:sp>
      <p:sp>
        <p:nvSpPr>
          <p:cNvPr id="6" name="Slide Number Placeholder 5"/>
          <p:cNvSpPr>
            <a:spLocks noGrp="1"/>
          </p:cNvSpPr>
          <p:nvPr>
            <p:ph type="sldNum" sz="quarter" idx="12"/>
          </p:nvPr>
        </p:nvSpPr>
        <p:spPr/>
        <p:txBody>
          <a:bodyPr/>
          <a:lstStyle/>
          <a:p>
            <a:fld id="{2629D440-DDD9-4162-B722-E68090B9CCFF}"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13133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425C93-B2BB-4236-A704-B21832768B69}" type="datetime1">
              <a:rPr lang="en-GB" smtClean="0"/>
              <a:t>18/08/2023</a:t>
            </a:fld>
            <a:endParaRPr lang="en-GB"/>
          </a:p>
        </p:txBody>
      </p:sp>
      <p:sp>
        <p:nvSpPr>
          <p:cNvPr id="5" name="Footer Placeholder 4"/>
          <p:cNvSpPr>
            <a:spLocks noGrp="1"/>
          </p:cNvSpPr>
          <p:nvPr>
            <p:ph type="ftr" sz="quarter" idx="11"/>
          </p:nvPr>
        </p:nvSpPr>
        <p:spPr/>
        <p:txBody>
          <a:bodyPr/>
          <a:lstStyle/>
          <a:p>
            <a:r>
              <a:rPr lang="ar-IQ"/>
              <a:t>معد من قبل الطالب احمد جاسم عبدمحمد و علاء الدين عبد الرحمن عثمان - برنامج الدكتوراه</a:t>
            </a:r>
            <a:endParaRPr lang="en-GB"/>
          </a:p>
        </p:txBody>
      </p:sp>
      <p:sp>
        <p:nvSpPr>
          <p:cNvPr id="6" name="Slide Number Placeholder 5"/>
          <p:cNvSpPr>
            <a:spLocks noGrp="1"/>
          </p:cNvSpPr>
          <p:nvPr>
            <p:ph type="sldNum" sz="quarter" idx="12"/>
          </p:nvPr>
        </p:nvSpPr>
        <p:spPr/>
        <p:txBody>
          <a:bodyPr/>
          <a:lstStyle/>
          <a:p>
            <a:fld id="{2629D440-DDD9-4162-B722-E68090B9CCFF}" type="slidenum">
              <a:rPr lang="en-GB" smtClean="0"/>
              <a:t>‹#›</a:t>
            </a:fld>
            <a:endParaRPr lang="en-GB"/>
          </a:p>
        </p:txBody>
      </p:sp>
    </p:spTree>
    <p:extLst>
      <p:ext uri="{BB962C8B-B14F-4D97-AF65-F5344CB8AC3E}">
        <p14:creationId xmlns:p14="http://schemas.microsoft.com/office/powerpoint/2010/main" val="35598150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39954C-A49E-4D46-BB39-0689C1EEAA95}" type="datetime1">
              <a:rPr lang="en-GB" smtClean="0"/>
              <a:t>18/08/2023</a:t>
            </a:fld>
            <a:endParaRPr lang="en-GB"/>
          </a:p>
        </p:txBody>
      </p:sp>
      <p:sp>
        <p:nvSpPr>
          <p:cNvPr id="5" name="Footer Placeholder 4"/>
          <p:cNvSpPr>
            <a:spLocks noGrp="1"/>
          </p:cNvSpPr>
          <p:nvPr>
            <p:ph type="ftr" sz="quarter" idx="11"/>
          </p:nvPr>
        </p:nvSpPr>
        <p:spPr/>
        <p:txBody>
          <a:bodyPr/>
          <a:lstStyle/>
          <a:p>
            <a:r>
              <a:rPr lang="ar-IQ"/>
              <a:t>معد من قبل الطالب احمد جاسم عبدمحمد و علاء الدين عبد الرحمن عثمان - برنامج الدكتوراه</a:t>
            </a:r>
            <a:endParaRPr lang="en-GB"/>
          </a:p>
        </p:txBody>
      </p:sp>
      <p:sp>
        <p:nvSpPr>
          <p:cNvPr id="6" name="Slide Number Placeholder 5"/>
          <p:cNvSpPr>
            <a:spLocks noGrp="1"/>
          </p:cNvSpPr>
          <p:nvPr>
            <p:ph type="sldNum" sz="quarter" idx="12"/>
          </p:nvPr>
        </p:nvSpPr>
        <p:spPr/>
        <p:txBody>
          <a:bodyPr/>
          <a:lstStyle/>
          <a:p>
            <a:fld id="{2629D440-DDD9-4162-B722-E68090B9CCFF}" type="slidenum">
              <a:rPr lang="en-GB" smtClean="0"/>
              <a:t>‹#›</a:t>
            </a:fld>
            <a:endParaRPr lang="en-GB"/>
          </a:p>
        </p:txBody>
      </p:sp>
    </p:spTree>
    <p:extLst>
      <p:ext uri="{BB962C8B-B14F-4D97-AF65-F5344CB8AC3E}">
        <p14:creationId xmlns:p14="http://schemas.microsoft.com/office/powerpoint/2010/main" val="36091000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C73B036-33F2-41A3-A042-A0292D89A2D1}" type="datetime1">
              <a:rPr lang="en-GB" smtClean="0"/>
              <a:t>18/08/2023</a:t>
            </a:fld>
            <a:endParaRPr lang="en-GB"/>
          </a:p>
        </p:txBody>
      </p:sp>
      <p:sp>
        <p:nvSpPr>
          <p:cNvPr id="5" name="Footer Placeholder 4"/>
          <p:cNvSpPr>
            <a:spLocks noGrp="1"/>
          </p:cNvSpPr>
          <p:nvPr>
            <p:ph type="ftr" sz="quarter" idx="11"/>
          </p:nvPr>
        </p:nvSpPr>
        <p:spPr/>
        <p:txBody>
          <a:bodyPr/>
          <a:lstStyle/>
          <a:p>
            <a:r>
              <a:rPr lang="ar-IQ"/>
              <a:t>معد من قبل الطالب احمد جاسم عبدمحمد و علاء الدين عبد الرحمن عثمان - برنامج الدكتوراه</a:t>
            </a:r>
            <a:endParaRPr lang="en-GB"/>
          </a:p>
        </p:txBody>
      </p:sp>
      <p:sp>
        <p:nvSpPr>
          <p:cNvPr id="6" name="Slide Number Placeholder 5"/>
          <p:cNvSpPr>
            <a:spLocks noGrp="1"/>
          </p:cNvSpPr>
          <p:nvPr>
            <p:ph type="sldNum" sz="quarter" idx="12"/>
          </p:nvPr>
        </p:nvSpPr>
        <p:spPr/>
        <p:txBody>
          <a:bodyPr/>
          <a:lstStyle/>
          <a:p>
            <a:fld id="{2629D440-DDD9-4162-B722-E68090B9CCFF}" type="slidenum">
              <a:rPr lang="en-GB" smtClean="0"/>
              <a:t>‹#›</a:t>
            </a:fld>
            <a:endParaRPr lang="en-GB"/>
          </a:p>
        </p:txBody>
      </p:sp>
    </p:spTree>
    <p:extLst>
      <p:ext uri="{BB962C8B-B14F-4D97-AF65-F5344CB8AC3E}">
        <p14:creationId xmlns:p14="http://schemas.microsoft.com/office/powerpoint/2010/main" val="20839092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A32F044-FF0F-423A-AFB7-98A42BD0857C}" type="datetime1">
              <a:rPr lang="en-GB" smtClean="0"/>
              <a:t>18/08/2023</a:t>
            </a:fld>
            <a:endParaRPr lang="en-GB"/>
          </a:p>
        </p:txBody>
      </p:sp>
      <p:sp>
        <p:nvSpPr>
          <p:cNvPr id="5" name="Footer Placeholder 4"/>
          <p:cNvSpPr>
            <a:spLocks noGrp="1"/>
          </p:cNvSpPr>
          <p:nvPr>
            <p:ph type="ftr" sz="quarter" idx="11"/>
          </p:nvPr>
        </p:nvSpPr>
        <p:spPr/>
        <p:txBody>
          <a:bodyPr/>
          <a:lstStyle/>
          <a:p>
            <a:r>
              <a:rPr lang="ar-IQ"/>
              <a:t>معد من قبل الطالب احمد جاسم عبدمحمد و علاء الدين عبد الرحمن عثمان - برنامج الدكتوراه</a:t>
            </a:r>
            <a:endParaRPr lang="en-GB"/>
          </a:p>
        </p:txBody>
      </p:sp>
      <p:sp>
        <p:nvSpPr>
          <p:cNvPr id="6" name="Slide Number Placeholder 5"/>
          <p:cNvSpPr>
            <a:spLocks noGrp="1"/>
          </p:cNvSpPr>
          <p:nvPr>
            <p:ph type="sldNum" sz="quarter" idx="12"/>
          </p:nvPr>
        </p:nvSpPr>
        <p:spPr/>
        <p:txBody>
          <a:bodyPr/>
          <a:lstStyle/>
          <a:p>
            <a:fld id="{2629D440-DDD9-4162-B722-E68090B9CCFF}"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3694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58B4E36-0F66-4E59-B6C2-BF7A28782AEE}" type="datetime1">
              <a:rPr lang="en-GB" smtClean="0"/>
              <a:t>18/08/2023</a:t>
            </a:fld>
            <a:endParaRPr lang="en-GB"/>
          </a:p>
        </p:txBody>
      </p:sp>
      <p:sp>
        <p:nvSpPr>
          <p:cNvPr id="6" name="Footer Placeholder 5"/>
          <p:cNvSpPr>
            <a:spLocks noGrp="1"/>
          </p:cNvSpPr>
          <p:nvPr>
            <p:ph type="ftr" sz="quarter" idx="11"/>
          </p:nvPr>
        </p:nvSpPr>
        <p:spPr/>
        <p:txBody>
          <a:bodyPr/>
          <a:lstStyle/>
          <a:p>
            <a:r>
              <a:rPr lang="ar-IQ"/>
              <a:t>معد من قبل الطالب احمد جاسم عبدمحمد و علاء الدين عبد الرحمن عثمان - برنامج الدكتوراه</a:t>
            </a:r>
            <a:endParaRPr lang="en-GB"/>
          </a:p>
        </p:txBody>
      </p:sp>
      <p:sp>
        <p:nvSpPr>
          <p:cNvPr id="7" name="Slide Number Placeholder 6"/>
          <p:cNvSpPr>
            <a:spLocks noGrp="1"/>
          </p:cNvSpPr>
          <p:nvPr>
            <p:ph type="sldNum" sz="quarter" idx="12"/>
          </p:nvPr>
        </p:nvSpPr>
        <p:spPr/>
        <p:txBody>
          <a:bodyPr/>
          <a:lstStyle/>
          <a:p>
            <a:fld id="{2629D440-DDD9-4162-B722-E68090B9CCFF}" type="slidenum">
              <a:rPr lang="en-GB" smtClean="0"/>
              <a:t>‹#›</a:t>
            </a:fld>
            <a:endParaRPr lang="en-GB"/>
          </a:p>
        </p:txBody>
      </p:sp>
    </p:spTree>
    <p:extLst>
      <p:ext uri="{BB962C8B-B14F-4D97-AF65-F5344CB8AC3E}">
        <p14:creationId xmlns:p14="http://schemas.microsoft.com/office/powerpoint/2010/main" val="12826780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8AC89AA-2444-4809-AD5D-9C1C4CE63FA8}" type="datetime1">
              <a:rPr lang="en-GB" smtClean="0"/>
              <a:t>18/08/2023</a:t>
            </a:fld>
            <a:endParaRPr lang="en-GB"/>
          </a:p>
        </p:txBody>
      </p:sp>
      <p:sp>
        <p:nvSpPr>
          <p:cNvPr id="8" name="Footer Placeholder 7"/>
          <p:cNvSpPr>
            <a:spLocks noGrp="1"/>
          </p:cNvSpPr>
          <p:nvPr>
            <p:ph type="ftr" sz="quarter" idx="11"/>
          </p:nvPr>
        </p:nvSpPr>
        <p:spPr/>
        <p:txBody>
          <a:bodyPr/>
          <a:lstStyle/>
          <a:p>
            <a:r>
              <a:rPr lang="ar-IQ"/>
              <a:t>معد من قبل الطالب احمد جاسم عبدمحمد و علاء الدين عبد الرحمن عثمان - برنامج الدكتوراه</a:t>
            </a:r>
            <a:endParaRPr lang="en-GB"/>
          </a:p>
        </p:txBody>
      </p:sp>
      <p:sp>
        <p:nvSpPr>
          <p:cNvPr id="9" name="Slide Number Placeholder 8"/>
          <p:cNvSpPr>
            <a:spLocks noGrp="1"/>
          </p:cNvSpPr>
          <p:nvPr>
            <p:ph type="sldNum" sz="quarter" idx="12"/>
          </p:nvPr>
        </p:nvSpPr>
        <p:spPr/>
        <p:txBody>
          <a:bodyPr/>
          <a:lstStyle/>
          <a:p>
            <a:fld id="{2629D440-DDD9-4162-B722-E68090B9CCFF}" type="slidenum">
              <a:rPr lang="en-GB" smtClean="0"/>
              <a:t>‹#›</a:t>
            </a:fld>
            <a:endParaRPr lang="en-GB"/>
          </a:p>
        </p:txBody>
      </p:sp>
    </p:spTree>
    <p:extLst>
      <p:ext uri="{BB962C8B-B14F-4D97-AF65-F5344CB8AC3E}">
        <p14:creationId xmlns:p14="http://schemas.microsoft.com/office/powerpoint/2010/main" val="32337242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AD5957B-592B-4407-9C3E-B8306C36F249}" type="datetime1">
              <a:rPr lang="en-GB" smtClean="0"/>
              <a:t>18/08/2023</a:t>
            </a:fld>
            <a:endParaRPr lang="en-GB"/>
          </a:p>
        </p:txBody>
      </p:sp>
      <p:sp>
        <p:nvSpPr>
          <p:cNvPr id="4" name="Footer Placeholder 3"/>
          <p:cNvSpPr>
            <a:spLocks noGrp="1"/>
          </p:cNvSpPr>
          <p:nvPr>
            <p:ph type="ftr" sz="quarter" idx="11"/>
          </p:nvPr>
        </p:nvSpPr>
        <p:spPr/>
        <p:txBody>
          <a:bodyPr/>
          <a:lstStyle/>
          <a:p>
            <a:r>
              <a:rPr lang="ar-IQ"/>
              <a:t>معد من قبل الطالب احمد جاسم عبدمحمد و علاء الدين عبد الرحمن عثمان - برنامج الدكتوراه</a:t>
            </a:r>
            <a:endParaRPr lang="en-GB"/>
          </a:p>
        </p:txBody>
      </p:sp>
      <p:sp>
        <p:nvSpPr>
          <p:cNvPr id="5" name="Slide Number Placeholder 4"/>
          <p:cNvSpPr>
            <a:spLocks noGrp="1"/>
          </p:cNvSpPr>
          <p:nvPr>
            <p:ph type="sldNum" sz="quarter" idx="12"/>
          </p:nvPr>
        </p:nvSpPr>
        <p:spPr/>
        <p:txBody>
          <a:bodyPr/>
          <a:lstStyle/>
          <a:p>
            <a:fld id="{2629D440-DDD9-4162-B722-E68090B9CCFF}" type="slidenum">
              <a:rPr lang="en-GB" smtClean="0"/>
              <a:t>‹#›</a:t>
            </a:fld>
            <a:endParaRPr lang="en-GB"/>
          </a:p>
        </p:txBody>
      </p:sp>
    </p:spTree>
    <p:extLst>
      <p:ext uri="{BB962C8B-B14F-4D97-AF65-F5344CB8AC3E}">
        <p14:creationId xmlns:p14="http://schemas.microsoft.com/office/powerpoint/2010/main" val="6058372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398E81FF-D349-454A-8F82-4FB5D9FB3613}" type="datetime1">
              <a:rPr lang="en-GB" smtClean="0"/>
              <a:t>18/08/2023</a:t>
            </a:fld>
            <a:endParaRPr lang="en-GB"/>
          </a:p>
        </p:txBody>
      </p:sp>
      <p:sp>
        <p:nvSpPr>
          <p:cNvPr id="8" name="Footer Placeholder 7"/>
          <p:cNvSpPr>
            <a:spLocks noGrp="1"/>
          </p:cNvSpPr>
          <p:nvPr>
            <p:ph type="ftr" sz="quarter" idx="11"/>
          </p:nvPr>
        </p:nvSpPr>
        <p:spPr/>
        <p:txBody>
          <a:bodyPr/>
          <a:lstStyle>
            <a:lvl1pPr>
              <a:defRPr>
                <a:solidFill>
                  <a:srgbClr val="FFFFFF"/>
                </a:solidFill>
              </a:defRPr>
            </a:lvl1pPr>
          </a:lstStyle>
          <a:p>
            <a:r>
              <a:rPr lang="ar-IQ"/>
              <a:t>معد من قبل الطالب احمد جاسم عبدمحمد و علاء الدين عبد الرحمن عثمان - برنامج الدكتوراه</a:t>
            </a:r>
            <a:endParaRPr lang="en-GB"/>
          </a:p>
        </p:txBody>
      </p:sp>
      <p:sp>
        <p:nvSpPr>
          <p:cNvPr id="9" name="Slide Number Placeholder 8"/>
          <p:cNvSpPr>
            <a:spLocks noGrp="1"/>
          </p:cNvSpPr>
          <p:nvPr>
            <p:ph type="sldNum" sz="quarter" idx="12"/>
          </p:nvPr>
        </p:nvSpPr>
        <p:spPr/>
        <p:txBody>
          <a:bodyPr/>
          <a:lstStyle/>
          <a:p>
            <a:fld id="{2629D440-DDD9-4162-B722-E68090B9CCFF}" type="slidenum">
              <a:rPr lang="en-GB" smtClean="0"/>
              <a:t>‹#›</a:t>
            </a:fld>
            <a:endParaRPr lang="en-GB"/>
          </a:p>
        </p:txBody>
      </p:sp>
    </p:spTree>
    <p:extLst>
      <p:ext uri="{BB962C8B-B14F-4D97-AF65-F5344CB8AC3E}">
        <p14:creationId xmlns:p14="http://schemas.microsoft.com/office/powerpoint/2010/main" val="17516955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1E6AE98A-3B9A-42AB-8BB8-2530A112BFE7}" type="datetime1">
              <a:rPr lang="en-GB" smtClean="0"/>
              <a:t>18/08/2023</a:t>
            </a:fld>
            <a:endParaRPr lang="en-GB"/>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r>
              <a:rPr lang="ar-IQ"/>
              <a:t>معد من قبل الطالب احمد جاسم عبدمحمد و علاء الدين عبد الرحمن عثمان - برنامج الدكتوراه</a:t>
            </a:r>
            <a:endParaRPr lang="en-GB"/>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2629D440-DDD9-4162-B722-E68090B9CCFF}" type="slidenum">
              <a:rPr lang="en-GB" smtClean="0"/>
              <a:t>‹#›</a:t>
            </a:fld>
            <a:endParaRPr lang="en-GB"/>
          </a:p>
        </p:txBody>
      </p:sp>
    </p:spTree>
    <p:extLst>
      <p:ext uri="{BB962C8B-B14F-4D97-AF65-F5344CB8AC3E}">
        <p14:creationId xmlns:p14="http://schemas.microsoft.com/office/powerpoint/2010/main" val="1661170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345592B-80E9-48DB-9259-7B4F9CDAAEEB}" type="datetime1">
              <a:rPr lang="en-GB" smtClean="0"/>
              <a:t>18/08/2023</a:t>
            </a:fld>
            <a:endParaRPr lang="en-GB"/>
          </a:p>
        </p:txBody>
      </p:sp>
      <p:sp>
        <p:nvSpPr>
          <p:cNvPr id="6" name="Footer Placeholder 5"/>
          <p:cNvSpPr>
            <a:spLocks noGrp="1"/>
          </p:cNvSpPr>
          <p:nvPr>
            <p:ph type="ftr" sz="quarter" idx="11"/>
          </p:nvPr>
        </p:nvSpPr>
        <p:spPr/>
        <p:txBody>
          <a:bodyPr/>
          <a:lstStyle/>
          <a:p>
            <a:r>
              <a:rPr lang="ar-IQ"/>
              <a:t>معد من قبل الطالب احمد جاسم عبدمحمد و علاء الدين عبد الرحمن عثمان - برنامج الدكتوراه</a:t>
            </a:r>
            <a:endParaRPr lang="en-GB"/>
          </a:p>
        </p:txBody>
      </p:sp>
      <p:sp>
        <p:nvSpPr>
          <p:cNvPr id="7" name="Slide Number Placeholder 6"/>
          <p:cNvSpPr>
            <a:spLocks noGrp="1"/>
          </p:cNvSpPr>
          <p:nvPr>
            <p:ph type="sldNum" sz="quarter" idx="12"/>
          </p:nvPr>
        </p:nvSpPr>
        <p:spPr/>
        <p:txBody>
          <a:bodyPr/>
          <a:lstStyle/>
          <a:p>
            <a:fld id="{2629D440-DDD9-4162-B722-E68090B9CCFF}" type="slidenum">
              <a:rPr lang="en-GB" smtClean="0"/>
              <a:t>‹#›</a:t>
            </a:fld>
            <a:endParaRPr lang="en-GB"/>
          </a:p>
        </p:txBody>
      </p:sp>
    </p:spTree>
    <p:extLst>
      <p:ext uri="{BB962C8B-B14F-4D97-AF65-F5344CB8AC3E}">
        <p14:creationId xmlns:p14="http://schemas.microsoft.com/office/powerpoint/2010/main" val="824582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8C604B0A-EFFA-4261-AD8F-F5FF70B0D870}" type="datetime1">
              <a:rPr lang="en-GB" smtClean="0"/>
              <a:t>18/08/2023</a:t>
            </a:fld>
            <a:endParaRPr lang="en-GB"/>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ar-IQ"/>
              <a:t>معد من قبل الطالب احمد جاسم عبدمحمد و علاء الدين عبد الرحمن عثمان - برنامج الدكتوراه</a:t>
            </a:r>
            <a:endParaRPr lang="en-GB"/>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2629D440-DDD9-4162-B722-E68090B9CCFF}" type="slidenum">
              <a:rPr lang="en-GB" smtClean="0"/>
              <a:t>‹#›</a:t>
            </a:fld>
            <a:endParaRPr lang="en-GB"/>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3699922"/>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hf sldNum="0" hd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jpeg"/><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5EE045B-B667-80FC-F15A-68AC60660695}"/>
              </a:ext>
            </a:extLst>
          </p:cNvPr>
          <p:cNvSpPr>
            <a:spLocks noGrp="1"/>
          </p:cNvSpPr>
          <p:nvPr>
            <p:ph type="title"/>
          </p:nvPr>
        </p:nvSpPr>
        <p:spPr>
          <a:xfrm>
            <a:off x="5556373" y="2236230"/>
            <a:ext cx="5370600" cy="1354362"/>
          </a:xfrm>
        </p:spPr>
        <p:txBody>
          <a:bodyPr/>
          <a:lstStyle/>
          <a:p>
            <a:pPr algn="ctr" rtl="1"/>
            <a:r>
              <a:rPr lang="ar-IQ" b="1" dirty="0" smtClean="0">
                <a:solidFill>
                  <a:schemeClr val="tx1"/>
                </a:solidFill>
                <a:latin typeface="Cambria" panose="02040503050406030204" pitchFamily="18" charset="0"/>
                <a:ea typeface="Cambria" panose="02040503050406030204" pitchFamily="18" charset="0"/>
              </a:rPr>
              <a:t/>
            </a:r>
            <a:br>
              <a:rPr lang="ar-IQ" b="1" dirty="0" smtClean="0">
                <a:solidFill>
                  <a:schemeClr val="tx1"/>
                </a:solidFill>
                <a:latin typeface="Cambria" panose="02040503050406030204" pitchFamily="18" charset="0"/>
                <a:ea typeface="Cambria" panose="02040503050406030204" pitchFamily="18" charset="0"/>
              </a:rPr>
            </a:br>
            <a:r>
              <a:rPr lang="ar-IQ" b="1" dirty="0" smtClean="0">
                <a:solidFill>
                  <a:schemeClr val="tx1"/>
                </a:solidFill>
                <a:latin typeface="Cambria" panose="02040503050406030204" pitchFamily="18" charset="0"/>
                <a:ea typeface="Cambria" panose="02040503050406030204" pitchFamily="18" charset="0"/>
              </a:rPr>
              <a:t/>
            </a:r>
            <a:br>
              <a:rPr lang="ar-IQ" b="1" dirty="0" smtClean="0">
                <a:solidFill>
                  <a:schemeClr val="tx1"/>
                </a:solidFill>
                <a:latin typeface="Cambria" panose="02040503050406030204" pitchFamily="18" charset="0"/>
                <a:ea typeface="Cambria" panose="02040503050406030204" pitchFamily="18" charset="0"/>
              </a:rPr>
            </a:br>
            <a:r>
              <a:rPr lang="ar-IQ" b="1" dirty="0">
                <a:solidFill>
                  <a:schemeClr val="tx1"/>
                </a:solidFill>
                <a:latin typeface="Cambria" panose="02040503050406030204" pitchFamily="18" charset="0"/>
                <a:ea typeface="Cambria" panose="02040503050406030204" pitchFamily="18" charset="0"/>
              </a:rPr>
              <a:t/>
            </a:r>
            <a:br>
              <a:rPr lang="ar-IQ" b="1" dirty="0">
                <a:solidFill>
                  <a:schemeClr val="tx1"/>
                </a:solidFill>
                <a:latin typeface="Cambria" panose="02040503050406030204" pitchFamily="18" charset="0"/>
                <a:ea typeface="Cambria" panose="02040503050406030204" pitchFamily="18" charset="0"/>
              </a:rPr>
            </a:br>
            <a:r>
              <a:rPr lang="ar-IQ" b="1" dirty="0" smtClean="0">
                <a:solidFill>
                  <a:schemeClr val="tx1"/>
                </a:solidFill>
                <a:latin typeface="Cambria" panose="02040503050406030204" pitchFamily="18" charset="0"/>
                <a:ea typeface="Cambria" panose="02040503050406030204" pitchFamily="18" charset="0"/>
              </a:rPr>
              <a:t/>
            </a:r>
            <a:br>
              <a:rPr lang="ar-IQ" b="1" dirty="0" smtClean="0">
                <a:solidFill>
                  <a:schemeClr val="tx1"/>
                </a:solidFill>
                <a:latin typeface="Cambria" panose="02040503050406030204" pitchFamily="18" charset="0"/>
                <a:ea typeface="Cambria" panose="02040503050406030204" pitchFamily="18" charset="0"/>
              </a:rPr>
            </a:br>
            <a:r>
              <a:rPr lang="ar-IQ" b="1" dirty="0">
                <a:solidFill>
                  <a:schemeClr val="tx1"/>
                </a:solidFill>
                <a:latin typeface="Cambria" panose="02040503050406030204" pitchFamily="18" charset="0"/>
                <a:ea typeface="Cambria" panose="02040503050406030204" pitchFamily="18" charset="0"/>
              </a:rPr>
              <a:t/>
            </a:r>
            <a:br>
              <a:rPr lang="ar-IQ" b="1" dirty="0">
                <a:solidFill>
                  <a:schemeClr val="tx1"/>
                </a:solidFill>
                <a:latin typeface="Cambria" panose="02040503050406030204" pitchFamily="18" charset="0"/>
                <a:ea typeface="Cambria" panose="02040503050406030204" pitchFamily="18" charset="0"/>
              </a:rPr>
            </a:br>
            <a:r>
              <a:rPr lang="ar-IQ" b="1" dirty="0">
                <a:solidFill>
                  <a:schemeClr val="tx1"/>
                </a:solidFill>
                <a:latin typeface="Cambria" panose="02040503050406030204" pitchFamily="18" charset="0"/>
                <a:ea typeface="Cambria" panose="02040503050406030204" pitchFamily="18" charset="0"/>
              </a:rPr>
              <a:t/>
            </a:r>
            <a:br>
              <a:rPr lang="ar-IQ" b="1" dirty="0">
                <a:solidFill>
                  <a:schemeClr val="tx1"/>
                </a:solidFill>
                <a:latin typeface="Cambria" panose="02040503050406030204" pitchFamily="18" charset="0"/>
                <a:ea typeface="Cambria" panose="02040503050406030204" pitchFamily="18" charset="0"/>
              </a:rPr>
            </a:br>
            <a:r>
              <a:rPr lang="en-US" b="1" dirty="0" smtClean="0">
                <a:solidFill>
                  <a:schemeClr val="tx1"/>
                </a:solidFill>
                <a:latin typeface="Cambria" panose="02040503050406030204" pitchFamily="18" charset="0"/>
                <a:ea typeface="Cambria" panose="02040503050406030204" pitchFamily="18" charset="0"/>
              </a:rPr>
              <a:t>Business </a:t>
            </a:r>
            <a:r>
              <a:rPr lang="en-US" b="1" dirty="0" smtClean="0">
                <a:solidFill>
                  <a:schemeClr val="tx1"/>
                </a:solidFill>
                <a:latin typeface="Cambria" panose="02040503050406030204" pitchFamily="18" charset="0"/>
                <a:ea typeface="Cambria" panose="02040503050406030204" pitchFamily="18" charset="0"/>
              </a:rPr>
              <a:t>Combinations</a:t>
            </a:r>
            <a:br>
              <a:rPr lang="en-US" b="1" dirty="0" smtClean="0">
                <a:solidFill>
                  <a:schemeClr val="tx1"/>
                </a:solidFill>
                <a:latin typeface="Cambria" panose="02040503050406030204" pitchFamily="18" charset="0"/>
                <a:ea typeface="Cambria" panose="02040503050406030204" pitchFamily="18" charset="0"/>
              </a:rPr>
            </a:br>
            <a:r>
              <a:rPr lang="en-US" b="1" dirty="0" smtClean="0">
                <a:solidFill>
                  <a:schemeClr val="tx1"/>
                </a:solidFill>
                <a:latin typeface="Cambria" panose="02040503050406030204" pitchFamily="18" charset="0"/>
                <a:ea typeface="Cambria" panose="02040503050406030204" pitchFamily="18" charset="0"/>
              </a:rPr>
              <a:t>Ch. 2 – Part 2</a:t>
            </a:r>
            <a:br>
              <a:rPr lang="en-US" b="1" dirty="0" smtClean="0">
                <a:solidFill>
                  <a:schemeClr val="tx1"/>
                </a:solidFill>
                <a:latin typeface="Cambria" panose="02040503050406030204" pitchFamily="18" charset="0"/>
                <a:ea typeface="Cambria" panose="02040503050406030204" pitchFamily="18" charset="0"/>
              </a:rPr>
            </a:br>
            <a:r>
              <a:rPr lang="en-US" b="1" dirty="0" smtClean="0">
                <a:solidFill>
                  <a:schemeClr val="tx1"/>
                </a:solidFill>
                <a:latin typeface="Cambria" panose="02040503050406030204" pitchFamily="18" charset="0"/>
                <a:ea typeface="Cambria" panose="02040503050406030204" pitchFamily="18" charset="0"/>
              </a:rPr>
              <a:t>Assets Acquisition  </a:t>
            </a:r>
            <a:endParaRPr lang="en-GB" dirty="0">
              <a:solidFill>
                <a:schemeClr val="tx1"/>
              </a:solidFill>
              <a:latin typeface="Cambria" panose="02040503050406030204" pitchFamily="18" charset="0"/>
              <a:ea typeface="Cambria" panose="02040503050406030204" pitchFamily="18" charset="0"/>
            </a:endParaRPr>
          </a:p>
        </p:txBody>
      </p:sp>
      <p:pic>
        <p:nvPicPr>
          <p:cNvPr id="6" name="Picture Placeholder 5">
            <a:extLst>
              <a:ext uri="{FF2B5EF4-FFF2-40B4-BE49-F238E27FC236}">
                <a16:creationId xmlns:a16="http://schemas.microsoft.com/office/drawing/2014/main" xmlns="" id="{7AB82FD8-84E5-7C36-8732-140AF691CF70}"/>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tretch>
            <a:fillRect/>
          </a:stretch>
        </p:blipFill>
        <p:spPr>
          <a:xfrm>
            <a:off x="484903" y="356617"/>
            <a:ext cx="4459104" cy="570056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3" name="TextBox 2">
            <a:extLst>
              <a:ext uri="{FF2B5EF4-FFF2-40B4-BE49-F238E27FC236}">
                <a16:creationId xmlns:a16="http://schemas.microsoft.com/office/drawing/2014/main" xmlns="" id="{8D646C0A-E352-14C5-EA9F-9DA33BF00573}"/>
              </a:ext>
            </a:extLst>
          </p:cNvPr>
          <p:cNvSpPr txBox="1"/>
          <p:nvPr/>
        </p:nvSpPr>
        <p:spPr>
          <a:xfrm>
            <a:off x="5545715" y="3821424"/>
            <a:ext cx="5391916" cy="461665"/>
          </a:xfrm>
          <a:prstGeom prst="rect">
            <a:avLst/>
          </a:prstGeom>
          <a:noFill/>
        </p:spPr>
        <p:txBody>
          <a:bodyPr wrap="square" rtlCol="0">
            <a:spAutoFit/>
          </a:bodyPr>
          <a:lstStyle/>
          <a:p>
            <a:pPr algn="ctr" rtl="1"/>
            <a:r>
              <a:rPr lang="en-GB" sz="2400" b="1" dirty="0" smtClean="0"/>
              <a:t>Prof. Dr Bushra Al-Mashhadani - 2023</a:t>
            </a:r>
            <a:endParaRPr lang="en-GB" sz="2400" b="1" dirty="0"/>
          </a:p>
        </p:txBody>
      </p:sp>
      <p:pic>
        <p:nvPicPr>
          <p:cNvPr id="5" name="صورة 4">
            <a:extLst>
              <a:ext uri="{FF2B5EF4-FFF2-40B4-BE49-F238E27FC236}">
                <a16:creationId xmlns:a16="http://schemas.microsoft.com/office/drawing/2014/main" xmlns="" id="{D98B273E-7BDA-5066-D5CA-667DCBA28A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26325" y="631283"/>
            <a:ext cx="1622612" cy="1478871"/>
          </a:xfrm>
          <a:prstGeom prst="rect">
            <a:avLst/>
          </a:prstGeom>
        </p:spPr>
      </p:pic>
    </p:spTree>
    <p:extLst>
      <p:ext uri="{BB962C8B-B14F-4D97-AF65-F5344CB8AC3E}">
        <p14:creationId xmlns:p14="http://schemas.microsoft.com/office/powerpoint/2010/main" val="1081834519"/>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681AA4-6A8F-05FA-D9D6-140318FFB0EA}"/>
              </a:ext>
            </a:extLst>
          </p:cNvPr>
          <p:cNvSpPr>
            <a:spLocks noGrp="1"/>
          </p:cNvSpPr>
          <p:nvPr>
            <p:ph type="title"/>
          </p:nvPr>
        </p:nvSpPr>
        <p:spPr>
          <a:xfrm>
            <a:off x="1366029" y="293452"/>
            <a:ext cx="8976756" cy="1454150"/>
          </a:xfrm>
        </p:spPr>
        <p:txBody>
          <a:bodyPr>
            <a:noAutofit/>
          </a:bodyPr>
          <a:lstStyle/>
          <a:p>
            <a:pPr marR="0" lvl="0" algn="r" defTabSz="914400" rtl="1" eaLnBrk="1" fontAlgn="auto" latinLnBrk="0" hangingPunct="1">
              <a:lnSpc>
                <a:spcPct val="90000"/>
              </a:lnSpc>
              <a:spcBef>
                <a:spcPts val="1200"/>
              </a:spcBef>
              <a:spcAft>
                <a:spcPts val="200"/>
              </a:spcAft>
              <a:buClr>
                <a:srgbClr val="E48312"/>
              </a:buClr>
              <a:buSzPct val="100000"/>
              <a:tabLst/>
              <a:defRPr/>
            </a:pPr>
            <a:r>
              <a:rPr lang="ar-IQ" sz="3200" dirty="0">
                <a:cs typeface="+mn-cs"/>
              </a:rPr>
              <a:t>شرح اثر التعويضات المحتملة </a:t>
            </a:r>
            <a:r>
              <a:rPr lang="en-GB" sz="3200" i="0" u="none" strike="noStrike" baseline="0" dirty="0">
                <a:cs typeface="+mn-cs"/>
              </a:rPr>
              <a:t>CONTINGENT CONSIDERATION (EARNOUTS) </a:t>
            </a:r>
            <a:r>
              <a:rPr lang="ar-IQ" sz="3200" i="0" u="none" strike="noStrike" baseline="0" dirty="0">
                <a:cs typeface="+mn-cs"/>
              </a:rPr>
              <a:t> </a:t>
            </a:r>
            <a:r>
              <a:rPr lang="ar-IQ" sz="3200" dirty="0">
                <a:cs typeface="+mn-cs"/>
              </a:rPr>
              <a:t>على تقييم الاصول المكتسبة من اندماج الاعمال وفق طريقة الاندماج </a:t>
            </a:r>
            <a:r>
              <a:rPr lang="en-GB" sz="3200" dirty="0">
                <a:cs typeface="+mn-cs"/>
              </a:rPr>
              <a:t>acquisition method</a:t>
            </a:r>
            <a:r>
              <a:rPr lang="ar-IQ" sz="3200" dirty="0">
                <a:cs typeface="+mn-cs"/>
              </a:rPr>
              <a:t> - مثال</a:t>
            </a:r>
            <a:endParaRPr kumimoji="0" lang="ar-IQ" sz="320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endParaRPr>
          </a:p>
        </p:txBody>
      </p:sp>
      <p:pic>
        <p:nvPicPr>
          <p:cNvPr id="6" name="Content Placeholder 5">
            <a:extLst>
              <a:ext uri="{FF2B5EF4-FFF2-40B4-BE49-F238E27FC236}">
                <a16:creationId xmlns:a16="http://schemas.microsoft.com/office/drawing/2014/main" xmlns="" id="{7803BE28-FA1D-F663-97EE-8B1ABA6FE662}"/>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0418985" y="239290"/>
            <a:ext cx="1201288" cy="15357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Footer Placeholder 6">
            <a:extLst>
              <a:ext uri="{FF2B5EF4-FFF2-40B4-BE49-F238E27FC236}">
                <a16:creationId xmlns:a16="http://schemas.microsoft.com/office/drawing/2014/main" xmlns="" id="{22983272-0DBE-86A3-3027-0D01C8F74BB3}"/>
              </a:ext>
            </a:extLst>
          </p:cNvPr>
          <p:cNvSpPr>
            <a:spLocks noGrp="1"/>
          </p:cNvSpPr>
          <p:nvPr>
            <p:ph type="ftr" sz="quarter" idx="11"/>
          </p:nvPr>
        </p:nvSpPr>
        <p:spPr>
          <a:xfrm>
            <a:off x="3318179" y="6390475"/>
            <a:ext cx="6196046" cy="365125"/>
          </a:xfrm>
        </p:spPr>
        <p:txBody>
          <a:bodyPr/>
          <a:lstStyle/>
          <a:p>
            <a:r>
              <a:rPr lang="ar-IQ" sz="1600" dirty="0"/>
              <a:t>معد من قبل الطالب احمد جاسم عبدمحمد و علاء الدين عبد الرحمن عثمان - برنامج الدكتوراه</a:t>
            </a:r>
            <a:endParaRPr lang="en-GB" sz="1600" dirty="0"/>
          </a:p>
        </p:txBody>
      </p:sp>
      <p:sp>
        <p:nvSpPr>
          <p:cNvPr id="4" name="Content Placeholder 3">
            <a:extLst>
              <a:ext uri="{FF2B5EF4-FFF2-40B4-BE49-F238E27FC236}">
                <a16:creationId xmlns:a16="http://schemas.microsoft.com/office/drawing/2014/main" xmlns="" id="{E24292F5-8730-9AB7-BC41-015F0CDFEBCA}"/>
              </a:ext>
            </a:extLst>
          </p:cNvPr>
          <p:cNvSpPr>
            <a:spLocks noGrp="1"/>
          </p:cNvSpPr>
          <p:nvPr>
            <p:ph sz="half" idx="2"/>
          </p:nvPr>
        </p:nvSpPr>
        <p:spPr>
          <a:xfrm>
            <a:off x="1366029" y="1949397"/>
            <a:ext cx="10100345" cy="4441077"/>
          </a:xfrm>
        </p:spPr>
        <p:txBody>
          <a:bodyPr>
            <a:normAutofit/>
          </a:bodyPr>
          <a:lstStyle/>
          <a:p>
            <a:pPr algn="l"/>
            <a:r>
              <a:rPr lang="en-GB" sz="1800" b="1" i="1" u="none" strike="noStrike" baseline="0" dirty="0">
                <a:latin typeface="STIXGeneral-BoldItalic"/>
              </a:rPr>
              <a:t>Contingent consideration classified as a liability: </a:t>
            </a:r>
            <a:r>
              <a:rPr lang="en-GB" sz="1800" b="0" i="0" u="none" strike="noStrike" baseline="0" dirty="0">
                <a:latin typeface="STIXGeneral-Regular"/>
              </a:rPr>
              <a:t>Assume that P Company acquired all the net assets of S Company (current assets of $20,000, buildings for $400,000, and liabilities of $50,000 for cash of $510,000), and the fair value of contingent consideration was $60,000,  P Company also agreed to pay:</a:t>
            </a:r>
          </a:p>
          <a:p>
            <a:pPr marL="342900" indent="-342900" algn="l">
              <a:buFont typeface="+mj-lt"/>
              <a:buAutoNum type="arabicPeriod"/>
            </a:pPr>
            <a:r>
              <a:rPr lang="en-GB" sz="1800" b="0" i="0" u="none" strike="noStrike" baseline="0" dirty="0">
                <a:latin typeface="STIXGeneral-Regular"/>
              </a:rPr>
              <a:t>an additional $150,000 to the former stockholders of S Company if the post combination revenues over the next two years equalled or exceeded $800,000 and</a:t>
            </a:r>
          </a:p>
          <a:p>
            <a:pPr marL="342900" indent="-342900" algn="l">
              <a:buFont typeface="+mj-lt"/>
              <a:buAutoNum type="arabicPeriod"/>
            </a:pPr>
            <a:r>
              <a:rPr lang="en-GB" sz="1800" b="0" i="0" u="none" strike="noStrike" baseline="0" dirty="0">
                <a:latin typeface="STIXGeneral-Regular"/>
              </a:rPr>
              <a:t>an additional $200,000 if the revenues exceeded $1,000,000</a:t>
            </a:r>
            <a:r>
              <a:rPr lang="en-GB" sz="1800" dirty="0">
                <a:latin typeface="STIXGeneral-Regular"/>
              </a:rPr>
              <a:t>.</a:t>
            </a:r>
          </a:p>
          <a:p>
            <a:pPr marL="0" indent="0" algn="l">
              <a:buNone/>
            </a:pPr>
            <a:r>
              <a:rPr lang="en-GB" sz="1800" dirty="0">
                <a:latin typeface="STIXGeneral-Regular"/>
              </a:rPr>
              <a:t>Required; record the suitable entries?</a:t>
            </a:r>
          </a:p>
          <a:p>
            <a:pPr marL="0" indent="0" algn="r" rtl="1">
              <a:buNone/>
            </a:pPr>
            <a:r>
              <a:rPr lang="ar-IQ" sz="1800" dirty="0">
                <a:latin typeface="STIXGeneral-Regular"/>
              </a:rPr>
              <a:t>نظراً لان تسوية التعويضات المحتملة من خلال دفع مقابل نقدي، فأن التعويضات المحتملة تصنف على انها التزام، وعلى شركة </a:t>
            </a:r>
            <a:r>
              <a:rPr lang="en-GB" sz="1800" dirty="0">
                <a:latin typeface="STIXGeneral-Regular"/>
              </a:rPr>
              <a:t>P</a:t>
            </a:r>
            <a:r>
              <a:rPr lang="ar-IQ" sz="1800" dirty="0">
                <a:latin typeface="STIXGeneral-Regular"/>
              </a:rPr>
              <a:t> اعادة قياس او تقييم التعويض المحتمل كل ثلاثة اشهر والاعتراف بالتغيير في القيمة العادلة بكشف الدخل.</a:t>
            </a:r>
            <a:endParaRPr lang="en-GB" sz="1800" dirty="0">
              <a:latin typeface="STIXGeneral-Regular"/>
            </a:endParaRPr>
          </a:p>
          <a:p>
            <a:pPr marL="0" indent="0" algn="l">
              <a:buNone/>
            </a:pPr>
            <a:endParaRPr lang="en-GB" sz="1800" dirty="0">
              <a:latin typeface="STIXGeneral-Regular"/>
            </a:endParaRPr>
          </a:p>
          <a:p>
            <a:pPr marL="0" indent="0" algn="l">
              <a:buNone/>
            </a:pPr>
            <a:r>
              <a:rPr lang="en-GB" sz="1800" dirty="0">
                <a:latin typeface="STIXGeneral-Regular"/>
              </a:rPr>
              <a:t> </a:t>
            </a:r>
          </a:p>
        </p:txBody>
      </p:sp>
    </p:spTree>
    <p:extLst>
      <p:ext uri="{BB962C8B-B14F-4D97-AF65-F5344CB8AC3E}">
        <p14:creationId xmlns:p14="http://schemas.microsoft.com/office/powerpoint/2010/main" val="15810044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681AA4-6A8F-05FA-D9D6-140318FFB0EA}"/>
              </a:ext>
            </a:extLst>
          </p:cNvPr>
          <p:cNvSpPr>
            <a:spLocks noGrp="1"/>
          </p:cNvSpPr>
          <p:nvPr>
            <p:ph type="title"/>
          </p:nvPr>
        </p:nvSpPr>
        <p:spPr>
          <a:xfrm>
            <a:off x="1366029" y="293452"/>
            <a:ext cx="8976756" cy="1454150"/>
          </a:xfrm>
        </p:spPr>
        <p:txBody>
          <a:bodyPr>
            <a:noAutofit/>
          </a:bodyPr>
          <a:lstStyle/>
          <a:p>
            <a:pPr marR="0" lvl="0" algn="r" defTabSz="914400" rtl="1" eaLnBrk="1" fontAlgn="auto" latinLnBrk="0" hangingPunct="1">
              <a:lnSpc>
                <a:spcPct val="90000"/>
              </a:lnSpc>
              <a:spcBef>
                <a:spcPts val="1200"/>
              </a:spcBef>
              <a:spcAft>
                <a:spcPts val="200"/>
              </a:spcAft>
              <a:buClr>
                <a:srgbClr val="E48312"/>
              </a:buClr>
              <a:buSzPct val="100000"/>
              <a:tabLst/>
              <a:defRPr/>
            </a:pPr>
            <a:r>
              <a:rPr lang="ar-IQ" sz="3200" dirty="0">
                <a:cs typeface="+mn-cs"/>
              </a:rPr>
              <a:t>شرح اثر التعويضات المحتملة </a:t>
            </a:r>
            <a:r>
              <a:rPr lang="en-GB" sz="3200" i="0" u="none" strike="noStrike" baseline="0" dirty="0">
                <a:cs typeface="+mn-cs"/>
              </a:rPr>
              <a:t>CONTINGENT CONSIDERATION (EARNOUTS) </a:t>
            </a:r>
            <a:r>
              <a:rPr lang="ar-IQ" sz="3200" i="0" u="none" strike="noStrike" baseline="0" dirty="0">
                <a:cs typeface="+mn-cs"/>
              </a:rPr>
              <a:t> </a:t>
            </a:r>
            <a:r>
              <a:rPr lang="ar-IQ" sz="3200" dirty="0">
                <a:cs typeface="+mn-cs"/>
              </a:rPr>
              <a:t>على تقييم الاصول المكتسبة من اندماج الاعمال وفق طريقة الاندماج </a:t>
            </a:r>
            <a:r>
              <a:rPr lang="en-GB" sz="3200" dirty="0">
                <a:cs typeface="+mn-cs"/>
              </a:rPr>
              <a:t>acquisition method</a:t>
            </a:r>
            <a:r>
              <a:rPr lang="ar-IQ" sz="3200" dirty="0">
                <a:cs typeface="+mn-cs"/>
              </a:rPr>
              <a:t> - مثال</a:t>
            </a:r>
            <a:endParaRPr kumimoji="0" lang="ar-IQ" sz="320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endParaRPr>
          </a:p>
        </p:txBody>
      </p:sp>
      <p:pic>
        <p:nvPicPr>
          <p:cNvPr id="6" name="Content Placeholder 5">
            <a:extLst>
              <a:ext uri="{FF2B5EF4-FFF2-40B4-BE49-F238E27FC236}">
                <a16:creationId xmlns:a16="http://schemas.microsoft.com/office/drawing/2014/main" xmlns="" id="{7803BE28-FA1D-F663-97EE-8B1ABA6FE662}"/>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0418985" y="239290"/>
            <a:ext cx="1201288" cy="15357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Footer Placeholder 6">
            <a:extLst>
              <a:ext uri="{FF2B5EF4-FFF2-40B4-BE49-F238E27FC236}">
                <a16:creationId xmlns:a16="http://schemas.microsoft.com/office/drawing/2014/main" xmlns="" id="{22983272-0DBE-86A3-3027-0D01C8F74BB3}"/>
              </a:ext>
            </a:extLst>
          </p:cNvPr>
          <p:cNvSpPr>
            <a:spLocks noGrp="1"/>
          </p:cNvSpPr>
          <p:nvPr>
            <p:ph type="ftr" sz="quarter" idx="11"/>
          </p:nvPr>
        </p:nvSpPr>
        <p:spPr>
          <a:xfrm>
            <a:off x="3318179" y="6390475"/>
            <a:ext cx="6196046" cy="365125"/>
          </a:xfrm>
        </p:spPr>
        <p:txBody>
          <a:bodyPr/>
          <a:lstStyle/>
          <a:p>
            <a:r>
              <a:rPr lang="ar-IQ" sz="1600" dirty="0"/>
              <a:t>معد من قبل الطالب احمد جاسم عبدمحمد و علاء الدين عبد الرحمن عثمان - برنامج الدكتوراه</a:t>
            </a:r>
            <a:endParaRPr lang="en-GB" sz="1600" dirty="0"/>
          </a:p>
        </p:txBody>
      </p:sp>
      <p:sp>
        <p:nvSpPr>
          <p:cNvPr id="4" name="Content Placeholder 3">
            <a:extLst>
              <a:ext uri="{FF2B5EF4-FFF2-40B4-BE49-F238E27FC236}">
                <a16:creationId xmlns:a16="http://schemas.microsoft.com/office/drawing/2014/main" xmlns="" id="{E24292F5-8730-9AB7-BC41-015F0CDFEBCA}"/>
              </a:ext>
            </a:extLst>
          </p:cNvPr>
          <p:cNvSpPr>
            <a:spLocks noGrp="1"/>
          </p:cNvSpPr>
          <p:nvPr>
            <p:ph sz="half" idx="2"/>
          </p:nvPr>
        </p:nvSpPr>
        <p:spPr>
          <a:xfrm>
            <a:off x="1173082" y="1848500"/>
            <a:ext cx="10100345" cy="4441077"/>
          </a:xfrm>
        </p:spPr>
        <p:txBody>
          <a:bodyPr>
            <a:normAutofit fontScale="92500" lnSpcReduction="10000"/>
          </a:bodyPr>
          <a:lstStyle/>
          <a:p>
            <a:pPr marL="0" indent="0">
              <a:buNone/>
            </a:pPr>
            <a:r>
              <a:rPr lang="en-GB" sz="1800" dirty="0">
                <a:latin typeface="STIXGeneral-Regular"/>
              </a:rPr>
              <a:t>P company will required the following entry at the date of acquisition</a:t>
            </a:r>
          </a:p>
          <a:p>
            <a:pPr marL="0" indent="0">
              <a:buNone/>
            </a:pPr>
            <a:endParaRPr lang="en-GB" sz="1800" dirty="0">
              <a:latin typeface="STIXGeneral-Regular"/>
            </a:endParaRPr>
          </a:p>
          <a:p>
            <a:pPr marL="0" indent="0">
              <a:buNone/>
            </a:pPr>
            <a:endParaRPr lang="en-GB" sz="1800" dirty="0">
              <a:latin typeface="STIXGeneral-Regular"/>
            </a:endParaRPr>
          </a:p>
          <a:p>
            <a:pPr marL="0" indent="0">
              <a:buNone/>
            </a:pPr>
            <a:endParaRPr lang="en-GB" sz="1800" dirty="0">
              <a:latin typeface="STIXGeneral-Regular"/>
            </a:endParaRPr>
          </a:p>
          <a:p>
            <a:pPr marL="0" indent="0">
              <a:buNone/>
            </a:pPr>
            <a:r>
              <a:rPr lang="en-GB" sz="1800" dirty="0">
                <a:latin typeface="STIXGeneral-Regular"/>
              </a:rPr>
              <a:t>	</a:t>
            </a:r>
          </a:p>
          <a:p>
            <a:pPr marL="0" indent="0" algn="justLow">
              <a:buNone/>
            </a:pPr>
            <a:r>
              <a:rPr lang="en-GB" sz="1800" dirty="0">
                <a:latin typeface="STIXGeneral-Regular"/>
              </a:rPr>
              <a:t>If by end of the first year, the likelihood has increased that the revenue target will be met, P Company should assess an increase in the fair value of the contingent consideration. If the fair value at the end of year one increased to $ 100,000, P company would make the following entry:</a:t>
            </a:r>
          </a:p>
          <a:p>
            <a:pPr marL="0" indent="0">
              <a:buNone/>
            </a:pPr>
            <a:r>
              <a:rPr lang="en-GB" sz="1800" dirty="0">
                <a:latin typeface="STIXGeneral-Regular"/>
              </a:rPr>
              <a:t>	</a:t>
            </a:r>
            <a:r>
              <a:rPr lang="en-GB" sz="1800" b="1" dirty="0">
                <a:latin typeface="STIXGeneral-Regular"/>
              </a:rPr>
              <a:t>Increase in Liability:</a:t>
            </a:r>
          </a:p>
          <a:p>
            <a:pPr marL="0" indent="0">
              <a:buNone/>
            </a:pPr>
            <a:r>
              <a:rPr lang="en-GB" sz="1800" dirty="0">
                <a:latin typeface="STIXGeneral-Regular"/>
              </a:rPr>
              <a:t>	Loss from contingent consideration     40,000</a:t>
            </a:r>
          </a:p>
          <a:p>
            <a:pPr marL="0" indent="0">
              <a:buNone/>
            </a:pPr>
            <a:r>
              <a:rPr lang="en-GB" sz="1800" dirty="0">
                <a:latin typeface="STIXGeneral-Regular"/>
              </a:rPr>
              <a:t>		Contingent consideration                   40,000</a:t>
            </a:r>
          </a:p>
          <a:p>
            <a:pPr marL="0" indent="0">
              <a:buNone/>
            </a:pPr>
            <a:r>
              <a:rPr lang="en-GB" sz="1800" dirty="0">
                <a:latin typeface="STIXGeneral-Regular"/>
              </a:rPr>
              <a:t>	</a:t>
            </a:r>
          </a:p>
          <a:p>
            <a:pPr marL="0" indent="0">
              <a:buNone/>
            </a:pPr>
            <a:endParaRPr lang="en-GB" sz="1800" dirty="0">
              <a:latin typeface="STIXGeneral-Regular"/>
            </a:endParaRPr>
          </a:p>
        </p:txBody>
      </p:sp>
      <p:pic>
        <p:nvPicPr>
          <p:cNvPr id="10" name="Picture 9">
            <a:extLst>
              <a:ext uri="{FF2B5EF4-FFF2-40B4-BE49-F238E27FC236}">
                <a16:creationId xmlns:a16="http://schemas.microsoft.com/office/drawing/2014/main" xmlns="" id="{717D8ECF-94A8-1239-A954-23F80D45BF72}"/>
              </a:ext>
            </a:extLst>
          </p:cNvPr>
          <p:cNvPicPr>
            <a:picLocks noChangeAspect="1"/>
          </p:cNvPicPr>
          <p:nvPr/>
        </p:nvPicPr>
        <p:blipFill rotWithShape="1">
          <a:blip r:embed="rId3">
            <a:extLst>
              <a:ext uri="{28A0092B-C50C-407E-A947-70E740481C1C}">
                <a14:useLocalDpi xmlns:a14="http://schemas.microsoft.com/office/drawing/2010/main" val="0"/>
              </a:ext>
            </a:extLst>
          </a:blip>
          <a:srcRect b="8945"/>
          <a:stretch/>
        </p:blipFill>
        <p:spPr>
          <a:xfrm>
            <a:off x="1173082" y="2253537"/>
            <a:ext cx="5646909" cy="1269839"/>
          </a:xfrm>
          <a:prstGeom prst="rect">
            <a:avLst/>
          </a:prstGeom>
        </p:spPr>
      </p:pic>
    </p:spTree>
    <p:extLst>
      <p:ext uri="{BB962C8B-B14F-4D97-AF65-F5344CB8AC3E}">
        <p14:creationId xmlns:p14="http://schemas.microsoft.com/office/powerpoint/2010/main" val="3867688379"/>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681AA4-6A8F-05FA-D9D6-140318FFB0EA}"/>
              </a:ext>
            </a:extLst>
          </p:cNvPr>
          <p:cNvSpPr>
            <a:spLocks noGrp="1"/>
          </p:cNvSpPr>
          <p:nvPr>
            <p:ph type="title"/>
          </p:nvPr>
        </p:nvSpPr>
        <p:spPr>
          <a:xfrm>
            <a:off x="1366029" y="293452"/>
            <a:ext cx="8976756" cy="1454150"/>
          </a:xfrm>
        </p:spPr>
        <p:txBody>
          <a:bodyPr>
            <a:noAutofit/>
          </a:bodyPr>
          <a:lstStyle/>
          <a:p>
            <a:pPr marR="0" lvl="0" algn="r" defTabSz="914400" rtl="1" eaLnBrk="1" fontAlgn="auto" latinLnBrk="0" hangingPunct="1">
              <a:lnSpc>
                <a:spcPct val="90000"/>
              </a:lnSpc>
              <a:spcBef>
                <a:spcPts val="1200"/>
              </a:spcBef>
              <a:spcAft>
                <a:spcPts val="200"/>
              </a:spcAft>
              <a:buClr>
                <a:srgbClr val="E48312"/>
              </a:buClr>
              <a:buSzPct val="100000"/>
              <a:tabLst/>
              <a:defRPr/>
            </a:pPr>
            <a:r>
              <a:rPr lang="ar-IQ" sz="3200" dirty="0">
                <a:cs typeface="+mn-cs"/>
              </a:rPr>
              <a:t>شرح اثر التعويضات المحتملة </a:t>
            </a:r>
            <a:r>
              <a:rPr lang="en-GB" sz="3200" i="0" u="none" strike="noStrike" baseline="0" dirty="0">
                <a:cs typeface="+mn-cs"/>
              </a:rPr>
              <a:t>CONTINGENT CONSIDERATION (EARNOUTS) </a:t>
            </a:r>
            <a:r>
              <a:rPr lang="ar-IQ" sz="3200" i="0" u="none" strike="noStrike" baseline="0" dirty="0">
                <a:cs typeface="+mn-cs"/>
              </a:rPr>
              <a:t> </a:t>
            </a:r>
            <a:r>
              <a:rPr lang="ar-IQ" sz="3200" dirty="0">
                <a:cs typeface="+mn-cs"/>
              </a:rPr>
              <a:t>على تقييم الاصول المكتسبة من اندماج الاعمال وفق طريقة الاندماج </a:t>
            </a:r>
            <a:r>
              <a:rPr lang="en-GB" sz="3200" dirty="0">
                <a:cs typeface="+mn-cs"/>
              </a:rPr>
              <a:t>acquisition method</a:t>
            </a:r>
            <a:r>
              <a:rPr lang="ar-IQ" sz="3200" dirty="0">
                <a:cs typeface="+mn-cs"/>
              </a:rPr>
              <a:t> - مثال</a:t>
            </a:r>
            <a:endParaRPr kumimoji="0" lang="ar-IQ" sz="320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endParaRPr>
          </a:p>
        </p:txBody>
      </p:sp>
      <p:pic>
        <p:nvPicPr>
          <p:cNvPr id="6" name="Content Placeholder 5">
            <a:extLst>
              <a:ext uri="{FF2B5EF4-FFF2-40B4-BE49-F238E27FC236}">
                <a16:creationId xmlns:a16="http://schemas.microsoft.com/office/drawing/2014/main" xmlns="" id="{7803BE28-FA1D-F663-97EE-8B1ABA6FE662}"/>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0418985" y="239290"/>
            <a:ext cx="1201288" cy="15357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Footer Placeholder 6">
            <a:extLst>
              <a:ext uri="{FF2B5EF4-FFF2-40B4-BE49-F238E27FC236}">
                <a16:creationId xmlns:a16="http://schemas.microsoft.com/office/drawing/2014/main" xmlns="" id="{22983272-0DBE-86A3-3027-0D01C8F74BB3}"/>
              </a:ext>
            </a:extLst>
          </p:cNvPr>
          <p:cNvSpPr>
            <a:spLocks noGrp="1"/>
          </p:cNvSpPr>
          <p:nvPr>
            <p:ph type="ftr" sz="quarter" idx="11"/>
          </p:nvPr>
        </p:nvSpPr>
        <p:spPr>
          <a:xfrm>
            <a:off x="3318179" y="6390475"/>
            <a:ext cx="6196046" cy="365125"/>
          </a:xfrm>
        </p:spPr>
        <p:txBody>
          <a:bodyPr/>
          <a:lstStyle/>
          <a:p>
            <a:r>
              <a:rPr lang="ar-IQ" sz="1600" dirty="0"/>
              <a:t>معد من قبل الطالب احمد جاسم عبدمحمد و علاء الدين عبد الرحمن عثمان - برنامج الدكتوراه</a:t>
            </a:r>
            <a:endParaRPr lang="en-GB" sz="1600" dirty="0"/>
          </a:p>
        </p:txBody>
      </p:sp>
      <p:sp>
        <p:nvSpPr>
          <p:cNvPr id="4" name="Content Placeholder 3">
            <a:extLst>
              <a:ext uri="{FF2B5EF4-FFF2-40B4-BE49-F238E27FC236}">
                <a16:creationId xmlns:a16="http://schemas.microsoft.com/office/drawing/2014/main" xmlns="" id="{E24292F5-8730-9AB7-BC41-015F0CDFEBCA}"/>
              </a:ext>
            </a:extLst>
          </p:cNvPr>
          <p:cNvSpPr>
            <a:spLocks noGrp="1"/>
          </p:cNvSpPr>
          <p:nvPr>
            <p:ph sz="half" idx="2"/>
          </p:nvPr>
        </p:nvSpPr>
        <p:spPr>
          <a:xfrm>
            <a:off x="1173082" y="1848500"/>
            <a:ext cx="10100345" cy="4441077"/>
          </a:xfrm>
        </p:spPr>
        <p:txBody>
          <a:bodyPr>
            <a:normAutofit/>
          </a:bodyPr>
          <a:lstStyle/>
          <a:p>
            <a:pPr marL="0" indent="0">
              <a:buNone/>
            </a:pPr>
            <a:r>
              <a:rPr lang="en-GB" sz="1800" dirty="0">
                <a:latin typeface="STIXGeneral-Regular"/>
              </a:rPr>
              <a:t>then the P company paid this amount as cash, following entry should be recorded:</a:t>
            </a:r>
          </a:p>
          <a:p>
            <a:pPr marL="0" indent="0">
              <a:buNone/>
            </a:pPr>
            <a:r>
              <a:rPr lang="en-GB" sz="1800" dirty="0">
                <a:latin typeface="STIXGeneral-Regular"/>
              </a:rPr>
              <a:t>		Contingent Consideration 	 100,000</a:t>
            </a:r>
          </a:p>
          <a:p>
            <a:pPr marL="0" indent="0">
              <a:buNone/>
            </a:pPr>
            <a:r>
              <a:rPr lang="en-GB" sz="1800" dirty="0">
                <a:latin typeface="STIXGeneral-Regular"/>
              </a:rPr>
              <a:t>		           Cash 			100,000</a:t>
            </a:r>
          </a:p>
          <a:p>
            <a:pPr marL="0" indent="0">
              <a:buNone/>
            </a:pPr>
            <a:endParaRPr lang="en-GB" sz="1800" dirty="0">
              <a:latin typeface="STIXGeneral-Regular"/>
            </a:endParaRPr>
          </a:p>
          <a:p>
            <a:pPr marL="0" indent="0">
              <a:buNone/>
            </a:pPr>
            <a:r>
              <a:rPr lang="en-GB" sz="1800" dirty="0">
                <a:latin typeface="STIXGeneral-Regular"/>
              </a:rPr>
              <a:t>	On the other hand, it has become unlikely that either target will be met, P Company should remove the liability, and would make the following entry:</a:t>
            </a:r>
          </a:p>
          <a:p>
            <a:pPr marL="0" indent="0">
              <a:buNone/>
            </a:pPr>
            <a:r>
              <a:rPr lang="en-GB" sz="1800" dirty="0">
                <a:latin typeface="STIXGeneral-Regular"/>
              </a:rPr>
              <a:t>		</a:t>
            </a:r>
            <a:r>
              <a:rPr lang="en-GB" sz="1800" b="1" dirty="0">
                <a:latin typeface="STIXGeneral-Regular"/>
              </a:rPr>
              <a:t>Decrease in Liability:</a:t>
            </a:r>
          </a:p>
          <a:p>
            <a:pPr marL="0" indent="0">
              <a:buNone/>
            </a:pPr>
            <a:r>
              <a:rPr lang="en-GB" sz="1800" dirty="0">
                <a:latin typeface="STIXGeneral-Regular"/>
              </a:rPr>
              <a:t>			Contingent Consideration                                     60,000</a:t>
            </a:r>
          </a:p>
          <a:p>
            <a:pPr marL="0" indent="0">
              <a:buNone/>
            </a:pPr>
            <a:r>
              <a:rPr lang="en-GB" sz="1800" dirty="0">
                <a:latin typeface="STIXGeneral-Regular"/>
              </a:rPr>
              <a:t>				Gain from Contingent consideration             60,000</a:t>
            </a:r>
          </a:p>
          <a:p>
            <a:pPr marL="0" indent="0">
              <a:buNone/>
            </a:pPr>
            <a:r>
              <a:rPr lang="en-GB" sz="1800" dirty="0">
                <a:latin typeface="STIXGeneral-Regular"/>
              </a:rPr>
              <a:t> </a:t>
            </a:r>
          </a:p>
        </p:txBody>
      </p:sp>
    </p:spTree>
    <p:extLst>
      <p:ext uri="{BB962C8B-B14F-4D97-AF65-F5344CB8AC3E}">
        <p14:creationId xmlns:p14="http://schemas.microsoft.com/office/powerpoint/2010/main" val="3649494169"/>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681AA4-6A8F-05FA-D9D6-140318FFB0EA}"/>
              </a:ext>
            </a:extLst>
          </p:cNvPr>
          <p:cNvSpPr>
            <a:spLocks noGrp="1"/>
          </p:cNvSpPr>
          <p:nvPr>
            <p:ph type="title"/>
          </p:nvPr>
        </p:nvSpPr>
        <p:spPr>
          <a:xfrm>
            <a:off x="1366029" y="293452"/>
            <a:ext cx="8976756" cy="1454150"/>
          </a:xfrm>
        </p:spPr>
        <p:txBody>
          <a:bodyPr>
            <a:noAutofit/>
          </a:bodyPr>
          <a:lstStyle/>
          <a:p>
            <a:pPr marR="0" lvl="0" algn="r" defTabSz="914400" rtl="1" eaLnBrk="1" fontAlgn="auto" latinLnBrk="0" hangingPunct="1">
              <a:lnSpc>
                <a:spcPct val="90000"/>
              </a:lnSpc>
              <a:spcBef>
                <a:spcPts val="1200"/>
              </a:spcBef>
              <a:spcAft>
                <a:spcPts val="200"/>
              </a:spcAft>
              <a:buClr>
                <a:srgbClr val="E48312"/>
              </a:buClr>
              <a:buSzPct val="100000"/>
              <a:tabLst/>
              <a:defRPr/>
            </a:pPr>
            <a:r>
              <a:rPr lang="ar-IQ" sz="3200" dirty="0">
                <a:cs typeface="+mn-cs"/>
              </a:rPr>
              <a:t>شرح اثر التعويضات المحتملة </a:t>
            </a:r>
            <a:r>
              <a:rPr lang="en-GB" sz="3200" i="0" u="none" strike="noStrike" baseline="0" dirty="0">
                <a:cs typeface="+mn-cs"/>
              </a:rPr>
              <a:t>CONTINGENT CONSIDERATION (EARNOUTS) </a:t>
            </a:r>
            <a:r>
              <a:rPr lang="ar-IQ" sz="3200" i="0" u="none" strike="noStrike" baseline="0" dirty="0">
                <a:cs typeface="+mn-cs"/>
              </a:rPr>
              <a:t> </a:t>
            </a:r>
            <a:r>
              <a:rPr lang="ar-IQ" sz="3200" dirty="0">
                <a:cs typeface="+mn-cs"/>
              </a:rPr>
              <a:t>على تقييم الاصول المكتسبة من اندماج الاعمال وفق طريقة الاندماج </a:t>
            </a:r>
            <a:r>
              <a:rPr lang="en-GB" sz="3200" dirty="0">
                <a:cs typeface="+mn-cs"/>
              </a:rPr>
              <a:t>acquisition method</a:t>
            </a:r>
            <a:r>
              <a:rPr lang="ar-IQ" sz="3200" dirty="0">
                <a:cs typeface="+mn-cs"/>
              </a:rPr>
              <a:t> - مثال</a:t>
            </a:r>
            <a:endParaRPr kumimoji="0" lang="ar-IQ" sz="320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endParaRPr>
          </a:p>
        </p:txBody>
      </p:sp>
      <p:pic>
        <p:nvPicPr>
          <p:cNvPr id="6" name="Content Placeholder 5">
            <a:extLst>
              <a:ext uri="{FF2B5EF4-FFF2-40B4-BE49-F238E27FC236}">
                <a16:creationId xmlns:a16="http://schemas.microsoft.com/office/drawing/2014/main" xmlns="" id="{7803BE28-FA1D-F663-97EE-8B1ABA6FE662}"/>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0418985" y="239290"/>
            <a:ext cx="1201288" cy="15357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Footer Placeholder 6">
            <a:extLst>
              <a:ext uri="{FF2B5EF4-FFF2-40B4-BE49-F238E27FC236}">
                <a16:creationId xmlns:a16="http://schemas.microsoft.com/office/drawing/2014/main" xmlns="" id="{22983272-0DBE-86A3-3027-0D01C8F74BB3}"/>
              </a:ext>
            </a:extLst>
          </p:cNvPr>
          <p:cNvSpPr>
            <a:spLocks noGrp="1"/>
          </p:cNvSpPr>
          <p:nvPr>
            <p:ph type="ftr" sz="quarter" idx="11"/>
          </p:nvPr>
        </p:nvSpPr>
        <p:spPr>
          <a:xfrm>
            <a:off x="3318179" y="6390475"/>
            <a:ext cx="6196046" cy="365125"/>
          </a:xfrm>
        </p:spPr>
        <p:txBody>
          <a:bodyPr/>
          <a:lstStyle/>
          <a:p>
            <a:r>
              <a:rPr lang="ar-IQ" sz="1600" dirty="0"/>
              <a:t>معد من قبل الطالب احمد جاسم عبدمحمد و علاء الدين عبد الرحمن عثمان - برنامج الدكتوراه</a:t>
            </a:r>
            <a:endParaRPr lang="en-GB" sz="1600" dirty="0"/>
          </a:p>
        </p:txBody>
      </p:sp>
      <p:sp>
        <p:nvSpPr>
          <p:cNvPr id="4" name="Content Placeholder 3">
            <a:extLst>
              <a:ext uri="{FF2B5EF4-FFF2-40B4-BE49-F238E27FC236}">
                <a16:creationId xmlns:a16="http://schemas.microsoft.com/office/drawing/2014/main" xmlns="" id="{E24292F5-8730-9AB7-BC41-015F0CDFEBCA}"/>
              </a:ext>
            </a:extLst>
          </p:cNvPr>
          <p:cNvSpPr>
            <a:spLocks noGrp="1"/>
          </p:cNvSpPr>
          <p:nvPr>
            <p:ph sz="half" idx="2"/>
          </p:nvPr>
        </p:nvSpPr>
        <p:spPr>
          <a:xfrm>
            <a:off x="1223416" y="1764610"/>
            <a:ext cx="10100345" cy="4441077"/>
          </a:xfrm>
        </p:spPr>
        <p:txBody>
          <a:bodyPr>
            <a:normAutofit/>
          </a:bodyPr>
          <a:lstStyle/>
          <a:p>
            <a:pPr algn="l"/>
            <a:r>
              <a:rPr lang="en-GB" sz="1600" b="1" i="1" u="none" strike="noStrike" baseline="0" dirty="0"/>
              <a:t>Contingent consideration classified as equity: </a:t>
            </a:r>
            <a:r>
              <a:rPr lang="en-GB" sz="1600" b="0" i="0" u="none" strike="noStrike" baseline="0" dirty="0"/>
              <a:t>Suppose that in the previous example, P Company agreed to issue an additional 10,000 shares of $1 par value common stock to the former stockholders of S Company if the post-combination revenues over the next two years equalled or exceeded $800,000. The fair value of the contingent consideration was estimated to be $40,000. P Company should make the following entry on the date of acquisition:</a:t>
            </a:r>
          </a:p>
          <a:p>
            <a:pPr algn="l"/>
            <a:endParaRPr lang="en-GB" sz="1800" b="0" i="0" u="none" strike="noStrike" baseline="0" dirty="0">
              <a:latin typeface="STIXGeneral-Regular"/>
            </a:endParaRPr>
          </a:p>
          <a:p>
            <a:pPr marL="0" indent="0" algn="l">
              <a:buNone/>
            </a:pPr>
            <a:endParaRPr lang="en-GB" sz="1800" dirty="0">
              <a:latin typeface="STIXGeneral-Regular"/>
            </a:endParaRPr>
          </a:p>
        </p:txBody>
      </p:sp>
      <p:pic>
        <p:nvPicPr>
          <p:cNvPr id="5" name="Picture 4">
            <a:extLst>
              <a:ext uri="{FF2B5EF4-FFF2-40B4-BE49-F238E27FC236}">
                <a16:creationId xmlns:a16="http://schemas.microsoft.com/office/drawing/2014/main" xmlns="" id="{DA770A4F-E8CB-6B3F-B1EC-659715973B95}"/>
              </a:ext>
            </a:extLst>
          </p:cNvPr>
          <p:cNvPicPr>
            <a:picLocks noChangeAspect="1"/>
          </p:cNvPicPr>
          <p:nvPr/>
        </p:nvPicPr>
        <p:blipFill rotWithShape="1">
          <a:blip r:embed="rId3">
            <a:extLst>
              <a:ext uri="{28A0092B-C50C-407E-A947-70E740481C1C}">
                <a14:useLocalDpi xmlns:a14="http://schemas.microsoft.com/office/drawing/2010/main" val="0"/>
              </a:ext>
            </a:extLst>
          </a:blip>
          <a:srcRect t="2361"/>
          <a:stretch/>
        </p:blipFill>
        <p:spPr>
          <a:xfrm>
            <a:off x="1366029" y="2692865"/>
            <a:ext cx="7769582" cy="3573010"/>
          </a:xfrm>
          <a:prstGeom prst="rect">
            <a:avLst/>
          </a:prstGeom>
        </p:spPr>
      </p:pic>
    </p:spTree>
    <p:extLst>
      <p:ext uri="{BB962C8B-B14F-4D97-AF65-F5344CB8AC3E}">
        <p14:creationId xmlns:p14="http://schemas.microsoft.com/office/powerpoint/2010/main" val="17208044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681AA4-6A8F-05FA-D9D6-140318FFB0EA}"/>
              </a:ext>
            </a:extLst>
          </p:cNvPr>
          <p:cNvSpPr>
            <a:spLocks noGrp="1"/>
          </p:cNvSpPr>
          <p:nvPr>
            <p:ph type="title"/>
          </p:nvPr>
        </p:nvSpPr>
        <p:spPr>
          <a:xfrm>
            <a:off x="1366029" y="293452"/>
            <a:ext cx="8976756" cy="1454150"/>
          </a:xfrm>
        </p:spPr>
        <p:txBody>
          <a:bodyPr>
            <a:noAutofit/>
          </a:bodyPr>
          <a:lstStyle/>
          <a:p>
            <a:pPr algn="r" rtl="1"/>
            <a:r>
              <a:rPr lang="ar-IQ" sz="3200" dirty="0">
                <a:cs typeface="+mn-cs"/>
              </a:rPr>
              <a:t>شرح الاندماج من خلال الرفع المالي </a:t>
            </a:r>
            <a:r>
              <a:rPr lang="en-GB" sz="3200" b="0" i="0" u="none" strike="noStrike" baseline="0" dirty="0">
                <a:latin typeface="STIXGeneral-Regular"/>
                <a:cs typeface="+mn-cs"/>
              </a:rPr>
              <a:t>leveraged buyout</a:t>
            </a:r>
            <a:r>
              <a:rPr lang="ar-IQ" sz="3200" b="0" i="0" u="none" strike="noStrike" baseline="0" dirty="0">
                <a:latin typeface="STIXGeneral-Regular"/>
                <a:cs typeface="+mn-cs"/>
              </a:rPr>
              <a:t>.</a:t>
            </a:r>
          </a:p>
        </p:txBody>
      </p:sp>
      <p:pic>
        <p:nvPicPr>
          <p:cNvPr id="6" name="Content Placeholder 5">
            <a:extLst>
              <a:ext uri="{FF2B5EF4-FFF2-40B4-BE49-F238E27FC236}">
                <a16:creationId xmlns:a16="http://schemas.microsoft.com/office/drawing/2014/main" xmlns="" id="{7803BE28-FA1D-F663-97EE-8B1ABA6FE662}"/>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0418985" y="211864"/>
            <a:ext cx="1201288" cy="15357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Footer Placeholder 6">
            <a:extLst>
              <a:ext uri="{FF2B5EF4-FFF2-40B4-BE49-F238E27FC236}">
                <a16:creationId xmlns:a16="http://schemas.microsoft.com/office/drawing/2014/main" xmlns="" id="{22983272-0DBE-86A3-3027-0D01C8F74BB3}"/>
              </a:ext>
            </a:extLst>
          </p:cNvPr>
          <p:cNvSpPr>
            <a:spLocks noGrp="1"/>
          </p:cNvSpPr>
          <p:nvPr>
            <p:ph type="ftr" sz="quarter" idx="11"/>
          </p:nvPr>
        </p:nvSpPr>
        <p:spPr>
          <a:xfrm>
            <a:off x="3318179" y="6390475"/>
            <a:ext cx="6196046" cy="365125"/>
          </a:xfrm>
        </p:spPr>
        <p:txBody>
          <a:bodyPr/>
          <a:lstStyle/>
          <a:p>
            <a:r>
              <a:rPr lang="ar-IQ" sz="1600" dirty="0"/>
              <a:t>معد من قبل الطالب احمد جاسم عبدمحمد و علاء الدين عبد الرحمن عثمان - برنامج الدكتوراه</a:t>
            </a:r>
            <a:endParaRPr lang="en-GB" sz="1600" dirty="0"/>
          </a:p>
        </p:txBody>
      </p:sp>
      <p:sp>
        <p:nvSpPr>
          <p:cNvPr id="4" name="Content Placeholder 3">
            <a:extLst>
              <a:ext uri="{FF2B5EF4-FFF2-40B4-BE49-F238E27FC236}">
                <a16:creationId xmlns:a16="http://schemas.microsoft.com/office/drawing/2014/main" xmlns="" id="{E24292F5-8730-9AB7-BC41-015F0CDFEBCA}"/>
              </a:ext>
            </a:extLst>
          </p:cNvPr>
          <p:cNvSpPr>
            <a:spLocks noGrp="1"/>
          </p:cNvSpPr>
          <p:nvPr>
            <p:ph sz="half" idx="2"/>
          </p:nvPr>
        </p:nvSpPr>
        <p:spPr>
          <a:xfrm>
            <a:off x="1366029" y="1949397"/>
            <a:ext cx="10100345" cy="4441077"/>
          </a:xfrm>
        </p:spPr>
        <p:txBody>
          <a:bodyPr>
            <a:normAutofit/>
          </a:bodyPr>
          <a:lstStyle/>
          <a:p>
            <a:pPr marL="0" indent="0" algn="justLow" rtl="1">
              <a:buNone/>
            </a:pPr>
            <a:r>
              <a:rPr lang="ar-IQ" sz="1800" dirty="0">
                <a:latin typeface="STIXGeneral-Regular"/>
              </a:rPr>
              <a:t>تحدث عملية الاستحواذ بالرفع المالي او الرافعة المالية (</a:t>
            </a:r>
            <a:r>
              <a:rPr lang="en-GB" sz="1800" dirty="0">
                <a:latin typeface="STIXGeneral-Regular"/>
              </a:rPr>
              <a:t>LBO</a:t>
            </a:r>
            <a:r>
              <a:rPr lang="ar-IQ" sz="1800" dirty="0">
                <a:latin typeface="STIXGeneral-Regular"/>
              </a:rPr>
              <a:t>) عندما تقوم مجموعة من الموظفين (عادة الادارة العليا في الشركة) ومستثمرون اخرون من خارج الشركة بأنشاء شركة جديدة للحصول على جميع الاسهم القابلة للتصويت للشركة التي يعملون بها.</a:t>
            </a:r>
          </a:p>
          <a:p>
            <a:pPr marL="0" indent="0" algn="justLow" rtl="1">
              <a:buNone/>
            </a:pPr>
            <a:r>
              <a:rPr lang="ar-IQ" sz="1800" dirty="0">
                <a:latin typeface="STIXGeneral-Regular"/>
              </a:rPr>
              <a:t>حيث يساهم مجموعة الموظفين من خلال الاسهم التي يمتلكوها في الشركة فضلاً عن اقتراض المال من اجل شراء الاسهم القابلة للتصويت المتبقية ومن ثم يتم دمج الشركة القديمة بالشركة الجديدة، وتعتبر الاندماج من خلال الرفع المالي احد طرق الدفاع عن الشركة من السيطرة عليها من قبل شركة غير مرغوب بها.</a:t>
            </a:r>
          </a:p>
          <a:p>
            <a:pPr marL="0" indent="0" algn="justLow" rtl="1">
              <a:buNone/>
            </a:pPr>
            <a:r>
              <a:rPr lang="ar-IQ" sz="1800" dirty="0">
                <a:latin typeface="STIXGeneral-Regular"/>
              </a:rPr>
              <a:t> وينتج عن هذه العملية تساؤل محاسبي متعلق بتقييم الاصول (هل يكون بالقيمة العادلة او بالقيمة الدفترية)، حيث كنت القاعدة العامة المتبعة هي عدم النظر الى هذه العملية كاندماج اعمال (</a:t>
            </a:r>
            <a:r>
              <a:rPr lang="en-US" sz="1800" dirty="0">
                <a:latin typeface="STIXGeneral-Regular"/>
              </a:rPr>
              <a:t>Business Combinations</a:t>
            </a:r>
            <a:r>
              <a:rPr lang="ar-IQ" sz="1800" dirty="0">
                <a:latin typeface="STIXGeneral-Regular"/>
              </a:rPr>
              <a:t>).</a:t>
            </a:r>
          </a:p>
          <a:p>
            <a:pPr marL="0" indent="0" algn="justLow" rtl="1">
              <a:buNone/>
            </a:pPr>
            <a:r>
              <a:rPr lang="ar-IQ" sz="1800" dirty="0">
                <a:latin typeface="STIXGeneral-Regular"/>
              </a:rPr>
              <a:t>ومن خلال المعيار </a:t>
            </a:r>
            <a:r>
              <a:rPr lang="en-US" sz="1800" dirty="0">
                <a:latin typeface="STIXGeneral-Regular"/>
              </a:rPr>
              <a:t>FASB 141R</a:t>
            </a:r>
            <a:r>
              <a:rPr lang="ar-IQ" sz="1800" dirty="0">
                <a:latin typeface="STIXGeneral-Regular"/>
              </a:rPr>
              <a:t> تمت الاشارة الى انه يجب النظر الى عمليات الرفع المالي (</a:t>
            </a:r>
            <a:r>
              <a:rPr lang="en-US" sz="1800" dirty="0">
                <a:latin typeface="STIXGeneral-Regular"/>
              </a:rPr>
              <a:t>LBO</a:t>
            </a:r>
            <a:r>
              <a:rPr lang="ar-IQ" sz="1800" dirty="0">
                <a:latin typeface="STIXGeneral-Regular"/>
              </a:rPr>
              <a:t>) على انها اندماج اعمال (</a:t>
            </a:r>
            <a:r>
              <a:rPr lang="en-US" sz="1800" dirty="0">
                <a:latin typeface="STIXGeneral-Regular"/>
              </a:rPr>
              <a:t>Business combinations</a:t>
            </a:r>
            <a:r>
              <a:rPr lang="ar-IQ" sz="1800" dirty="0">
                <a:latin typeface="STIXGeneral-Regular"/>
              </a:rPr>
              <a:t>) وبالتالي تطبيق الاجراءات المحاسبية المتعلقة باندماج الاعمال.</a:t>
            </a:r>
            <a:endParaRPr lang="en-GB" sz="1800" dirty="0">
              <a:latin typeface="STIXGeneral-Regular"/>
            </a:endParaRPr>
          </a:p>
          <a:p>
            <a:pPr marL="0" indent="0" algn="justLow">
              <a:buNone/>
            </a:pPr>
            <a:r>
              <a:rPr lang="en-GB" sz="1800" dirty="0">
                <a:latin typeface="STIXGeneral-Regular"/>
              </a:rPr>
              <a:t> </a:t>
            </a:r>
          </a:p>
        </p:txBody>
      </p:sp>
    </p:spTree>
    <p:extLst>
      <p:ext uri="{BB962C8B-B14F-4D97-AF65-F5344CB8AC3E}">
        <p14:creationId xmlns:p14="http://schemas.microsoft.com/office/powerpoint/2010/main" val="466673042"/>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681AA4-6A8F-05FA-D9D6-140318FFB0EA}"/>
              </a:ext>
            </a:extLst>
          </p:cNvPr>
          <p:cNvSpPr>
            <a:spLocks noGrp="1"/>
          </p:cNvSpPr>
          <p:nvPr>
            <p:ph type="title"/>
          </p:nvPr>
        </p:nvSpPr>
        <p:spPr>
          <a:xfrm>
            <a:off x="1366029" y="293452"/>
            <a:ext cx="8976756" cy="1454150"/>
          </a:xfrm>
        </p:spPr>
        <p:txBody>
          <a:bodyPr>
            <a:noAutofit/>
          </a:bodyPr>
          <a:lstStyle/>
          <a:p>
            <a:pPr algn="r" rtl="1"/>
            <a:r>
              <a:rPr lang="ar-IQ" sz="3200" dirty="0">
                <a:cs typeface="+mn-cs"/>
              </a:rPr>
              <a:t>شرح متطلبات الابلاغ المالي وفق المباديء المقبولة قبولا عاما الحالية </a:t>
            </a:r>
            <a:r>
              <a:rPr lang="en-GB" sz="3200" dirty="0">
                <a:cs typeface="+mn-cs"/>
              </a:rPr>
              <a:t>GAAP</a:t>
            </a:r>
            <a:r>
              <a:rPr lang="ar-IQ" sz="3200" dirty="0">
                <a:cs typeface="+mn-cs"/>
              </a:rPr>
              <a:t> المتعلقة باندماج الاعمال خلال سنة معينة.</a:t>
            </a:r>
          </a:p>
        </p:txBody>
      </p:sp>
      <p:pic>
        <p:nvPicPr>
          <p:cNvPr id="6" name="Content Placeholder 5">
            <a:extLst>
              <a:ext uri="{FF2B5EF4-FFF2-40B4-BE49-F238E27FC236}">
                <a16:creationId xmlns:a16="http://schemas.microsoft.com/office/drawing/2014/main" xmlns="" id="{7803BE28-FA1D-F663-97EE-8B1ABA6FE662}"/>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0418985" y="239290"/>
            <a:ext cx="1201288" cy="15357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Footer Placeholder 6">
            <a:extLst>
              <a:ext uri="{FF2B5EF4-FFF2-40B4-BE49-F238E27FC236}">
                <a16:creationId xmlns:a16="http://schemas.microsoft.com/office/drawing/2014/main" xmlns="" id="{22983272-0DBE-86A3-3027-0D01C8F74BB3}"/>
              </a:ext>
            </a:extLst>
          </p:cNvPr>
          <p:cNvSpPr>
            <a:spLocks noGrp="1"/>
          </p:cNvSpPr>
          <p:nvPr>
            <p:ph type="ftr" sz="quarter" idx="11"/>
          </p:nvPr>
        </p:nvSpPr>
        <p:spPr>
          <a:xfrm>
            <a:off x="3318179" y="6390475"/>
            <a:ext cx="6196046" cy="365125"/>
          </a:xfrm>
        </p:spPr>
        <p:txBody>
          <a:bodyPr/>
          <a:lstStyle/>
          <a:p>
            <a:r>
              <a:rPr lang="ar-IQ" sz="1600" dirty="0"/>
              <a:t>معد من قبل الطالب احمد جاسم عبدمحمد و علاء الدين عبد الرحمن عثمان - برنامج الدكتوراه</a:t>
            </a:r>
            <a:endParaRPr lang="en-GB" sz="1600" dirty="0"/>
          </a:p>
        </p:txBody>
      </p:sp>
      <p:sp>
        <p:nvSpPr>
          <p:cNvPr id="4" name="Content Placeholder 3">
            <a:extLst>
              <a:ext uri="{FF2B5EF4-FFF2-40B4-BE49-F238E27FC236}">
                <a16:creationId xmlns:a16="http://schemas.microsoft.com/office/drawing/2014/main" xmlns="" id="{E24292F5-8730-9AB7-BC41-015F0CDFEBCA}"/>
              </a:ext>
            </a:extLst>
          </p:cNvPr>
          <p:cNvSpPr>
            <a:spLocks noGrp="1"/>
          </p:cNvSpPr>
          <p:nvPr>
            <p:ph sz="half" idx="2"/>
          </p:nvPr>
        </p:nvSpPr>
        <p:spPr>
          <a:xfrm>
            <a:off x="1366029" y="1949397"/>
            <a:ext cx="10100345" cy="4441077"/>
          </a:xfrm>
        </p:spPr>
        <p:txBody>
          <a:bodyPr>
            <a:normAutofit lnSpcReduction="10000"/>
          </a:bodyPr>
          <a:lstStyle/>
          <a:p>
            <a:pPr marL="0" indent="0" algn="r" rtl="1">
              <a:buNone/>
            </a:pPr>
            <a:r>
              <a:rPr lang="ar-IQ" sz="1800" dirty="0">
                <a:latin typeface="STIXGeneral-Regular"/>
              </a:rPr>
              <a:t>ينص معيار </a:t>
            </a:r>
            <a:r>
              <a:rPr lang="en-GB" sz="1800" dirty="0">
                <a:latin typeface="STIXGeneral-Regular"/>
              </a:rPr>
              <a:t>FASB ASC paragraph 805</a:t>
            </a:r>
            <a:r>
              <a:rPr lang="ar-IQ" sz="1800" dirty="0">
                <a:latin typeface="STIXGeneral-Regular"/>
              </a:rPr>
              <a:t>، ينبغي على الشركة المستحوذة الافصاح عن المعلومات التالية خلال الفترة المالية التي يتم فيها الاستحواذ على شركة اخرى </a:t>
            </a:r>
          </a:p>
          <a:p>
            <a:pPr marL="342900" indent="-342900" algn="r" rtl="1">
              <a:buFont typeface="+mj-lt"/>
              <a:buAutoNum type="arabicPeriod"/>
            </a:pPr>
            <a:r>
              <a:rPr lang="ar-IQ" sz="1800" dirty="0">
                <a:latin typeface="STIXGeneral-Regular"/>
              </a:rPr>
              <a:t>اسم و وصف الشركة المكتسبة.</a:t>
            </a:r>
          </a:p>
          <a:p>
            <a:pPr marL="342900" indent="-342900" algn="r" rtl="1">
              <a:buFont typeface="+mj-lt"/>
              <a:buAutoNum type="arabicPeriod"/>
            </a:pPr>
            <a:r>
              <a:rPr lang="ar-IQ" sz="1800" dirty="0">
                <a:latin typeface="STIXGeneral-Regular"/>
              </a:rPr>
              <a:t>تاريخ الاكتساب او الاستحواذ.</a:t>
            </a:r>
          </a:p>
          <a:p>
            <a:pPr marL="342900" indent="-342900" algn="r" rtl="1">
              <a:buFont typeface="+mj-lt"/>
              <a:buAutoNum type="arabicPeriod"/>
            </a:pPr>
            <a:r>
              <a:rPr lang="ar-IQ" sz="1800" dirty="0">
                <a:latin typeface="STIXGeneral-Regular"/>
              </a:rPr>
              <a:t>نسبة الاسهم القابلة للتصويت المكتسبة.</a:t>
            </a:r>
          </a:p>
          <a:p>
            <a:pPr marL="342900" indent="-342900" algn="r" rtl="1">
              <a:buFont typeface="+mj-lt"/>
              <a:buAutoNum type="arabicPeriod"/>
            </a:pPr>
            <a:r>
              <a:rPr lang="ar-IQ" sz="1800" dirty="0">
                <a:latin typeface="STIXGeneral-Regular"/>
              </a:rPr>
              <a:t>الاسباب الرئيسية للاندماج، بما في ذلك وصف العوامل التي ساهمت في الاعتراف بالشهرة.</a:t>
            </a:r>
          </a:p>
          <a:p>
            <a:pPr marL="342900" indent="-342900" algn="r" rtl="1">
              <a:buFont typeface="+mj-lt"/>
              <a:buAutoNum type="arabicPeriod"/>
            </a:pPr>
            <a:r>
              <a:rPr lang="ar-IQ" sz="1800" dirty="0">
                <a:latin typeface="STIXGeneral-Regular"/>
              </a:rPr>
              <a:t>القيمة العادلة للشركة المكتسبة واسس قياس تلك القيمة في تاريخ الشراء.</a:t>
            </a:r>
          </a:p>
          <a:p>
            <a:pPr marL="342900" indent="-342900" algn="r" rtl="1">
              <a:buFont typeface="+mj-lt"/>
              <a:buAutoNum type="arabicPeriod"/>
            </a:pPr>
            <a:r>
              <a:rPr lang="ar-IQ" sz="1800" dirty="0">
                <a:latin typeface="STIXGeneral-Regular"/>
              </a:rPr>
              <a:t>القيمة العادلة للتعويضات المحتملة، بما في ذلك القيمة العادلة لكل فئة رئيسية من التعويضات المحتملة.</a:t>
            </a:r>
          </a:p>
          <a:p>
            <a:pPr marL="342900" indent="-342900" algn="r" rtl="1">
              <a:buFont typeface="+mj-lt"/>
              <a:buAutoNum type="arabicPeriod"/>
            </a:pPr>
            <a:r>
              <a:rPr lang="ar-IQ" sz="1800" dirty="0">
                <a:latin typeface="STIXGeneral-Regular"/>
              </a:rPr>
              <a:t>المبالغ المعترف بها في تاريخ الاكتساب لكل الموجودات المكتسبة والالتزامات المتعهد بها على ان تعرض بشكل ميزانية عمومية مختصرة.</a:t>
            </a:r>
          </a:p>
          <a:p>
            <a:pPr marL="342900" indent="-342900" algn="r" rtl="1">
              <a:buFont typeface="+mj-lt"/>
              <a:buAutoNum type="arabicPeriod"/>
            </a:pPr>
            <a:r>
              <a:rPr lang="ar-IQ" sz="1800" dirty="0">
                <a:latin typeface="STIXGeneral-Regular"/>
              </a:rPr>
              <a:t>الحد الاقصى للدفعات </a:t>
            </a:r>
            <a:r>
              <a:rPr lang="ar-IQ" sz="1800">
                <a:latin typeface="STIXGeneral-Regular"/>
              </a:rPr>
              <a:t>المستقبلية المحتملة التي يتوجب على الشركة المستحوذة القيام بها وفقاً لاتفاقية الاستحواذ او الشراء.  </a:t>
            </a:r>
            <a:endParaRPr lang="en-GB" sz="1800" dirty="0">
              <a:latin typeface="STIXGeneral-Regular"/>
            </a:endParaRPr>
          </a:p>
          <a:p>
            <a:pPr marL="0" indent="0" algn="l">
              <a:buNone/>
            </a:pPr>
            <a:r>
              <a:rPr lang="en-GB" sz="1800" dirty="0">
                <a:latin typeface="STIXGeneral-Regular"/>
              </a:rPr>
              <a:t> </a:t>
            </a:r>
          </a:p>
        </p:txBody>
      </p:sp>
    </p:spTree>
    <p:extLst>
      <p:ext uri="{BB962C8B-B14F-4D97-AF65-F5344CB8AC3E}">
        <p14:creationId xmlns:p14="http://schemas.microsoft.com/office/powerpoint/2010/main" val="122825405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681AA4-6A8F-05FA-D9D6-140318FFB0EA}"/>
              </a:ext>
            </a:extLst>
          </p:cNvPr>
          <p:cNvSpPr>
            <a:spLocks noGrp="1"/>
          </p:cNvSpPr>
          <p:nvPr>
            <p:ph type="title"/>
          </p:nvPr>
        </p:nvSpPr>
        <p:spPr>
          <a:xfrm>
            <a:off x="467589" y="293452"/>
            <a:ext cx="9875196" cy="1454150"/>
          </a:xfrm>
        </p:spPr>
        <p:txBody>
          <a:bodyPr>
            <a:noAutofit/>
          </a:bodyPr>
          <a:lstStyle/>
          <a:p>
            <a:pPr algn="r" rtl="1"/>
            <a:r>
              <a:rPr lang="ar-IQ" sz="3200" dirty="0"/>
              <a:t>شرح كيفية الابلاغ عن المصاريف المتعلقة بالاندماج.</a:t>
            </a:r>
          </a:p>
        </p:txBody>
      </p:sp>
      <p:pic>
        <p:nvPicPr>
          <p:cNvPr id="6" name="Content Placeholder 5">
            <a:extLst>
              <a:ext uri="{FF2B5EF4-FFF2-40B4-BE49-F238E27FC236}">
                <a16:creationId xmlns:a16="http://schemas.microsoft.com/office/drawing/2014/main" xmlns="" id="{7803BE28-FA1D-F663-97EE-8B1ABA6FE662}"/>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0418985" y="239290"/>
            <a:ext cx="1201288" cy="15357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Content Placeholder 3">
            <a:extLst>
              <a:ext uri="{FF2B5EF4-FFF2-40B4-BE49-F238E27FC236}">
                <a16:creationId xmlns:a16="http://schemas.microsoft.com/office/drawing/2014/main" xmlns="" id="{E24292F5-8730-9AB7-BC41-015F0CDFEBCA}"/>
              </a:ext>
            </a:extLst>
          </p:cNvPr>
          <p:cNvSpPr>
            <a:spLocks noGrp="1"/>
          </p:cNvSpPr>
          <p:nvPr>
            <p:ph sz="half" idx="2"/>
          </p:nvPr>
        </p:nvSpPr>
        <p:spPr>
          <a:xfrm>
            <a:off x="1366029" y="1949398"/>
            <a:ext cx="10100345" cy="4023360"/>
          </a:xfrm>
        </p:spPr>
        <p:txBody>
          <a:bodyPr>
            <a:normAutofit/>
          </a:bodyPr>
          <a:lstStyle/>
          <a:p>
            <a:pPr algn="justLow" rtl="1"/>
            <a:r>
              <a:rPr lang="ar-IQ" sz="1800" dirty="0">
                <a:latin typeface="STIXGeneral-Regular"/>
              </a:rPr>
              <a:t>بموجب مجلس معايير المحاسبة المالية </a:t>
            </a:r>
            <a:r>
              <a:rPr lang="en-GB" sz="1800" dirty="0">
                <a:latin typeface="STIXGeneral-Regular"/>
              </a:rPr>
              <a:t>FASB</a:t>
            </a:r>
            <a:r>
              <a:rPr lang="ar-IQ" sz="1800" dirty="0">
                <a:latin typeface="STIXGeneral-Regular"/>
              </a:rPr>
              <a:t> معيار رقم 805، فأن المصاريف المتعلقة بالاندماج سواء كانت مصاريف مباشرة او غير مباشرة فأنها تستبعد من المقابل المدفوع للاستحواذ ويتم الاعتراف بها على انها مصاريف عند حدوثها وذلك لان هذه المصاريف ليست جزءاً من القيمة العادلة للشركة المستحوذ عليها وليست موجوداً ايضا.</a:t>
            </a:r>
          </a:p>
          <a:p>
            <a:pPr algn="justLow" rtl="1"/>
            <a:r>
              <a:rPr lang="ar-IQ" sz="1800" dirty="0">
                <a:latin typeface="STIXGeneral-Regular"/>
              </a:rPr>
              <a:t>يعد هذا تغييراً عن المباديء المحاسبية المقبولة عموماً السابقة، حيث تتطلب طريقة الشراء السابقة (</a:t>
            </a:r>
            <a:r>
              <a:rPr lang="en-GB" sz="1800" dirty="0">
                <a:latin typeface="STIXGeneral-Regular"/>
              </a:rPr>
              <a:t>Purchase Method</a:t>
            </a:r>
            <a:r>
              <a:rPr lang="ar-IQ" sz="1800" dirty="0">
                <a:latin typeface="STIXGeneral-Regular"/>
              </a:rPr>
              <a:t>) الاعتراف بالمصاريف غير المباشرة فقط على انها مصاريف عند حدوثها، بينما يتم رسملة المصاريف المباشرة كجزء من سعر الشراء.</a:t>
            </a:r>
          </a:p>
          <a:p>
            <a:pPr algn="justLow" rtl="1"/>
            <a:r>
              <a:rPr lang="ar-IQ" sz="1800" dirty="0">
                <a:latin typeface="STIXGeneral-Regular"/>
              </a:rPr>
              <a:t>تتمثل المصاريف المباشرة الخاصة بالاكتساب (</a:t>
            </a:r>
            <a:r>
              <a:rPr lang="en-GB" sz="1800" dirty="0">
                <a:latin typeface="STIXGeneral-Regular"/>
              </a:rPr>
              <a:t>Combination Direct Expenses</a:t>
            </a:r>
            <a:r>
              <a:rPr lang="ar-IQ" sz="1800" dirty="0">
                <a:latin typeface="STIXGeneral-Regular"/>
              </a:rPr>
              <a:t>)،رسوم الباحث فضلاً عن الرسوم الاستشارية والقانونية والمحاسبية ورسوم التقييم وغيرها من الرسوم المهنية او الاستشارية.</a:t>
            </a:r>
          </a:p>
          <a:p>
            <a:pPr algn="justLow" rtl="1"/>
            <a:r>
              <a:rPr lang="ar-IQ" sz="1800" dirty="0">
                <a:latin typeface="STIXGeneral-Regular"/>
              </a:rPr>
              <a:t>في حين تتمثل المصاريف غير المباشرة (</a:t>
            </a:r>
            <a:r>
              <a:rPr lang="en-GB" sz="1800" dirty="0">
                <a:latin typeface="STIXGeneral-Regular"/>
              </a:rPr>
              <a:t>Combination Indirect Expenses</a:t>
            </a:r>
            <a:r>
              <a:rPr lang="ar-IQ" sz="1800" dirty="0">
                <a:latin typeface="STIXGeneral-Regular"/>
              </a:rPr>
              <a:t>)، بالمصاريف المستمرة المتعلقة بمصاريف الاحتفاظ بقسم الاندماج و الاستحواذ بالاضافة الى المصاريف الادارية العامة الاخرى مثل المصاريف المتعلقة بالسكرتارية والنفقات العامة المخصصة للاندماج التي تبقى قائمة حتى في غياب عملية الاندماج.</a:t>
            </a:r>
          </a:p>
          <a:p>
            <a:pPr algn="justLow" rtl="1"/>
            <a:r>
              <a:rPr lang="ar-IQ" sz="1800" dirty="0">
                <a:latin typeface="STIXGeneral-Regular"/>
              </a:rPr>
              <a:t>ان المصاريف المتعلقة باصدار الاوراق المالية (اسهم او سندات) وفي ظل عدم وجود توجيهات واضحة، فيتم افتراضها على انها مصاريف مخصصة لتقييم الاوراق المالية وتخفض من المقابل المدفوع للاكتساب، وبالتالي تقليل راس المال الاضافي لاصدارات الاسهم او تعديل العلاوة او الخصم على اصدار السندات.    </a:t>
            </a:r>
            <a:endParaRPr lang="en-GB" sz="1800" dirty="0">
              <a:latin typeface="STIXGeneral-Regular"/>
            </a:endParaRPr>
          </a:p>
        </p:txBody>
      </p:sp>
    </p:spTree>
    <p:extLst>
      <p:ext uri="{BB962C8B-B14F-4D97-AF65-F5344CB8AC3E}">
        <p14:creationId xmlns:p14="http://schemas.microsoft.com/office/powerpoint/2010/main" val="189756475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681AA4-6A8F-05FA-D9D6-140318FFB0EA}"/>
              </a:ext>
            </a:extLst>
          </p:cNvPr>
          <p:cNvSpPr>
            <a:spLocks noGrp="1"/>
          </p:cNvSpPr>
          <p:nvPr>
            <p:ph type="title"/>
          </p:nvPr>
        </p:nvSpPr>
        <p:spPr>
          <a:xfrm>
            <a:off x="467589" y="293452"/>
            <a:ext cx="9875196" cy="1454150"/>
          </a:xfrm>
        </p:spPr>
        <p:txBody>
          <a:bodyPr>
            <a:noAutofit/>
          </a:bodyPr>
          <a:lstStyle/>
          <a:p>
            <a:pPr algn="r" rtl="1"/>
            <a:r>
              <a:rPr lang="ar-IQ" sz="3200" dirty="0"/>
              <a:t>شرح كيفية الابلاغ عن المصاريف المتعلقة بالاندماج.</a:t>
            </a:r>
          </a:p>
        </p:txBody>
      </p:sp>
      <p:pic>
        <p:nvPicPr>
          <p:cNvPr id="6" name="Content Placeholder 5">
            <a:extLst>
              <a:ext uri="{FF2B5EF4-FFF2-40B4-BE49-F238E27FC236}">
                <a16:creationId xmlns:a16="http://schemas.microsoft.com/office/drawing/2014/main" xmlns="" id="{7803BE28-FA1D-F663-97EE-8B1ABA6FE662}"/>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0418985" y="239290"/>
            <a:ext cx="1201288" cy="15357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Content Placeholder 3">
            <a:extLst>
              <a:ext uri="{FF2B5EF4-FFF2-40B4-BE49-F238E27FC236}">
                <a16:creationId xmlns:a16="http://schemas.microsoft.com/office/drawing/2014/main" xmlns="" id="{E24292F5-8730-9AB7-BC41-015F0CDFEBCA}"/>
              </a:ext>
            </a:extLst>
          </p:cNvPr>
          <p:cNvSpPr>
            <a:spLocks noGrp="1"/>
          </p:cNvSpPr>
          <p:nvPr>
            <p:ph sz="half" idx="2"/>
          </p:nvPr>
        </p:nvSpPr>
        <p:spPr>
          <a:xfrm>
            <a:off x="1366029" y="1949398"/>
            <a:ext cx="10100345" cy="4023360"/>
          </a:xfrm>
        </p:spPr>
        <p:txBody>
          <a:bodyPr>
            <a:normAutofit/>
          </a:bodyPr>
          <a:lstStyle/>
          <a:p>
            <a:pPr algn="l"/>
            <a:r>
              <a:rPr lang="en-GB" sz="1800" b="1" dirty="0">
                <a:latin typeface="STIXGeneral-Regular"/>
              </a:rPr>
              <a:t>Example:</a:t>
            </a:r>
          </a:p>
          <a:p>
            <a:pPr algn="l"/>
            <a:r>
              <a:rPr lang="en-GB" sz="1800" dirty="0">
                <a:latin typeface="STIXGeneral-Regular"/>
              </a:rPr>
              <a:t>Referring to the previous example, lets assume that P company incurred $1,500 of accounting and consulting expensing and P company maintains a mergers department that incurred a monthly expense of $2,000; </a:t>
            </a:r>
            <a:r>
              <a:rPr lang="en-GB" sz="1800" b="0" i="0" u="none" strike="noStrike" baseline="0" dirty="0">
                <a:latin typeface="STIXGeneral-Regular"/>
              </a:rPr>
              <a:t>following illustrates how these direct and indirect merger expenses are recorded.</a:t>
            </a:r>
          </a:p>
          <a:p>
            <a:pPr algn="l"/>
            <a:r>
              <a:rPr lang="en-GB" sz="1800" b="0" i="0" u="none" strike="noStrike" baseline="0" dirty="0">
                <a:latin typeface="STIXGeneral-Regular"/>
              </a:rPr>
              <a:t>Professional Fees Expense (Direct)              1,500</a:t>
            </a:r>
          </a:p>
          <a:p>
            <a:pPr algn="l"/>
            <a:r>
              <a:rPr lang="en-GB" sz="1800" b="0" i="0" u="none" strike="noStrike" baseline="0" dirty="0">
                <a:latin typeface="STIXGeneral-Regular"/>
              </a:rPr>
              <a:t>Merger Department Expense (Indirect)      2,000</a:t>
            </a:r>
          </a:p>
          <a:p>
            <a:pPr algn="l"/>
            <a:r>
              <a:rPr lang="en-GB" sz="1800" b="0" i="0" u="none" strike="noStrike" baseline="0" dirty="0">
                <a:latin typeface="STIXGeneral-Regular"/>
              </a:rPr>
              <a:t>                            Cash                                                       6,500</a:t>
            </a:r>
            <a:endParaRPr lang="en-GB" sz="1800" dirty="0">
              <a:latin typeface="STIXGeneral-Regular"/>
            </a:endParaRPr>
          </a:p>
          <a:p>
            <a:pPr algn="l"/>
            <a:endParaRPr lang="en-GB" sz="1800" dirty="0">
              <a:latin typeface="STIXGeneral-Regular"/>
            </a:endParaRPr>
          </a:p>
        </p:txBody>
      </p:sp>
    </p:spTree>
    <p:extLst>
      <p:ext uri="{BB962C8B-B14F-4D97-AF65-F5344CB8AC3E}">
        <p14:creationId xmlns:p14="http://schemas.microsoft.com/office/powerpoint/2010/main" val="58836148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681AA4-6A8F-05FA-D9D6-140318FFB0EA}"/>
              </a:ext>
            </a:extLst>
          </p:cNvPr>
          <p:cNvSpPr>
            <a:spLocks noGrp="1"/>
          </p:cNvSpPr>
          <p:nvPr>
            <p:ph type="title"/>
          </p:nvPr>
        </p:nvSpPr>
        <p:spPr>
          <a:xfrm>
            <a:off x="1366029" y="293452"/>
            <a:ext cx="8976756" cy="1454150"/>
          </a:xfrm>
        </p:spPr>
        <p:txBody>
          <a:bodyPr>
            <a:noAutofit/>
          </a:bodyPr>
          <a:lstStyle/>
          <a:p>
            <a:pPr marR="0" lvl="0" algn="r" defTabSz="914400" rtl="1" eaLnBrk="1" fontAlgn="auto" latinLnBrk="0" hangingPunct="1">
              <a:lnSpc>
                <a:spcPct val="90000"/>
              </a:lnSpc>
              <a:spcBef>
                <a:spcPts val="1200"/>
              </a:spcBef>
              <a:spcAft>
                <a:spcPts val="200"/>
              </a:spcAft>
              <a:buClr>
                <a:srgbClr val="E48312"/>
              </a:buClr>
              <a:buSzPct val="100000"/>
              <a:tabLst/>
              <a:defRPr/>
            </a:pPr>
            <a:r>
              <a:rPr kumimoji="0" lang="ar-IQ" sz="32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Arial" panose="020B0604020202020204" pitchFamily="34" charset="0"/>
              </a:rPr>
              <a:t>شرح اختبار الانخفاض </a:t>
            </a:r>
            <a:r>
              <a:rPr kumimoji="0" lang="ar-IQ" sz="3200" b="0" i="0" u="none" strike="noStrike" kern="1200" cap="none" spc="0" normalizeH="0" baseline="0" noProof="0" dirty="0" smtClean="0">
                <a:ln>
                  <a:noFill/>
                </a:ln>
                <a:solidFill>
                  <a:srgbClr val="000000">
                    <a:lumMod val="75000"/>
                    <a:lumOff val="25000"/>
                  </a:srgbClr>
                </a:solidFill>
                <a:effectLst/>
                <a:uLnTx/>
                <a:uFillTx/>
                <a:latin typeface="Calibri" panose="020F0502020204030204"/>
                <a:ea typeface="+mn-ea"/>
                <a:cs typeface="Arial" panose="020B0604020202020204" pitchFamily="34" charset="0"/>
              </a:rPr>
              <a:t>في </a:t>
            </a:r>
            <a:r>
              <a:rPr kumimoji="0" lang="ar-IQ" sz="32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Arial" panose="020B0604020202020204" pitchFamily="34" charset="0"/>
              </a:rPr>
              <a:t>قيمة شهرة المحل </a:t>
            </a:r>
            <a:r>
              <a:rPr kumimoji="0" lang="en-GB" sz="32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(Goodwill Impairment Test)</a:t>
            </a:r>
            <a:r>
              <a:rPr kumimoji="0" lang="ar-IQ" sz="32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Arial" panose="020B0604020202020204" pitchFamily="34" charset="0"/>
              </a:rPr>
              <a:t>.</a:t>
            </a:r>
          </a:p>
        </p:txBody>
      </p:sp>
      <p:pic>
        <p:nvPicPr>
          <p:cNvPr id="6" name="Content Placeholder 5">
            <a:extLst>
              <a:ext uri="{FF2B5EF4-FFF2-40B4-BE49-F238E27FC236}">
                <a16:creationId xmlns:a16="http://schemas.microsoft.com/office/drawing/2014/main" xmlns="" id="{7803BE28-FA1D-F663-97EE-8B1ABA6FE662}"/>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0418985" y="239290"/>
            <a:ext cx="1201288" cy="15357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Content Placeholder 3">
            <a:extLst>
              <a:ext uri="{FF2B5EF4-FFF2-40B4-BE49-F238E27FC236}">
                <a16:creationId xmlns:a16="http://schemas.microsoft.com/office/drawing/2014/main" xmlns="" id="{E24292F5-8730-9AB7-BC41-015F0CDFEBCA}"/>
              </a:ext>
            </a:extLst>
          </p:cNvPr>
          <p:cNvSpPr>
            <a:spLocks noGrp="1"/>
          </p:cNvSpPr>
          <p:nvPr>
            <p:ph sz="half" idx="2"/>
          </p:nvPr>
        </p:nvSpPr>
        <p:spPr>
          <a:xfrm>
            <a:off x="1366029" y="1949397"/>
            <a:ext cx="10100345" cy="4441077"/>
          </a:xfrm>
        </p:spPr>
        <p:txBody>
          <a:bodyPr>
            <a:normAutofit/>
          </a:bodyPr>
          <a:lstStyle/>
          <a:p>
            <a:pPr algn="justLow" rtl="1">
              <a:buFont typeface="Wingdings" panose="05000000000000000000" pitchFamily="2" charset="2"/>
              <a:buChar char="§"/>
            </a:pPr>
            <a:r>
              <a:rPr lang="ar-IQ" sz="1400" dirty="0">
                <a:latin typeface="STIXGeneral-Regular"/>
              </a:rPr>
              <a:t>ال</a:t>
            </a:r>
            <a:r>
              <a:rPr lang="ar-IQ" sz="1600" dirty="0">
                <a:latin typeface="STIXGeneral-Regular"/>
              </a:rPr>
              <a:t>شركات العامة </a:t>
            </a:r>
            <a:r>
              <a:rPr lang="en-GB" sz="1600" dirty="0">
                <a:latin typeface="STIXGeneral-Regular"/>
              </a:rPr>
              <a:t>Public Companies</a:t>
            </a:r>
            <a:r>
              <a:rPr lang="ar-IQ" sz="1600" dirty="0">
                <a:latin typeface="STIXGeneral-Regular"/>
              </a:rPr>
              <a:t>، فأن شهرة المحل لا يتم اطفاءها بعد الان، بدلاً عن ذلك يتم عمل اختبار الانخفاض الحاد في قيمة شهرة المحل (</a:t>
            </a:r>
            <a:r>
              <a:rPr lang="en-GB" sz="1600" dirty="0">
                <a:latin typeface="STIXGeneral-Regular"/>
              </a:rPr>
              <a:t>Goodwill Impairment</a:t>
            </a:r>
            <a:r>
              <a:rPr lang="ar-IQ" sz="1600" dirty="0">
                <a:latin typeface="STIXGeneral-Regular"/>
              </a:rPr>
              <a:t>) لكل وحدة اقتصادية على اساس سنوي لتحديد الانخفاض (ان وجد)، يمكن اجراء الاختبار في اي وقت من السنة المالية بشرط اجراء الاختبار في نفس الوقت بكل سنة. </a:t>
            </a:r>
          </a:p>
          <a:p>
            <a:pPr algn="justLow" rtl="1">
              <a:buFont typeface="Wingdings" panose="05000000000000000000" pitchFamily="2" charset="2"/>
              <a:buChar char="§"/>
            </a:pPr>
            <a:r>
              <a:rPr lang="ar-IQ" sz="1600" dirty="0">
                <a:latin typeface="STIXGeneral-Regular"/>
              </a:rPr>
              <a:t>في كانون الاول 2014، قام مجلس معايير المحاسبة المالية </a:t>
            </a:r>
            <a:r>
              <a:rPr lang="en-GB" sz="1600" dirty="0">
                <a:latin typeface="STIXGeneral-Regular"/>
              </a:rPr>
              <a:t>FASB</a:t>
            </a:r>
            <a:r>
              <a:rPr lang="ar-IQ" sz="1600" dirty="0">
                <a:latin typeface="STIXGeneral-Regular"/>
              </a:rPr>
              <a:t> بتعديل المعيار الخاص بالشركات الخاصة </a:t>
            </a:r>
            <a:r>
              <a:rPr lang="en-GB" sz="1600" dirty="0">
                <a:latin typeface="STIXGeneral-Regular"/>
              </a:rPr>
              <a:t>Private Companies</a:t>
            </a:r>
            <a:r>
              <a:rPr lang="ar-IQ" sz="1600" dirty="0">
                <a:latin typeface="STIXGeneral-Regular"/>
              </a:rPr>
              <a:t>، وسمح لهم بالاختيار بين اجراء اختبار الانخفاض الحاد في القيمة او اطفاء شهرة المحل على مدى فترة لا تتجاوز 10 سنوات.</a:t>
            </a:r>
          </a:p>
          <a:p>
            <a:pPr algn="justLow" rtl="1">
              <a:buFont typeface="Wingdings" panose="05000000000000000000" pitchFamily="2" charset="2"/>
              <a:buChar char="§"/>
            </a:pPr>
            <a:r>
              <a:rPr lang="ar-IQ" sz="1600" dirty="0">
                <a:latin typeface="STIXGeneral-Regular"/>
              </a:rPr>
              <a:t>في عام 2017، قام مجلس معايير المحاسبة المالية </a:t>
            </a:r>
            <a:r>
              <a:rPr lang="en-GB" sz="1600" dirty="0">
                <a:latin typeface="STIXGeneral-Regular"/>
              </a:rPr>
              <a:t>FASB</a:t>
            </a:r>
            <a:r>
              <a:rPr lang="ar-IQ" sz="1600" dirty="0">
                <a:latin typeface="STIXGeneral-Regular"/>
              </a:rPr>
              <a:t> بتبسيط اختبار الانخفاض الحاد في قيمة شهرة المحل، والغاء نموذج الخطوتين </a:t>
            </a:r>
            <a:r>
              <a:rPr lang="en-GB" sz="1600" dirty="0">
                <a:latin typeface="STIXGeneral-Regular"/>
              </a:rPr>
              <a:t>Two-step approach</a:t>
            </a:r>
            <a:r>
              <a:rPr lang="ar-IQ" sz="1600" dirty="0">
                <a:latin typeface="STIXGeneral-Regular"/>
              </a:rPr>
              <a:t> ، وحل محله نموذج جديد من شأنه تخفيض التكاليف اللازمة لقياس الانخفاض الحاد في قيمة شهرة المحل (</a:t>
            </a:r>
            <a:r>
              <a:rPr lang="en-GB" sz="1600" dirty="0">
                <a:latin typeface="STIXGeneral-Regular"/>
              </a:rPr>
              <a:t>Goodwill Impairment</a:t>
            </a:r>
            <a:r>
              <a:rPr lang="ar-IQ" sz="1600" dirty="0">
                <a:latin typeface="STIXGeneral-Regular"/>
              </a:rPr>
              <a:t>)، ان النموذج الجديد مبني على خطوتين ايضا ممثلة بـ</a:t>
            </a:r>
          </a:p>
          <a:p>
            <a:pPr lvl="1" algn="justLow" rtl="1">
              <a:buFont typeface="Wingdings" panose="05000000000000000000" pitchFamily="2" charset="2"/>
              <a:buChar char="§"/>
            </a:pPr>
            <a:r>
              <a:rPr lang="ar-IQ" sz="1400" dirty="0">
                <a:latin typeface="STIXGeneral-Regular"/>
              </a:rPr>
              <a:t>تقييم نوعي </a:t>
            </a:r>
            <a:r>
              <a:rPr lang="en-GB" sz="1400" b="1" dirty="0">
                <a:latin typeface="STIXGeneral-Regular"/>
              </a:rPr>
              <a:t>qualitative assessments</a:t>
            </a:r>
            <a:r>
              <a:rPr lang="ar-IQ" sz="1400" dirty="0">
                <a:latin typeface="STIXGeneral-Regular"/>
              </a:rPr>
              <a:t>: لتحديد ما اذا كان من المرجح ان القيمة العادلة للوحدة الاقتصادية المراد اجراء اختبار الانخفاض الحاد في قيمة شهرة المحل لها اقل من قيمتها الدفترية، وتشمل العوامل النوعية الظروف الاقتصادية العامة، زيادة البيئة التنافسية، الانخفاض في التدفقات النقدية وغيرها، فأذا كان التقييم النوعي يشير الى انه من المرجح اكثر من عدمه (الاحتمال اكبر من 50%) بأن القيمة العادلة للوحدة الاقتصادية المراد تقييمها اقل من قيمتها الدفترية (مع شهرة المحل)، فتقوم المنشأة بأجراء الاختبار الكمي </a:t>
            </a:r>
            <a:r>
              <a:rPr lang="en-GB" sz="1400" dirty="0">
                <a:latin typeface="STIXGeneral-Regular"/>
              </a:rPr>
              <a:t>quantitative assessments</a:t>
            </a:r>
            <a:r>
              <a:rPr lang="ar-IQ" sz="1400" dirty="0">
                <a:latin typeface="STIXGeneral-Regular"/>
              </a:rPr>
              <a:t> لتحديد مقدار الانخفاض الحاد في قيمة شهرة المحل  </a:t>
            </a:r>
          </a:p>
          <a:p>
            <a:pPr lvl="1" algn="justLow" rtl="1">
              <a:buFont typeface="Wingdings" panose="05000000000000000000" pitchFamily="2" charset="2"/>
              <a:buChar char="§"/>
            </a:pPr>
            <a:r>
              <a:rPr lang="ar-IQ" sz="1400" dirty="0">
                <a:latin typeface="STIXGeneral-Regular"/>
              </a:rPr>
              <a:t>تقييم كمي </a:t>
            </a:r>
            <a:r>
              <a:rPr lang="en-GB" sz="1400" b="1" dirty="0">
                <a:latin typeface="STIXGeneral-Regular"/>
              </a:rPr>
              <a:t>quantitative assessments</a:t>
            </a:r>
            <a:r>
              <a:rPr lang="ar-IQ" sz="1400" dirty="0">
                <a:latin typeface="STIXGeneral-Regular"/>
              </a:rPr>
              <a:t>: في هذه الخطوة يتم مقارنة القيمة الدفترية للوحدة الاقتصادية مع قيمتها العادلة، فأذا كانت القيمة الدفترية للوحدة الاقتصادية اكبر من قيمتها العادلة فيوجد انخفاض حاد في القيمة، وان قيمة الانخفاض هي القيمة الاقل لمايلي</a:t>
            </a:r>
          </a:p>
          <a:p>
            <a:pPr lvl="2" algn="justLow" rtl="1">
              <a:buFont typeface="Wingdings" panose="05000000000000000000" pitchFamily="2" charset="2"/>
              <a:buChar char="§"/>
            </a:pPr>
            <a:r>
              <a:rPr lang="ar-IQ" sz="1200" b="1" dirty="0">
                <a:latin typeface="STIXGeneral-Regular"/>
              </a:rPr>
              <a:t>القيمة الدفترية لشهرة المحل (</a:t>
            </a:r>
            <a:r>
              <a:rPr lang="en-GB" sz="1200" b="1" dirty="0">
                <a:latin typeface="STIXGeneral-Regular"/>
              </a:rPr>
              <a:t>(Carrying value of goodwill</a:t>
            </a:r>
            <a:r>
              <a:rPr lang="ar-IQ" sz="1200" b="1" dirty="0">
                <a:latin typeface="STIXGeneral-Regular"/>
              </a:rPr>
              <a:t> او </a:t>
            </a:r>
          </a:p>
          <a:p>
            <a:pPr lvl="2" algn="justLow" rtl="1">
              <a:buFont typeface="Wingdings" panose="05000000000000000000" pitchFamily="2" charset="2"/>
              <a:buChar char="§"/>
            </a:pPr>
            <a:r>
              <a:rPr lang="ar-IQ" sz="1200" b="1" dirty="0">
                <a:latin typeface="STIXGeneral-Regular"/>
              </a:rPr>
              <a:t>الزيادة في القيمة الدفترية للوحدة الاقتصادية عن قيمتها العادلة.</a:t>
            </a:r>
          </a:p>
          <a:p>
            <a:pPr algn="justLow" rtl="1">
              <a:buFont typeface="Wingdings" panose="05000000000000000000" pitchFamily="2" charset="2"/>
              <a:buChar char="§"/>
            </a:pPr>
            <a:r>
              <a:rPr lang="ar-IQ" sz="1800" b="1" dirty="0">
                <a:latin typeface="STIXGeneral-Regular"/>
              </a:rPr>
              <a:t>ادناه ملخص ما ذكر انفاً</a:t>
            </a:r>
          </a:p>
        </p:txBody>
      </p:sp>
    </p:spTree>
    <p:extLst>
      <p:ext uri="{BB962C8B-B14F-4D97-AF65-F5344CB8AC3E}">
        <p14:creationId xmlns:p14="http://schemas.microsoft.com/office/powerpoint/2010/main" val="286589262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681AA4-6A8F-05FA-D9D6-140318FFB0EA}"/>
              </a:ext>
            </a:extLst>
          </p:cNvPr>
          <p:cNvSpPr>
            <a:spLocks noGrp="1"/>
          </p:cNvSpPr>
          <p:nvPr>
            <p:ph type="title"/>
          </p:nvPr>
        </p:nvSpPr>
        <p:spPr/>
        <p:txBody>
          <a:bodyPr>
            <a:noAutofit/>
          </a:bodyPr>
          <a:lstStyle/>
          <a:p>
            <a:pPr marR="0" lvl="0" algn="ctr" defTabSz="914400" rtl="1" eaLnBrk="1" fontAlgn="auto" latinLnBrk="0" hangingPunct="1">
              <a:lnSpc>
                <a:spcPct val="90000"/>
              </a:lnSpc>
              <a:spcBef>
                <a:spcPts val="1200"/>
              </a:spcBef>
              <a:spcAft>
                <a:spcPts val="200"/>
              </a:spcAft>
              <a:buClr>
                <a:srgbClr val="E48312"/>
              </a:buClr>
              <a:buSzPct val="100000"/>
              <a:tabLst/>
              <a:defRPr/>
            </a:pPr>
            <a:r>
              <a:rPr kumimoji="0" lang="ar-IQ" sz="32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Arial" panose="020B0604020202020204" pitchFamily="34" charset="0"/>
              </a:rPr>
              <a:t>شرح اختبار الانخفاض </a:t>
            </a:r>
            <a:r>
              <a:rPr kumimoji="0" lang="ar-IQ" sz="3200" b="0" i="0" u="none" strike="noStrike" kern="1200" cap="none" spc="0" normalizeH="0" baseline="0" noProof="0" dirty="0" smtClean="0">
                <a:ln>
                  <a:noFill/>
                </a:ln>
                <a:solidFill>
                  <a:srgbClr val="000000">
                    <a:lumMod val="75000"/>
                    <a:lumOff val="25000"/>
                  </a:srgbClr>
                </a:solidFill>
                <a:effectLst/>
                <a:uLnTx/>
                <a:uFillTx/>
                <a:latin typeface="Calibri" panose="020F0502020204030204"/>
                <a:ea typeface="+mn-ea"/>
                <a:cs typeface="Arial" panose="020B0604020202020204" pitchFamily="34" charset="0"/>
              </a:rPr>
              <a:t>في </a:t>
            </a:r>
            <a:r>
              <a:rPr kumimoji="0" lang="ar-IQ" sz="32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Arial" panose="020B0604020202020204" pitchFamily="34" charset="0"/>
              </a:rPr>
              <a:t>قيمة شهرة المحل </a:t>
            </a:r>
            <a:r>
              <a:rPr kumimoji="0" lang="en-GB" sz="32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(Goodwill Impairment Test)</a:t>
            </a:r>
            <a:r>
              <a:rPr kumimoji="0" lang="ar-IQ" sz="32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Arial" panose="020B0604020202020204" pitchFamily="34" charset="0"/>
              </a:rPr>
              <a:t>.</a:t>
            </a:r>
          </a:p>
        </p:txBody>
      </p:sp>
      <p:pic>
        <p:nvPicPr>
          <p:cNvPr id="12" name="Content Placeholder 11">
            <a:extLst>
              <a:ext uri="{FF2B5EF4-FFF2-40B4-BE49-F238E27FC236}">
                <a16:creationId xmlns:a16="http://schemas.microsoft.com/office/drawing/2014/main" xmlns="" id="{8E7E147A-7F8D-860A-5A29-F5B2338F23AC}"/>
              </a:ext>
            </a:extLst>
          </p:cNvPr>
          <p:cNvPicPr>
            <a:picLocks noGrp="1" noChangeAspect="1"/>
          </p:cNvPicPr>
          <p:nvPr>
            <p:ph sz="half" idx="4294967295"/>
          </p:nvPr>
        </p:nvPicPr>
        <p:blipFill>
          <a:blip r:embed="rId2" cstate="print">
            <a:extLst>
              <a:ext uri="{28A0092B-C50C-407E-A947-70E740481C1C}">
                <a14:useLocalDpi xmlns:a14="http://schemas.microsoft.com/office/drawing/2010/main" val="0"/>
              </a:ext>
            </a:extLst>
          </a:blip>
          <a:stretch>
            <a:fillRect/>
          </a:stretch>
        </p:blipFill>
        <p:spPr>
          <a:xfrm>
            <a:off x="8070209" y="183446"/>
            <a:ext cx="3685563" cy="6351840"/>
          </a:xfrm>
          <a:ln w="19050">
            <a:solidFill>
              <a:schemeClr val="tx1"/>
            </a:solidFill>
          </a:ln>
        </p:spPr>
      </p:pic>
      <p:pic>
        <p:nvPicPr>
          <p:cNvPr id="6" name="Content Placeholder 5">
            <a:extLst>
              <a:ext uri="{FF2B5EF4-FFF2-40B4-BE49-F238E27FC236}">
                <a16:creationId xmlns:a16="http://schemas.microsoft.com/office/drawing/2014/main" xmlns="" id="{7803BE28-FA1D-F663-97EE-8B1ABA6FE662}"/>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85970" y="2880359"/>
            <a:ext cx="2742860" cy="350649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7" name="Picture 16">
            <a:extLst>
              <a:ext uri="{FF2B5EF4-FFF2-40B4-BE49-F238E27FC236}">
                <a16:creationId xmlns:a16="http://schemas.microsoft.com/office/drawing/2014/main" xmlns="" id="{38237A76-A1FC-59C0-ECC7-7D4EB8E8EEB4}"/>
              </a:ext>
            </a:extLst>
          </p:cNvPr>
          <p:cNvPicPr>
            <a:picLocks noChangeAspect="1"/>
          </p:cNvPicPr>
          <p:nvPr/>
        </p:nvPicPr>
        <p:blipFill>
          <a:blip r:embed="rId4"/>
          <a:stretch>
            <a:fillRect/>
          </a:stretch>
        </p:blipFill>
        <p:spPr>
          <a:xfrm>
            <a:off x="4483886" y="183443"/>
            <a:ext cx="3376598" cy="6351840"/>
          </a:xfrm>
          <a:prstGeom prst="rect">
            <a:avLst/>
          </a:prstGeom>
          <a:ln w="19050">
            <a:solidFill>
              <a:schemeClr val="tx1"/>
            </a:solidFill>
          </a:ln>
        </p:spPr>
      </p:pic>
    </p:spTree>
    <p:extLst>
      <p:ext uri="{BB962C8B-B14F-4D97-AF65-F5344CB8AC3E}">
        <p14:creationId xmlns:p14="http://schemas.microsoft.com/office/powerpoint/2010/main" val="3046549376"/>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681AA4-6A8F-05FA-D9D6-140318FFB0EA}"/>
              </a:ext>
            </a:extLst>
          </p:cNvPr>
          <p:cNvSpPr>
            <a:spLocks noGrp="1"/>
          </p:cNvSpPr>
          <p:nvPr>
            <p:ph type="title"/>
          </p:nvPr>
        </p:nvSpPr>
        <p:spPr>
          <a:xfrm>
            <a:off x="1366029" y="293452"/>
            <a:ext cx="8976756" cy="1454150"/>
          </a:xfrm>
        </p:spPr>
        <p:txBody>
          <a:bodyPr>
            <a:noAutofit/>
          </a:bodyPr>
          <a:lstStyle/>
          <a:p>
            <a:pPr marR="0" lvl="0" algn="r" defTabSz="914400" rtl="1" eaLnBrk="1" fontAlgn="auto" latinLnBrk="0" hangingPunct="1">
              <a:lnSpc>
                <a:spcPct val="90000"/>
              </a:lnSpc>
              <a:spcBef>
                <a:spcPts val="1200"/>
              </a:spcBef>
              <a:spcAft>
                <a:spcPts val="200"/>
              </a:spcAft>
              <a:buClr>
                <a:srgbClr val="E48312"/>
              </a:buClr>
              <a:buSzPct val="100000"/>
              <a:tabLst/>
              <a:defRPr/>
            </a:pPr>
            <a:r>
              <a:rPr kumimoji="0" lang="ar-IQ" sz="32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Arial" panose="020B0604020202020204" pitchFamily="34" charset="0"/>
              </a:rPr>
              <a:t>شرح اختبار الانخفاض </a:t>
            </a:r>
            <a:r>
              <a:rPr kumimoji="0" lang="ar-IQ" sz="3200" b="0" i="0" u="none" strike="noStrike" kern="1200" cap="none" spc="0" normalizeH="0" baseline="0" noProof="0" dirty="0" smtClean="0">
                <a:ln>
                  <a:noFill/>
                </a:ln>
                <a:solidFill>
                  <a:srgbClr val="000000">
                    <a:lumMod val="75000"/>
                    <a:lumOff val="25000"/>
                  </a:srgbClr>
                </a:solidFill>
                <a:effectLst/>
                <a:uLnTx/>
                <a:uFillTx/>
                <a:latin typeface="Calibri" panose="020F0502020204030204"/>
                <a:ea typeface="+mn-ea"/>
                <a:cs typeface="Arial" panose="020B0604020202020204" pitchFamily="34" charset="0"/>
              </a:rPr>
              <a:t>في </a:t>
            </a:r>
            <a:r>
              <a:rPr kumimoji="0" lang="ar-IQ" sz="32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Arial" panose="020B0604020202020204" pitchFamily="34" charset="0"/>
              </a:rPr>
              <a:t>قيمة شهرة المحل </a:t>
            </a:r>
            <a:r>
              <a:rPr kumimoji="0" lang="en-GB" sz="32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(Goodwill Impairment Test</a:t>
            </a:r>
            <a:r>
              <a:rPr kumimoji="0" lang="en-GB" sz="3200" b="0" i="0" u="none" strike="noStrike" kern="1200" cap="none" spc="0" normalizeH="0" baseline="0" noProof="0" dirty="0" smtClean="0">
                <a:ln>
                  <a:noFill/>
                </a:ln>
                <a:solidFill>
                  <a:srgbClr val="000000">
                    <a:lumMod val="75000"/>
                    <a:lumOff val="25000"/>
                  </a:srgbClr>
                </a:solidFill>
                <a:effectLst/>
                <a:uLnTx/>
                <a:uFillTx/>
                <a:latin typeface="Calibri" panose="020F0502020204030204"/>
                <a:ea typeface="+mn-ea"/>
                <a:cs typeface="+mn-cs"/>
              </a:rPr>
              <a:t>)</a:t>
            </a:r>
            <a:r>
              <a:rPr kumimoji="0" lang="en-US" sz="3200" b="0" i="0" u="none" strike="noStrike" kern="1200" cap="none" spc="0" normalizeH="0" baseline="0" noProof="0" dirty="0" smtClean="0">
                <a:ln>
                  <a:noFill/>
                </a:ln>
                <a:solidFill>
                  <a:srgbClr val="000000">
                    <a:lumMod val="75000"/>
                    <a:lumOff val="25000"/>
                  </a:srgbClr>
                </a:solidFill>
                <a:effectLst/>
                <a:uLnTx/>
                <a:uFillTx/>
                <a:latin typeface="Calibri" panose="020F0502020204030204"/>
                <a:ea typeface="+mn-ea"/>
                <a:cs typeface="Arial" panose="020B0604020202020204" pitchFamily="34" charset="0"/>
              </a:rPr>
              <a:t> </a:t>
            </a:r>
            <a:endParaRPr kumimoji="0" lang="ar-IQ" sz="32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Arial" panose="020B0604020202020204" pitchFamily="34" charset="0"/>
            </a:endParaRPr>
          </a:p>
        </p:txBody>
      </p:sp>
      <p:pic>
        <p:nvPicPr>
          <p:cNvPr id="6" name="Content Placeholder 5">
            <a:extLst>
              <a:ext uri="{FF2B5EF4-FFF2-40B4-BE49-F238E27FC236}">
                <a16:creationId xmlns:a16="http://schemas.microsoft.com/office/drawing/2014/main" xmlns="" id="{7803BE28-FA1D-F663-97EE-8B1ABA6FE662}"/>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0418985" y="239290"/>
            <a:ext cx="1201288" cy="15357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Content Placeholder 3">
            <a:extLst>
              <a:ext uri="{FF2B5EF4-FFF2-40B4-BE49-F238E27FC236}">
                <a16:creationId xmlns:a16="http://schemas.microsoft.com/office/drawing/2014/main" xmlns="" id="{E24292F5-8730-9AB7-BC41-015F0CDFEBCA}"/>
              </a:ext>
            </a:extLst>
          </p:cNvPr>
          <p:cNvSpPr>
            <a:spLocks noGrp="1"/>
          </p:cNvSpPr>
          <p:nvPr>
            <p:ph sz="half" idx="2"/>
          </p:nvPr>
        </p:nvSpPr>
        <p:spPr>
          <a:xfrm>
            <a:off x="1366029" y="1949397"/>
            <a:ext cx="10100345" cy="4441077"/>
          </a:xfrm>
        </p:spPr>
        <p:txBody>
          <a:bodyPr>
            <a:normAutofit fontScale="70000" lnSpcReduction="20000"/>
          </a:bodyPr>
          <a:lstStyle/>
          <a:p>
            <a:pPr marL="0" indent="0" algn="l">
              <a:buNone/>
            </a:pPr>
            <a:r>
              <a:rPr lang="en-GB" sz="1800" dirty="0">
                <a:latin typeface="STIXGeneral-Regular"/>
              </a:rPr>
              <a:t>Referring to the previous example, lets assume that as of 31 Dec 2020, </a:t>
            </a:r>
            <a:r>
              <a:rPr lang="en-GB" sz="1800" b="1" dirty="0">
                <a:latin typeface="STIXGeneral-Regular"/>
              </a:rPr>
              <a:t>the qualitative</a:t>
            </a:r>
            <a:r>
              <a:rPr lang="en-GB" sz="1800" dirty="0">
                <a:latin typeface="STIXGeneral-Regular"/>
              </a:rPr>
              <a:t> test shows that is more likely (likelihood more than 50%) that the fair value of S company is less than the carrying value, while the </a:t>
            </a:r>
            <a:r>
              <a:rPr lang="en-GB" sz="1800" b="1" i="0" u="none" strike="noStrike" baseline="0" dirty="0">
                <a:latin typeface="TimesLTStd-Bold"/>
              </a:rPr>
              <a:t>Quantitative Impairment test shows</a:t>
            </a:r>
            <a:r>
              <a:rPr lang="en-GB" sz="1800" dirty="0">
                <a:latin typeface="STIXGeneral-Regular"/>
              </a:rPr>
              <a:t> that the fair value of S Company is </a:t>
            </a:r>
            <a:r>
              <a:rPr lang="en-GB" sz="1800" b="0" i="0" u="none" strike="noStrike" baseline="0" dirty="0">
                <a:latin typeface="STIXGeneral-Regular"/>
              </a:rPr>
              <a:t>$1,400,000</a:t>
            </a:r>
            <a:r>
              <a:rPr lang="en-GB" sz="1800" dirty="0">
                <a:latin typeface="STIXGeneral-Regular"/>
              </a:rPr>
              <a:t> and the carrying value of S company (including goodwill) is $ 1,440,000 (Neglecting any changes during the period, such as depreciation, sales of inventory and etc),</a:t>
            </a:r>
          </a:p>
          <a:p>
            <a:pPr marL="0" indent="0" algn="l">
              <a:buNone/>
            </a:pPr>
            <a:r>
              <a:rPr lang="en-GB" sz="1800" b="1" i="0" u="none" strike="noStrike" baseline="0" dirty="0">
                <a:latin typeface="TimesLTStd-Bold"/>
              </a:rPr>
              <a:t>Quantitative Impairment test</a:t>
            </a:r>
          </a:p>
          <a:p>
            <a:pPr marL="0" indent="0" algn="l">
              <a:buNone/>
            </a:pPr>
            <a:r>
              <a:rPr lang="en-GB" sz="1800" b="0" i="0" u="none" strike="noStrike" baseline="0" dirty="0">
                <a:latin typeface="STIXGeneral-Regular"/>
              </a:rPr>
              <a:t>Fair value of the reporting unit</a:t>
            </a:r>
            <a:r>
              <a:rPr lang="en-GB" sz="1800" b="1" dirty="0">
                <a:latin typeface="TimesLTStd-Bold"/>
              </a:rPr>
              <a:t> (S Company)                                               </a:t>
            </a:r>
            <a:r>
              <a:rPr lang="en-GB" sz="1800" dirty="0">
                <a:latin typeface="TimesLTStd-Bold"/>
              </a:rPr>
              <a:t>1,400,000</a:t>
            </a:r>
          </a:p>
          <a:p>
            <a:pPr marL="0" indent="0" algn="l">
              <a:buNone/>
            </a:pPr>
            <a:r>
              <a:rPr lang="en-GB" sz="1800" b="0" i="0" u="none" strike="noStrike" baseline="0" dirty="0">
                <a:latin typeface="STIXGeneral-Regular"/>
              </a:rPr>
              <a:t>Carrying value of reporting unit includes goodwill </a:t>
            </a:r>
            <a:r>
              <a:rPr lang="en-GB" sz="1800" b="1" dirty="0">
                <a:latin typeface="TimesLTStd-Bold"/>
              </a:rPr>
              <a:t>(S Company)                 </a:t>
            </a:r>
            <a:r>
              <a:rPr lang="en-GB" sz="1800" u="sng" dirty="0">
                <a:latin typeface="TimesLTStd-Bold"/>
              </a:rPr>
              <a:t>1,440,000</a:t>
            </a:r>
          </a:p>
          <a:p>
            <a:pPr marL="0" indent="0" algn="l">
              <a:buNone/>
            </a:pPr>
            <a:r>
              <a:rPr lang="en-GB" sz="1800" b="0" i="0" u="none" strike="noStrike" baseline="0" dirty="0">
                <a:latin typeface="STIXGeneral-Regular"/>
              </a:rPr>
              <a:t>Excess of carrying value over fair value (if negative, impairment exits)            (40,000)</a:t>
            </a:r>
          </a:p>
          <a:p>
            <a:pPr marL="0" indent="0" algn="l">
              <a:buNone/>
            </a:pPr>
            <a:endParaRPr lang="en-GB" sz="1800" b="0" i="0" u="none" strike="noStrike" baseline="0" dirty="0">
              <a:latin typeface="STIXGeneral-Regular"/>
            </a:endParaRPr>
          </a:p>
          <a:p>
            <a:pPr marL="0" indent="0" algn="l">
              <a:buNone/>
            </a:pPr>
            <a:r>
              <a:rPr lang="en-GB" sz="1800" b="0" i="0" u="none" strike="noStrike" baseline="0" dirty="0">
                <a:latin typeface="STIXGeneral-Regular"/>
              </a:rPr>
              <a:t>The amount of goodwill impairment is the lower of 1) Excess of carrying value over fair value  (40,000) or 2) the carrying value of existing goodwill (230,000); </a:t>
            </a:r>
            <a:r>
              <a:rPr lang="en-GB" sz="1800" b="1" i="0" u="none" strike="noStrike" baseline="0" dirty="0">
                <a:latin typeface="STIXGeneral-Regular"/>
              </a:rPr>
              <a:t>in this example the amount of goodwill impairment $ 40,000 which is the lower </a:t>
            </a:r>
          </a:p>
          <a:p>
            <a:pPr marL="0" indent="0" algn="l">
              <a:buNone/>
            </a:pPr>
            <a:r>
              <a:rPr lang="en-GB" sz="1800" b="0" i="0" u="none" strike="noStrike" baseline="0" dirty="0">
                <a:latin typeface="STIXGeneral-Regular"/>
              </a:rPr>
              <a:t>After a goodwill impairment loss is recognized, the adjusted carrying amount of the goodwill becomes its new accounting basis. Subsequent reversal of a previously recognized impairment loss is prohibited once the measurement of that loss has been completed.</a:t>
            </a:r>
          </a:p>
          <a:p>
            <a:pPr marL="0" indent="0" algn="l">
              <a:buNone/>
            </a:pPr>
            <a:r>
              <a:rPr lang="en-GB" sz="1800" b="0" i="0" u="none" strike="noStrike" baseline="0" dirty="0">
                <a:latin typeface="STIXGeneral-Regular"/>
              </a:rPr>
              <a:t>If an impairment test for goodwill occurs at the same time as an impairment test for any other asset, the FASB instructs that the other asset should be tested for impairment first.</a:t>
            </a:r>
            <a:endParaRPr lang="en-GB" sz="1800" dirty="0">
              <a:latin typeface="STIXGeneral-Regular"/>
            </a:endParaRPr>
          </a:p>
          <a:p>
            <a:pPr marL="0" indent="0" algn="l">
              <a:buNone/>
            </a:pPr>
            <a:endParaRPr lang="en-GB" sz="1800" b="1" i="0" u="none" strike="noStrike" baseline="0" dirty="0">
              <a:latin typeface="STIXGeneral-Regular"/>
            </a:endParaRPr>
          </a:p>
          <a:p>
            <a:pPr marL="0" indent="0" algn="l">
              <a:buNone/>
            </a:pPr>
            <a:r>
              <a:rPr lang="en-GB" sz="1800" dirty="0">
                <a:latin typeface="STIXGeneral-Regular"/>
              </a:rPr>
              <a:t>      </a:t>
            </a:r>
            <a:endParaRPr lang="ar-IQ" sz="1800" dirty="0">
              <a:latin typeface="STIXGeneral-Regular"/>
            </a:endParaRPr>
          </a:p>
        </p:txBody>
      </p:sp>
    </p:spTree>
    <p:extLst>
      <p:ext uri="{BB962C8B-B14F-4D97-AF65-F5344CB8AC3E}">
        <p14:creationId xmlns:p14="http://schemas.microsoft.com/office/powerpoint/2010/main" val="281797846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681AA4-6A8F-05FA-D9D6-140318FFB0EA}"/>
              </a:ext>
            </a:extLst>
          </p:cNvPr>
          <p:cNvSpPr>
            <a:spLocks noGrp="1"/>
          </p:cNvSpPr>
          <p:nvPr>
            <p:ph type="title"/>
          </p:nvPr>
        </p:nvSpPr>
        <p:spPr>
          <a:xfrm>
            <a:off x="1366029" y="293452"/>
            <a:ext cx="8976756" cy="1454150"/>
          </a:xfrm>
        </p:spPr>
        <p:txBody>
          <a:bodyPr>
            <a:noAutofit/>
          </a:bodyPr>
          <a:lstStyle/>
          <a:p>
            <a:pPr marR="0" lvl="0" algn="r" defTabSz="914400" rtl="1" eaLnBrk="1" fontAlgn="auto" latinLnBrk="0" hangingPunct="1">
              <a:lnSpc>
                <a:spcPct val="90000"/>
              </a:lnSpc>
              <a:spcBef>
                <a:spcPts val="1200"/>
              </a:spcBef>
              <a:spcAft>
                <a:spcPts val="200"/>
              </a:spcAft>
              <a:buClr>
                <a:srgbClr val="E48312"/>
              </a:buClr>
              <a:buSzPct val="100000"/>
              <a:tabLst/>
              <a:defRPr/>
            </a:pPr>
            <a:r>
              <a:rPr kumimoji="0" lang="ar-IQ" sz="32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Arial" panose="020B0604020202020204" pitchFamily="34" charset="0"/>
              </a:rPr>
              <a:t>شرح اختبار الانخفاض </a:t>
            </a:r>
            <a:r>
              <a:rPr kumimoji="0" lang="ar-IQ" sz="3200" b="0" i="0" u="none" strike="noStrike" kern="1200" cap="none" spc="0" normalizeH="0" baseline="0" noProof="0" dirty="0" smtClean="0">
                <a:ln>
                  <a:noFill/>
                </a:ln>
                <a:solidFill>
                  <a:srgbClr val="000000">
                    <a:lumMod val="75000"/>
                    <a:lumOff val="25000"/>
                  </a:srgbClr>
                </a:solidFill>
                <a:effectLst/>
                <a:uLnTx/>
                <a:uFillTx/>
                <a:latin typeface="Calibri" panose="020F0502020204030204"/>
                <a:ea typeface="+mn-ea"/>
                <a:cs typeface="Arial" panose="020B0604020202020204" pitchFamily="34" charset="0"/>
              </a:rPr>
              <a:t>في </a:t>
            </a:r>
            <a:r>
              <a:rPr kumimoji="0" lang="ar-IQ" sz="32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Arial" panose="020B0604020202020204" pitchFamily="34" charset="0"/>
              </a:rPr>
              <a:t>قيمة شهرة المحل </a:t>
            </a:r>
            <a:r>
              <a:rPr kumimoji="0" lang="en-GB" sz="32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(Goodwill Impairment Test)</a:t>
            </a:r>
            <a:r>
              <a:rPr kumimoji="0" lang="ar-IQ" sz="32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Arial" panose="020B0604020202020204" pitchFamily="34" charset="0"/>
              </a:rPr>
              <a:t>.</a:t>
            </a:r>
          </a:p>
        </p:txBody>
      </p:sp>
      <p:pic>
        <p:nvPicPr>
          <p:cNvPr id="6" name="Content Placeholder 5">
            <a:extLst>
              <a:ext uri="{FF2B5EF4-FFF2-40B4-BE49-F238E27FC236}">
                <a16:creationId xmlns:a16="http://schemas.microsoft.com/office/drawing/2014/main" xmlns="" id="{7803BE28-FA1D-F663-97EE-8B1ABA6FE662}"/>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0418985" y="239290"/>
            <a:ext cx="1201288" cy="15357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Content Placeholder 3">
            <a:extLst>
              <a:ext uri="{FF2B5EF4-FFF2-40B4-BE49-F238E27FC236}">
                <a16:creationId xmlns:a16="http://schemas.microsoft.com/office/drawing/2014/main" xmlns="" id="{E24292F5-8730-9AB7-BC41-015F0CDFEBCA}"/>
              </a:ext>
            </a:extLst>
          </p:cNvPr>
          <p:cNvSpPr>
            <a:spLocks noGrp="1"/>
          </p:cNvSpPr>
          <p:nvPr>
            <p:ph sz="half" idx="2"/>
          </p:nvPr>
        </p:nvSpPr>
        <p:spPr>
          <a:xfrm>
            <a:off x="1366029" y="1949397"/>
            <a:ext cx="10100345" cy="4441077"/>
          </a:xfrm>
        </p:spPr>
        <p:txBody>
          <a:bodyPr>
            <a:normAutofit/>
          </a:bodyPr>
          <a:lstStyle/>
          <a:p>
            <a:pPr marL="0" indent="0" algn="justLow" rtl="1">
              <a:buNone/>
            </a:pPr>
            <a:r>
              <a:rPr lang="ar-IQ" sz="1800" dirty="0">
                <a:latin typeface="STIXGeneral-Regular"/>
              </a:rPr>
              <a:t>في الفترة المالية التي يحدث فيها الانخفاض الحاد في القيمة، ينبغي الافصاح عن ما يلي:</a:t>
            </a:r>
          </a:p>
          <a:p>
            <a:pPr marL="342900" indent="-342900" algn="justLow" rtl="1">
              <a:buFont typeface="+mj-lt"/>
              <a:buAutoNum type="arabicPeriod"/>
            </a:pPr>
            <a:r>
              <a:rPr lang="ar-IQ" sz="1800" dirty="0">
                <a:latin typeface="STIXGeneral-Regular"/>
              </a:rPr>
              <a:t>وصف الحقائق والظروف (الظروف الاقتصادية العامة، زيادة البيئة التنافسية، الانخفاض في التدفقات النقدية وغيرها) التي ادت الى الانخفاض الحاد في القيمة (</a:t>
            </a:r>
            <a:r>
              <a:rPr lang="en-GB" sz="1800" b="1" dirty="0">
                <a:latin typeface="STIXGeneral-Regular"/>
              </a:rPr>
              <a:t>Qualitative assessments</a:t>
            </a:r>
            <a:r>
              <a:rPr lang="ar-IQ" sz="1800" dirty="0">
                <a:latin typeface="STIXGeneral-Regular"/>
              </a:rPr>
              <a:t>)</a:t>
            </a:r>
          </a:p>
          <a:p>
            <a:pPr marL="342900" indent="-342900" algn="justLow" rtl="1">
              <a:buFont typeface="+mj-lt"/>
              <a:buAutoNum type="arabicPeriod"/>
            </a:pPr>
            <a:r>
              <a:rPr lang="ar-IQ" sz="1800" dirty="0">
                <a:latin typeface="STIXGeneral-Regular"/>
              </a:rPr>
              <a:t>طريقة تحديد القيمة العادلة للوحدة الاقتصادية ومبلغ خسارة الانخفاض الحاد في القيمة (</a:t>
            </a:r>
            <a:r>
              <a:rPr lang="en-GB" sz="1800" b="1" dirty="0">
                <a:latin typeface="STIXGeneral-Regular"/>
              </a:rPr>
              <a:t>Quantitative assessments</a:t>
            </a:r>
            <a:r>
              <a:rPr lang="ar-IQ" sz="1800" dirty="0">
                <a:latin typeface="STIXGeneral-Regular"/>
              </a:rPr>
              <a:t>)</a:t>
            </a:r>
          </a:p>
          <a:p>
            <a:pPr marL="342900" indent="-342900" algn="justLow" rtl="1">
              <a:buFont typeface="+mj-lt"/>
              <a:buAutoNum type="arabicPeriod"/>
            </a:pPr>
            <a:r>
              <a:rPr lang="ar-IQ" sz="1800" dirty="0">
                <a:latin typeface="STIXGeneral-Regular"/>
              </a:rPr>
              <a:t>طبيعة وقيمة اي تعديلات تم اجراءها على تقديرات الانخفاض الحاد في القيمة للفترات السابقة (اذا كانت جوهرية)</a:t>
            </a:r>
          </a:p>
          <a:p>
            <a:pPr marL="0" indent="0" algn="justLow" rtl="1">
              <a:buNone/>
            </a:pPr>
            <a:endParaRPr lang="ar-IQ" sz="1800" dirty="0">
              <a:latin typeface="STIXGeneral-Regular"/>
            </a:endParaRPr>
          </a:p>
        </p:txBody>
      </p:sp>
    </p:spTree>
    <p:extLst>
      <p:ext uri="{BB962C8B-B14F-4D97-AF65-F5344CB8AC3E}">
        <p14:creationId xmlns:p14="http://schemas.microsoft.com/office/powerpoint/2010/main" val="145723450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681AA4-6A8F-05FA-D9D6-140318FFB0EA}"/>
              </a:ext>
            </a:extLst>
          </p:cNvPr>
          <p:cNvSpPr>
            <a:spLocks noGrp="1"/>
          </p:cNvSpPr>
          <p:nvPr>
            <p:ph type="title"/>
          </p:nvPr>
        </p:nvSpPr>
        <p:spPr>
          <a:xfrm>
            <a:off x="1366029" y="293452"/>
            <a:ext cx="8976756" cy="1454150"/>
          </a:xfrm>
        </p:spPr>
        <p:txBody>
          <a:bodyPr>
            <a:noAutofit/>
          </a:bodyPr>
          <a:lstStyle/>
          <a:p>
            <a:pPr marR="0" lvl="0" algn="r" defTabSz="914400" rtl="1" eaLnBrk="1" fontAlgn="auto" latinLnBrk="0" hangingPunct="1">
              <a:lnSpc>
                <a:spcPct val="90000"/>
              </a:lnSpc>
              <a:spcBef>
                <a:spcPts val="1200"/>
              </a:spcBef>
              <a:spcAft>
                <a:spcPts val="200"/>
              </a:spcAft>
              <a:buClr>
                <a:srgbClr val="E48312"/>
              </a:buClr>
              <a:buSzPct val="100000"/>
              <a:tabLst/>
              <a:defRPr/>
            </a:pPr>
            <a:r>
              <a:rPr lang="ar-IQ" sz="3200" dirty="0">
                <a:cs typeface="+mn-cs"/>
              </a:rPr>
              <a:t>شرح اثر التعويضات المحتملة </a:t>
            </a:r>
            <a:r>
              <a:rPr lang="en-GB" sz="3200" i="0" u="none" strike="noStrike" baseline="0" dirty="0">
                <a:cs typeface="+mn-cs"/>
              </a:rPr>
              <a:t>CONTINGENT CONSIDERATION (EARNOUTS) </a:t>
            </a:r>
            <a:r>
              <a:rPr lang="ar-IQ" sz="3200" i="0" u="none" strike="noStrike" baseline="0" dirty="0">
                <a:cs typeface="+mn-cs"/>
              </a:rPr>
              <a:t> </a:t>
            </a:r>
            <a:r>
              <a:rPr lang="ar-IQ" sz="3200" dirty="0">
                <a:cs typeface="+mn-cs"/>
              </a:rPr>
              <a:t>على تقييم الاصول المكتسبة من اندماج الاعمال وفق طريقة الاندماج </a:t>
            </a:r>
            <a:r>
              <a:rPr lang="en-GB" sz="3200" dirty="0">
                <a:cs typeface="+mn-cs"/>
              </a:rPr>
              <a:t>acquisition method</a:t>
            </a:r>
            <a:endParaRPr kumimoji="0" lang="ar-IQ" sz="320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endParaRPr>
          </a:p>
        </p:txBody>
      </p:sp>
      <p:pic>
        <p:nvPicPr>
          <p:cNvPr id="6" name="Content Placeholder 5">
            <a:extLst>
              <a:ext uri="{FF2B5EF4-FFF2-40B4-BE49-F238E27FC236}">
                <a16:creationId xmlns:a16="http://schemas.microsoft.com/office/drawing/2014/main" xmlns="" id="{7803BE28-FA1D-F663-97EE-8B1ABA6FE662}"/>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0418985" y="239290"/>
            <a:ext cx="1201288" cy="15357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Footer Placeholder 6">
            <a:extLst>
              <a:ext uri="{FF2B5EF4-FFF2-40B4-BE49-F238E27FC236}">
                <a16:creationId xmlns:a16="http://schemas.microsoft.com/office/drawing/2014/main" xmlns="" id="{22983272-0DBE-86A3-3027-0D01C8F74BB3}"/>
              </a:ext>
            </a:extLst>
          </p:cNvPr>
          <p:cNvSpPr>
            <a:spLocks noGrp="1"/>
          </p:cNvSpPr>
          <p:nvPr>
            <p:ph type="ftr" sz="quarter" idx="11"/>
          </p:nvPr>
        </p:nvSpPr>
        <p:spPr>
          <a:xfrm>
            <a:off x="3318179" y="6390475"/>
            <a:ext cx="6196046" cy="365125"/>
          </a:xfrm>
        </p:spPr>
        <p:txBody>
          <a:bodyPr/>
          <a:lstStyle/>
          <a:p>
            <a:r>
              <a:rPr lang="ar-IQ" sz="1600" dirty="0"/>
              <a:t>معد من قبل الطالب احمد جاسم عبدمحمد و علاء الدين عبد الرحمن عثمان - برنامج الدكتوراه</a:t>
            </a:r>
            <a:endParaRPr lang="en-GB" sz="1600" dirty="0"/>
          </a:p>
        </p:txBody>
      </p:sp>
      <p:sp>
        <p:nvSpPr>
          <p:cNvPr id="4" name="Content Placeholder 3">
            <a:extLst>
              <a:ext uri="{FF2B5EF4-FFF2-40B4-BE49-F238E27FC236}">
                <a16:creationId xmlns:a16="http://schemas.microsoft.com/office/drawing/2014/main" xmlns="" id="{E24292F5-8730-9AB7-BC41-015F0CDFEBCA}"/>
              </a:ext>
            </a:extLst>
          </p:cNvPr>
          <p:cNvSpPr>
            <a:spLocks noGrp="1"/>
          </p:cNvSpPr>
          <p:nvPr>
            <p:ph sz="half" idx="2"/>
          </p:nvPr>
        </p:nvSpPr>
        <p:spPr>
          <a:xfrm>
            <a:off x="1366029" y="1949397"/>
            <a:ext cx="10100345" cy="4441077"/>
          </a:xfrm>
        </p:spPr>
        <p:txBody>
          <a:bodyPr>
            <a:normAutofit/>
          </a:bodyPr>
          <a:lstStyle/>
          <a:p>
            <a:pPr marL="0" indent="0" algn="justLow" rtl="1">
              <a:buNone/>
            </a:pPr>
            <a:r>
              <a:rPr lang="ar-IQ" sz="1800" dirty="0">
                <a:latin typeface="STIXGeneral-Regular"/>
              </a:rPr>
              <a:t>في بعض عمليات الاستحواذ، يواجه المشتري والبائع مشكلة في الاتفاق على سعر الشراء، على سبيل المثال قد يكون لدى البائع اراءاً اكثر تفاؤلاً حول الاداء المستقبلي للوحدة الاقتصادية مقارنتاً بأراء المشتري.</a:t>
            </a:r>
          </a:p>
          <a:p>
            <a:pPr marL="0" indent="0" algn="justLow" rtl="1">
              <a:buNone/>
            </a:pPr>
            <a:r>
              <a:rPr lang="ar-IQ" sz="1800" dirty="0">
                <a:latin typeface="STIXGeneral-Regular"/>
              </a:rPr>
              <a:t>وفي مثل هذه الحالات، يتفق الطرفان ضمن اتفاقية الشراء (الاستحواذ) على ان الشركة المشترية تقوم بدفع بعض التعويضات الى البائع في حالة حدوث بعض من هذه الاحداث (مثلاً زيادة الايرادات او الارباح سقفاً معيناً)، وتتمثل التعويضات بشكل دفوعات نقدية (او اصول اخرى) او اصدار اوراق مالية اضافية (اسهم او سندات).</a:t>
            </a:r>
          </a:p>
          <a:p>
            <a:pPr marL="0" indent="0" algn="justLow" rtl="1">
              <a:buNone/>
            </a:pPr>
            <a:r>
              <a:rPr lang="ar-IQ" sz="1800" dirty="0">
                <a:latin typeface="STIXGeneral-Regular"/>
              </a:rPr>
              <a:t>يتطلب معيار </a:t>
            </a:r>
            <a:r>
              <a:rPr lang="en-GB" sz="1600" dirty="0"/>
              <a:t>SFAS No. 141R</a:t>
            </a:r>
            <a:r>
              <a:rPr lang="ar-IQ" sz="1600" dirty="0"/>
              <a:t> من المشتري الاعتراف بالتعويضات المحتملة بالقيمة العادلة بتاريخ الشراء، ويعتمد تصنيف التعويضات المحتملة على انها التزام او حقوق ملكية على معيار </a:t>
            </a:r>
            <a:r>
              <a:rPr lang="en-GB" sz="1600" dirty="0"/>
              <a:t>FASB ASC Topic 480</a:t>
            </a:r>
            <a:r>
              <a:rPr lang="ar-IQ" sz="1600" dirty="0"/>
              <a:t> وعلى النحو التالي</a:t>
            </a:r>
          </a:p>
          <a:p>
            <a:pPr marL="342900" indent="-342900" algn="justLow" rtl="1">
              <a:buFont typeface="+mj-lt"/>
              <a:buAutoNum type="arabicPeriod"/>
            </a:pPr>
            <a:r>
              <a:rPr lang="ar-IQ" sz="1600" b="1" dirty="0"/>
              <a:t>تصنيف التعويضات المحتملة على انها التزام</a:t>
            </a:r>
            <a:r>
              <a:rPr lang="ar-IQ" sz="1600" dirty="0"/>
              <a:t> </a:t>
            </a:r>
            <a:r>
              <a:rPr lang="en-GB" sz="1800" b="1" i="1" u="none" strike="noStrike" baseline="0" dirty="0">
                <a:latin typeface="STIXGeneral-BoldItalic"/>
              </a:rPr>
              <a:t>Contingent consideration classified as a liability</a:t>
            </a:r>
            <a:r>
              <a:rPr lang="ar-IQ" sz="1600" b="1" i="1" dirty="0">
                <a:latin typeface="STIXGeneral-BoldItalic"/>
              </a:rPr>
              <a:t>: </a:t>
            </a:r>
            <a:r>
              <a:rPr lang="ar-IQ" sz="1600" dirty="0">
                <a:latin typeface="STIXGeneral-BoldItalic"/>
              </a:rPr>
              <a:t>حيث يتم تصنيف التعويضات المحتملة على انها التزامات اذا تم تسوية التعويضات المحتملة مقابل اعداد متغيرة من اسهم الشركة المشترية وان هذا يولد</a:t>
            </a:r>
            <a:endParaRPr lang="ar-IQ" sz="1600" b="1" i="1" dirty="0">
              <a:latin typeface="STIXGeneral-BoldItalic"/>
            </a:endParaRPr>
          </a:p>
          <a:p>
            <a:pPr marL="635508" lvl="1" indent="-342900" algn="justLow" rtl="1">
              <a:buFont typeface="+mj-lt"/>
              <a:buAutoNum type="arabicPeriod"/>
            </a:pPr>
            <a:r>
              <a:rPr lang="ar-IQ" sz="1400" dirty="0">
                <a:latin typeface="STIXGeneral-Regular"/>
              </a:rPr>
              <a:t>التزام ثابت معروف منذ البداية،</a:t>
            </a:r>
          </a:p>
          <a:p>
            <a:pPr marL="635508" lvl="1" indent="-342900" algn="justLow" rtl="1">
              <a:buFont typeface="+mj-lt"/>
              <a:buAutoNum type="arabicPeriod"/>
            </a:pPr>
            <a:r>
              <a:rPr lang="ar-IQ" sz="1400" dirty="0">
                <a:latin typeface="STIXGeneral-Regular"/>
              </a:rPr>
              <a:t>التزام تتغير قيمته عكسياً مع التغيرات الحاصلة في القيمة العادلة لأسهم الشركة المشترية، او</a:t>
            </a:r>
          </a:p>
          <a:p>
            <a:pPr marL="635508" lvl="1" indent="-342900" algn="justLow" rtl="1">
              <a:buFont typeface="+mj-lt"/>
              <a:buAutoNum type="arabicPeriod"/>
            </a:pPr>
            <a:r>
              <a:rPr lang="ar-IQ" sz="1400" dirty="0">
                <a:latin typeface="STIXGeneral-Regular"/>
              </a:rPr>
              <a:t>التزام تتغير قيمته مع تغير اي شي اخر عدا التغيرات الحاصلة في القيمة العادلة لأسهم الشركة المشترية.</a:t>
            </a:r>
          </a:p>
          <a:p>
            <a:pPr marL="635508" lvl="1" indent="-342900" algn="justLow" rtl="1">
              <a:buFont typeface="+mj-lt"/>
              <a:buAutoNum type="arabicPeriod"/>
            </a:pPr>
            <a:r>
              <a:rPr lang="ar-IQ" sz="1400" dirty="0">
                <a:latin typeface="STIXGeneral-Regular"/>
              </a:rPr>
              <a:t>يتم اعادة قياس قيمة الالتزام بعد تاريخ الاستحواذ بشكل دوري (كل ثلاث اشهر – ربع سنوي) استناداً الى التغيرات الحاصلة في القيمة العادلة للالتزام المحتمل والاعتراف بالمكاسب او الخسائر في الدخل التشغيلي، الا اذا كان التعويض بشكل اسهم فلا يتم الاعتراف بالمكاسب والخسائر في الدخل التشغيلي وانما يتم تعديل حساب حقوق الملكية.</a:t>
            </a:r>
          </a:p>
        </p:txBody>
      </p:sp>
    </p:spTree>
    <p:extLst>
      <p:ext uri="{BB962C8B-B14F-4D97-AF65-F5344CB8AC3E}">
        <p14:creationId xmlns:p14="http://schemas.microsoft.com/office/powerpoint/2010/main" val="397252786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681AA4-6A8F-05FA-D9D6-140318FFB0EA}"/>
              </a:ext>
            </a:extLst>
          </p:cNvPr>
          <p:cNvSpPr>
            <a:spLocks noGrp="1"/>
          </p:cNvSpPr>
          <p:nvPr>
            <p:ph type="title"/>
          </p:nvPr>
        </p:nvSpPr>
        <p:spPr>
          <a:xfrm>
            <a:off x="1366029" y="293452"/>
            <a:ext cx="8976756" cy="1454150"/>
          </a:xfrm>
        </p:spPr>
        <p:txBody>
          <a:bodyPr>
            <a:noAutofit/>
          </a:bodyPr>
          <a:lstStyle/>
          <a:p>
            <a:pPr marR="0" lvl="0" algn="r" defTabSz="914400" rtl="1" eaLnBrk="1" fontAlgn="auto" latinLnBrk="0" hangingPunct="1">
              <a:lnSpc>
                <a:spcPct val="90000"/>
              </a:lnSpc>
              <a:spcBef>
                <a:spcPts val="1200"/>
              </a:spcBef>
              <a:spcAft>
                <a:spcPts val="200"/>
              </a:spcAft>
              <a:buClr>
                <a:srgbClr val="E48312"/>
              </a:buClr>
              <a:buSzPct val="100000"/>
              <a:tabLst/>
              <a:defRPr/>
            </a:pPr>
            <a:r>
              <a:rPr lang="ar-IQ" sz="3200" dirty="0">
                <a:cs typeface="+mn-cs"/>
              </a:rPr>
              <a:t>شرح اثر التعويضات المحتملة </a:t>
            </a:r>
            <a:r>
              <a:rPr lang="en-GB" sz="3200" i="0" u="none" strike="noStrike" baseline="0" dirty="0">
                <a:cs typeface="+mn-cs"/>
              </a:rPr>
              <a:t>CONTINGENT CONSIDERATION (EARNOUTS) </a:t>
            </a:r>
            <a:r>
              <a:rPr lang="ar-IQ" sz="3200" i="0" u="none" strike="noStrike" baseline="0" dirty="0">
                <a:cs typeface="+mn-cs"/>
              </a:rPr>
              <a:t> </a:t>
            </a:r>
            <a:r>
              <a:rPr lang="ar-IQ" sz="3200" dirty="0">
                <a:cs typeface="+mn-cs"/>
              </a:rPr>
              <a:t>على تقييم الاصول المكتسبة من اندماج الاعمال وفق طريقة الاندماج </a:t>
            </a:r>
            <a:r>
              <a:rPr lang="en-GB" sz="3200" dirty="0">
                <a:cs typeface="+mn-cs"/>
              </a:rPr>
              <a:t>acquisition method</a:t>
            </a:r>
            <a:endParaRPr kumimoji="0" lang="ar-IQ" sz="320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endParaRPr>
          </a:p>
        </p:txBody>
      </p:sp>
      <p:pic>
        <p:nvPicPr>
          <p:cNvPr id="6" name="Content Placeholder 5">
            <a:extLst>
              <a:ext uri="{FF2B5EF4-FFF2-40B4-BE49-F238E27FC236}">
                <a16:creationId xmlns:a16="http://schemas.microsoft.com/office/drawing/2014/main" xmlns="" id="{7803BE28-FA1D-F663-97EE-8B1ABA6FE662}"/>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0418985" y="239290"/>
            <a:ext cx="1201288" cy="15357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Footer Placeholder 6">
            <a:extLst>
              <a:ext uri="{FF2B5EF4-FFF2-40B4-BE49-F238E27FC236}">
                <a16:creationId xmlns:a16="http://schemas.microsoft.com/office/drawing/2014/main" xmlns="" id="{22983272-0DBE-86A3-3027-0D01C8F74BB3}"/>
              </a:ext>
            </a:extLst>
          </p:cNvPr>
          <p:cNvSpPr>
            <a:spLocks noGrp="1"/>
          </p:cNvSpPr>
          <p:nvPr>
            <p:ph type="ftr" sz="quarter" idx="11"/>
          </p:nvPr>
        </p:nvSpPr>
        <p:spPr>
          <a:xfrm>
            <a:off x="3318179" y="6390475"/>
            <a:ext cx="6196046" cy="365125"/>
          </a:xfrm>
        </p:spPr>
        <p:txBody>
          <a:bodyPr/>
          <a:lstStyle/>
          <a:p>
            <a:r>
              <a:rPr lang="ar-IQ" sz="1600" dirty="0"/>
              <a:t>معد من قبل الطالب احمد جاسم عبدمحمد و علاء الدين عبد الرحمن عثمان - برنامج الدكتوراه</a:t>
            </a:r>
            <a:endParaRPr lang="en-GB" sz="1600" dirty="0"/>
          </a:p>
        </p:txBody>
      </p:sp>
      <p:sp>
        <p:nvSpPr>
          <p:cNvPr id="4" name="Content Placeholder 3">
            <a:extLst>
              <a:ext uri="{FF2B5EF4-FFF2-40B4-BE49-F238E27FC236}">
                <a16:creationId xmlns:a16="http://schemas.microsoft.com/office/drawing/2014/main" xmlns="" id="{E24292F5-8730-9AB7-BC41-015F0CDFEBCA}"/>
              </a:ext>
            </a:extLst>
          </p:cNvPr>
          <p:cNvSpPr>
            <a:spLocks noGrp="1"/>
          </p:cNvSpPr>
          <p:nvPr>
            <p:ph sz="half" idx="2"/>
          </p:nvPr>
        </p:nvSpPr>
        <p:spPr>
          <a:xfrm>
            <a:off x="1366029" y="1949397"/>
            <a:ext cx="10100345" cy="4441077"/>
          </a:xfrm>
        </p:spPr>
        <p:txBody>
          <a:bodyPr>
            <a:normAutofit/>
          </a:bodyPr>
          <a:lstStyle/>
          <a:p>
            <a:pPr marL="342900" indent="-342900" algn="justLow" rtl="1">
              <a:buFont typeface="+mj-lt"/>
              <a:buAutoNum type="arabicPeriod" startAt="2"/>
            </a:pPr>
            <a:r>
              <a:rPr lang="ar-IQ" sz="1600" b="1" dirty="0">
                <a:latin typeface="STIXGeneral-Regular"/>
              </a:rPr>
              <a:t>تصنيف التعويضات المحتملة على انها حقوق ملكية</a:t>
            </a:r>
            <a:r>
              <a:rPr lang="ar-IQ" sz="1600" dirty="0">
                <a:latin typeface="STIXGeneral-Regular"/>
              </a:rPr>
              <a:t> </a:t>
            </a:r>
            <a:r>
              <a:rPr lang="en-GB" sz="1800" b="1" i="1" u="none" strike="noStrike" baseline="0" dirty="0">
                <a:latin typeface="STIXGeneral-BoldItalic"/>
              </a:rPr>
              <a:t>Contingent consideration classified as equity</a:t>
            </a:r>
            <a:r>
              <a:rPr lang="ar-IQ" sz="1800" b="1" i="1" u="none" strike="noStrike" baseline="0" dirty="0">
                <a:latin typeface="STIXGeneral-BoldItalic"/>
              </a:rPr>
              <a:t>: </a:t>
            </a:r>
            <a:r>
              <a:rPr lang="ar-IQ" sz="1800" dirty="0">
                <a:latin typeface="STIXGeneral-BoldItalic"/>
              </a:rPr>
              <a:t>حيث يتم تصنيف التعويضات المحتملة على انها حقوق ملكية اذا تم تسوية التعويضات مقابل عدد ثابت من اسهم الشركة المشترية وان يعتمد حدث التعويض على اداء العمليات للشركة المشترية او المستحوذة (وليس على مؤشرات خارجية كما في النقطة 1)، فضلا عن ذلك لا يتم </a:t>
            </a:r>
            <a:r>
              <a:rPr lang="ar-IQ" sz="1800" dirty="0">
                <a:latin typeface="STIXGeneral-Regular"/>
              </a:rPr>
              <a:t>اعادة قياس قيمة التعويضات المحتملة بعد تاريخ الاستحواذ.</a:t>
            </a:r>
          </a:p>
        </p:txBody>
      </p:sp>
    </p:spTree>
    <p:extLst>
      <p:ext uri="{BB962C8B-B14F-4D97-AF65-F5344CB8AC3E}">
        <p14:creationId xmlns:p14="http://schemas.microsoft.com/office/powerpoint/2010/main" val="4264238150"/>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937</TotalTime>
  <Words>2164</Words>
  <Application>Microsoft Office PowerPoint</Application>
  <PresentationFormat>مخصص</PresentationFormat>
  <Paragraphs>108</Paragraphs>
  <Slides>15</Slides>
  <Notes>0</Notes>
  <HiddenSlides>0</HiddenSlides>
  <MMClips>0</MMClips>
  <ScaleCrop>false</ScaleCrop>
  <HeadingPairs>
    <vt:vector size="4" baseType="variant">
      <vt:variant>
        <vt:lpstr>نسق</vt:lpstr>
      </vt:variant>
      <vt:variant>
        <vt:i4>1</vt:i4>
      </vt:variant>
      <vt:variant>
        <vt:lpstr>عناوين الشرائح</vt:lpstr>
      </vt:variant>
      <vt:variant>
        <vt:i4>15</vt:i4>
      </vt:variant>
    </vt:vector>
  </HeadingPairs>
  <TitlesOfParts>
    <vt:vector size="16" baseType="lpstr">
      <vt:lpstr>Retrospect</vt:lpstr>
      <vt:lpstr>      Business Combinations Ch. 2 – Part 2 Assets Acquisition  </vt:lpstr>
      <vt:lpstr>شرح كيفية الابلاغ عن المصاريف المتعلقة بالاندماج.</vt:lpstr>
      <vt:lpstr>شرح كيفية الابلاغ عن المصاريف المتعلقة بالاندماج.</vt:lpstr>
      <vt:lpstr>شرح اختبار الانخفاض في قيمة شهرة المحل (Goodwill Impairment Test).</vt:lpstr>
      <vt:lpstr>شرح اختبار الانخفاض في قيمة شهرة المحل (Goodwill Impairment Test).</vt:lpstr>
      <vt:lpstr>شرح اختبار الانخفاض في قيمة شهرة المحل (Goodwill Impairment Test) </vt:lpstr>
      <vt:lpstr>شرح اختبار الانخفاض في قيمة شهرة المحل (Goodwill Impairment Test).</vt:lpstr>
      <vt:lpstr>شرح اثر التعويضات المحتملة CONTINGENT CONSIDERATION (EARNOUTS)  على تقييم الاصول المكتسبة من اندماج الاعمال وفق طريقة الاندماج acquisition method</vt:lpstr>
      <vt:lpstr>شرح اثر التعويضات المحتملة CONTINGENT CONSIDERATION (EARNOUTS)  على تقييم الاصول المكتسبة من اندماج الاعمال وفق طريقة الاندماج acquisition method</vt:lpstr>
      <vt:lpstr>شرح اثر التعويضات المحتملة CONTINGENT CONSIDERATION (EARNOUTS)  على تقييم الاصول المكتسبة من اندماج الاعمال وفق طريقة الاندماج acquisition method - مثال</vt:lpstr>
      <vt:lpstr>شرح اثر التعويضات المحتملة CONTINGENT CONSIDERATION (EARNOUTS)  على تقييم الاصول المكتسبة من اندماج الاعمال وفق طريقة الاندماج acquisition method - مثال</vt:lpstr>
      <vt:lpstr>شرح اثر التعويضات المحتملة CONTINGENT CONSIDERATION (EARNOUTS)  على تقييم الاصول المكتسبة من اندماج الاعمال وفق طريقة الاندماج acquisition method - مثال</vt:lpstr>
      <vt:lpstr>شرح اثر التعويضات المحتملة CONTINGENT CONSIDERATION (EARNOUTS)  على تقييم الاصول المكتسبة من اندماج الاعمال وفق طريقة الاندماج acquisition method - مثال</vt:lpstr>
      <vt:lpstr>شرح الاندماج من خلال الرفع المالي leveraged buyout.</vt:lpstr>
      <vt:lpstr>شرح متطلبات الابلاغ المالي وفق المباديء المقبولة قبولا عاما الحالية GAAP المتعلقة باندماج الاعمال خلال سنة معينة.</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ACCOUNTING FOR BUSINESS COMBINATIONS</dc:title>
  <dc:creator>Ahmed Jassim</dc:creator>
  <cp:lastModifiedBy>Maher</cp:lastModifiedBy>
  <cp:revision>9</cp:revision>
  <dcterms:created xsi:type="dcterms:W3CDTF">2022-09-06T20:52:01Z</dcterms:created>
  <dcterms:modified xsi:type="dcterms:W3CDTF">2023-08-18T17:27:52Z</dcterms:modified>
</cp:coreProperties>
</file>