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32" r:id="rId1"/>
  </p:sldMasterIdLst>
  <p:sldIdLst>
    <p:sldId id="257" r:id="rId2"/>
    <p:sldId id="258" r:id="rId3"/>
    <p:sldId id="292" r:id="rId4"/>
    <p:sldId id="290" r:id="rId5"/>
    <p:sldId id="291" r:id="rId6"/>
    <p:sldId id="261" r:id="rId7"/>
    <p:sldId id="262" r:id="rId8"/>
    <p:sldId id="263" r:id="rId9"/>
    <p:sldId id="275" r:id="rId10"/>
    <p:sldId id="265" r:id="rId11"/>
    <p:sldId id="266" r:id="rId12"/>
    <p:sldId id="267" r:id="rId13"/>
    <p:sldId id="268" r:id="rId14"/>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5795B938-4B16-4998-9A46-2DD26F0D06EB}" type="datetimeFigureOut">
              <a:rPr lang="ar-IQ" smtClean="0"/>
              <a:t>02/02/1445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9255346" y="2750337"/>
            <a:ext cx="1171888" cy="1356442"/>
          </a:xfrm>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4702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795B938-4B16-4998-9A46-2DD26F0D06EB}" type="datetimeFigureOut">
              <a:rPr lang="ar-IQ" smtClean="0"/>
              <a:t>02/02/1445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10729455" y="4711309"/>
            <a:ext cx="1154151" cy="1090789"/>
          </a:xfrm>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4149093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795B938-4B16-4998-9A46-2DD26F0D06EB}" type="datetimeFigureOut">
              <a:rPr lang="ar-IQ" smtClean="0"/>
              <a:t>02/02/1445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10729455" y="4711615"/>
            <a:ext cx="1154151" cy="1090789"/>
          </a:xfrm>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299540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795B938-4B16-4998-9A46-2DD26F0D06EB}" type="datetimeFigureOut">
              <a:rPr lang="ar-IQ" smtClean="0"/>
              <a:t>02/02/1445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10729455" y="4709925"/>
            <a:ext cx="1154151" cy="1090789"/>
          </a:xfrm>
        </p:spPr>
        <p:txBody>
          <a:bodyPr/>
          <a:lstStyle/>
          <a:p>
            <a:fld id="{42A9434E-89E9-4AB2-8C35-DB9FD1D5F482}" type="slidenum">
              <a:rPr lang="ar-IQ" smtClean="0"/>
              <a:t>‹#›</a:t>
            </a:fld>
            <a:endParaRPr lang="ar-IQ"/>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42763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795B938-4B16-4998-9A46-2DD26F0D06EB}" type="datetimeFigureOut">
              <a:rPr lang="ar-IQ" smtClean="0"/>
              <a:t>02/02/1445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10729455" y="4709925"/>
            <a:ext cx="1154151" cy="1090789"/>
          </a:xfrm>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208200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5795B938-4B16-4998-9A46-2DD26F0D06EB}" type="datetimeFigureOut">
              <a:rPr lang="ar-IQ" smtClean="0"/>
              <a:t>02/02/1445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53521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5795B938-4B16-4998-9A46-2DD26F0D06EB}" type="datetimeFigureOut">
              <a:rPr lang="ar-IQ" smtClean="0"/>
              <a:t>02/02/1445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780331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795B938-4B16-4998-9A46-2DD26F0D06EB}" type="datetimeFigureOut">
              <a:rPr lang="ar-IQ" smtClean="0"/>
              <a:t>02/02/1445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337470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795B938-4B16-4998-9A46-2DD26F0D06EB}" type="datetimeFigureOut">
              <a:rPr lang="ar-IQ" smtClean="0"/>
              <a:t>02/02/1445</a:t>
            </a:fld>
            <a:endParaRPr lang="ar-IQ"/>
          </a:p>
        </p:txBody>
      </p:sp>
      <p:sp>
        <p:nvSpPr>
          <p:cNvPr id="5" name="Footer Placeholder 4"/>
          <p:cNvSpPr>
            <a:spLocks noGrp="1"/>
          </p:cNvSpPr>
          <p:nvPr>
            <p:ph type="ftr" sz="quarter" idx="11"/>
          </p:nvPr>
        </p:nvSpPr>
        <p:spPr>
          <a:xfrm>
            <a:off x="680321" y="5936188"/>
            <a:ext cx="6126805" cy="365125"/>
          </a:xfrm>
        </p:spPr>
        <p:txBody>
          <a:bodyPr/>
          <a:lstStyle/>
          <a:p>
            <a:endParaRPr lang="ar-IQ"/>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2A9434E-89E9-4AB2-8C35-DB9FD1D5F482}" type="slidenum">
              <a:rPr lang="ar-IQ" smtClean="0"/>
              <a:t>‹#›</a:t>
            </a:fld>
            <a:endParaRPr lang="ar-IQ"/>
          </a:p>
        </p:txBody>
      </p:sp>
    </p:spTree>
    <p:extLst>
      <p:ext uri="{BB962C8B-B14F-4D97-AF65-F5344CB8AC3E}">
        <p14:creationId xmlns:p14="http://schemas.microsoft.com/office/powerpoint/2010/main" val="398860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795B938-4B16-4998-9A46-2DD26F0D06EB}" type="datetimeFigureOut">
              <a:rPr lang="ar-IQ" smtClean="0"/>
              <a:t>02/02/1445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186025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5795B938-4B16-4998-9A46-2DD26F0D06EB}" type="datetimeFigureOut">
              <a:rPr lang="ar-IQ" smtClean="0"/>
              <a:t>02/02/1445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10729455" y="2869895"/>
            <a:ext cx="1154151" cy="1090789"/>
          </a:xfrm>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20045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795B938-4B16-4998-9A46-2DD26F0D06EB}" type="datetimeFigureOut">
              <a:rPr lang="ar-IQ" smtClean="0"/>
              <a:t>02/02/1445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255485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680322" y="3030008"/>
            <a:ext cx="4698355" cy="290617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5594123" y="3030008"/>
            <a:ext cx="4700059" cy="290617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795B938-4B16-4998-9A46-2DD26F0D06EB}" type="datetimeFigureOut">
              <a:rPr lang="ar-IQ" smtClean="0"/>
              <a:t>02/02/1445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259805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5795B938-4B16-4998-9A46-2DD26F0D06EB}" type="datetimeFigureOut">
              <a:rPr lang="ar-IQ" smtClean="0"/>
              <a:t>02/02/1445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229409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795B938-4B16-4998-9A46-2DD26F0D06EB}" type="datetimeFigureOut">
              <a:rPr lang="ar-IQ" smtClean="0"/>
              <a:t>02/02/1445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280986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795B938-4B16-4998-9A46-2DD26F0D06EB}" type="datetimeFigureOut">
              <a:rPr lang="ar-IQ" smtClean="0"/>
              <a:t>02/02/1445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407966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795B938-4B16-4998-9A46-2DD26F0D06EB}" type="datetimeFigureOut">
              <a:rPr lang="ar-IQ" smtClean="0"/>
              <a:t>02/02/1445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2A9434E-89E9-4AB2-8C35-DB9FD1D5F482}" type="slidenum">
              <a:rPr lang="ar-IQ" smtClean="0"/>
              <a:t>‹#›</a:t>
            </a:fld>
            <a:endParaRPr lang="ar-IQ"/>
          </a:p>
        </p:txBody>
      </p:sp>
    </p:spTree>
    <p:extLst>
      <p:ext uri="{BB962C8B-B14F-4D97-AF65-F5344CB8AC3E}">
        <p14:creationId xmlns:p14="http://schemas.microsoft.com/office/powerpoint/2010/main" val="183154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95B938-4B16-4998-9A46-2DD26F0D06EB}" type="datetimeFigureOut">
              <a:rPr lang="ar-IQ" smtClean="0"/>
              <a:t>02/02/1445</a:t>
            </a:fld>
            <a:endParaRPr lang="ar-IQ"/>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2A9434E-89E9-4AB2-8C35-DB9FD1D5F482}" type="slidenum">
              <a:rPr lang="ar-IQ" smtClean="0"/>
              <a:t>‹#›</a:t>
            </a:fld>
            <a:endParaRPr lang="ar-IQ"/>
          </a:p>
        </p:txBody>
      </p:sp>
    </p:spTree>
    <p:extLst>
      <p:ext uri="{BB962C8B-B14F-4D97-AF65-F5344CB8AC3E}">
        <p14:creationId xmlns:p14="http://schemas.microsoft.com/office/powerpoint/2010/main" val="32479053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83910" y="4183532"/>
            <a:ext cx="10410068" cy="126188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spAutoFit/>
          </a:bodyPr>
          <a:lstStyle/>
          <a:p>
            <a:pPr algn="ctr"/>
            <a:r>
              <a:rPr lang="ar-IQ" sz="4000" b="1" dirty="0" smtClean="0">
                <a:solidFill>
                  <a:schemeClr val="tx1"/>
                </a:solidFill>
                <a:latin typeface="Arial" panose="020B0604020202020204" pitchFamily="34" charset="0"/>
                <a:cs typeface="Arial" panose="020B0604020202020204" pitchFamily="34" charset="0"/>
              </a:rPr>
              <a:t> </a:t>
            </a:r>
            <a:endParaRPr lang="ar-IQ" sz="4000" b="1" dirty="0">
              <a:solidFill>
                <a:schemeClr val="tx1"/>
              </a:solidFill>
              <a:latin typeface="Arial" panose="020B0604020202020204" pitchFamily="34" charset="0"/>
              <a:cs typeface="Arial" panose="020B0604020202020204" pitchFamily="34" charset="0"/>
            </a:endParaRPr>
          </a:p>
          <a:p>
            <a:pPr algn="ctr"/>
            <a:r>
              <a:rPr lang="en-US" sz="3600" b="1" dirty="0" smtClean="0">
                <a:solidFill>
                  <a:schemeClr val="tx1"/>
                </a:solidFill>
                <a:latin typeface="Arial" panose="020B0604020202020204" pitchFamily="34" charset="0"/>
                <a:cs typeface="Arial" panose="020B0604020202020204" pitchFamily="34" charset="0"/>
              </a:rPr>
              <a:t>Prof. Dr. Bushra Al-Mashhadani - 2023</a:t>
            </a:r>
            <a:endParaRPr lang="ar-IQ" sz="3600" b="1" dirty="0">
              <a:solidFill>
                <a:schemeClr val="tx1"/>
              </a:solidFill>
              <a:latin typeface="Arial" panose="020B0604020202020204" pitchFamily="34" charset="0"/>
              <a:cs typeface="Arial" panose="020B0604020202020204" pitchFamily="34" charset="0"/>
            </a:endParaRPr>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
        <p:nvSpPr>
          <p:cNvPr id="2" name="مربع نص 1">
            <a:extLst>
              <a:ext uri="{FF2B5EF4-FFF2-40B4-BE49-F238E27FC236}">
                <a16:creationId xmlns:a16="http://schemas.microsoft.com/office/drawing/2014/main" xmlns="" id="{A4E45525-CFED-3CD2-8AD5-D347E2B76A0D}"/>
              </a:ext>
            </a:extLst>
          </p:cNvPr>
          <p:cNvSpPr txBox="1"/>
          <p:nvPr/>
        </p:nvSpPr>
        <p:spPr>
          <a:xfrm>
            <a:off x="483910" y="2713774"/>
            <a:ext cx="11098490" cy="1938992"/>
          </a:xfrm>
          <a:prstGeom prst="rect">
            <a:avLst/>
          </a:prstGeom>
          <a:noFill/>
        </p:spPr>
        <p:txBody>
          <a:bodyPr wrap="square" rtlCol="1">
            <a:spAutoFit/>
          </a:bodyPr>
          <a:lstStyle/>
          <a:p>
            <a:pPr algn="ctr"/>
            <a:r>
              <a:rPr lang="en-US" sz="4000" b="1" dirty="0">
                <a:solidFill>
                  <a:schemeClr val="bg1"/>
                </a:solidFill>
                <a:cs typeface="+mj-cs"/>
              </a:rPr>
              <a:t>Introduction to Business</a:t>
            </a:r>
          </a:p>
          <a:p>
            <a:pPr algn="ctr"/>
            <a:r>
              <a:rPr lang="en-US" sz="4000" b="1" dirty="0">
                <a:solidFill>
                  <a:schemeClr val="bg1"/>
                </a:solidFill>
                <a:cs typeface="+mj-cs"/>
              </a:rPr>
              <a:t>Combinations and the Conceptual </a:t>
            </a:r>
            <a:r>
              <a:rPr lang="en-US" sz="4000" b="1" dirty="0" smtClean="0">
                <a:solidFill>
                  <a:schemeClr val="bg1"/>
                </a:solidFill>
                <a:cs typeface="+mj-cs"/>
              </a:rPr>
              <a:t>Framework</a:t>
            </a:r>
          </a:p>
          <a:p>
            <a:pPr algn="ctr"/>
            <a:r>
              <a:rPr lang="en-US" sz="4000" b="1" dirty="0" smtClean="0">
                <a:solidFill>
                  <a:schemeClr val="bg1"/>
                </a:solidFill>
                <a:cs typeface="+mj-cs"/>
              </a:rPr>
              <a:t>Ch.1-Part 1</a:t>
            </a:r>
            <a:endParaRPr lang="en-US" sz="4000" b="1" dirty="0">
              <a:solidFill>
                <a:schemeClr val="bg1"/>
              </a:solidFill>
              <a:cs typeface="+mj-cs"/>
            </a:endParaRPr>
          </a:p>
        </p:txBody>
      </p:sp>
      <p:pic>
        <p:nvPicPr>
          <p:cNvPr id="3" name="صورة 2">
            <a:extLst>
              <a:ext uri="{FF2B5EF4-FFF2-40B4-BE49-F238E27FC236}">
                <a16:creationId xmlns:a16="http://schemas.microsoft.com/office/drawing/2014/main" xmlns="" id="{D98B273E-7BDA-5066-D5CA-667DCBA28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9388" y="631284"/>
            <a:ext cx="1622612" cy="1331985"/>
          </a:xfrm>
          <a:prstGeom prst="rect">
            <a:avLst/>
          </a:prstGeom>
        </p:spPr>
      </p:pic>
      <p:pic>
        <p:nvPicPr>
          <p:cNvPr id="7" name="Picture Placeholder 5">
            <a:extLst>
              <a:ext uri="{FF2B5EF4-FFF2-40B4-BE49-F238E27FC236}">
                <a16:creationId xmlns:a16="http://schemas.microsoft.com/office/drawing/2014/main" xmlns="" id="{7AB82FD8-84E5-7C36-8732-140AF691C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026" y="356617"/>
            <a:ext cx="2035559" cy="2527260"/>
          </a:xfrm>
          <a:prstGeom prst="round2DiagRect">
            <a:avLst>
              <a:gd name="adj1" fmla="val 16667"/>
              <a:gd name="adj2" fmla="val 0"/>
            </a:avLst>
          </a:prstGeom>
          <a:blipFill>
            <a:blip r:embed="rId5"/>
            <a:stretch>
              <a:fillRect/>
            </a:stretch>
          </a:blipFill>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5127138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endParaRPr lang="en-US" sz="2800" b="1" dirty="0">
              <a:latin typeface="Traditional Arabic" panose="02020603050405020304" pitchFamily="18" charset="-78"/>
              <a:cs typeface="+mj-cs"/>
            </a:endParaRPr>
          </a:p>
        </p:txBody>
      </p:sp>
      <p:sp>
        <p:nvSpPr>
          <p:cNvPr id="9" name="مستطيل 8"/>
          <p:cNvSpPr/>
          <p:nvPr/>
        </p:nvSpPr>
        <p:spPr>
          <a:xfrm>
            <a:off x="320511" y="920433"/>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خامساً: منافع اندماج الاعمال : </a:t>
            </a:r>
            <a:endParaRPr lang="en-US" sz="4400" b="1" dirty="0">
              <a:latin typeface="Traditional Arabic" panose="02020603050405020304" pitchFamily="18" charset="-78"/>
              <a:cs typeface="Traditional Arabic" panose="02020603050405020304" pitchFamily="18" charset="-78"/>
            </a:endParaRPr>
          </a:p>
        </p:txBody>
      </p:sp>
      <p:sp>
        <p:nvSpPr>
          <p:cNvPr id="2" name="مستطيل 1">
            <a:extLst>
              <a:ext uri="{FF2B5EF4-FFF2-40B4-BE49-F238E27FC236}">
                <a16:creationId xmlns:a16="http://schemas.microsoft.com/office/drawing/2014/main" xmlns="" id="{9A9F656D-EEB7-9441-0E63-EB706F6BEBD1}"/>
              </a:ext>
            </a:extLst>
          </p:cNvPr>
          <p:cNvSpPr/>
          <p:nvPr/>
        </p:nvSpPr>
        <p:spPr>
          <a:xfrm>
            <a:off x="0" y="2053912"/>
            <a:ext cx="11966447" cy="4394022"/>
          </a:xfrm>
          <a:prstGeom prst="rect">
            <a:avLst/>
          </a:prstGeom>
          <a:effectLst>
            <a:glow rad="127000">
              <a:schemeClr val="accent1"/>
            </a:glow>
          </a:effectLst>
        </p:spPr>
        <p:txBody>
          <a:bodyPr wrap="square">
            <a:noAutofit/>
          </a:bodyPr>
          <a:lstStyle/>
          <a:p>
            <a:pPr marL="342900" lvl="0" indent="-342900" algn="just" rtl="1">
              <a:lnSpc>
                <a:spcPct val="115000"/>
              </a:lnSpc>
              <a:spcAft>
                <a:spcPts val="1000"/>
              </a:spcAft>
              <a:buFont typeface="+mj-lt"/>
              <a:buAutoNum type="arabicPeriod"/>
            </a:pPr>
            <a:r>
              <a:rPr lang="ar-SA"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تحقيق بعض الوفورات الضريبية </a:t>
            </a:r>
            <a:r>
              <a:rPr lang="ar-SA" sz="2000" dirty="0">
                <a:effectLst/>
                <a:latin typeface="Calibri" panose="020F0502020204030204" pitchFamily="34" charset="0"/>
                <a:ea typeface="Calibri" panose="020F0502020204030204" pitchFamily="34" charset="0"/>
                <a:cs typeface="Calibri" panose="020F0502020204030204" pitchFamily="34" charset="0"/>
              </a:rPr>
              <a:t>, إذ قد تستفيد الشركة التي حققت نسب عالية من الأرباح من اندماجها مع شركات أخرى حققت نسب عالية من الخسائر لسنوات متتالية في تخفيض مبالغ الضريبة التي تخضع لها كلا الشركتين باندماجهما معا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SA"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تخفيض درجة المخاطرة عن طريق تنويع الاستثمارات , </a:t>
            </a:r>
            <a:r>
              <a:rPr lang="ar-SA" sz="2000" dirty="0">
                <a:effectLst/>
                <a:latin typeface="Calibri" panose="020F0502020204030204" pitchFamily="34" charset="0"/>
                <a:ea typeface="Calibri" panose="020F0502020204030204" pitchFamily="34" charset="0"/>
                <a:cs typeface="Calibri" panose="020F0502020204030204" pitchFamily="34" charset="0"/>
              </a:rPr>
              <a:t>ويحصل ذلك عادة في اندماج الشركات متعددة النشاط أي تلك التي تزاول كل منها نشاطا مختلفا, حيث أن عدم وجود ارتباط بين مبالغ الربحية المتحققة لكل منهما سوف يؤدي إلى تخفيض درجة التفاوت في تلك المبالغ من سنة لأخرى بعد الاندماج مما يؤدي إلى تخفيض درجة المخاطرة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SA"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تحقيق درجة أكبر من السيطرة على السوق عن طريق تخفيض درجة المنافسة أو القضاء عليها </a:t>
            </a:r>
            <a:r>
              <a:rPr lang="ar-SA" sz="2000" dirty="0">
                <a:effectLst/>
                <a:latin typeface="Calibri" panose="020F0502020204030204" pitchFamily="34" charset="0"/>
                <a:ea typeface="Calibri" panose="020F0502020204030204" pitchFamily="34" charset="0"/>
                <a:cs typeface="Calibri" panose="020F0502020204030204" pitchFamily="34" charset="0"/>
              </a:rPr>
              <a:t>, إلا أن هذه الميزة قد تعد في بعض الأحيان من المخاطر التي تنتج عن الاندماج حيث أنها تساعد في ظهور تكتلات اقتصادية أو شركات احتكارية وتهيء الفرصة لتحكم تلك الشركات في الأسواق الصناعية أو التجارية.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r>
              <a:rPr lang="ar-SA" sz="2000" b="1" dirty="0">
                <a:solidFill>
                  <a:schemeClr val="bg1"/>
                </a:solidFill>
                <a:effectLst/>
                <a:ea typeface="Calibri" panose="020F0502020204030204" pitchFamily="34" charset="0"/>
                <a:cs typeface="Calibri" panose="020F0502020204030204" pitchFamily="34" charset="0"/>
              </a:rPr>
              <a:t>يعد خيار الاندماج بين شركة وشركة أو شركات أخرى أفضل من خيار تصفية تلك الشركة وذلك عن طريق إدخال حصص حاملي أسهم الشركة في مشروع شركة جديدة لغرض الاستمرار في مزاولة أعمال الشركة بدلا من تصفيتها </a:t>
            </a:r>
            <a:endParaRPr lang="en-US" sz="2800" b="1" dirty="0">
              <a:solidFill>
                <a:schemeClr val="bg1"/>
              </a:solidFill>
              <a:latin typeface="Traditional Arabic" panose="02020603050405020304" pitchFamily="18" charset="-78"/>
              <a:cs typeface="+mj-cs"/>
            </a:endParaRPr>
          </a:p>
        </p:txBody>
      </p:sp>
      <p:pic>
        <p:nvPicPr>
          <p:cNvPr id="3" name="صورة 2">
            <a:extLst>
              <a:ext uri="{FF2B5EF4-FFF2-40B4-BE49-F238E27FC236}">
                <a16:creationId xmlns:a16="http://schemas.microsoft.com/office/drawing/2014/main" xmlns="" id="{D7489B7B-385C-1F88-3299-C34EE933F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170353668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endParaRPr lang="en-US" sz="2800" b="1" dirty="0">
              <a:latin typeface="Traditional Arabic" panose="02020603050405020304" pitchFamily="18" charset="-78"/>
              <a:cs typeface="+mj-cs"/>
            </a:endParaRPr>
          </a:p>
        </p:txBody>
      </p:sp>
      <p:sp>
        <p:nvSpPr>
          <p:cNvPr id="9" name="مستطيل 8"/>
          <p:cNvSpPr/>
          <p:nvPr/>
        </p:nvSpPr>
        <p:spPr>
          <a:xfrm>
            <a:off x="320511" y="920433"/>
            <a:ext cx="9935852" cy="658368"/>
          </a:xfrm>
          <a:prstGeom prst="rect">
            <a:avLst/>
          </a:prstGeom>
          <a:effectLst>
            <a:glow rad="127000">
              <a:schemeClr val="accent1"/>
            </a:glow>
          </a:effectLst>
        </p:spPr>
        <p:txBody>
          <a:bodyPr wrap="square">
            <a:noAutofit/>
          </a:bodyPr>
          <a:lstStyle/>
          <a:p>
            <a:pPr algn="justLow"/>
            <a:r>
              <a:rPr lang="ar-IQ" sz="3600" b="1" dirty="0">
                <a:latin typeface="Traditional Arabic" panose="02020603050405020304" pitchFamily="18" charset="-78"/>
                <a:cs typeface="Traditional Arabic" panose="02020603050405020304" pitchFamily="18" charset="-78"/>
              </a:rPr>
              <a:t>سادساً : أنواع اندماج الأعمال ( اكتساب صافي أصول أو اكتساب أسهم )</a:t>
            </a:r>
            <a:endParaRPr lang="en-US" sz="3600" b="1" dirty="0">
              <a:latin typeface="Traditional Arabic" panose="02020603050405020304" pitchFamily="18" charset="-78"/>
              <a:cs typeface="Traditional Arabic" panose="02020603050405020304" pitchFamily="18" charset="-78"/>
            </a:endParaRPr>
          </a:p>
        </p:txBody>
      </p:sp>
      <p:sp>
        <p:nvSpPr>
          <p:cNvPr id="2" name="مستطيل 1">
            <a:extLst>
              <a:ext uri="{FF2B5EF4-FFF2-40B4-BE49-F238E27FC236}">
                <a16:creationId xmlns:a16="http://schemas.microsoft.com/office/drawing/2014/main" xmlns="" id="{9A9F656D-EEB7-9441-0E63-EB706F6BEBD1}"/>
              </a:ext>
            </a:extLst>
          </p:cNvPr>
          <p:cNvSpPr/>
          <p:nvPr/>
        </p:nvSpPr>
        <p:spPr>
          <a:xfrm>
            <a:off x="150829" y="2053912"/>
            <a:ext cx="11815619" cy="4394022"/>
          </a:xfrm>
          <a:prstGeom prst="rect">
            <a:avLst/>
          </a:prstGeom>
          <a:effectLst>
            <a:glow rad="127000">
              <a:schemeClr val="accent1"/>
            </a:glow>
          </a:effectLst>
        </p:spPr>
        <p:txBody>
          <a:bodyPr wrap="square">
            <a:noAutofit/>
          </a:bodyPr>
          <a:lstStyle/>
          <a:p>
            <a:pPr marL="342900" lvl="0" indent="-342900" algn="just" rtl="1">
              <a:lnSpc>
                <a:spcPct val="115000"/>
              </a:lnSpc>
              <a:spcAft>
                <a:spcPts val="1000"/>
              </a:spcAft>
              <a:buFont typeface="+mj-lt"/>
              <a:buAutoNum type="arabicPeriod"/>
            </a:pPr>
            <a:r>
              <a:rPr lang="ar-SA" sz="1800" dirty="0">
                <a:effectLst/>
                <a:latin typeface="Calibri" panose="020F0502020204030204" pitchFamily="34" charset="0"/>
                <a:ea typeface="Calibri" panose="020F0502020204030204" pitchFamily="34" charset="0"/>
                <a:cs typeface="Calibri" panose="020F0502020204030204" pitchFamily="34" charset="0"/>
              </a:rPr>
              <a:t>أنواع الاندماج </a:t>
            </a:r>
            <a:r>
              <a:rPr lang="ar-SA"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بحسب طبيعته </a:t>
            </a:r>
            <a:r>
              <a:rPr lang="ar-SA" sz="1800" dirty="0">
                <a:effectLst/>
                <a:latin typeface="Calibri" panose="020F0502020204030204" pitchFamily="34" charset="0"/>
                <a:ea typeface="Calibri" panose="020F0502020204030204" pitchFamily="34" charset="0"/>
                <a:cs typeface="Calibri" panose="020F0502020204030204" pitchFamily="34" charset="0"/>
              </a:rPr>
              <a:t>حيث يقسم الاندماج إلى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cs"/>
              <a:buAutoNum type="arabic1Minus"/>
            </a:pPr>
            <a:r>
              <a:rPr lang="ar-SA"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اندماج الشركات الودي </a:t>
            </a: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Friendly</a:t>
            </a:r>
            <a:r>
              <a:rPr lang="ar-SA"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Calibri" panose="020F0502020204030204" pitchFamily="34" charset="0"/>
              </a:rPr>
              <a:t>, ويقوم هذا النوع من </a:t>
            </a:r>
            <a:r>
              <a:rPr lang="ar-SA" sz="1800" dirty="0" err="1">
                <a:effectLst/>
                <a:latin typeface="Calibri" panose="020F0502020204030204" pitchFamily="34" charset="0"/>
                <a:ea typeface="Calibri" panose="020F0502020204030204" pitchFamily="34" charset="0"/>
                <a:cs typeface="Calibri" panose="020F0502020204030204" pitchFamily="34" charset="0"/>
              </a:rPr>
              <a:t>الإندماج</a:t>
            </a:r>
            <a:r>
              <a:rPr lang="ar-SA" sz="1800" dirty="0">
                <a:effectLst/>
                <a:latin typeface="Calibri" panose="020F0502020204030204" pitchFamily="34" charset="0"/>
                <a:ea typeface="Calibri" panose="020F0502020204030204" pitchFamily="34" charset="0"/>
                <a:cs typeface="Calibri" panose="020F0502020204030204" pitchFamily="34" charset="0"/>
              </a:rPr>
              <a:t> على اتفاق مجالس إدارات الشركات المحتمل اندماجها في الدخول في مفاوضات متبادلة وفقاً لشروط مقبولة من قبل جميع الشركات وصياغة مقترح بهذا الشأن ، يقدم بعدها إلى أصحاب المصلحة (وبالتحديد حملة الأسهم) في تلك الشركات لغرض المصادقة عليه، حيث تتطلب المصادقة حصول المشروع على ثلثي أو ثلاثة أرباع الأصوات لكي يكون مقبولا من الناحية القانونية.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cs"/>
              <a:buAutoNum type="arabic1Minus"/>
            </a:pPr>
            <a:r>
              <a:rPr lang="ar-IQ" sz="1800" dirty="0">
                <a:effectLst/>
                <a:latin typeface="Calibri" panose="020F0502020204030204" pitchFamily="34" charset="0"/>
                <a:ea typeface="Calibri" panose="020F0502020204030204" pitchFamily="34" charset="0"/>
                <a:cs typeface="Calibri" panose="020F0502020204030204" pitchFamily="34" charset="0"/>
              </a:rPr>
              <a:t>إ</a:t>
            </a:r>
            <a:r>
              <a:rPr lang="ar-SA"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ندما</a:t>
            </a:r>
            <a:r>
              <a:rPr lang="ar-IQ"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ج</a:t>
            </a:r>
            <a:r>
              <a:rPr lang="ar-SA"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الشركات غير الودي </a:t>
            </a: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Unfriendly (hostile) </a:t>
            </a:r>
            <a:r>
              <a:rPr lang="ar-SA"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Calibri" panose="020F0502020204030204" pitchFamily="34" charset="0"/>
              </a:rPr>
              <a:t>ويحصل هذا النوع من الاندماج عندما تحصل مقاومة له من مجلس إدارة الشركة المستهدفة (تكون عملية الحصول عليها مستهدفة ) ومن خلال سعر (عطاء) رسمي يمّكن الشركة التي ترغب بالاندماج إن تتعامل مباشرة مع حملة أسهم الشركة المستهدفة بشكل انفرادي ، ويتم عادة نشر عرض الشراء في الجريدة ويتضمن سعر أعلى من القيمة السوقية الحالية لأسهم الشركة في تاريخ محدد، وإذا لم تتمكن الشركة التي عرضت السعر الحصول على العدد المناسب من الأسهم فبإمكانها سحب العرض الذي يعد من الوسائل المفضلة للحصول على الشركات بسبب سرعة وسهولة تنفيذه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endParaRPr lang="en-US" sz="2400" b="1" dirty="0">
              <a:latin typeface="Traditional Arabic" panose="02020603050405020304" pitchFamily="18" charset="-78"/>
              <a:cs typeface="+mj-cs"/>
            </a:endParaRPr>
          </a:p>
        </p:txBody>
      </p:sp>
      <p:pic>
        <p:nvPicPr>
          <p:cNvPr id="3" name="صورة 2">
            <a:extLst>
              <a:ext uri="{FF2B5EF4-FFF2-40B4-BE49-F238E27FC236}">
                <a16:creationId xmlns:a16="http://schemas.microsoft.com/office/drawing/2014/main" xmlns="" id="{AAF6263C-E2D6-FAD9-A726-C3BF34A87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290952820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endParaRPr lang="en-US" sz="2800" b="1" dirty="0">
              <a:latin typeface="Traditional Arabic" panose="02020603050405020304" pitchFamily="18" charset="-78"/>
              <a:cs typeface="+mj-cs"/>
            </a:endParaRPr>
          </a:p>
        </p:txBody>
      </p:sp>
      <p:sp>
        <p:nvSpPr>
          <p:cNvPr id="9" name="مستطيل 8"/>
          <p:cNvSpPr/>
          <p:nvPr/>
        </p:nvSpPr>
        <p:spPr>
          <a:xfrm>
            <a:off x="320511" y="920433"/>
            <a:ext cx="9935852" cy="658368"/>
          </a:xfrm>
          <a:prstGeom prst="rect">
            <a:avLst/>
          </a:prstGeom>
          <a:effectLst>
            <a:glow rad="127000">
              <a:schemeClr val="accent1"/>
            </a:glow>
          </a:effectLst>
        </p:spPr>
        <p:txBody>
          <a:bodyPr wrap="square">
            <a:noAutofit/>
          </a:bodyPr>
          <a:lstStyle/>
          <a:p>
            <a:pPr algn="justLow"/>
            <a:r>
              <a:rPr lang="ar-IQ" sz="3600" b="1" dirty="0">
                <a:latin typeface="Traditional Arabic" panose="02020603050405020304" pitchFamily="18" charset="-78"/>
                <a:cs typeface="Traditional Arabic" panose="02020603050405020304" pitchFamily="18" charset="-78"/>
              </a:rPr>
              <a:t>سادساً : أنواع اندماج الأعمال ( اكتساب صافي أصول أو اكتساب أسهم )</a:t>
            </a:r>
            <a:endParaRPr lang="en-US" sz="3600" b="1" dirty="0">
              <a:latin typeface="Traditional Arabic" panose="02020603050405020304" pitchFamily="18" charset="-78"/>
              <a:cs typeface="Traditional Arabic" panose="02020603050405020304" pitchFamily="18" charset="-78"/>
            </a:endParaRPr>
          </a:p>
        </p:txBody>
      </p:sp>
      <p:sp>
        <p:nvSpPr>
          <p:cNvPr id="14" name="مربع نص 13">
            <a:extLst>
              <a:ext uri="{FF2B5EF4-FFF2-40B4-BE49-F238E27FC236}">
                <a16:creationId xmlns:a16="http://schemas.microsoft.com/office/drawing/2014/main" xmlns="" id="{ED7CB73B-DE25-8F7C-12F2-64A68FA5B163}"/>
              </a:ext>
            </a:extLst>
          </p:cNvPr>
          <p:cNvSpPr txBox="1"/>
          <p:nvPr/>
        </p:nvSpPr>
        <p:spPr>
          <a:xfrm>
            <a:off x="225552" y="2139885"/>
            <a:ext cx="11740896" cy="3600986"/>
          </a:xfrm>
          <a:prstGeom prst="rect">
            <a:avLst/>
          </a:prstGeom>
          <a:noFill/>
        </p:spPr>
        <p:txBody>
          <a:bodyPr wrap="square" rtlCol="1">
            <a:spAutoFit/>
          </a:bodyPr>
          <a:lstStyle/>
          <a:p>
            <a:r>
              <a:rPr lang="ar-IQ" dirty="0">
                <a:cs typeface="+mj-cs"/>
              </a:rPr>
              <a:t>2.</a:t>
            </a:r>
            <a:r>
              <a:rPr lang="ar-IQ" sz="2000" dirty="0">
                <a:cs typeface="+mj-cs"/>
              </a:rPr>
              <a:t>أنواع الاندماج بحسب </a:t>
            </a:r>
            <a:r>
              <a:rPr lang="ar-IQ" sz="2000" b="1" dirty="0">
                <a:solidFill>
                  <a:schemeClr val="bg1"/>
                </a:solidFill>
                <a:cs typeface="+mj-cs"/>
              </a:rPr>
              <a:t>طريقته</a:t>
            </a:r>
            <a:r>
              <a:rPr lang="ar-IQ" sz="2000" dirty="0">
                <a:cs typeface="+mj-cs"/>
              </a:rPr>
              <a:t> حيث يقسم الاندماج إلى :</a:t>
            </a:r>
          </a:p>
          <a:p>
            <a:r>
              <a:rPr lang="ar-IQ" sz="2400" b="1" dirty="0">
                <a:solidFill>
                  <a:schemeClr val="bg1"/>
                </a:solidFill>
                <a:cs typeface="+mj-cs"/>
              </a:rPr>
              <a:t>أ‌.الاندماج القانوني  </a:t>
            </a:r>
            <a:r>
              <a:rPr lang="en-US" sz="2000" b="1" dirty="0">
                <a:solidFill>
                  <a:schemeClr val="bg1"/>
                </a:solidFill>
                <a:cs typeface="+mj-cs"/>
              </a:rPr>
              <a:t>Statutory Merger </a:t>
            </a:r>
            <a:r>
              <a:rPr lang="ar-IQ" sz="2000" b="1" dirty="0">
                <a:solidFill>
                  <a:schemeClr val="bg1"/>
                </a:solidFill>
                <a:cs typeface="+mj-cs"/>
              </a:rPr>
              <a:t> </a:t>
            </a:r>
            <a:r>
              <a:rPr lang="ar-IQ" sz="2000" dirty="0">
                <a:cs typeface="+mj-cs"/>
              </a:rPr>
              <a:t>ويحصل عندما تكتسب إحدى الشركات صافي أصول شركة أخرى من خلال تبادل الأسهم ودفع نقد أو أصول عينية أخرى أو إصدار أدوات مديونية أو الجمع بينهم ، على أن تبقى الشركة المكتسبة محتفظة بشخصيتها المعنوية المستقلة مع إلغاء الشخصية المعنوية المستقلة للشركة التي تم اكتساب أصولها وفقاً لصيغة </a:t>
            </a:r>
          </a:p>
          <a:p>
            <a:endParaRPr lang="ar-IQ" sz="2000" dirty="0">
              <a:cs typeface="+mj-cs"/>
            </a:endParaRPr>
          </a:p>
          <a:p>
            <a:endParaRPr lang="ar-IQ" sz="2000" dirty="0">
              <a:cs typeface="+mj-cs"/>
            </a:endParaRPr>
          </a:p>
          <a:p>
            <a:r>
              <a:rPr lang="ar-IQ" sz="2400" b="1" dirty="0">
                <a:solidFill>
                  <a:schemeClr val="bg1"/>
                </a:solidFill>
                <a:cs typeface="+mj-cs"/>
              </a:rPr>
              <a:t>ب:بالتوحيد القانوني ,</a:t>
            </a:r>
            <a:r>
              <a:rPr lang="en-US" sz="2400" b="1" dirty="0">
                <a:solidFill>
                  <a:schemeClr val="bg1"/>
                </a:solidFill>
                <a:cs typeface="+mj-cs"/>
              </a:rPr>
              <a:t>Consolidation  Statutory </a:t>
            </a:r>
            <a:r>
              <a:rPr lang="ar-IQ" sz="2000" dirty="0">
                <a:cs typeface="+mj-cs"/>
              </a:rPr>
              <a:t>ويحصل عندما يتم تأسيس شركة جديدة للحصول على اثنين أو أكثر من الشركات الأخرى من خلال تبادل الأسهم القابلة للتصويت, ويتم عندها فقدان الشخصية المعنوية للشركات المكتسَبة مع تكوين شخصية معنوية مستقلة للشركة الجديدة وفقاً لصيغة : </a:t>
            </a:r>
          </a:p>
          <a:p>
            <a:endParaRPr lang="ar-IQ" sz="2000" dirty="0">
              <a:cs typeface="+mj-cs"/>
            </a:endParaRPr>
          </a:p>
          <a:p>
            <a:endParaRPr lang="ar-IQ" sz="2000" dirty="0">
              <a:cs typeface="+mj-cs"/>
            </a:endParaRPr>
          </a:p>
        </p:txBody>
      </p:sp>
      <p:sp>
        <p:nvSpPr>
          <p:cNvPr id="15" name="مستطيل 14">
            <a:extLst>
              <a:ext uri="{FF2B5EF4-FFF2-40B4-BE49-F238E27FC236}">
                <a16:creationId xmlns:a16="http://schemas.microsoft.com/office/drawing/2014/main" xmlns="" id="{383F6E8D-57EB-5962-4167-5966352F1259}"/>
              </a:ext>
            </a:extLst>
          </p:cNvPr>
          <p:cNvSpPr>
            <a:spLocks noChangeArrowheads="1"/>
          </p:cNvSpPr>
          <p:nvPr/>
        </p:nvSpPr>
        <p:spPr bwMode="auto">
          <a:xfrm>
            <a:off x="1562788" y="3429000"/>
            <a:ext cx="3448050" cy="39814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upright="1">
            <a:noAutofit/>
          </a:bodyPr>
          <a:lstStyle/>
          <a:p>
            <a:pPr algn="ctr" rtl="1">
              <a:lnSpc>
                <a:spcPct val="115000"/>
              </a:lnSpc>
              <a:spcAft>
                <a:spcPts val="1000"/>
              </a:spcAft>
            </a:pPr>
            <a:r>
              <a:rPr lang="en-US" sz="1400" b="1" dirty="0">
                <a:solidFill>
                  <a:schemeClr val="bg1"/>
                </a:solidFill>
                <a:effectLst/>
                <a:latin typeface="Simplified Arabic" panose="02020603050405020304" pitchFamily="18" charset="-78"/>
                <a:ea typeface="Calibri" panose="020F0502020204030204" pitchFamily="34" charset="0"/>
                <a:cs typeface="Arial" panose="020B0604020202020204" pitchFamily="34" charset="0"/>
              </a:rPr>
              <a:t>A Company + B Company = </a:t>
            </a:r>
            <a:r>
              <a:rPr lang="en-US" sz="14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A Company</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xmlns="" id="{D7272516-1D9D-0327-B26A-4E80F836229A}"/>
              </a:ext>
            </a:extLst>
          </p:cNvPr>
          <p:cNvSpPr>
            <a:spLocks noChangeArrowheads="1"/>
          </p:cNvSpPr>
          <p:nvPr/>
        </p:nvSpPr>
        <p:spPr bwMode="auto">
          <a:xfrm>
            <a:off x="1562788" y="5237836"/>
            <a:ext cx="3686175" cy="39814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p>
            <a:pPr algn="ctr" rtl="1">
              <a:lnSpc>
                <a:spcPct val="115000"/>
              </a:lnSpc>
              <a:spcAft>
                <a:spcPts val="1000"/>
              </a:spcAft>
            </a:pPr>
            <a:r>
              <a:rPr lang="en-US" sz="1400" b="1" dirty="0">
                <a:effectLst/>
                <a:latin typeface="Simplified Arabic" panose="02020603050405020304" pitchFamily="18" charset="-78"/>
                <a:ea typeface="Calibri" panose="020F0502020204030204" pitchFamily="34" charset="0"/>
                <a:cs typeface="Arial" panose="020B0604020202020204" pitchFamily="34" charset="0"/>
              </a:rPr>
              <a:t>A Company + B Company = </a:t>
            </a:r>
            <a:r>
              <a:rPr lang="en-US" sz="1400" b="1" dirty="0">
                <a:solidFill>
                  <a:srgbClr val="00B0F0"/>
                </a:solidFill>
                <a:effectLst/>
                <a:latin typeface="Simplified Arabic" panose="02020603050405020304" pitchFamily="18" charset="-78"/>
                <a:ea typeface="Calibri" panose="020F0502020204030204" pitchFamily="34" charset="0"/>
                <a:cs typeface="Arial" panose="020B0604020202020204" pitchFamily="34" charset="0"/>
              </a:rPr>
              <a:t>C Company</a:t>
            </a:r>
            <a:endParaRPr lang="en-US" sz="1100" dirty="0">
              <a:solidFill>
                <a:srgbClr val="00B0F0"/>
              </a:solidFill>
              <a:effectLst/>
              <a:ea typeface="Calibri" panose="020F0502020204030204" pitchFamily="34" charset="0"/>
              <a:cs typeface="Arial" panose="020B0604020202020204" pitchFamily="34" charset="0"/>
            </a:endParaRPr>
          </a:p>
        </p:txBody>
      </p:sp>
      <p:pic>
        <p:nvPicPr>
          <p:cNvPr id="2" name="صورة 1">
            <a:extLst>
              <a:ext uri="{FF2B5EF4-FFF2-40B4-BE49-F238E27FC236}">
                <a16:creationId xmlns:a16="http://schemas.microsoft.com/office/drawing/2014/main" xmlns="" id="{08108DD5-56CE-508E-560D-6913D1B5D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42296559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4582558"/>
          </a:xfrm>
          <a:prstGeom prst="rect">
            <a:avLst/>
          </a:prstGeom>
          <a:effectLst>
            <a:glow rad="127000">
              <a:schemeClr val="accent1"/>
            </a:glow>
          </a:effectLst>
        </p:spPr>
        <p:txBody>
          <a:bodyPr wrap="square">
            <a:noAutofit/>
          </a:bodyPr>
          <a:lstStyle/>
          <a:p>
            <a:pPr algn="justLow"/>
            <a:endParaRPr lang="en-US" sz="2800" b="1" dirty="0">
              <a:latin typeface="Traditional Arabic" panose="02020603050405020304" pitchFamily="18" charset="-78"/>
              <a:cs typeface="+mj-cs"/>
            </a:endParaRPr>
          </a:p>
        </p:txBody>
      </p:sp>
      <p:sp>
        <p:nvSpPr>
          <p:cNvPr id="9" name="مستطيل 8"/>
          <p:cNvSpPr/>
          <p:nvPr/>
        </p:nvSpPr>
        <p:spPr>
          <a:xfrm>
            <a:off x="320511" y="920433"/>
            <a:ext cx="9935852" cy="658368"/>
          </a:xfrm>
          <a:prstGeom prst="rect">
            <a:avLst/>
          </a:prstGeom>
          <a:effectLst>
            <a:glow rad="127000">
              <a:schemeClr val="accent1"/>
            </a:glow>
          </a:effectLst>
        </p:spPr>
        <p:txBody>
          <a:bodyPr wrap="square">
            <a:noAutofit/>
          </a:bodyPr>
          <a:lstStyle/>
          <a:p>
            <a:pPr algn="justLow"/>
            <a:r>
              <a:rPr lang="ar-IQ" sz="3600" b="1" dirty="0">
                <a:latin typeface="Traditional Arabic" panose="02020603050405020304" pitchFamily="18" charset="-78"/>
                <a:cs typeface="Traditional Arabic" panose="02020603050405020304" pitchFamily="18" charset="-78"/>
              </a:rPr>
              <a:t>سادساً : أنواع اندماج الأعمال ( اكتساب صافي أصول أو اكتساب أسهم )</a:t>
            </a:r>
            <a:endParaRPr lang="en-US" sz="3600" b="1" dirty="0">
              <a:latin typeface="Traditional Arabic" panose="02020603050405020304" pitchFamily="18" charset="-78"/>
              <a:cs typeface="Traditional Arabic" panose="02020603050405020304" pitchFamily="18" charset="-78"/>
            </a:endParaRPr>
          </a:p>
        </p:txBody>
      </p:sp>
      <p:sp>
        <p:nvSpPr>
          <p:cNvPr id="3" name="مربع نص 2">
            <a:extLst>
              <a:ext uri="{FF2B5EF4-FFF2-40B4-BE49-F238E27FC236}">
                <a16:creationId xmlns:a16="http://schemas.microsoft.com/office/drawing/2014/main" xmlns="" id="{BA478B67-06DF-4B75-718A-E73D66EF9FB6}"/>
              </a:ext>
            </a:extLst>
          </p:cNvPr>
          <p:cNvSpPr txBox="1"/>
          <p:nvPr/>
        </p:nvSpPr>
        <p:spPr>
          <a:xfrm>
            <a:off x="127450" y="2415694"/>
            <a:ext cx="11740896" cy="3508653"/>
          </a:xfrm>
          <a:prstGeom prst="rect">
            <a:avLst/>
          </a:prstGeom>
          <a:noFill/>
        </p:spPr>
        <p:txBody>
          <a:bodyPr wrap="square">
            <a:spAutoFit/>
          </a:bodyPr>
          <a:lstStyle/>
          <a:p>
            <a:pPr algn="justLow"/>
            <a:r>
              <a:rPr lang="ar-IQ" b="1" dirty="0">
                <a:solidFill>
                  <a:schemeClr val="bg1"/>
                </a:solidFill>
              </a:rPr>
              <a:t>ت‌</a:t>
            </a:r>
            <a:r>
              <a:rPr lang="ar-IQ" sz="2400" b="1" dirty="0">
                <a:solidFill>
                  <a:schemeClr val="bg1"/>
                </a:solidFill>
              </a:rPr>
              <a:t>. الاكتساب </a:t>
            </a:r>
            <a:r>
              <a:rPr lang="en-US" sz="2400" b="1" dirty="0">
                <a:solidFill>
                  <a:schemeClr val="bg1"/>
                </a:solidFill>
              </a:rPr>
              <a:t> Acquisition</a:t>
            </a:r>
            <a:r>
              <a:rPr lang="en-US" b="1" dirty="0">
                <a:solidFill>
                  <a:schemeClr val="bg1"/>
                </a:solidFill>
              </a:rPr>
              <a:t> </a:t>
            </a:r>
            <a:r>
              <a:rPr lang="ar-IQ" dirty="0"/>
              <a:t>ويحصل عندما تدفع شركة ما النقد أو تصدر الأسهم أو الديون لقاء حصولها على كل أو جزء من الأسهم القابلة للتصويت لشركة أخرى . وعندما تحصل الشركة المشترية على حقوق السيطرة على أسهم الشركة الأخرى فأن النتيجة ستكون علاقة الشركة الأم ( الشركة القابضة ) والشركة أو الشركات التابعة ، وينتج عن ذلك احتفاظ الشركة التابعة بالشخصية المعنوية المستقلة مع الحاجة لإعداد القوائم المالية الموحدة ووفقا للصيغة الآتية :</a:t>
            </a:r>
          </a:p>
          <a:p>
            <a:pPr algn="justLow"/>
            <a:endParaRPr lang="en-US" dirty="0"/>
          </a:p>
          <a:p>
            <a:pPr algn="justLow"/>
            <a:endParaRPr lang="ar-IQ" dirty="0"/>
          </a:p>
          <a:p>
            <a:pPr algn="justLow"/>
            <a:r>
              <a:rPr lang="ar-SA" sz="1800" dirty="0">
                <a:effectLst/>
                <a:ea typeface="Calibri" panose="020F0502020204030204" pitchFamily="34" charset="0"/>
                <a:cs typeface="Calibri" panose="020F0502020204030204" pitchFamily="34" charset="0"/>
              </a:rPr>
              <a:t> وبشكل عام فأن هناك نوعين من الاندماج هما اكتساب الأصول (شراء الأصول)</a:t>
            </a:r>
            <a:r>
              <a:rPr lang="en-US" sz="1800" b="1" dirty="0">
                <a:effectLst/>
                <a:latin typeface="Calibri" panose="020F0502020204030204" pitchFamily="34" charset="0"/>
                <a:ea typeface="Calibri" panose="020F0502020204030204" pitchFamily="34" charset="0"/>
              </a:rPr>
              <a:t>Assets Acquisition </a:t>
            </a:r>
            <a:r>
              <a:rPr lang="ar-SA" sz="1800" dirty="0">
                <a:effectLst/>
                <a:ea typeface="Calibri" panose="020F0502020204030204" pitchFamily="34" charset="0"/>
                <a:cs typeface="Calibri" panose="020F0502020204030204" pitchFamily="34" charset="0"/>
              </a:rPr>
              <a:t>, ويتم في ظل هذا الاكتساب احتفاظ الشركة المكتسِبة (المشترية) </a:t>
            </a:r>
            <a:r>
              <a:rPr lang="ar-SA" sz="1800" b="1" dirty="0">
                <a:effectLst/>
                <a:ea typeface="Calibri" panose="020F0502020204030204" pitchFamily="34" charset="0"/>
                <a:cs typeface="Calibri" panose="020F0502020204030204" pitchFamily="34" charset="0"/>
              </a:rPr>
              <a:t>(</a:t>
            </a:r>
            <a:r>
              <a:rPr lang="en-US" sz="1800" b="1" dirty="0">
                <a:effectLst/>
                <a:latin typeface="Calibri" panose="020F0502020204030204" pitchFamily="34" charset="0"/>
                <a:ea typeface="Calibri" panose="020F0502020204030204" pitchFamily="34" charset="0"/>
              </a:rPr>
              <a:t>Acquirer</a:t>
            </a:r>
            <a:r>
              <a:rPr lang="ar-SA" sz="1800" b="1" dirty="0">
                <a:effectLst/>
                <a:latin typeface="Calibri" panose="020F0502020204030204" pitchFamily="34" charset="0"/>
                <a:ea typeface="Calibri" panose="020F0502020204030204" pitchFamily="34" charset="0"/>
              </a:rPr>
              <a:t>)</a:t>
            </a:r>
            <a:r>
              <a:rPr lang="ar-SA" sz="1800" dirty="0">
                <a:effectLst/>
                <a:ea typeface="Calibri" panose="020F0502020204030204" pitchFamily="34" charset="0"/>
                <a:cs typeface="Calibri" panose="020F0502020204030204" pitchFamily="34" charset="0"/>
              </a:rPr>
              <a:t> بشخصيتها المعنوية المستقلة مقابل إلغاء الشخصية المعنوية المستقلة للشركة المكتسَبة (المشتراة) </a:t>
            </a:r>
            <a:r>
              <a:rPr lang="en-US" sz="1800" b="1" dirty="0">
                <a:effectLst/>
                <a:latin typeface="Calibri" panose="020F0502020204030204" pitchFamily="34" charset="0"/>
                <a:ea typeface="Calibri" panose="020F0502020204030204" pitchFamily="34" charset="0"/>
              </a:rPr>
              <a:t>Acquiree)</a:t>
            </a:r>
            <a:r>
              <a:rPr lang="ar-SA" sz="1800" b="1" dirty="0">
                <a:effectLst/>
                <a:latin typeface="Calibri" panose="020F0502020204030204" pitchFamily="34" charset="0"/>
                <a:ea typeface="Calibri" panose="020F0502020204030204" pitchFamily="34" charset="0"/>
              </a:rPr>
              <a:t>)</a:t>
            </a:r>
            <a:r>
              <a:rPr lang="ar-SA" sz="1800" dirty="0">
                <a:effectLst/>
                <a:ea typeface="Calibri" panose="020F0502020204030204" pitchFamily="34" charset="0"/>
                <a:cs typeface="Calibri" panose="020F0502020204030204" pitchFamily="34" charset="0"/>
              </a:rPr>
              <a:t> , حيث يتم غلق سجلات الشركة الأخيرة ونقل أصولها والتزاماتها إلى سجلات الشركة المشترية , واكتساب الأسهم (شراء الأسهم) ويتم في ظل هذا الاكتساب احتفاظ كلا الشركتين (القابضة والتابعة) بالشخصية المعنوية المستقلة ، على أن يتم إعداد القوائم المالية الموحدة للشركتين كوحدة واحدة حيث يتم أثبات عملية شراء الأسهم في سجلات الشركة المشترية من خلال فتح حساب الاستثمارات طويلة الأجل بالأسهم للتعبير عن عملية شراء الأسهم ودون الحاجة إلى غلق سجلات الشركة المشتراة وتحويل أرصدة حساباتها إلى الشركة المشترية</a:t>
            </a:r>
            <a:endParaRPr lang="ar-IQ" dirty="0"/>
          </a:p>
        </p:txBody>
      </p:sp>
      <p:sp>
        <p:nvSpPr>
          <p:cNvPr id="4" name="مستطيل 3">
            <a:extLst>
              <a:ext uri="{FF2B5EF4-FFF2-40B4-BE49-F238E27FC236}">
                <a16:creationId xmlns:a16="http://schemas.microsoft.com/office/drawing/2014/main" xmlns="" id="{D3DE9FD9-DCF8-5E07-7B29-15D8C8853062}"/>
              </a:ext>
            </a:extLst>
          </p:cNvPr>
          <p:cNvSpPr>
            <a:spLocks noChangeArrowheads="1"/>
          </p:cNvSpPr>
          <p:nvPr/>
        </p:nvSpPr>
        <p:spPr bwMode="auto">
          <a:xfrm>
            <a:off x="628354" y="3521206"/>
            <a:ext cx="4952313" cy="504039"/>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upright="1">
            <a:noAutofit/>
          </a:bodyPr>
          <a:lstStyle/>
          <a:p>
            <a:pPr algn="ctr" rtl="1">
              <a:lnSpc>
                <a:spcPct val="115000"/>
              </a:lnSpc>
              <a:spcAft>
                <a:spcPts val="1000"/>
              </a:spcAft>
            </a:pPr>
            <a:r>
              <a:rPr lang="en-US" b="1" dirty="0">
                <a:solidFill>
                  <a:schemeClr val="bg1"/>
                </a:solidFill>
                <a:effectLst/>
                <a:latin typeface="Simplified Arabic" panose="02020603050405020304" pitchFamily="18" charset="-78"/>
                <a:ea typeface="Calibri" panose="020F0502020204030204" pitchFamily="34" charset="0"/>
                <a:cs typeface="Arial" panose="020B0604020202020204" pitchFamily="34" charset="0"/>
              </a:rPr>
              <a:t>FS of A Company + FS of B Company = CFS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صورة 1">
            <a:extLst>
              <a:ext uri="{FF2B5EF4-FFF2-40B4-BE49-F238E27FC236}">
                <a16:creationId xmlns:a16="http://schemas.microsoft.com/office/drawing/2014/main" xmlns="" id="{78756A24-8456-5BD1-5166-40FFC7367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4763306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IQ" sz="3000" b="1" i="0" u="none" strike="noStrike" kern="1200" cap="none" spc="0" normalizeH="0" baseline="0" noProof="0" dirty="0">
                <a:ln>
                  <a:noFill/>
                </a:ln>
                <a:solidFill>
                  <a:prstClr val="white"/>
                </a:solidFill>
                <a:effectLst/>
                <a:uLnTx/>
                <a:uFillTx/>
                <a:latin typeface="Traditional Arabic" panose="02020603050405020304" pitchFamily="18" charset="-78"/>
                <a:ea typeface="+mn-ea"/>
                <a:cs typeface="Traditional Arabic" panose="02020603050405020304" pitchFamily="18" charset="-78"/>
              </a:rPr>
              <a:t>شهدت عمليات الاندماج والاستحواذ نمواً كبيراً في جميع أنحاء العالم خلال العقدين الأخيرين . فقد وصلت مبالغ وأحجام عمليات الاندماج والاستحواذ إلى مستويات قياسية غير مسبوقة في الوقت الراهن . وتعزى العوامل الرئيسية لذلك للتوجه السائد نحو العولمة وانخفاض تكلفة التمويل . هذا بالإضافة إلى الأزمة المالية العالمية الحالية ومن ثم الحاجة إلى خلق كيانات كبيرة تستطيع المنافسة للبحث عن النمو والربح ، وثمة عامل رئيسي آخر وراء ازدياد نشاطات الاندماج والاستحواذ يتمثل في ارتفاع مستوى عولمة الاستثمارات التي تبحث عن عائدات أعلى وفرص لتنويع المخاطر وإدراك الكثير من مؤسسات الأعمال للحاجة الماسة إلى الخروج باستثماراتها إلى البلدان الخارجية أو في داخل مناطقها. </a:t>
            </a:r>
            <a:endParaRPr kumimoji="0" lang="en-US" sz="3000" b="1" i="0" u="none" strike="noStrike" kern="1200" cap="none" spc="0" normalizeH="0" baseline="0" noProof="0" dirty="0">
              <a:ln>
                <a:noFill/>
              </a:ln>
              <a:solidFill>
                <a:prstClr val="white"/>
              </a:solidFill>
              <a:effectLst/>
              <a:uLnTx/>
              <a:uFillTx/>
              <a:latin typeface="Traditional Arabic" panose="02020603050405020304" pitchFamily="18" charset="-78"/>
              <a:ea typeface="+mn-ea"/>
              <a:cs typeface="Traditional Arabic" panose="02020603050405020304" pitchFamily="18" charset="-78"/>
            </a:endParaRPr>
          </a:p>
          <a:p>
            <a:pPr algn="justLow"/>
            <a:endParaRPr lang="en-US" sz="2000" b="1" dirty="0">
              <a:latin typeface="Traditional Arabic" panose="02020603050405020304" pitchFamily="18" charset="-78"/>
            </a:endParaRPr>
          </a:p>
        </p:txBody>
      </p:sp>
      <p:sp>
        <p:nvSpPr>
          <p:cNvPr id="9" name="مستطيل 8"/>
          <p:cNvSpPr/>
          <p:nvPr/>
        </p:nvSpPr>
        <p:spPr>
          <a:xfrm>
            <a:off x="320511" y="882726"/>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المقدمة</a:t>
            </a:r>
            <a:r>
              <a:rPr kumimoji="0" lang="en-US" sz="4400" b="0" i="0" u="none" strike="noStrike" kern="1200" cap="none" spc="0" normalizeH="0" baseline="0" noProof="0" dirty="0">
                <a:ln>
                  <a:noFill/>
                </a:ln>
                <a:solidFill>
                  <a:prstClr val="white"/>
                </a:solidFill>
                <a:effectLst/>
                <a:uLnTx/>
                <a:uFillTx/>
                <a:latin typeface="Times New Roman"/>
                <a:ea typeface="+mj-ea"/>
                <a:cs typeface="+mj-cs"/>
              </a:rPr>
              <a:t>Introduction                                     </a:t>
            </a:r>
            <a:endParaRPr lang="en-US" sz="4400" b="1" dirty="0">
              <a:latin typeface="Traditional Arabic" panose="02020603050405020304" pitchFamily="18" charset="-78"/>
              <a:cs typeface="Traditional Arabic" panose="02020603050405020304" pitchFamily="18" charset="-78"/>
            </a:endParaRPr>
          </a:p>
          <a:p>
            <a:pPr algn="justLow"/>
            <a:endParaRPr lang="en-US" sz="4400" b="1" dirty="0">
              <a:latin typeface="Traditional Arabic" panose="02020603050405020304" pitchFamily="18" charset="-78"/>
              <a:cs typeface="Traditional Arabic" panose="02020603050405020304" pitchFamily="18" charset="-78"/>
            </a:endParaRPr>
          </a:p>
        </p:txBody>
      </p:sp>
      <p:pic>
        <p:nvPicPr>
          <p:cNvPr id="2" name="صورة 1">
            <a:extLst>
              <a:ext uri="{FF2B5EF4-FFF2-40B4-BE49-F238E27FC236}">
                <a16:creationId xmlns:a16="http://schemas.microsoft.com/office/drawing/2014/main" xmlns="" id="{2690CDB4-FAD9-8C88-21C2-4DB1AF851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265898098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r>
              <a:rPr lang="ar-IQ" sz="2000" b="1" dirty="0">
                <a:latin typeface="Traditional Arabic" panose="02020603050405020304" pitchFamily="18" charset="-78"/>
              </a:rPr>
              <a:t>ويعود تأريخ عمليات تجميع الأعمال إلى القرن التاسع عشر ، ويمكن تقسيمها إلى المراحل الآتية :</a:t>
            </a:r>
          </a:p>
          <a:p>
            <a:pPr algn="justLow"/>
            <a:r>
              <a:rPr lang="ar-IQ" sz="2000" b="1" dirty="0">
                <a:solidFill>
                  <a:schemeClr val="bg1"/>
                </a:solidFill>
                <a:latin typeface="Traditional Arabic" panose="02020603050405020304" pitchFamily="18" charset="-78"/>
              </a:rPr>
              <a:t> </a:t>
            </a:r>
            <a:r>
              <a:rPr lang="ar-IQ" sz="2400" b="1" dirty="0">
                <a:solidFill>
                  <a:schemeClr val="bg1"/>
                </a:solidFill>
                <a:latin typeface="Traditional Arabic" panose="02020603050405020304" pitchFamily="18" charset="-78"/>
              </a:rPr>
              <a:t>1-المرحلة الأولى 1887 – 1904</a:t>
            </a:r>
          </a:p>
          <a:p>
            <a:pPr algn="justLow"/>
            <a:r>
              <a:rPr lang="ar-IQ" sz="2000" b="1" dirty="0">
                <a:latin typeface="Traditional Arabic" panose="02020603050405020304" pitchFamily="18" charset="-78"/>
              </a:rPr>
              <a:t>     نتج عنها عمليات تجميع الأعمال الافقي لإنشاء احتكارات كبيرة لتكون وحدات اقتصادية مركزة. </a:t>
            </a:r>
          </a:p>
          <a:p>
            <a:pPr algn="justLow"/>
            <a:r>
              <a:rPr lang="ar-IQ" sz="2400" b="1" dirty="0">
                <a:solidFill>
                  <a:schemeClr val="bg1"/>
                </a:solidFill>
                <a:latin typeface="Traditional Arabic" panose="02020603050405020304" pitchFamily="18" charset="-78"/>
              </a:rPr>
              <a:t>2- المرحلة الثانية 1916-1929</a:t>
            </a:r>
          </a:p>
          <a:p>
            <a:pPr algn="justLow"/>
            <a:r>
              <a:rPr lang="ar-IQ" sz="2000" b="1" dirty="0">
                <a:latin typeface="Traditional Arabic" panose="02020603050405020304" pitchFamily="18" charset="-78"/>
              </a:rPr>
              <a:t>    أصبح في ظل المرحلة الثانية من السهل الوصول إلى أسواق رأس المال الاستثمارية فبدأت أسواق رأس المال بالازدهار بسبب النمو الاقتصادي  والذي رافقه تطبيق وتفعيل قوانين صارمة للحد من الاحتكار في الولايات المتحدة الأمريكية .</a:t>
            </a:r>
          </a:p>
          <a:p>
            <a:pPr algn="justLow"/>
            <a:r>
              <a:rPr lang="ar-IQ" sz="2400" b="1" dirty="0">
                <a:solidFill>
                  <a:schemeClr val="bg1"/>
                </a:solidFill>
                <a:latin typeface="Traditional Arabic" panose="02020603050405020304" pitchFamily="18" charset="-78"/>
              </a:rPr>
              <a:t>3- المرحلة الثالثة 1965 – 1969</a:t>
            </a:r>
          </a:p>
          <a:p>
            <a:pPr algn="justLow"/>
            <a:r>
              <a:rPr lang="ar-IQ" sz="2000" b="1" dirty="0">
                <a:latin typeface="Traditional Arabic" panose="02020603050405020304" pitchFamily="18" charset="-78"/>
              </a:rPr>
              <a:t>    تميزت هذه الموجة بظهور عمليات تجميع الأعمال المتكتلة (المختلطة) الناتجة عن الاقتصاديات التي شهدت ازدهار واسع في ستينات القرن العشرين مع رغبة الوحدات الاقتصادية في بناء استراتيجيات متنوعة والتي رافقتها خطوط إنتاج متنوعة .</a:t>
            </a:r>
          </a:p>
          <a:p>
            <a:pPr algn="justLow"/>
            <a:r>
              <a:rPr lang="ar-IQ" sz="2400" b="1" dirty="0">
                <a:solidFill>
                  <a:schemeClr val="bg1"/>
                </a:solidFill>
                <a:latin typeface="Traditional Arabic" panose="02020603050405020304" pitchFamily="18" charset="-78"/>
              </a:rPr>
              <a:t>4- المرحلة الرابعة 1980 – 1989</a:t>
            </a:r>
          </a:p>
          <a:p>
            <a:pPr algn="justLow"/>
            <a:r>
              <a:rPr lang="ar-IQ" sz="2000" b="1" dirty="0">
                <a:latin typeface="Traditional Arabic" panose="02020603050405020304" pitchFamily="18" charset="-78"/>
              </a:rPr>
              <a:t>   يطلق على هذه المرحلة بتجميع الأعمال العدائي غير الودي ، لذا أخذت عمليات الاندماج والاستحواذ خلال هذه المدة مساحة واسعة بسبب تدني نشاط أسواق المال ووجود المحفزات والتسهيلات من الجهات الحكومية للدخول في عمليات اندماج واستحواذ. </a:t>
            </a:r>
            <a:endParaRPr lang="en-US" sz="2000" b="1" dirty="0">
              <a:latin typeface="Traditional Arabic" panose="02020603050405020304" pitchFamily="18" charset="-78"/>
            </a:endParaRPr>
          </a:p>
        </p:txBody>
      </p:sp>
      <p:sp>
        <p:nvSpPr>
          <p:cNvPr id="9" name="مستطيل 8"/>
          <p:cNvSpPr/>
          <p:nvPr/>
        </p:nvSpPr>
        <p:spPr>
          <a:xfrm>
            <a:off x="320511" y="882726"/>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اولاً: لمحة تأريخيه لعمليات تجميع الأعمال والتحولات المحاسبية  :</a:t>
            </a:r>
            <a:endParaRPr lang="en-US" sz="4400" b="1" dirty="0">
              <a:latin typeface="Traditional Arabic" panose="02020603050405020304" pitchFamily="18" charset="-78"/>
              <a:cs typeface="Traditional Arabic" panose="02020603050405020304" pitchFamily="18" charset="-78"/>
            </a:endParaRPr>
          </a:p>
        </p:txBody>
      </p:sp>
      <p:pic>
        <p:nvPicPr>
          <p:cNvPr id="2" name="صورة 1">
            <a:extLst>
              <a:ext uri="{FF2B5EF4-FFF2-40B4-BE49-F238E27FC236}">
                <a16:creationId xmlns:a16="http://schemas.microsoft.com/office/drawing/2014/main" xmlns="" id="{2690CDB4-FAD9-8C88-21C2-4DB1AF851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73770424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endParaRPr lang="en-US" sz="2400" b="1" dirty="0">
              <a:latin typeface="Traditional Arabic" panose="02020603050405020304" pitchFamily="18" charset="-78"/>
              <a:cs typeface="Traditional Arabic" panose="02020603050405020304" pitchFamily="18" charset="-78"/>
            </a:endParaRPr>
          </a:p>
        </p:txBody>
      </p:sp>
      <p:sp>
        <p:nvSpPr>
          <p:cNvPr id="9" name="مستطيل 8"/>
          <p:cNvSpPr/>
          <p:nvPr/>
        </p:nvSpPr>
        <p:spPr>
          <a:xfrm>
            <a:off x="320511" y="882726"/>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اولاً: لمحة تأريخيه لعمليات تجميع الأعمال والتحولات المحاسبية  :</a:t>
            </a:r>
            <a:endParaRPr lang="en-US" sz="4400" b="1" dirty="0">
              <a:latin typeface="Traditional Arabic" panose="02020603050405020304" pitchFamily="18" charset="-78"/>
              <a:cs typeface="Traditional Arabic" panose="02020603050405020304" pitchFamily="18" charset="-78"/>
            </a:endParaRPr>
          </a:p>
        </p:txBody>
      </p:sp>
      <p:sp>
        <p:nvSpPr>
          <p:cNvPr id="3" name="مربع نص 2">
            <a:extLst>
              <a:ext uri="{FF2B5EF4-FFF2-40B4-BE49-F238E27FC236}">
                <a16:creationId xmlns:a16="http://schemas.microsoft.com/office/drawing/2014/main" xmlns="" id="{8698920B-BD93-BA4D-BE98-F0350A04F2A0}"/>
              </a:ext>
            </a:extLst>
          </p:cNvPr>
          <p:cNvSpPr txBox="1"/>
          <p:nvPr/>
        </p:nvSpPr>
        <p:spPr>
          <a:xfrm>
            <a:off x="62753" y="2053912"/>
            <a:ext cx="12129247" cy="4893647"/>
          </a:xfrm>
          <a:prstGeom prst="rect">
            <a:avLst/>
          </a:prstGeom>
          <a:noFill/>
        </p:spPr>
        <p:txBody>
          <a:bodyPr wrap="square">
            <a:spAutoFit/>
          </a:bodyPr>
          <a:lstStyle/>
          <a:p>
            <a:pPr algn="justLow"/>
            <a:r>
              <a:rPr lang="ar-IQ" sz="2400" b="1" dirty="0">
                <a:solidFill>
                  <a:schemeClr val="bg1"/>
                </a:solidFill>
              </a:rPr>
              <a:t>5- المرحلة الخامسة 1993 -2000</a:t>
            </a:r>
          </a:p>
          <a:p>
            <a:pPr algn="justLow"/>
            <a:r>
              <a:rPr lang="ar-IQ" sz="2000" dirty="0"/>
              <a:t>    تتصف هذه المرحلة بعمليات الاندماج والاستحواذ الدولية بسبب ازدهار أسواق رأس المال وتطور العولمة وزيادة الابتكارات التكنولوجية مما زاد من توجه الوحدات الاقتصادية نحو التركيز على اختصاصاتها الاساسية لاكتساب ميزة تنافسية مستدامة من خلال الاستخدام الأمثل لمواردها وقدراتها .</a:t>
            </a:r>
          </a:p>
          <a:p>
            <a:pPr algn="justLow"/>
            <a:r>
              <a:rPr lang="ar-IQ" sz="2400" b="1" dirty="0">
                <a:solidFill>
                  <a:schemeClr val="bg1"/>
                </a:solidFill>
              </a:rPr>
              <a:t> 6- المرحلة السادسة 2003 – 2007 </a:t>
            </a:r>
          </a:p>
          <a:p>
            <a:pPr algn="justLow"/>
            <a:r>
              <a:rPr lang="ar-IQ" sz="2000" dirty="0"/>
              <a:t>    امتدت هذه المرحلة من عام 2003 ولغاية عام 2007 ، وعلى الرغم من إن الاقتصاد في هذه المدة بدأ يعود إلى النمو والانتعاش رافقة معدلات الفائدة المنخفضة مما شجع على الاستمرار بالعمليات الدولية لتجميع الأعمال العابرة للحدود نظراً لسهولة الحصول على التمويل اللازم منخفض التكاليف ، إلا إن هذه المدة لم يتاح لها الاستمرار بسبب أزمة رهن الدين العقاري التي عصفت بالاقتصاد العالمي عام 2007.</a:t>
            </a:r>
          </a:p>
          <a:p>
            <a:pPr algn="justLow"/>
            <a:r>
              <a:rPr lang="ar-IQ" sz="2400" b="1" dirty="0">
                <a:solidFill>
                  <a:schemeClr val="bg1"/>
                </a:solidFill>
              </a:rPr>
              <a:t>7- المرحلة السابعة  ازمة الرهن العقاري 2007-2008 وما بعدها :</a:t>
            </a:r>
          </a:p>
          <a:p>
            <a:pPr algn="justLow"/>
            <a:r>
              <a:rPr lang="ar-IQ" sz="2000" dirty="0"/>
              <a:t>    بعد ازمة الرهن العقاري في 2007 - 2008</a:t>
            </a:r>
          </a:p>
          <a:p>
            <a:pPr algn="justLow"/>
            <a:r>
              <a:rPr lang="ar-IQ" sz="2000" dirty="0"/>
              <a:t> ظهرت مؤشرات واضحة على تدني صفقات الاندماج والاستحواذ إذ أخذت أنشطة الإقراض بالتباطؤ رافقها انحسار واضح لمصادر تمويل مثل هذه الصفقات فبحلول عام2008 بدأ الانكماش الاقتصادي بتأثيره البالغ على أسواق المال فلم تكن المصارف على استعداد لإقراض المستثمرين مع صراع وكفاح الوحدات الاقتصادية للبقاء والاستمرار إذ انخفضت عمليات الاندماج والاستحواذ بنسبة 30% عن العام السابق ما عدا عدد محدود من هذه العمليات قامت بها الوحدات الاقتصادية الكبرى  .</a:t>
            </a:r>
          </a:p>
          <a:p>
            <a:pPr algn="justLow"/>
            <a:endParaRPr lang="ar-IQ" sz="2000" dirty="0"/>
          </a:p>
          <a:p>
            <a:pPr algn="justLow"/>
            <a:endParaRPr lang="ar-IQ" sz="2000" dirty="0"/>
          </a:p>
        </p:txBody>
      </p:sp>
      <p:pic>
        <p:nvPicPr>
          <p:cNvPr id="4" name="صورة 3">
            <a:extLst>
              <a:ext uri="{FF2B5EF4-FFF2-40B4-BE49-F238E27FC236}">
                <a16:creationId xmlns:a16="http://schemas.microsoft.com/office/drawing/2014/main" xmlns="" id="{1C6B8593-9732-A34B-7C97-4F03FD378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410485810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endParaRPr lang="en-US" sz="2400" b="1" dirty="0">
              <a:latin typeface="Traditional Arabic" panose="02020603050405020304" pitchFamily="18" charset="-78"/>
              <a:cs typeface="Traditional Arabic" panose="02020603050405020304" pitchFamily="18" charset="-78"/>
            </a:endParaRPr>
          </a:p>
        </p:txBody>
      </p:sp>
      <p:sp>
        <p:nvSpPr>
          <p:cNvPr id="9" name="مستطيل 8"/>
          <p:cNvSpPr/>
          <p:nvPr/>
        </p:nvSpPr>
        <p:spPr>
          <a:xfrm>
            <a:off x="320511" y="882726"/>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اولاً: لمحة تأريخيه لعمليات تجميع الأعمال والتحولات المحاسبية  :</a:t>
            </a:r>
            <a:endParaRPr lang="en-US" sz="4400" b="1" dirty="0">
              <a:latin typeface="Traditional Arabic" panose="02020603050405020304" pitchFamily="18" charset="-78"/>
              <a:cs typeface="Traditional Arabic" panose="02020603050405020304" pitchFamily="18" charset="-78"/>
            </a:endParaRPr>
          </a:p>
        </p:txBody>
      </p:sp>
      <p:sp>
        <p:nvSpPr>
          <p:cNvPr id="3" name="مربع نص 2">
            <a:extLst>
              <a:ext uri="{FF2B5EF4-FFF2-40B4-BE49-F238E27FC236}">
                <a16:creationId xmlns:a16="http://schemas.microsoft.com/office/drawing/2014/main" xmlns="" id="{8698920B-BD93-BA4D-BE98-F0350A04F2A0}"/>
              </a:ext>
            </a:extLst>
          </p:cNvPr>
          <p:cNvSpPr txBox="1"/>
          <p:nvPr/>
        </p:nvSpPr>
        <p:spPr>
          <a:xfrm>
            <a:off x="225553" y="2403535"/>
            <a:ext cx="11885766" cy="4363502"/>
          </a:xfrm>
          <a:prstGeom prst="rect">
            <a:avLst/>
          </a:prstGeom>
          <a:noFill/>
        </p:spPr>
        <p:txBody>
          <a:bodyPr wrap="square">
            <a:spAutoFit/>
          </a:bodyPr>
          <a:lstStyle/>
          <a:p>
            <a:pPr algn="just">
              <a:lnSpc>
                <a:spcPct val="150000"/>
              </a:lnSpc>
              <a:tabLst>
                <a:tab pos="507365" algn="l"/>
                <a:tab pos="957580" algn="l"/>
              </a:tabLst>
            </a:pPr>
            <a:r>
              <a:rPr lang="ar-IQ" sz="2400" b="1" dirty="0">
                <a:solidFill>
                  <a:schemeClr val="bg1"/>
                </a:solidFill>
                <a:effectLst/>
                <a:latin typeface="Times New Roman" panose="02020603050405020304" pitchFamily="18" charset="0"/>
                <a:ea typeface="Times New Roman" panose="02020603050405020304" pitchFamily="18" charset="0"/>
              </a:rPr>
              <a:t>أما على الصعيد الدولي فقد شهدت المحاسبة بالعديد من التحولات </a:t>
            </a:r>
            <a:r>
              <a:rPr lang="ar-IQ" sz="2400" b="1" dirty="0">
                <a:effectLst/>
                <a:latin typeface="Times New Roman" panose="02020603050405020304" pitchFamily="18" charset="0"/>
                <a:ea typeface="Times New Roman" panose="02020603050405020304" pitchFamily="18" charset="0"/>
              </a:rPr>
              <a:t>اذ </a:t>
            </a:r>
            <a:r>
              <a:rPr lang="ar-SA" sz="2000" b="1" dirty="0">
                <a:effectLst/>
                <a:latin typeface="Simplified Arabic" panose="02020603050405020304" pitchFamily="18" charset="-78"/>
                <a:ea typeface="Simplified Arabic" panose="02020603050405020304" pitchFamily="18" charset="-78"/>
              </a:rPr>
              <a:t>اعتمد مجلس معايير المحاسبة المالية معيار جديد لطريقة الاكتساب رقم </a:t>
            </a:r>
            <a:r>
              <a:rPr lang="en-US" sz="2000" b="1" dirty="0">
                <a:effectLst/>
                <a:latin typeface="Simplified Arabic" panose="02020603050405020304" pitchFamily="18" charset="-78"/>
                <a:ea typeface="Simplified Arabic" panose="02020603050405020304" pitchFamily="18" charset="-78"/>
              </a:rPr>
              <a:t>141</a:t>
            </a:r>
            <a:r>
              <a:rPr lang="ar-SA" sz="2000" b="1" dirty="0">
                <a:effectLst/>
                <a:latin typeface="Simplified Arabic" panose="02020603050405020304" pitchFamily="18" charset="-78"/>
                <a:ea typeface="Simplified Arabic" panose="02020603050405020304" pitchFamily="18" charset="-78"/>
              </a:rPr>
              <a:t> بدلا من الطريقتين المعمول بها سابقا وهي طريقة توحيد المصالح وطريقة </a:t>
            </a:r>
            <a:r>
              <a:rPr lang="ar-IQ" sz="2000" b="1" dirty="0">
                <a:effectLst/>
                <a:latin typeface="Simplified Arabic" panose="02020603050405020304" pitchFamily="18" charset="-78"/>
                <a:ea typeface="Simplified Arabic" panose="02020603050405020304" pitchFamily="18" charset="-78"/>
              </a:rPr>
              <a:t>الشراء</a:t>
            </a:r>
            <a:r>
              <a:rPr lang="ar-SA" sz="2000" b="1" dirty="0">
                <a:effectLst/>
                <a:latin typeface="Simplified Arabic" panose="02020603050405020304" pitchFamily="18" charset="-78"/>
                <a:ea typeface="Simplified Arabic" panose="02020603050405020304" pitchFamily="18" charset="-78"/>
              </a:rPr>
              <a:t> ويستند هذا التغيير الى الانتقادات الموجهة للمعايير . في سنة </a:t>
            </a:r>
            <a:r>
              <a:rPr lang="en-US" sz="2000" b="1" dirty="0">
                <a:effectLst/>
                <a:latin typeface="Simplified Arabic" panose="02020603050405020304" pitchFamily="18" charset="-78"/>
                <a:ea typeface="Simplified Arabic" panose="02020603050405020304" pitchFamily="18" charset="-78"/>
              </a:rPr>
              <a:t>2001</a:t>
            </a:r>
            <a:r>
              <a:rPr lang="ar-SA" sz="2000" b="1" dirty="0">
                <a:effectLst/>
                <a:latin typeface="Simplified Arabic" panose="02020603050405020304" pitchFamily="18" charset="-78"/>
                <a:ea typeface="Simplified Arabic" panose="02020603050405020304" pitchFamily="18" charset="-78"/>
              </a:rPr>
              <a:t> تم التعاون بين </a:t>
            </a:r>
            <a:r>
              <a:rPr lang="en-US" sz="2000" b="1" dirty="0">
                <a:effectLst/>
                <a:latin typeface="Simplified Arabic" panose="02020603050405020304" pitchFamily="18" charset="-78"/>
                <a:ea typeface="Simplified Arabic" panose="02020603050405020304" pitchFamily="18" charset="-78"/>
              </a:rPr>
              <a:t>FASB</a:t>
            </a:r>
            <a:r>
              <a:rPr lang="ar-SA" sz="2000" b="1" dirty="0">
                <a:effectLst/>
                <a:latin typeface="Simplified Arabic" panose="02020603050405020304" pitchFamily="18" charset="-78"/>
                <a:ea typeface="Simplified Arabic" panose="02020603050405020304" pitchFamily="18" charset="-78"/>
              </a:rPr>
              <a:t> و  </a:t>
            </a:r>
            <a:r>
              <a:rPr lang="en-US" sz="2000" b="1" dirty="0">
                <a:effectLst/>
                <a:latin typeface="Simplified Arabic" panose="02020603050405020304" pitchFamily="18" charset="-78"/>
                <a:ea typeface="Simplified Arabic" panose="02020603050405020304" pitchFamily="18" charset="-78"/>
              </a:rPr>
              <a:t>GAAP</a:t>
            </a:r>
            <a:r>
              <a:rPr lang="ar-SA" sz="2000" b="1" dirty="0">
                <a:effectLst/>
                <a:latin typeface="Simplified Arabic" panose="02020603050405020304" pitchFamily="18" charset="-78"/>
                <a:ea typeface="Simplified Arabic" panose="02020603050405020304" pitchFamily="18" charset="-78"/>
              </a:rPr>
              <a:t> لحصول اجماع حول تبني المعايير وان الهدف من التغيير هو توحيد طريقة عملية الاندماج والذي ينتج عنها الحصول على تقارير مالية شفافة وقابلية للمقارنة والمحاسبة عن الاعمال المكتسبة بالقيمة العادلة في تاريخ الاكتساب وليس بالكلفة بغض النظر عن </a:t>
            </a:r>
            <a:r>
              <a:rPr lang="ar-IQ" sz="2000" b="1" dirty="0">
                <a:effectLst/>
                <a:latin typeface="Simplified Arabic" panose="02020603050405020304" pitchFamily="18" charset="-78"/>
                <a:ea typeface="Simplified Arabic" panose="02020603050405020304" pitchFamily="18" charset="-78"/>
              </a:rPr>
              <a:t>شراء </a:t>
            </a:r>
            <a:r>
              <a:rPr lang="ar-SA" sz="2000" b="1" dirty="0">
                <a:effectLst/>
                <a:latin typeface="Simplified Arabic" panose="02020603050405020304" pitchFamily="18" charset="-78"/>
                <a:ea typeface="Simplified Arabic" panose="02020603050405020304" pitchFamily="18" charset="-78"/>
              </a:rPr>
              <a:t>الشركة المشترية غالبية او كامل الشركة المشت</a:t>
            </a:r>
            <a:r>
              <a:rPr lang="ar-IQ" sz="2000" b="1" dirty="0">
                <a:effectLst/>
                <a:latin typeface="Simplified Arabic" panose="02020603050405020304" pitchFamily="18" charset="-78"/>
                <a:ea typeface="Simplified Arabic" panose="02020603050405020304" pitchFamily="18" charset="-78"/>
              </a:rPr>
              <a:t>ر</a:t>
            </a:r>
            <a:r>
              <a:rPr lang="ar-SA" sz="2000" b="1" dirty="0">
                <a:effectLst/>
                <a:latin typeface="Simplified Arabic" panose="02020603050405020304" pitchFamily="18" charset="-78"/>
                <a:ea typeface="Simplified Arabic" panose="02020603050405020304" pitchFamily="18" charset="-78"/>
              </a:rPr>
              <a:t>أه مع الأخذ بنظر الاعتبار عدم </a:t>
            </a:r>
            <a:r>
              <a:rPr lang="ar-IQ" sz="2000" b="1" dirty="0">
                <a:effectLst/>
                <a:latin typeface="Simplified Arabic" panose="02020603050405020304" pitchFamily="18" charset="-78"/>
                <a:ea typeface="Simplified Arabic" panose="02020603050405020304" pitchFamily="18" charset="-78"/>
              </a:rPr>
              <a:t>استنزاف </a:t>
            </a:r>
            <a:r>
              <a:rPr lang="ar-SA" sz="2000" b="1" dirty="0">
                <a:effectLst/>
                <a:latin typeface="Simplified Arabic" panose="02020603050405020304" pitchFamily="18" charset="-78"/>
                <a:ea typeface="Simplified Arabic" panose="02020603050405020304" pitchFamily="18" charset="-78"/>
              </a:rPr>
              <a:t>شهرة المحل وانما اخضاعها سنويا لاختبار انخفاض القيمة . سابقا كان هناك طريقتين للاندماج وهي </a:t>
            </a:r>
            <a:r>
              <a:rPr lang="ar-IQ" sz="2000" b="1" dirty="0">
                <a:effectLst/>
                <a:latin typeface="Simplified Arabic" panose="02020603050405020304" pitchFamily="18" charset="-78"/>
                <a:ea typeface="Simplified Arabic" panose="02020603050405020304" pitchFamily="18" charset="-78"/>
              </a:rPr>
              <a:t>الشراء </a:t>
            </a:r>
            <a:r>
              <a:rPr lang="ar-SA" sz="2000" b="1" dirty="0">
                <a:effectLst/>
                <a:latin typeface="Simplified Arabic" panose="02020603050405020304" pitchFamily="18" charset="-78"/>
                <a:ea typeface="Simplified Arabic" panose="02020603050405020304" pitchFamily="18" charset="-78"/>
              </a:rPr>
              <a:t>وتوحيد المصالح عندما يتم تبادل بكامل اصولها </a:t>
            </a:r>
            <a:r>
              <a:rPr lang="en-US" sz="2000" b="1" dirty="0">
                <a:effectLst/>
                <a:latin typeface="Simplified Arabic" panose="02020603050405020304" pitchFamily="18" charset="-78"/>
                <a:ea typeface="Simplified Arabic" panose="02020603050405020304" pitchFamily="18" charset="-78"/>
              </a:rPr>
              <a:t>90</a:t>
            </a:r>
            <a:r>
              <a:rPr lang="ar-SA" sz="2000" b="1" dirty="0">
                <a:effectLst/>
                <a:latin typeface="Simplified Arabic" panose="02020603050405020304" pitchFamily="18" charset="-78"/>
                <a:ea typeface="Simplified Arabic" panose="02020603050405020304" pitchFamily="18" charset="-78"/>
              </a:rPr>
              <a:t>% فأكثر الامر الذي استوجب اتباع الطريقة الثانية لكن بالوقت الحاضر اعتمدت الولايات المتحدة معيار </a:t>
            </a:r>
            <a:r>
              <a:rPr lang="en-US" sz="2000" b="1" dirty="0">
                <a:effectLst/>
                <a:latin typeface="Simplified Arabic" panose="02020603050405020304" pitchFamily="18" charset="-78"/>
                <a:ea typeface="Simplified Arabic" panose="02020603050405020304" pitchFamily="18" charset="-78"/>
              </a:rPr>
              <a:t>141</a:t>
            </a:r>
            <a:r>
              <a:rPr lang="ar-SA" sz="2000" b="1" dirty="0">
                <a:effectLst/>
                <a:latin typeface="Simplified Arabic" panose="02020603050405020304" pitchFamily="18" charset="-78"/>
                <a:ea typeface="Simplified Arabic" panose="02020603050405020304" pitchFamily="18" charset="-78"/>
              </a:rPr>
              <a:t>التي اوصت اتباع القيمة العادلة لصافي اصول الشركة </a:t>
            </a:r>
            <a:r>
              <a:rPr lang="ar-IQ" sz="2000" b="1" dirty="0">
                <a:effectLst/>
                <a:latin typeface="Simplified Arabic" panose="02020603050405020304" pitchFamily="18" charset="-78"/>
                <a:ea typeface="Simplified Arabic" panose="02020603050405020304" pitchFamily="18" charset="-78"/>
              </a:rPr>
              <a:t>المشتراة </a:t>
            </a:r>
            <a:r>
              <a:rPr lang="ar-SA" sz="2000" b="1" dirty="0">
                <a:effectLst/>
                <a:latin typeface="Simplified Arabic" panose="02020603050405020304" pitchFamily="18" charset="-78"/>
                <a:ea typeface="Simplified Arabic" panose="02020603050405020304" pitchFamily="18" charset="-78"/>
              </a:rPr>
              <a:t> واخضاع شهرة المحل الى التخفيض بدلا من </a:t>
            </a:r>
            <a:r>
              <a:rPr lang="ar-IQ" sz="2000" b="1" dirty="0">
                <a:effectLst/>
                <a:latin typeface="Simplified Arabic" panose="02020603050405020304" pitchFamily="18" charset="-78"/>
                <a:ea typeface="Simplified Arabic" panose="02020603050405020304" pitchFamily="18" charset="-78"/>
              </a:rPr>
              <a:t>الاستنزاف</a:t>
            </a:r>
            <a:r>
              <a:rPr lang="ar-SA" sz="2000" b="1" dirty="0">
                <a:effectLst/>
                <a:latin typeface="Simplified Arabic" panose="02020603050405020304" pitchFamily="18" charset="-78"/>
                <a:ea typeface="Simplified Arabic" panose="02020603050405020304" pitchFamily="18" charset="-78"/>
              </a:rPr>
              <a:t> بشكل دوري.  </a:t>
            </a:r>
            <a:endParaRPr lang="en-US" sz="2000" b="1" dirty="0">
              <a:effectLst/>
              <a:latin typeface="Simplified Arabic" panose="02020603050405020304" pitchFamily="18" charset="-78"/>
              <a:ea typeface="Simplified Arabic" panose="02020603050405020304" pitchFamily="18" charset="-78"/>
            </a:endParaRPr>
          </a:p>
          <a:p>
            <a:pPr algn="just" rtl="1">
              <a:lnSpc>
                <a:spcPct val="150000"/>
              </a:lnSpc>
              <a:tabLst>
                <a:tab pos="507365" algn="l"/>
                <a:tab pos="957580" algn="l"/>
              </a:tabLst>
            </a:pPr>
            <a:endParaRPr lang="ar-IQ" sz="2400" b="1" dirty="0">
              <a:effectLst/>
              <a:latin typeface="Times New Roman" panose="02020603050405020304" pitchFamily="18" charset="0"/>
              <a:ea typeface="Times New Roman" panose="02020603050405020304" pitchFamily="18" charset="0"/>
            </a:endParaRPr>
          </a:p>
        </p:txBody>
      </p:sp>
      <p:pic>
        <p:nvPicPr>
          <p:cNvPr id="2" name="صورة 1">
            <a:extLst>
              <a:ext uri="{FF2B5EF4-FFF2-40B4-BE49-F238E27FC236}">
                <a16:creationId xmlns:a16="http://schemas.microsoft.com/office/drawing/2014/main" xmlns="" id="{DF3BC5CD-158F-3C34-90B5-6E339A620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391229552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4394022"/>
          </a:xfrm>
          <a:prstGeom prst="rect">
            <a:avLst/>
          </a:prstGeom>
          <a:effectLst>
            <a:glow rad="127000">
              <a:schemeClr val="accent1"/>
            </a:glow>
          </a:effectLst>
        </p:spPr>
        <p:txBody>
          <a:bodyPr wrap="square">
            <a:noAutofit/>
          </a:bodyPr>
          <a:lstStyle/>
          <a:p>
            <a:pPr algn="justLow"/>
            <a:r>
              <a:rPr lang="ar-IQ" sz="2800" b="1" i="0" u="none" strike="noStrike" baseline="0" dirty="0">
                <a:solidFill>
                  <a:schemeClr val="bg1"/>
                </a:solidFill>
                <a:latin typeface="GESSTextLight-Light"/>
                <a:cs typeface="+mj-cs"/>
              </a:rPr>
              <a:t>اندماج الشركات </a:t>
            </a:r>
            <a:r>
              <a:rPr lang="ar-IQ" sz="2800" b="0" i="0" u="none" strike="noStrike" baseline="0" dirty="0">
                <a:latin typeface="GESSTextLight-Light"/>
                <a:cs typeface="+mj-cs"/>
              </a:rPr>
              <a:t>:. وفقا لمجلس معايير المحاسبة المالية اندماج الشركات هو حدث أو إجراء تقوم من خلاله الوحدة الاقتصادية بالاستحواذ على صافي الموجودات أو على نسبة محددة في أسهم أرس المال من واحدة أو أكثر من الوحدات (الشركات) الأخر ى. </a:t>
            </a:r>
          </a:p>
          <a:p>
            <a:pPr algn="justLow"/>
            <a:r>
              <a:rPr lang="ar-IQ" sz="2800" b="0" i="0" u="none" strike="noStrike" baseline="0" dirty="0">
                <a:latin typeface="GESSTextLight-Light"/>
                <a:cs typeface="+mj-cs"/>
              </a:rPr>
              <a:t>ان التوسع والنمو من الاهداف الرئيسة للعديد من شركات الاعمال وهذا النمو والتوسع يتحقق تدريجيا او بخطى سريعة جدا وادارة الشركات تقوم بأحد الامرين اما النمو والتوسع او الانتهاء والتصفية .</a:t>
            </a:r>
          </a:p>
          <a:p>
            <a:pPr algn="justLow"/>
            <a:r>
              <a:rPr lang="ar-IQ" sz="2800" b="0" i="0" u="none" strike="noStrike" baseline="0" dirty="0">
                <a:latin typeface="GESSTextLight-Light"/>
                <a:cs typeface="+mj-cs"/>
              </a:rPr>
              <a:t>. والشكل التالي يوضح بديلي النمو والتوسع المتاحان للشركات. </a:t>
            </a:r>
            <a:endParaRPr lang="en-US" sz="2800" b="1" dirty="0">
              <a:latin typeface="Traditional Arabic" panose="02020603050405020304" pitchFamily="18" charset="-78"/>
              <a:cs typeface="+mj-cs"/>
            </a:endParaRPr>
          </a:p>
        </p:txBody>
      </p:sp>
      <p:sp>
        <p:nvSpPr>
          <p:cNvPr id="9" name="مستطيل 8"/>
          <p:cNvSpPr/>
          <p:nvPr/>
        </p:nvSpPr>
        <p:spPr>
          <a:xfrm>
            <a:off x="320511" y="882726"/>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ثانياً: مفهوم الاندماج والبدائل المتاحة للتوسع والنمو:</a:t>
            </a:r>
            <a:endParaRPr lang="en-US" sz="4400" b="1" dirty="0">
              <a:latin typeface="Traditional Arabic" panose="02020603050405020304" pitchFamily="18" charset="-78"/>
              <a:cs typeface="Traditional Arabic" panose="02020603050405020304" pitchFamily="18" charset="-78"/>
            </a:endParaRPr>
          </a:p>
        </p:txBody>
      </p:sp>
      <p:pic>
        <p:nvPicPr>
          <p:cNvPr id="2" name="صورة 1">
            <a:extLst>
              <a:ext uri="{FF2B5EF4-FFF2-40B4-BE49-F238E27FC236}">
                <a16:creationId xmlns:a16="http://schemas.microsoft.com/office/drawing/2014/main" xmlns="" id="{F788EF53-EA92-F8D9-CCE9-0B916D1D7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355616541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endParaRPr lang="en-US" sz="2800" b="1" dirty="0">
              <a:latin typeface="Traditional Arabic" panose="02020603050405020304" pitchFamily="18" charset="-78"/>
              <a:cs typeface="+mj-cs"/>
            </a:endParaRPr>
          </a:p>
        </p:txBody>
      </p:sp>
      <p:sp>
        <p:nvSpPr>
          <p:cNvPr id="9" name="مستطيل 8"/>
          <p:cNvSpPr/>
          <p:nvPr/>
        </p:nvSpPr>
        <p:spPr>
          <a:xfrm>
            <a:off x="320511" y="882726"/>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ثانياً: البدائل المتاحة للشركات للنمو والتوسع:</a:t>
            </a:r>
            <a:endParaRPr lang="en-US" sz="4400" b="1" dirty="0">
              <a:latin typeface="Traditional Arabic" panose="02020603050405020304" pitchFamily="18" charset="-78"/>
              <a:cs typeface="Traditional Arabic" panose="02020603050405020304" pitchFamily="18" charset="-78"/>
            </a:endParaRPr>
          </a:p>
        </p:txBody>
      </p:sp>
      <p:pic>
        <p:nvPicPr>
          <p:cNvPr id="31" name="صورة 30">
            <a:extLst>
              <a:ext uri="{FF2B5EF4-FFF2-40B4-BE49-F238E27FC236}">
                <a16:creationId xmlns:a16="http://schemas.microsoft.com/office/drawing/2014/main" xmlns="" id="{6ECF016A-F722-F980-25EC-6E076674130E}"/>
              </a:ext>
            </a:extLst>
          </p:cNvPr>
          <p:cNvPicPr>
            <a:picLocks noChangeAspect="1"/>
          </p:cNvPicPr>
          <p:nvPr/>
        </p:nvPicPr>
        <p:blipFill>
          <a:blip r:embed="rId2"/>
          <a:stretch>
            <a:fillRect/>
          </a:stretch>
        </p:blipFill>
        <p:spPr>
          <a:xfrm>
            <a:off x="659877" y="2053912"/>
            <a:ext cx="10699422" cy="4375167"/>
          </a:xfrm>
          <a:prstGeom prst="rect">
            <a:avLst/>
          </a:prstGeom>
        </p:spPr>
      </p:pic>
      <p:pic>
        <p:nvPicPr>
          <p:cNvPr id="2" name="صورة 1">
            <a:extLst>
              <a:ext uri="{FF2B5EF4-FFF2-40B4-BE49-F238E27FC236}">
                <a16:creationId xmlns:a16="http://schemas.microsoft.com/office/drawing/2014/main" xmlns="" id="{FD8B4325-AB8A-B599-26C5-54D9E3710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18248904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r>
              <a:rPr lang="ar-SA" sz="1800" dirty="0">
                <a:effectLst/>
                <a:ea typeface="Calibri" panose="020F0502020204030204" pitchFamily="34" charset="0"/>
                <a:cs typeface="Calibri" panose="020F0502020204030204" pitchFamily="34" charset="0"/>
              </a:rPr>
              <a:t>ويحصل اندماج الأعمال </a:t>
            </a:r>
            <a:r>
              <a:rPr lang="en-US" sz="1800" dirty="0">
                <a:effectLst/>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rPr>
              <a:t>Business Combination</a:t>
            </a:r>
            <a:r>
              <a:rPr lang="en-US" sz="1800" dirty="0">
                <a:effectLst/>
                <a:latin typeface="Calibri" panose="020F0502020204030204" pitchFamily="34" charset="0"/>
                <a:ea typeface="Calibri" panose="020F0502020204030204" pitchFamily="34" charset="0"/>
              </a:rPr>
              <a:t> </a:t>
            </a:r>
            <a:r>
              <a:rPr lang="ar-SA" sz="1800" dirty="0">
                <a:effectLst/>
                <a:latin typeface="Calibri" panose="020F0502020204030204" pitchFamily="34" charset="0"/>
                <a:ea typeface="Calibri" panose="020F0502020204030204" pitchFamily="34" charset="0"/>
              </a:rPr>
              <a:t>عندما تصبح نشاطات أو عمليات شركتين أو أكثر تحت سيطرة شركة واحدة وملكية مشتركة </a:t>
            </a:r>
            <a:r>
              <a:rPr lang="en-US" sz="1800" dirty="0">
                <a:effectLst/>
                <a:latin typeface="Calibri" panose="020F0502020204030204" pitchFamily="34" charset="0"/>
                <a:ea typeface="Calibri" panose="020F0502020204030204" pitchFamily="34" charset="0"/>
              </a:rPr>
              <a:t> operations of two or more companies are brought under one control &amp; common ownership. </a:t>
            </a:r>
            <a:r>
              <a:rPr lang="ar-SA" sz="1800" dirty="0">
                <a:effectLst/>
                <a:latin typeface="Calibri" panose="020F0502020204030204" pitchFamily="34" charset="0"/>
                <a:ea typeface="Calibri" panose="020F0502020204030204" pitchFamily="34" charset="0"/>
              </a:rPr>
              <a:t>  , وكما يوضحه الشكل في أدناه </a:t>
            </a:r>
            <a:endParaRPr lang="en-US" sz="2800" b="1" dirty="0">
              <a:latin typeface="Traditional Arabic" panose="02020603050405020304" pitchFamily="18" charset="-78"/>
              <a:cs typeface="+mj-cs"/>
            </a:endParaRPr>
          </a:p>
        </p:txBody>
      </p:sp>
      <p:sp>
        <p:nvSpPr>
          <p:cNvPr id="9" name="مستطيل 8"/>
          <p:cNvSpPr/>
          <p:nvPr/>
        </p:nvSpPr>
        <p:spPr>
          <a:xfrm>
            <a:off x="320511" y="882726"/>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ثالثاً: السيطرة والملكية المشتركة </a:t>
            </a:r>
            <a:endParaRPr lang="en-US" sz="4400" b="1" dirty="0">
              <a:latin typeface="Traditional Arabic" panose="02020603050405020304" pitchFamily="18" charset="-78"/>
              <a:cs typeface="Traditional Arabic" panose="02020603050405020304" pitchFamily="18" charset="-78"/>
            </a:endParaRPr>
          </a:p>
        </p:txBody>
      </p:sp>
      <p:sp>
        <p:nvSpPr>
          <p:cNvPr id="5" name="Text Box 252">
            <a:extLst>
              <a:ext uri="{FF2B5EF4-FFF2-40B4-BE49-F238E27FC236}">
                <a16:creationId xmlns:a16="http://schemas.microsoft.com/office/drawing/2014/main" xmlns="" id="{B26837C1-22ED-77A4-E128-EF2F4502D8F2}"/>
              </a:ext>
            </a:extLst>
          </p:cNvPr>
          <p:cNvSpPr txBox="1">
            <a:spLocks noChangeArrowheads="1"/>
          </p:cNvSpPr>
          <p:nvPr/>
        </p:nvSpPr>
        <p:spPr bwMode="auto">
          <a:xfrm>
            <a:off x="6313509" y="3262553"/>
            <a:ext cx="5652940" cy="3204234"/>
          </a:xfrm>
          <a:prstGeom prst="rect">
            <a:avLst/>
          </a:prstGeom>
          <a:solidFill>
            <a:srgbClr val="FFC000"/>
          </a:soli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upright="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Aft>
                <a:spcPts val="1000"/>
              </a:spcAft>
            </a:pPr>
            <a:r>
              <a:rPr lang="ar-IQ"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بمعنى أن تكون السيطرة لإحدى الشركتين الداخلة في الاندماج في مجال التخطيط والتوجيه وصناعة القرار في مجال أعمال الشركة وبحسب نوع </a:t>
            </a:r>
            <a:r>
              <a:rPr lang="ar-IQ" sz="2000" b="1"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الإندماج</a:t>
            </a:r>
            <a:r>
              <a:rPr lang="ar-IQ"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تكون الشركة المكتسِبِة هي التي تسيطر على الشركة المكتسَبة عندما يكون الاندماج من خلال اكتساب صافي الأصول وتكون الشر</a:t>
            </a:r>
            <a:r>
              <a:rPr lang="ar-IQ"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ك</a:t>
            </a:r>
            <a:r>
              <a:rPr lang="ar-IQ"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ة القابضة هي التي تسيطر على الشركة التابعة عندما يكون الاندماج من خلال اكتساب الأسهم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 Box 253">
            <a:extLst>
              <a:ext uri="{FF2B5EF4-FFF2-40B4-BE49-F238E27FC236}">
                <a16:creationId xmlns:a16="http://schemas.microsoft.com/office/drawing/2014/main" xmlns="" id="{47A24BDF-D14F-AA36-E08E-EF1601EC011D}"/>
              </a:ext>
            </a:extLst>
          </p:cNvPr>
          <p:cNvSpPr txBox="1">
            <a:spLocks noChangeArrowheads="1"/>
          </p:cNvSpPr>
          <p:nvPr/>
        </p:nvSpPr>
        <p:spPr bwMode="auto">
          <a:xfrm>
            <a:off x="443060" y="3242440"/>
            <a:ext cx="5652940" cy="3224347"/>
          </a:xfrm>
          <a:prstGeom prst="rect">
            <a:avLst/>
          </a:prstGeom>
          <a:solidFill>
            <a:schemeClr val="accent1">
              <a:lumMod val="40000"/>
              <a:lumOff val="60000"/>
            </a:schemeClr>
          </a:soli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upright="1">
            <a:noAutofit/>
          </a:bodyPr>
          <a:lstStyle/>
          <a:p>
            <a:pPr algn="ctr">
              <a:lnSpc>
                <a:spcPct val="115000"/>
              </a:lnSpc>
              <a:spcAft>
                <a:spcPts val="1000"/>
              </a:spcAft>
            </a:pPr>
            <a:r>
              <a:rPr lang="ar-IQ"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بمعنى أن تكون الملكية مشتركة لكلا الشركتين الداخلة في </a:t>
            </a:r>
            <a:r>
              <a:rPr lang="ar-IQ" b="1"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الإندماج</a:t>
            </a:r>
            <a:r>
              <a:rPr lang="ar-IQ"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فإذا تم الاندماج بغض النظر عن نوعه من خلال إصدار أسهم لمساهمي الشركة المكتسَبة أو الشركة التابعة فمعنى ذلك أن المساهمين في كلا الشركتين يمتلكون أسهم في الشركة المكتسِبِة أو الشركة القابضة أما إذا كان الاندماج مقابل سداد مبلغ نقدي أو لقاء تعهدات بسداد مبلغ نقدي في المستقبل عندها الملكية تكون لمساهمي الشركة المكتسِبِة أو الشركة القابضة فقط لأن مساهمي الشركة المكتسَبة أو الشركة التابعة أصبحوا خارج الشركة بعد الاندماج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سهم: لأسفل 14">
            <a:extLst>
              <a:ext uri="{FF2B5EF4-FFF2-40B4-BE49-F238E27FC236}">
                <a16:creationId xmlns:a16="http://schemas.microsoft.com/office/drawing/2014/main" xmlns="" id="{8ECFF46B-DFBB-F266-F0F6-410416A9847A}"/>
              </a:ext>
            </a:extLst>
          </p:cNvPr>
          <p:cNvSpPr/>
          <p:nvPr/>
        </p:nvSpPr>
        <p:spPr>
          <a:xfrm>
            <a:off x="3075494" y="2709509"/>
            <a:ext cx="388071" cy="532931"/>
          </a:xfrm>
          <a:prstGeom prst="downArrow">
            <a:avLst>
              <a:gd name="adj1" fmla="val 50000"/>
              <a:gd name="adj2" fmla="val 3408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سهم: لأسفل 15">
            <a:extLst>
              <a:ext uri="{FF2B5EF4-FFF2-40B4-BE49-F238E27FC236}">
                <a16:creationId xmlns:a16="http://schemas.microsoft.com/office/drawing/2014/main" xmlns="" id="{21ED0A22-9477-5FC5-B807-0BE7287E5D47}"/>
              </a:ext>
            </a:extLst>
          </p:cNvPr>
          <p:cNvSpPr/>
          <p:nvPr/>
        </p:nvSpPr>
        <p:spPr>
          <a:xfrm>
            <a:off x="8819466" y="2729621"/>
            <a:ext cx="320512" cy="532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علامة الطرح 18">
            <a:extLst>
              <a:ext uri="{FF2B5EF4-FFF2-40B4-BE49-F238E27FC236}">
                <a16:creationId xmlns:a16="http://schemas.microsoft.com/office/drawing/2014/main" xmlns="" id="{E0B4A155-713D-177C-6996-A08818622CBC}"/>
              </a:ext>
            </a:extLst>
          </p:cNvPr>
          <p:cNvSpPr/>
          <p:nvPr/>
        </p:nvSpPr>
        <p:spPr>
          <a:xfrm>
            <a:off x="2106705" y="2460396"/>
            <a:ext cx="8005899" cy="46191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2" name="صورة 1">
            <a:extLst>
              <a:ext uri="{FF2B5EF4-FFF2-40B4-BE49-F238E27FC236}">
                <a16:creationId xmlns:a16="http://schemas.microsoft.com/office/drawing/2014/main" xmlns="" id="{0E104851-A986-BAF2-191E-FC96E14CF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175637150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25552" y="2053912"/>
            <a:ext cx="11740896" cy="6022848"/>
          </a:xfrm>
          <a:prstGeom prst="rect">
            <a:avLst/>
          </a:prstGeom>
          <a:effectLst>
            <a:glow rad="127000">
              <a:schemeClr val="accent1"/>
            </a:glow>
          </a:effectLst>
        </p:spPr>
        <p:txBody>
          <a:bodyPr wrap="square">
            <a:noAutofit/>
          </a:bodyPr>
          <a:lstStyle/>
          <a:p>
            <a:pPr algn="justLow"/>
            <a:endParaRPr lang="en-US" sz="2800" b="1" dirty="0">
              <a:latin typeface="Traditional Arabic" panose="02020603050405020304" pitchFamily="18" charset="-78"/>
              <a:cs typeface="+mj-cs"/>
            </a:endParaRPr>
          </a:p>
        </p:txBody>
      </p:sp>
      <p:sp>
        <p:nvSpPr>
          <p:cNvPr id="9" name="مستطيل 8"/>
          <p:cNvSpPr/>
          <p:nvPr/>
        </p:nvSpPr>
        <p:spPr>
          <a:xfrm>
            <a:off x="320511" y="882726"/>
            <a:ext cx="9935852" cy="658368"/>
          </a:xfrm>
          <a:prstGeom prst="rect">
            <a:avLst/>
          </a:prstGeom>
          <a:effectLst>
            <a:glow rad="127000">
              <a:schemeClr val="accent1"/>
            </a:glow>
          </a:effectLst>
        </p:spPr>
        <p:txBody>
          <a:bodyPr wrap="square">
            <a:noAutofit/>
          </a:bodyPr>
          <a:lstStyle/>
          <a:p>
            <a:pPr algn="justLow"/>
            <a:r>
              <a:rPr lang="ar-IQ" sz="4400" b="1" dirty="0">
                <a:latin typeface="Traditional Arabic" panose="02020603050405020304" pitchFamily="18" charset="-78"/>
                <a:cs typeface="Traditional Arabic" panose="02020603050405020304" pitchFamily="18" charset="-78"/>
              </a:rPr>
              <a:t>رابعاً: منافع اندماج الاعمال : </a:t>
            </a:r>
            <a:endParaRPr lang="en-US" sz="4400" b="1" dirty="0">
              <a:latin typeface="Traditional Arabic" panose="02020603050405020304" pitchFamily="18" charset="-78"/>
              <a:cs typeface="Traditional Arabic" panose="02020603050405020304" pitchFamily="18" charset="-78"/>
            </a:endParaRPr>
          </a:p>
        </p:txBody>
      </p:sp>
      <p:sp>
        <p:nvSpPr>
          <p:cNvPr id="2" name="مستطيل 1">
            <a:extLst>
              <a:ext uri="{FF2B5EF4-FFF2-40B4-BE49-F238E27FC236}">
                <a16:creationId xmlns:a16="http://schemas.microsoft.com/office/drawing/2014/main" xmlns="" id="{9A9F656D-EEB7-9441-0E63-EB706F6BEBD1}"/>
              </a:ext>
            </a:extLst>
          </p:cNvPr>
          <p:cNvSpPr/>
          <p:nvPr/>
        </p:nvSpPr>
        <p:spPr>
          <a:xfrm>
            <a:off x="225552" y="2053912"/>
            <a:ext cx="11740896" cy="4394022"/>
          </a:xfrm>
          <a:prstGeom prst="rect">
            <a:avLst/>
          </a:prstGeom>
          <a:effectLst>
            <a:glow rad="127000">
              <a:schemeClr val="accent1"/>
            </a:glow>
          </a:effectLst>
        </p:spPr>
        <p:txBody>
          <a:bodyPr wrap="square">
            <a:noAutofit/>
          </a:bodyPr>
          <a:lstStyle/>
          <a:p>
            <a:pPr algn="just" rtl="1">
              <a:lnSpc>
                <a:spcPct val="115000"/>
              </a:lnSpc>
              <a:spcAft>
                <a:spcPts val="1000"/>
              </a:spcAft>
            </a:pPr>
            <a:r>
              <a:rPr lang="ar-SA" sz="2000" dirty="0">
                <a:effectLst/>
                <a:latin typeface="Calibri" panose="020F0502020204030204" pitchFamily="34" charset="0"/>
                <a:ea typeface="Calibri" panose="020F0502020204030204" pitchFamily="34" charset="0"/>
                <a:cs typeface="Calibri" panose="020F0502020204030204" pitchFamily="34" charset="0"/>
              </a:rPr>
              <a:t>ويتمثل الدافع الاقتصادي الأساسي لتبرير اندماج الشركات مهما كان نوعه في زيادة القيمة الاقتصادية للشركات الداخلة في </a:t>
            </a:r>
            <a:r>
              <a:rPr lang="ar-SA" sz="2000" dirty="0" err="1">
                <a:effectLst/>
                <a:latin typeface="Calibri" panose="020F0502020204030204" pitchFamily="34" charset="0"/>
                <a:ea typeface="Calibri" panose="020F0502020204030204" pitchFamily="34" charset="0"/>
                <a:cs typeface="Calibri" panose="020F0502020204030204" pitchFamily="34" charset="0"/>
              </a:rPr>
              <a:t>الإندماج</a:t>
            </a:r>
            <a:r>
              <a:rPr lang="ar-SA" sz="2000" dirty="0">
                <a:effectLst/>
                <a:latin typeface="Calibri" panose="020F0502020204030204" pitchFamily="34" charset="0"/>
                <a:ea typeface="Calibri" panose="020F0502020204030204" pitchFamily="34" charset="0"/>
                <a:cs typeface="Calibri" panose="020F0502020204030204" pitchFamily="34" charset="0"/>
              </a:rPr>
              <a:t> , والتي تعزى أسباب زيادتها إلى ما يأتي :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SA"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التآزر المالي والتشغيلي </a:t>
            </a:r>
            <a:r>
              <a:rPr lang="ar-SA" sz="2000" dirty="0">
                <a:effectLst/>
                <a:latin typeface="Calibri" panose="020F0502020204030204" pitchFamily="34" charset="0"/>
                <a:ea typeface="Calibri" panose="020F0502020204030204" pitchFamily="34" charset="0"/>
                <a:cs typeface="Calibri" panose="020F0502020204030204" pitchFamily="34" charset="0"/>
              </a:rPr>
              <a:t>, حيث يحقق الاندماج بين الشركات مزايا الاستفادة من الخبرات الإدارية والتكنولوجية والموارد البشرية , فضلا عن تسهيلات الانتاج ومنافذ التوزيع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SA"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اكتساب أصول بكلفة تقل عن قيمتها العادلة </a:t>
            </a:r>
            <a:r>
              <a:rPr lang="ar-SA" sz="2000" dirty="0">
                <a:effectLst/>
                <a:latin typeface="Calibri" panose="020F0502020204030204" pitchFamily="34" charset="0"/>
                <a:ea typeface="Calibri" panose="020F0502020204030204" pitchFamily="34" charset="0"/>
                <a:cs typeface="Calibri" panose="020F0502020204030204" pitchFamily="34" charset="0"/>
              </a:rPr>
              <a:t>, إذ أحيانا ما تعكس توقعات المتعاملين في السوق المالية قيمة كلية لأحدى الشركات تقل عن التكلفة الإستبدالية لصافي أصول تلك الشركة , مما يجعلها هدفا ناجحا لمحاولات الإندماج .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SA"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تحسين كفاءة الشركات الداخلة في الاندماج عن طريق تغيير إداراتها </a:t>
            </a:r>
            <a:r>
              <a:rPr lang="ar-SA" sz="2000" dirty="0">
                <a:effectLst/>
                <a:latin typeface="Calibri" panose="020F0502020204030204" pitchFamily="34" charset="0"/>
                <a:ea typeface="Calibri" panose="020F0502020204030204" pitchFamily="34" charset="0"/>
                <a:cs typeface="Calibri" panose="020F0502020204030204" pitchFamily="34" charset="0"/>
              </a:rPr>
              <a:t>, إذ قد يؤدي الاندماج إلى تمكين الشركة المكتسبة ( لصافي الأصول أو الأسهم ) ذات الإدارة الناجحة بتولي شؤون الشركات التي تعاني من نقص في الكفاءة الإدارية وبشكل ينعكس في تحسين أدائها المالي والتشغيلي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Low"/>
            <a:endParaRPr lang="en-US" sz="2800" b="1" dirty="0">
              <a:latin typeface="Traditional Arabic" panose="02020603050405020304" pitchFamily="18" charset="-78"/>
              <a:cs typeface="+mj-cs"/>
            </a:endParaRPr>
          </a:p>
        </p:txBody>
      </p:sp>
      <p:pic>
        <p:nvPicPr>
          <p:cNvPr id="3" name="صورة 2">
            <a:extLst>
              <a:ext uri="{FF2B5EF4-FFF2-40B4-BE49-F238E27FC236}">
                <a16:creationId xmlns:a16="http://schemas.microsoft.com/office/drawing/2014/main" xmlns="" id="{5F254055-706C-95D8-4BDD-7ED366EC0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388" y="640250"/>
            <a:ext cx="1622612" cy="1331985"/>
          </a:xfrm>
          <a:prstGeom prst="rect">
            <a:avLst/>
          </a:prstGeom>
        </p:spPr>
      </p:pic>
    </p:spTree>
    <p:extLst>
      <p:ext uri="{BB962C8B-B14F-4D97-AF65-F5344CB8AC3E}">
        <p14:creationId xmlns:p14="http://schemas.microsoft.com/office/powerpoint/2010/main" val="184314535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theme/theme1.xml><?xml version="1.0" encoding="utf-8"?>
<a:theme xmlns:a="http://schemas.openxmlformats.org/drawingml/2006/main" name="برلين">
  <a:themeElements>
    <a:clrScheme name="أخضر أصفر">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برلين">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برلين">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TM04033917[[fn=برلين]]</Template>
  <TotalTime>2366</TotalTime>
  <Words>1685</Words>
  <Application>Microsoft Office PowerPoint</Application>
  <PresentationFormat>مخصص</PresentationFormat>
  <Paragraphs>65</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برلين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mhmed abdulretha</dc:creator>
  <cp:lastModifiedBy>Maher</cp:lastModifiedBy>
  <cp:revision>59</cp:revision>
  <dcterms:created xsi:type="dcterms:W3CDTF">2018-12-16T18:14:10Z</dcterms:created>
  <dcterms:modified xsi:type="dcterms:W3CDTF">2023-08-18T17:38:38Z</dcterms:modified>
</cp:coreProperties>
</file>