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 id="2147483792" r:id="rId2"/>
  </p:sldMasterIdLst>
  <p:sldIdLst>
    <p:sldId id="256" r:id="rId3"/>
    <p:sldId id="266" r:id="rId4"/>
    <p:sldId id="267" r:id="rId5"/>
    <p:sldId id="268" r:id="rId6"/>
    <p:sldId id="257" r:id="rId7"/>
    <p:sldId id="259" r:id="rId8"/>
    <p:sldId id="260" r:id="rId9"/>
    <p:sldId id="261" r:id="rId10"/>
    <p:sldId id="262" r:id="rId11"/>
    <p:sldId id="263" r:id="rId12"/>
    <p:sldId id="264"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42" d="100"/>
          <a:sy n="42" d="100"/>
        </p:scale>
        <p:origin x="-2112" y="-5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8C5505-D148-49E6-BABB-572599D90EDC}" type="datetimeFigureOut">
              <a:rPr lang="en-US" smtClean="0">
                <a:solidFill>
                  <a:prstClr val="black">
                    <a:tint val="75000"/>
                  </a:prstClr>
                </a:solidFill>
              </a:rPr>
              <a:pPr/>
              <a:t>12/5/2020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A6937D-C6FF-4A7C-8544-95428561D6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3942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8C5505-D148-49E6-BABB-572599D90EDC}" type="datetimeFigureOut">
              <a:rPr lang="en-US" smtClean="0">
                <a:solidFill>
                  <a:prstClr val="black">
                    <a:tint val="75000"/>
                  </a:prstClr>
                </a:solidFill>
              </a:rPr>
              <a:pPr/>
              <a:t>12/5/2020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A6937D-C6FF-4A7C-8544-95428561D6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772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C5505-D148-49E6-BABB-572599D90EDC}" type="datetimeFigureOut">
              <a:rPr lang="en-US" smtClean="0">
                <a:solidFill>
                  <a:prstClr val="black">
                    <a:tint val="75000"/>
                  </a:prstClr>
                </a:solidFill>
              </a:rPr>
              <a:pPr/>
              <a:t>12/5/2020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A6937D-C6FF-4A7C-8544-95428561D6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57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8C5505-D148-49E6-BABB-572599D90EDC}" type="datetimeFigureOut">
              <a:rPr lang="en-US" smtClean="0">
                <a:solidFill>
                  <a:prstClr val="black">
                    <a:tint val="75000"/>
                  </a:prstClr>
                </a:solidFill>
              </a:rPr>
              <a:pPr/>
              <a:t>12/5/2020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A6937D-C6FF-4A7C-8544-95428561D6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7457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8C5505-D148-49E6-BABB-572599D90EDC}" type="datetimeFigureOut">
              <a:rPr lang="en-US" smtClean="0">
                <a:solidFill>
                  <a:prstClr val="black">
                    <a:tint val="75000"/>
                  </a:prstClr>
                </a:solidFill>
              </a:rPr>
              <a:pPr/>
              <a:t>12/5/2020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4A6937D-C6FF-4A7C-8544-95428561D6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6242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8C5505-D148-49E6-BABB-572599D90EDC}" type="datetimeFigureOut">
              <a:rPr lang="en-US" smtClean="0">
                <a:solidFill>
                  <a:prstClr val="black">
                    <a:tint val="75000"/>
                  </a:prstClr>
                </a:solidFill>
              </a:rPr>
              <a:pPr/>
              <a:t>12/5/2020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A6937D-C6FF-4A7C-8544-95428561D6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4745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8C5505-D148-49E6-BABB-572599D90EDC}" type="datetimeFigureOut">
              <a:rPr lang="en-US" smtClean="0">
                <a:solidFill>
                  <a:prstClr val="black">
                    <a:tint val="75000"/>
                  </a:prstClr>
                </a:solidFill>
              </a:rPr>
              <a:pPr/>
              <a:t>12/5/2020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A6937D-C6FF-4A7C-8544-95428561D6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96134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C5505-D148-49E6-BABB-572599D90EDC}" type="datetimeFigureOut">
              <a:rPr lang="en-US" smtClean="0">
                <a:solidFill>
                  <a:prstClr val="black">
                    <a:tint val="75000"/>
                  </a:prstClr>
                </a:solidFill>
              </a:rPr>
              <a:pPr/>
              <a:t>12/5/2020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A6937D-C6FF-4A7C-8544-95428561D6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907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C5505-D148-49E6-BABB-572599D90EDC}" type="datetimeFigureOut">
              <a:rPr lang="en-US" smtClean="0">
                <a:solidFill>
                  <a:prstClr val="black">
                    <a:tint val="75000"/>
                  </a:prstClr>
                </a:solidFill>
              </a:rPr>
              <a:pPr/>
              <a:t>12/5/2020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A6937D-C6FF-4A7C-8544-95428561D6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3043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8C5505-D148-49E6-BABB-572599D90EDC}" type="datetimeFigureOut">
              <a:rPr lang="en-US" smtClean="0">
                <a:solidFill>
                  <a:prstClr val="black">
                    <a:tint val="75000"/>
                  </a:prstClr>
                </a:solidFill>
              </a:rPr>
              <a:pPr/>
              <a:t>12/5/2020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A6937D-C6FF-4A7C-8544-95428561D6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897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8C5505-D148-49E6-BABB-572599D90EDC}" type="datetimeFigureOut">
              <a:rPr lang="en-US" smtClean="0">
                <a:solidFill>
                  <a:prstClr val="black">
                    <a:tint val="75000"/>
                  </a:prstClr>
                </a:solidFill>
              </a:rPr>
              <a:pPr/>
              <a:t>12/5/2020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A6937D-C6FF-4A7C-8544-95428561D6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3369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8" name="عنصر نائب لرقم الشريحة 7"/>
          <p:cNvSpPr>
            <a:spLocks noGrp="1"/>
          </p:cNvSpPr>
          <p:nvPr>
            <p:ph type="sldNum" sz="quarter" idx="11"/>
          </p:nvPr>
        </p:nvSpPr>
        <p:spPr/>
        <p:txBody>
          <a:bodyPr/>
          <a:lstStyle/>
          <a:p>
            <a:fld id="{0B34F065-1154-456A-91E3-76DE8E75E17B}" type="slidenum">
              <a:rPr lang="ar-SA" smtClean="0"/>
              <a:pPr/>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1B8ABB09-4A1D-463E-8065-109CC2B7EFAA}" type="datetimeFigureOut">
              <a:rPr lang="ar-SA" smtClean="0"/>
              <a:pPr/>
              <a:t>20/04/1442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B8ABB09-4A1D-463E-8065-109CC2B7EFAA}" type="datetimeFigureOut">
              <a:rPr lang="ar-SA" smtClean="0"/>
              <a:pPr/>
              <a:t>20/04/1442</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7B8C5505-D148-49E6-BABB-572599D90EDC}" type="datetimeFigureOut">
              <a:rPr lang="en-US" smtClean="0">
                <a:solidFill>
                  <a:prstClr val="black">
                    <a:tint val="75000"/>
                  </a:prstClr>
                </a:solidFill>
              </a:rPr>
              <a:pPr rtl="0"/>
              <a:t>12/5/2020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4A6937D-C6FF-4A7C-8544-95428561D6D5}"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1617932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9064" y="3337560"/>
            <a:ext cx="8175384" cy="2035656"/>
          </a:xfrm>
        </p:spPr>
        <p:txBody>
          <a:bodyPr>
            <a:noAutofit/>
          </a:bodyPr>
          <a:lstStyle/>
          <a:p>
            <a:pPr algn="ctr"/>
            <a:r>
              <a:rPr lang="en-US" sz="3200" cap="none" dirty="0" smtClean="0"/>
              <a:t>English Lecture  for</a:t>
            </a:r>
            <a:r>
              <a:rPr lang="en-US" sz="3200" cap="none" dirty="0" smtClean="0">
                <a:solidFill>
                  <a:srgbClr val="00B0F0"/>
                </a:solidFill>
              </a:rPr>
              <a:t> Students </a:t>
            </a:r>
            <a:r>
              <a:rPr lang="en-US" sz="3200" cap="none" dirty="0" smtClean="0"/>
              <a:t/>
            </a:r>
            <a:br>
              <a:rPr lang="en-US" sz="3200" cap="none" dirty="0" smtClean="0"/>
            </a:br>
            <a:r>
              <a:rPr lang="en-US" sz="3200" cap="none" dirty="0" err="1" smtClean="0"/>
              <a:t>Rihab</a:t>
            </a:r>
            <a:r>
              <a:rPr lang="en-US" sz="3200" cap="none" dirty="0" smtClean="0"/>
              <a:t> J. </a:t>
            </a:r>
            <a:r>
              <a:rPr lang="en-US" sz="3200" cap="none" dirty="0" err="1" smtClean="0"/>
              <a:t>Kudhure</a:t>
            </a:r>
            <a:r>
              <a:rPr lang="en-US" sz="3200" cap="none" dirty="0" smtClean="0"/>
              <a:t> &amp; Yusuf  Abdu Al </a:t>
            </a:r>
            <a:r>
              <a:rPr lang="en-US" sz="3200" cap="none" dirty="0" err="1" smtClean="0"/>
              <a:t>Elah</a:t>
            </a:r>
            <a:r>
              <a:rPr lang="en-US" sz="3200" cap="none" dirty="0" smtClean="0"/>
              <a:t> , Presented to Dr. Anwar Mustapha Hassan </a:t>
            </a:r>
            <a:r>
              <a:rPr lang="ar-IQ" sz="3200" cap="none" dirty="0" smtClean="0"/>
              <a:t> </a:t>
            </a:r>
            <a:r>
              <a:rPr lang="en-US" sz="3200" cap="none" dirty="0" smtClean="0"/>
              <a:t/>
            </a:r>
            <a:br>
              <a:rPr lang="en-US" sz="3200" cap="none" dirty="0" smtClean="0"/>
            </a:br>
            <a:r>
              <a:rPr lang="ar-IQ" sz="3200" cap="none" dirty="0" smtClean="0"/>
              <a:t/>
            </a:r>
            <a:br>
              <a:rPr lang="ar-IQ" sz="3200" cap="none" dirty="0" smtClean="0"/>
            </a:br>
            <a:endParaRPr lang="ar-IQ" sz="3200" cap="none" dirty="0"/>
          </a:p>
        </p:txBody>
      </p:sp>
      <p:sp>
        <p:nvSpPr>
          <p:cNvPr id="3" name="عنوان فرعي 2"/>
          <p:cNvSpPr>
            <a:spLocks noGrp="1"/>
          </p:cNvSpPr>
          <p:nvPr>
            <p:ph type="subTitle" idx="1"/>
          </p:nvPr>
        </p:nvSpPr>
        <p:spPr>
          <a:xfrm>
            <a:off x="433050" y="1544812"/>
            <a:ext cx="8171398" cy="1380132"/>
          </a:xfrm>
        </p:spPr>
        <p:txBody>
          <a:bodyPr>
            <a:normAutofit/>
          </a:bodyPr>
          <a:lstStyle/>
          <a:p>
            <a:pPr algn="ctr"/>
            <a:r>
              <a:rPr lang="ar-IQ" sz="4400" dirty="0" smtClean="0"/>
              <a:t>  </a:t>
            </a:r>
            <a:r>
              <a:rPr lang="en-US" sz="4400" dirty="0" smtClean="0">
                <a:solidFill>
                  <a:srgbClr val="FF0000"/>
                </a:solidFill>
              </a:rPr>
              <a:t>Becoming an effective students</a:t>
            </a:r>
            <a:endParaRPr lang="ar-IQ" sz="44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628800"/>
            <a:ext cx="8640960" cy="4896544"/>
          </a:xfrm>
        </p:spPr>
        <p:txBody>
          <a:bodyPr>
            <a:noAutofit/>
          </a:bodyPr>
          <a:lstStyle/>
          <a:p>
            <a:pPr algn="l"/>
            <a:r>
              <a:rPr lang="en-US" sz="3600" cap="none" dirty="0" smtClean="0">
                <a:solidFill>
                  <a:schemeClr val="tx1"/>
                </a:solidFill>
              </a:rPr>
              <a:t>the books you are studying won't always present information in a way that suits your learning style. it is, therefore, </a:t>
            </a:r>
            <a:r>
              <a:rPr lang="en-US" sz="3600" cap="none" dirty="0" smtClean="0">
                <a:solidFill>
                  <a:srgbClr val="FF0000"/>
                </a:solidFill>
              </a:rPr>
              <a:t>worthwhile</a:t>
            </a:r>
            <a:r>
              <a:rPr lang="en-US" sz="3600" cap="none" dirty="0" smtClean="0">
                <a:solidFill>
                  <a:schemeClr val="tx1"/>
                </a:solidFill>
              </a:rPr>
              <a:t> spending time making notes and organizing them in a way that suits you best. it is also good idea to keep your notebooks neat and well organized. this will make it much easier to </a:t>
            </a:r>
            <a:r>
              <a:rPr lang="en-US" sz="3600" cap="none" dirty="0" smtClean="0">
                <a:solidFill>
                  <a:srgbClr val="FF0000"/>
                </a:solidFill>
              </a:rPr>
              <a:t>retrieve</a:t>
            </a:r>
            <a:r>
              <a:rPr lang="en-US" sz="3600" cap="none" dirty="0" smtClean="0">
                <a:solidFill>
                  <a:schemeClr val="tx1"/>
                </a:solidFill>
              </a:rPr>
              <a:t> information later.</a:t>
            </a:r>
            <a:endParaRPr lang="ar-IQ" sz="3600" cap="none" dirty="0">
              <a:solidFill>
                <a:schemeClr val="tx1"/>
              </a:solidFill>
            </a:endParaRPr>
          </a:p>
        </p:txBody>
      </p:sp>
      <p:sp>
        <p:nvSpPr>
          <p:cNvPr id="3" name="عنوان فرعي 2"/>
          <p:cNvSpPr>
            <a:spLocks noGrp="1"/>
          </p:cNvSpPr>
          <p:nvPr>
            <p:ph type="subTitle" idx="1"/>
          </p:nvPr>
        </p:nvSpPr>
        <p:spPr>
          <a:xfrm>
            <a:off x="433050" y="404664"/>
            <a:ext cx="8243406" cy="792088"/>
          </a:xfrm>
        </p:spPr>
        <p:txBody>
          <a:bodyPr>
            <a:normAutofit/>
          </a:bodyPr>
          <a:lstStyle/>
          <a:p>
            <a:pPr algn="ctr"/>
            <a:r>
              <a:rPr lang="en-US" sz="4000" b="1" dirty="0" smtClean="0"/>
              <a:t>Notes and learning styles</a:t>
            </a:r>
            <a:endParaRPr lang="ar-IQ"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2132856"/>
            <a:ext cx="8568952" cy="4392488"/>
          </a:xfrm>
        </p:spPr>
        <p:txBody>
          <a:bodyPr>
            <a:normAutofit/>
          </a:bodyPr>
          <a:lstStyle/>
          <a:p>
            <a:pPr algn="l"/>
            <a:r>
              <a:rPr lang="en-US" sz="3600" cap="none" dirty="0" smtClean="0">
                <a:solidFill>
                  <a:schemeClr val="tx1"/>
                </a:solidFill>
              </a:rPr>
              <a:t> don't leave revision until the last  moment. when you set your study targets, allow regular revision time. this is much more effective than trying to </a:t>
            </a:r>
            <a:r>
              <a:rPr lang="en-US" sz="3600" cap="none" dirty="0" smtClean="0">
                <a:solidFill>
                  <a:srgbClr val="FF0000"/>
                </a:solidFill>
              </a:rPr>
              <a:t>cram</a:t>
            </a:r>
            <a:r>
              <a:rPr lang="en-US" sz="3600" cap="none" dirty="0" smtClean="0">
                <a:solidFill>
                  <a:schemeClr val="tx1"/>
                </a:solidFill>
              </a:rPr>
              <a:t> before an exam</a:t>
            </a:r>
            <a:br>
              <a:rPr lang="en-US" sz="3600" cap="none" dirty="0" smtClean="0">
                <a:solidFill>
                  <a:schemeClr val="tx1"/>
                </a:solidFill>
              </a:rPr>
            </a:br>
            <a:endParaRPr lang="ar-IQ" sz="3600" cap="none" dirty="0">
              <a:solidFill>
                <a:schemeClr val="tx1"/>
              </a:solidFill>
            </a:endParaRPr>
          </a:p>
        </p:txBody>
      </p:sp>
      <p:sp>
        <p:nvSpPr>
          <p:cNvPr id="3" name="عنوان فرعي 2"/>
          <p:cNvSpPr>
            <a:spLocks noGrp="1"/>
          </p:cNvSpPr>
          <p:nvPr>
            <p:ph type="subTitle" idx="1"/>
          </p:nvPr>
        </p:nvSpPr>
        <p:spPr>
          <a:xfrm>
            <a:off x="433050" y="404664"/>
            <a:ext cx="8171398" cy="1152128"/>
          </a:xfrm>
        </p:spPr>
        <p:txBody>
          <a:bodyPr>
            <a:normAutofit/>
          </a:bodyPr>
          <a:lstStyle/>
          <a:p>
            <a:pPr algn="ctr"/>
            <a:r>
              <a:rPr lang="en-US" sz="4000" b="1" dirty="0" smtClean="0"/>
              <a:t>Revision</a:t>
            </a:r>
            <a:endParaRPr lang="ar-IQ"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noAutofit/>
          </a:bodyPr>
          <a:lstStyle/>
          <a:p>
            <a:r>
              <a:rPr lang="en-US" sz="2800" dirty="0" smtClean="0"/>
              <a:t>7. Look at the words in the table from Text B. Write the part of speech. Match the words with their meanings.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702446"/>
              </p:ext>
            </p:extLst>
          </p:nvPr>
        </p:nvGraphicFramePr>
        <p:xfrm>
          <a:off x="395536" y="980728"/>
          <a:ext cx="8496944" cy="5760720"/>
        </p:xfrm>
        <a:graphic>
          <a:graphicData uri="http://schemas.openxmlformats.org/drawingml/2006/table">
            <a:tbl>
              <a:tblPr firstRow="1" bandRow="1">
                <a:tableStyleId>{5C22544A-7EE6-4342-B048-85BDC9FD1C3A}</a:tableStyleId>
              </a:tblPr>
              <a:tblGrid>
                <a:gridCol w="2664296"/>
                <a:gridCol w="2304256"/>
                <a:gridCol w="3528392"/>
              </a:tblGrid>
              <a:tr h="370840">
                <a:tc>
                  <a:txBody>
                    <a:bodyPr/>
                    <a:lstStyle/>
                    <a:p>
                      <a:pPr algn="ctr"/>
                      <a:r>
                        <a:rPr lang="en-US" sz="2400" dirty="0" smtClean="0"/>
                        <a:t>word </a:t>
                      </a:r>
                      <a:endParaRPr lang="en-US" sz="2400" dirty="0"/>
                    </a:p>
                  </a:txBody>
                  <a:tcPr/>
                </a:tc>
                <a:tc>
                  <a:txBody>
                    <a:bodyPr/>
                    <a:lstStyle/>
                    <a:p>
                      <a:pPr algn="ctr"/>
                      <a:r>
                        <a:rPr lang="en-US" sz="2000" dirty="0" smtClean="0"/>
                        <a:t>part of speech</a:t>
                      </a:r>
                      <a:endParaRPr lang="en-US" sz="2000" dirty="0"/>
                    </a:p>
                  </a:txBody>
                  <a:tcPr/>
                </a:tc>
                <a:tc>
                  <a:txBody>
                    <a:bodyPr/>
                    <a:lstStyle/>
                    <a:p>
                      <a:pPr algn="ctr"/>
                      <a:r>
                        <a:rPr lang="en-US" sz="2000" dirty="0" smtClean="0"/>
                        <a:t>Meaning</a:t>
                      </a:r>
                      <a:endParaRPr lang="en-US" sz="2000" dirty="0"/>
                    </a:p>
                  </a:txBody>
                  <a:tcPr/>
                </a:tc>
              </a:tr>
              <a:tr h="370840">
                <a:tc>
                  <a:txBody>
                    <a:bodyPr/>
                    <a:lstStyle/>
                    <a:p>
                      <a:pPr algn="ctr"/>
                      <a:r>
                        <a:rPr lang="en-US" sz="2400" dirty="0" smtClean="0"/>
                        <a:t>a                     Crucial</a:t>
                      </a:r>
                    </a:p>
                  </a:txBody>
                  <a:tcPr/>
                </a:tc>
                <a:tc>
                  <a:txBody>
                    <a:bodyPr/>
                    <a:lstStyle/>
                    <a:p>
                      <a:pPr algn="ctr"/>
                      <a:r>
                        <a:rPr lang="en-US" sz="2000" dirty="0" smtClean="0"/>
                        <a:t>adjective </a:t>
                      </a:r>
                      <a:endParaRPr lang="en-US" sz="2000" dirty="0"/>
                    </a:p>
                  </a:txBody>
                  <a:tcPr/>
                </a:tc>
                <a:tc>
                  <a:txBody>
                    <a:bodyPr/>
                    <a:lstStyle/>
                    <a:p>
                      <a:pPr algn="ctr"/>
                      <a:r>
                        <a:rPr lang="en-US" sz="2000" dirty="0" smtClean="0"/>
                        <a:t>7                extremely important</a:t>
                      </a:r>
                    </a:p>
                  </a:txBody>
                  <a:tcPr/>
                </a:tc>
              </a:tr>
              <a:tr h="370840">
                <a:tc>
                  <a:txBody>
                    <a:bodyPr/>
                    <a:lstStyle/>
                    <a:p>
                      <a:pPr algn="ctr"/>
                      <a:r>
                        <a:rPr lang="en-US" sz="2400" dirty="0" smtClean="0"/>
                        <a:t>B                  Effective</a:t>
                      </a:r>
                    </a:p>
                  </a:txBody>
                  <a:tcPr/>
                </a:tc>
                <a:tc>
                  <a:txBody>
                    <a:bodyPr/>
                    <a:lstStyle/>
                    <a:p>
                      <a:pPr algn="ctr"/>
                      <a:r>
                        <a:rPr lang="en-US" sz="2000" dirty="0" smtClean="0"/>
                        <a:t>adjective </a:t>
                      </a:r>
                      <a:endParaRPr lang="en-US" sz="2000" dirty="0"/>
                    </a:p>
                  </a:txBody>
                  <a:tcPr/>
                </a:tc>
                <a:tc>
                  <a:txBody>
                    <a:bodyPr/>
                    <a:lstStyle/>
                    <a:p>
                      <a:pPr algn="ctr"/>
                      <a:r>
                        <a:rPr lang="en-US" sz="2000" dirty="0" smtClean="0"/>
                        <a:t>1             producing a successful</a:t>
                      </a:r>
                    </a:p>
                    <a:p>
                      <a:pPr algn="ctr"/>
                      <a:r>
                        <a:rPr lang="en-US" sz="2000" dirty="0" smtClean="0"/>
                        <a:t>Result</a:t>
                      </a:r>
                    </a:p>
                  </a:txBody>
                  <a:tcPr/>
                </a:tc>
              </a:tr>
              <a:tr h="370840">
                <a:tc>
                  <a:txBody>
                    <a:bodyPr/>
                    <a:lstStyle/>
                    <a:p>
                      <a:pPr algn="ctr"/>
                      <a:r>
                        <a:rPr lang="en-US" sz="2400" dirty="0" smtClean="0"/>
                        <a:t>C                      Vague</a:t>
                      </a:r>
                    </a:p>
                  </a:txBody>
                  <a:tcPr/>
                </a:tc>
                <a:tc>
                  <a:txBody>
                    <a:bodyPr/>
                    <a:lstStyle/>
                    <a:p>
                      <a:pPr algn="ctr"/>
                      <a:r>
                        <a:rPr lang="en-US" sz="2000" dirty="0" smtClean="0"/>
                        <a:t>adjective </a:t>
                      </a:r>
                      <a:endParaRPr lang="en-US" sz="2000" dirty="0"/>
                    </a:p>
                  </a:txBody>
                  <a:tcPr/>
                </a:tc>
                <a:tc>
                  <a:txBody>
                    <a:bodyPr/>
                    <a:lstStyle/>
                    <a:p>
                      <a:pPr algn="ctr"/>
                      <a:r>
                        <a:rPr lang="en-US" sz="2000" dirty="0" smtClean="0"/>
                        <a:t>9                    not clear or definite</a:t>
                      </a:r>
                    </a:p>
                  </a:txBody>
                  <a:tcPr/>
                </a:tc>
              </a:tr>
              <a:tr h="370840">
                <a:tc>
                  <a:txBody>
                    <a:bodyPr/>
                    <a:lstStyle/>
                    <a:p>
                      <a:pPr algn="ctr"/>
                      <a:r>
                        <a:rPr lang="en-US" sz="2400" dirty="0" smtClean="0"/>
                        <a:t>D                Incentive</a:t>
                      </a:r>
                    </a:p>
                  </a:txBody>
                  <a:tcPr/>
                </a:tc>
                <a:tc>
                  <a:txBody>
                    <a:bodyPr/>
                    <a:lstStyle/>
                    <a:p>
                      <a:pPr algn="ctr"/>
                      <a:r>
                        <a:rPr lang="en-US" sz="2000" dirty="0" smtClean="0"/>
                        <a:t>none </a:t>
                      </a:r>
                      <a:endParaRPr lang="en-US" sz="2000" dirty="0"/>
                    </a:p>
                  </a:txBody>
                  <a:tcPr/>
                </a:tc>
                <a:tc>
                  <a:txBody>
                    <a:bodyPr/>
                    <a:lstStyle/>
                    <a:p>
                      <a:pPr algn="ctr"/>
                      <a:r>
                        <a:rPr lang="en-US" sz="2000" dirty="0" smtClean="0"/>
                        <a:t>5      something that</a:t>
                      </a:r>
                      <a:r>
                        <a:rPr lang="en-US" sz="2000" baseline="0" dirty="0" smtClean="0"/>
                        <a:t> </a:t>
                      </a:r>
                      <a:r>
                        <a:rPr lang="en-US" sz="2000" dirty="0" smtClean="0"/>
                        <a:t>encourages you </a:t>
                      </a:r>
                      <a:endParaRPr lang="ar-IQ" sz="2000" dirty="0" smtClean="0"/>
                    </a:p>
                  </a:txBody>
                  <a:tcPr/>
                </a:tc>
              </a:tr>
              <a:tr h="370840">
                <a:tc>
                  <a:txBody>
                    <a:bodyPr/>
                    <a:lstStyle/>
                    <a:p>
                      <a:pPr algn="ctr"/>
                      <a:r>
                        <a:rPr lang="en-US" sz="2400" dirty="0" smtClean="0"/>
                        <a:t>E                         Alert</a:t>
                      </a:r>
                    </a:p>
                  </a:txBody>
                  <a:tcPr/>
                </a:tc>
                <a:tc>
                  <a:txBody>
                    <a:bodyPr/>
                    <a:lstStyle/>
                    <a:p>
                      <a:pPr algn="ctr"/>
                      <a:r>
                        <a:rPr lang="en-US" sz="2000" dirty="0" smtClean="0"/>
                        <a:t>adjective </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2       awake/able to concentrate</a:t>
                      </a:r>
                    </a:p>
                    <a:p>
                      <a:pPr algn="ctr"/>
                      <a:endParaRPr lang="en-US" sz="2000" dirty="0" smtClean="0"/>
                    </a:p>
                  </a:txBody>
                  <a:tcPr/>
                </a:tc>
              </a:tr>
              <a:tr h="370840">
                <a:tc>
                  <a:txBody>
                    <a:bodyPr/>
                    <a:lstStyle/>
                    <a:p>
                      <a:pPr algn="ctr"/>
                      <a:r>
                        <a:rPr lang="en-US" sz="2400" dirty="0" smtClean="0"/>
                        <a:t>F                     put off</a:t>
                      </a:r>
                    </a:p>
                  </a:txBody>
                  <a:tcPr/>
                </a:tc>
                <a:tc>
                  <a:txBody>
                    <a:bodyPr/>
                    <a:lstStyle/>
                    <a:p>
                      <a:pPr algn="ctr"/>
                      <a:r>
                        <a:rPr lang="en-US" sz="2000" dirty="0" smtClean="0"/>
                        <a:t>verb </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8      </a:t>
                      </a:r>
                      <a:r>
                        <a:rPr lang="en-US" sz="2000" baseline="0" dirty="0" smtClean="0"/>
                        <a:t>   </a:t>
                      </a:r>
                      <a:r>
                        <a:rPr lang="ar-IQ" sz="2000" dirty="0" smtClean="0"/>
                        <a:t> </a:t>
                      </a:r>
                      <a:r>
                        <a:rPr lang="en-US" sz="2000" dirty="0" smtClean="0"/>
                        <a:t>delay doing</a:t>
                      </a:r>
                      <a:r>
                        <a:rPr lang="en-US" sz="2000" baseline="0" dirty="0" smtClean="0"/>
                        <a:t> </a:t>
                      </a:r>
                      <a:r>
                        <a:rPr lang="en-US" sz="2000" dirty="0" smtClean="0"/>
                        <a:t>something</a:t>
                      </a:r>
                    </a:p>
                  </a:txBody>
                  <a:tcPr/>
                </a:tc>
              </a:tr>
              <a:tr h="370840">
                <a:tc>
                  <a:txBody>
                    <a:bodyPr/>
                    <a:lstStyle/>
                    <a:p>
                      <a:pPr algn="ctr"/>
                      <a:r>
                        <a:rPr lang="en-US" sz="2400" dirty="0" smtClean="0"/>
                        <a:t>G                 Daunting</a:t>
                      </a:r>
                    </a:p>
                  </a:txBody>
                  <a:tcPr/>
                </a:tc>
                <a:tc>
                  <a:txBody>
                    <a:bodyPr/>
                    <a:lstStyle/>
                    <a:p>
                      <a:pPr algn="ctr"/>
                      <a:r>
                        <a:rPr lang="en-US" sz="2000" dirty="0" smtClean="0"/>
                        <a:t>adjective </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4          frightening or</a:t>
                      </a:r>
                      <a:r>
                        <a:rPr lang="en-US" sz="2000" baseline="0" dirty="0" smtClean="0"/>
                        <a:t> </a:t>
                      </a:r>
                      <a:r>
                        <a:rPr lang="en-US" sz="2000" dirty="0" smtClean="0"/>
                        <a:t>worrying</a:t>
                      </a:r>
                    </a:p>
                  </a:txBody>
                  <a:tcPr/>
                </a:tc>
              </a:tr>
              <a:tr h="370840">
                <a:tc>
                  <a:txBody>
                    <a:bodyPr/>
                    <a:lstStyle/>
                    <a:p>
                      <a:pPr algn="ctr"/>
                      <a:r>
                        <a:rPr lang="en-US" sz="2400" dirty="0" smtClean="0"/>
                        <a:t>H            Worthwhile</a:t>
                      </a:r>
                    </a:p>
                  </a:txBody>
                  <a:tcPr/>
                </a:tc>
                <a:tc>
                  <a:txBody>
                    <a:bodyPr/>
                    <a:lstStyle/>
                    <a:p>
                      <a:pPr algn="ctr"/>
                      <a:r>
                        <a:rPr lang="en-US" sz="2000" dirty="0" smtClean="0"/>
                        <a:t>adjective </a:t>
                      </a:r>
                      <a:endParaRPr lang="en-US" sz="2000" dirty="0"/>
                    </a:p>
                  </a:txBody>
                  <a:tcPr/>
                </a:tc>
                <a:tc>
                  <a:txBody>
                    <a:bodyPr/>
                    <a:lstStyle/>
                    <a:p>
                      <a:pPr algn="r"/>
                      <a:r>
                        <a:rPr lang="en-US" sz="2000" dirty="0" smtClean="0"/>
                        <a:t>10                                          useful</a:t>
                      </a:r>
                    </a:p>
                  </a:txBody>
                  <a:tcPr/>
                </a:tc>
              </a:tr>
              <a:tr h="370840">
                <a:tc>
                  <a:txBody>
                    <a:bodyPr/>
                    <a:lstStyle/>
                    <a:p>
                      <a:pPr algn="ctr"/>
                      <a:r>
                        <a:rPr lang="en-US" sz="2400" dirty="0" smtClean="0"/>
                        <a:t>I                   retrieve</a:t>
                      </a:r>
                    </a:p>
                  </a:txBody>
                  <a:tcPr/>
                </a:tc>
                <a:tc>
                  <a:txBody>
                    <a:bodyPr/>
                    <a:lstStyle/>
                    <a:p>
                      <a:pPr algn="ctr"/>
                      <a:r>
                        <a:rPr lang="en-US" sz="2000" dirty="0" smtClean="0"/>
                        <a:t>verb </a:t>
                      </a:r>
                      <a:endParaRPr lang="en-US" sz="2000" dirty="0"/>
                    </a:p>
                  </a:txBody>
                  <a:tcPr/>
                </a:tc>
                <a:tc>
                  <a:txBody>
                    <a:bodyPr/>
                    <a:lstStyle/>
                    <a:p>
                      <a:pPr algn="ctr"/>
                      <a:r>
                        <a:rPr lang="en-US" sz="2000" dirty="0" smtClean="0"/>
                        <a:t>3          find (information)</a:t>
                      </a:r>
                      <a:r>
                        <a:rPr lang="en-US" sz="2000" baseline="0" dirty="0" smtClean="0"/>
                        <a:t> </a:t>
                      </a:r>
                      <a:r>
                        <a:rPr lang="en-US" sz="2000" dirty="0" smtClean="0"/>
                        <a:t>Again</a:t>
                      </a:r>
                    </a:p>
                  </a:txBody>
                  <a:tcPr/>
                </a:tc>
              </a:tr>
              <a:tr h="370840">
                <a:tc>
                  <a:txBody>
                    <a:bodyPr/>
                    <a:lstStyle/>
                    <a:p>
                      <a:pPr algn="ctr"/>
                      <a:r>
                        <a:rPr lang="en-US" sz="2400" dirty="0" smtClean="0"/>
                        <a:t>j                        cram</a:t>
                      </a:r>
                    </a:p>
                  </a:txBody>
                  <a:tcPr/>
                </a:tc>
                <a:tc>
                  <a:txBody>
                    <a:bodyPr/>
                    <a:lstStyle/>
                    <a:p>
                      <a:pPr algn="ctr"/>
                      <a:r>
                        <a:rPr lang="en-US" sz="2000" dirty="0" smtClean="0"/>
                        <a:t>verb </a:t>
                      </a:r>
                      <a:endParaRPr lang="en-US" sz="2000" dirty="0"/>
                    </a:p>
                  </a:txBody>
                  <a:tcPr/>
                </a:tc>
                <a:tc>
                  <a:txBody>
                    <a:bodyPr/>
                    <a:lstStyle/>
                    <a:p>
                      <a:pPr algn="ctr"/>
                      <a:r>
                        <a:rPr lang="en-US" sz="2000" dirty="0" smtClean="0"/>
                        <a:t>6      study hard in a short</a:t>
                      </a:r>
                      <a:r>
                        <a:rPr lang="en-US" sz="2000" baseline="0" dirty="0" smtClean="0"/>
                        <a:t> </a:t>
                      </a:r>
                      <a:r>
                        <a:rPr lang="en-US" sz="2000" dirty="0" smtClean="0"/>
                        <a:t>Time</a:t>
                      </a:r>
                    </a:p>
                  </a:txBody>
                  <a:tcPr/>
                </a:tc>
              </a:tr>
            </a:tbl>
          </a:graphicData>
        </a:graphic>
      </p:graphicFrame>
    </p:spTree>
    <p:extLst>
      <p:ext uri="{BB962C8B-B14F-4D97-AF65-F5344CB8AC3E}">
        <p14:creationId xmlns:p14="http://schemas.microsoft.com/office/powerpoint/2010/main" val="116111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69571"/>
          </a:xfrm>
        </p:spPr>
        <p:txBody>
          <a:bodyPr>
            <a:normAutofit fontScale="85000" lnSpcReduction="20000"/>
          </a:bodyPr>
          <a:lstStyle/>
          <a:p>
            <a:pPr algn="l"/>
            <a:r>
              <a:rPr lang="en-US" dirty="0" smtClean="0"/>
              <a:t>We can distinguish adjectives in English according to the meaning of the sentence and their position in the sentence, and most often through the end of the word</a:t>
            </a:r>
            <a:r>
              <a:rPr lang="ar-IQ" dirty="0" smtClean="0"/>
              <a:t>.</a:t>
            </a:r>
            <a:r>
              <a:rPr lang="ar-IQ" b="1" dirty="0" smtClean="0"/>
              <a:t/>
            </a:r>
            <a:br>
              <a:rPr lang="ar-IQ" b="1" dirty="0" smtClean="0"/>
            </a:br>
            <a:endParaRPr lang="ar-IQ" b="1" dirty="0" smtClean="0"/>
          </a:p>
          <a:p>
            <a:pPr algn="r" rtl="1"/>
            <a:r>
              <a:rPr lang="ar-IQ" dirty="0" smtClean="0"/>
              <a:t>نستطيع تمييز الصفات بالإنجليزي حسب معنى الجملة وموقعها في الجملة, وفي أغلب الأحيان من خلال نهاية الكلمة.</a:t>
            </a:r>
          </a:p>
          <a:p>
            <a:r>
              <a:rPr lang="en-US" dirty="0" smtClean="0">
                <a:solidFill>
                  <a:srgbClr val="FF0000"/>
                </a:solidFill>
              </a:rPr>
              <a:t>able – </a:t>
            </a:r>
            <a:r>
              <a:rPr lang="en-US" dirty="0" err="1" smtClean="0">
                <a:solidFill>
                  <a:srgbClr val="FF0000"/>
                </a:solidFill>
              </a:rPr>
              <a:t>ible</a:t>
            </a:r>
            <a:r>
              <a:rPr lang="en-US" dirty="0" smtClean="0">
                <a:solidFill>
                  <a:srgbClr val="FF0000"/>
                </a:solidFill>
              </a:rPr>
              <a:t> – al – </a:t>
            </a:r>
            <a:r>
              <a:rPr lang="en-US" dirty="0" err="1" smtClean="0">
                <a:solidFill>
                  <a:srgbClr val="FF0000"/>
                </a:solidFill>
              </a:rPr>
              <a:t>ial</a:t>
            </a:r>
            <a:r>
              <a:rPr lang="en-US" dirty="0" smtClean="0">
                <a:solidFill>
                  <a:srgbClr val="FF0000"/>
                </a:solidFill>
              </a:rPr>
              <a:t> – </a:t>
            </a:r>
            <a:r>
              <a:rPr lang="en-US" dirty="0" err="1" smtClean="0">
                <a:solidFill>
                  <a:srgbClr val="FF0000"/>
                </a:solidFill>
              </a:rPr>
              <a:t>ar</a:t>
            </a:r>
            <a:r>
              <a:rPr lang="en-US" dirty="0" smtClean="0">
                <a:solidFill>
                  <a:srgbClr val="FF0000"/>
                </a:solidFill>
              </a:rPr>
              <a:t> – </a:t>
            </a:r>
            <a:r>
              <a:rPr lang="en-US" dirty="0" err="1" smtClean="0">
                <a:solidFill>
                  <a:srgbClr val="FF0000"/>
                </a:solidFill>
              </a:rPr>
              <a:t>ed</a:t>
            </a:r>
            <a:r>
              <a:rPr lang="en-US" dirty="0" smtClean="0">
                <a:solidFill>
                  <a:srgbClr val="FF0000"/>
                </a:solidFill>
              </a:rPr>
              <a:t> – </a:t>
            </a:r>
            <a:r>
              <a:rPr lang="en-US" dirty="0" err="1" smtClean="0">
                <a:solidFill>
                  <a:srgbClr val="FF0000"/>
                </a:solidFill>
              </a:rPr>
              <a:t>ful</a:t>
            </a:r>
            <a:r>
              <a:rPr lang="en-US" dirty="0" smtClean="0">
                <a:solidFill>
                  <a:srgbClr val="FF0000"/>
                </a:solidFill>
              </a:rPr>
              <a:t> – </a:t>
            </a:r>
            <a:r>
              <a:rPr lang="en-US" dirty="0" err="1" smtClean="0">
                <a:solidFill>
                  <a:srgbClr val="FF0000"/>
                </a:solidFill>
              </a:rPr>
              <a:t>ent</a:t>
            </a:r>
            <a:r>
              <a:rPr lang="en-US" dirty="0" smtClean="0">
                <a:solidFill>
                  <a:srgbClr val="FF0000"/>
                </a:solidFill>
              </a:rPr>
              <a:t> – </a:t>
            </a:r>
            <a:r>
              <a:rPr lang="en-US" dirty="0" err="1" smtClean="0">
                <a:solidFill>
                  <a:srgbClr val="FF0000"/>
                </a:solidFill>
              </a:rPr>
              <a:t>ic</a:t>
            </a:r>
            <a:r>
              <a:rPr lang="en-US" dirty="0" smtClean="0">
                <a:solidFill>
                  <a:srgbClr val="FF0000"/>
                </a:solidFill>
              </a:rPr>
              <a:t> – </a:t>
            </a:r>
            <a:r>
              <a:rPr lang="en-US" dirty="0" err="1" smtClean="0">
                <a:solidFill>
                  <a:srgbClr val="FF0000"/>
                </a:solidFill>
              </a:rPr>
              <a:t>ical</a:t>
            </a:r>
            <a:r>
              <a:rPr lang="en-US" dirty="0" smtClean="0">
                <a:solidFill>
                  <a:srgbClr val="FF0000"/>
                </a:solidFill>
              </a:rPr>
              <a:t> – </a:t>
            </a:r>
            <a:r>
              <a:rPr lang="en-US" dirty="0" err="1" smtClean="0">
                <a:solidFill>
                  <a:srgbClr val="FF0000"/>
                </a:solidFill>
              </a:rPr>
              <a:t>ish</a:t>
            </a:r>
            <a:r>
              <a:rPr lang="en-US" dirty="0" smtClean="0">
                <a:solidFill>
                  <a:srgbClr val="FF0000"/>
                </a:solidFill>
              </a:rPr>
              <a:t> – </a:t>
            </a:r>
            <a:r>
              <a:rPr lang="en-US" dirty="0" err="1" smtClean="0">
                <a:solidFill>
                  <a:srgbClr val="FF0000"/>
                </a:solidFill>
              </a:rPr>
              <a:t>ive</a:t>
            </a:r>
            <a:r>
              <a:rPr lang="en-US" dirty="0" smtClean="0">
                <a:solidFill>
                  <a:srgbClr val="FF0000"/>
                </a:solidFill>
              </a:rPr>
              <a:t> – </a:t>
            </a:r>
            <a:r>
              <a:rPr lang="en-US" dirty="0" err="1" smtClean="0">
                <a:solidFill>
                  <a:srgbClr val="FF0000"/>
                </a:solidFill>
              </a:rPr>
              <a:t>ative</a:t>
            </a:r>
            <a:r>
              <a:rPr lang="en-US" dirty="0" smtClean="0">
                <a:solidFill>
                  <a:srgbClr val="FF0000"/>
                </a:solidFill>
              </a:rPr>
              <a:t> – less – </a:t>
            </a:r>
            <a:r>
              <a:rPr lang="en-US" dirty="0" err="1" smtClean="0">
                <a:solidFill>
                  <a:srgbClr val="FF0000"/>
                </a:solidFill>
              </a:rPr>
              <a:t>eous</a:t>
            </a:r>
            <a:r>
              <a:rPr lang="en-US" dirty="0" smtClean="0">
                <a:solidFill>
                  <a:srgbClr val="FF0000"/>
                </a:solidFill>
              </a:rPr>
              <a:t> – </a:t>
            </a:r>
            <a:r>
              <a:rPr lang="en-US" dirty="0" err="1" smtClean="0">
                <a:solidFill>
                  <a:srgbClr val="FF0000"/>
                </a:solidFill>
              </a:rPr>
              <a:t>ious</a:t>
            </a:r>
            <a:r>
              <a:rPr lang="en-US" dirty="0" smtClean="0">
                <a:solidFill>
                  <a:srgbClr val="FF0000"/>
                </a:solidFill>
              </a:rPr>
              <a:t> – </a:t>
            </a:r>
            <a:r>
              <a:rPr lang="en-US" dirty="0" err="1" smtClean="0">
                <a:solidFill>
                  <a:srgbClr val="FF0000"/>
                </a:solidFill>
              </a:rPr>
              <a:t>ous</a:t>
            </a:r>
            <a:r>
              <a:rPr lang="en-US" dirty="0" smtClean="0">
                <a:solidFill>
                  <a:srgbClr val="FF0000"/>
                </a:solidFill>
              </a:rPr>
              <a:t> – y </a:t>
            </a:r>
          </a:p>
          <a:p>
            <a:pPr marL="0" indent="0">
              <a:buNone/>
            </a:pPr>
            <a:endParaRPr lang="ar-IQ" dirty="0" smtClean="0"/>
          </a:p>
          <a:p>
            <a:pPr marL="0" indent="0">
              <a:buNone/>
            </a:pPr>
            <a:endParaRPr lang="ar-IQ" dirty="0"/>
          </a:p>
          <a:p>
            <a:r>
              <a:rPr lang="en-US" sz="3800" dirty="0" smtClean="0"/>
              <a:t>The </a:t>
            </a:r>
            <a:r>
              <a:rPr lang="en-US" sz="3800" dirty="0"/>
              <a:t>adjective comes before a noun to describe it or after an auxiliary verb to describe the </a:t>
            </a:r>
            <a:r>
              <a:rPr lang="en-US" sz="3800" dirty="0" smtClean="0"/>
              <a:t>thing.</a:t>
            </a:r>
          </a:p>
          <a:p>
            <a:pPr algn="r" rtl="1"/>
            <a:r>
              <a:rPr lang="ar-IQ" dirty="0" smtClean="0"/>
              <a:t>فإن الصفة تأتي قبل اسم لوصفه أو بعد فعل مساعد لتصف </a:t>
            </a:r>
            <a:r>
              <a:rPr lang="ar-IQ" dirty="0" err="1" smtClean="0"/>
              <a:t>الشئ</a:t>
            </a:r>
            <a:r>
              <a:rPr lang="en-US" dirty="0" smtClean="0"/>
              <a:t>.</a:t>
            </a:r>
          </a:p>
          <a:p>
            <a:r>
              <a:rPr lang="en-US" b="1" dirty="0">
                <a:solidFill>
                  <a:srgbClr val="FF0000"/>
                </a:solidFill>
              </a:rPr>
              <a:t>a/an + </a:t>
            </a:r>
            <a:r>
              <a:rPr lang="en-US" b="1" dirty="0" smtClean="0">
                <a:solidFill>
                  <a:srgbClr val="FF0000"/>
                </a:solidFill>
              </a:rPr>
              <a:t>adjective</a:t>
            </a:r>
            <a:r>
              <a:rPr lang="ar-IQ" b="1" dirty="0" smtClean="0">
                <a:solidFill>
                  <a:srgbClr val="FF0000"/>
                </a:solidFill>
              </a:rPr>
              <a:t> </a:t>
            </a:r>
            <a:r>
              <a:rPr lang="en-US" b="1" dirty="0" smtClean="0">
                <a:solidFill>
                  <a:srgbClr val="FF0000"/>
                </a:solidFill>
              </a:rPr>
              <a:t>(</a:t>
            </a:r>
            <a:r>
              <a:rPr lang="ar-IQ" b="1" dirty="0" smtClean="0">
                <a:solidFill>
                  <a:srgbClr val="FF0000"/>
                </a:solidFill>
              </a:rPr>
              <a:t>+ </a:t>
            </a:r>
            <a:r>
              <a:rPr lang="ar-IQ" b="1" dirty="0">
                <a:solidFill>
                  <a:srgbClr val="FF0000"/>
                </a:solidFill>
              </a:rPr>
              <a:t>(</a:t>
            </a:r>
            <a:r>
              <a:rPr lang="ar-IQ" b="1" dirty="0" smtClean="0">
                <a:solidFill>
                  <a:srgbClr val="FF0000"/>
                </a:solidFill>
              </a:rPr>
              <a:t>صفة</a:t>
            </a:r>
            <a:r>
              <a:rPr lang="en-US" b="1" dirty="0" smtClean="0">
                <a:solidFill>
                  <a:srgbClr val="FF0000"/>
                </a:solidFill>
              </a:rPr>
              <a:t>noun</a:t>
            </a:r>
            <a:r>
              <a:rPr lang="ar-IQ" b="1" dirty="0" smtClean="0">
                <a:solidFill>
                  <a:srgbClr val="FF0000"/>
                </a:solidFill>
              </a:rPr>
              <a:t>اسم) </a:t>
            </a:r>
            <a:r>
              <a:rPr lang="en-US" b="1" dirty="0" smtClean="0">
                <a:solidFill>
                  <a:srgbClr val="FF0000"/>
                </a:solidFill>
              </a:rPr>
              <a:t>)</a:t>
            </a:r>
            <a:endParaRPr lang="ar-IQ" b="1" dirty="0" smtClean="0">
              <a:solidFill>
                <a:srgbClr val="FF0000"/>
              </a:solidFill>
            </a:endParaRPr>
          </a:p>
          <a:p>
            <a:r>
              <a:rPr lang="en-US" b="1" dirty="0"/>
              <a:t>Noun + (be) +adjective</a:t>
            </a:r>
            <a:endParaRPr lang="ar-IQ" b="1" dirty="0" smtClean="0">
              <a:solidFill>
                <a:srgbClr val="FF0000"/>
              </a:solidFill>
            </a:endParaRPr>
          </a:p>
        </p:txBody>
      </p:sp>
    </p:spTree>
    <p:extLst>
      <p:ext uri="{BB962C8B-B14F-4D97-AF65-F5344CB8AC3E}">
        <p14:creationId xmlns:p14="http://schemas.microsoft.com/office/powerpoint/2010/main" val="2064097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27912" r="25851"/>
          <a:stretch/>
        </p:blipFill>
        <p:spPr>
          <a:xfrm rot="16200000">
            <a:off x="3068768" y="-756399"/>
            <a:ext cx="2761814" cy="7964261"/>
          </a:xfrm>
        </p:spPr>
      </p:pic>
    </p:spTree>
    <p:extLst>
      <p:ext uri="{BB962C8B-B14F-4D97-AF65-F5344CB8AC3E}">
        <p14:creationId xmlns:p14="http://schemas.microsoft.com/office/powerpoint/2010/main" val="3564714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9064" y="2420888"/>
            <a:ext cx="8535424" cy="3888432"/>
          </a:xfrm>
        </p:spPr>
        <p:txBody>
          <a:bodyPr>
            <a:noAutofit/>
          </a:bodyPr>
          <a:lstStyle/>
          <a:p>
            <a:pPr algn="l"/>
            <a:r>
              <a:rPr lang="en-US" sz="3600" cap="none" dirty="0" smtClean="0">
                <a:solidFill>
                  <a:schemeClr val="tx1"/>
                </a:solidFill>
                <a:effectLst>
                  <a:outerShdw blurRad="38100" dist="38100" dir="2700000" algn="tl">
                    <a:srgbClr val="000000">
                      <a:alpha val="43137"/>
                    </a:srgbClr>
                  </a:outerShdw>
                </a:effectLst>
                <a:cs typeface="+mn-cs"/>
              </a:rPr>
              <a:t>learning how to study effectively is an essential skill for students in any discipline. there are six areas which are </a:t>
            </a:r>
            <a:r>
              <a:rPr lang="en-US" sz="3600" cap="none" dirty="0" smtClean="0">
                <a:solidFill>
                  <a:srgbClr val="FF0000"/>
                </a:solidFill>
                <a:effectLst>
                  <a:outerShdw blurRad="38100" dist="38100" dir="2700000" algn="tl">
                    <a:srgbClr val="000000">
                      <a:alpha val="43137"/>
                    </a:srgbClr>
                  </a:outerShdw>
                </a:effectLst>
                <a:cs typeface="+mn-cs"/>
              </a:rPr>
              <a:t>crucial</a:t>
            </a:r>
            <a:r>
              <a:rPr lang="en-US" sz="3600" cap="none" dirty="0" smtClean="0">
                <a:solidFill>
                  <a:schemeClr val="tx1"/>
                </a:solidFill>
                <a:effectLst>
                  <a:outerShdw blurRad="38100" dist="38100" dir="2700000" algn="tl">
                    <a:srgbClr val="000000">
                      <a:alpha val="43137"/>
                    </a:srgbClr>
                  </a:outerShdw>
                </a:effectLst>
                <a:cs typeface="+mn-cs"/>
              </a:rPr>
              <a:t> to developing good study habits. work on these and you will become an </a:t>
            </a:r>
            <a:r>
              <a:rPr lang="en-US" sz="3600" cap="none" dirty="0" smtClean="0">
                <a:solidFill>
                  <a:srgbClr val="FF0000"/>
                </a:solidFill>
                <a:effectLst>
                  <a:outerShdw blurRad="38100" dist="38100" dir="2700000" algn="tl">
                    <a:srgbClr val="000000">
                      <a:alpha val="43137"/>
                    </a:srgbClr>
                  </a:outerShdw>
                </a:effectLst>
                <a:cs typeface="+mn-cs"/>
              </a:rPr>
              <a:t>effective</a:t>
            </a:r>
            <a:r>
              <a:rPr lang="en-US" sz="3600" cap="none" dirty="0" smtClean="0">
                <a:solidFill>
                  <a:schemeClr val="tx1"/>
                </a:solidFill>
                <a:effectLst>
                  <a:outerShdw blurRad="38100" dist="38100" dir="2700000" algn="tl">
                    <a:srgbClr val="000000">
                      <a:alpha val="43137"/>
                    </a:srgbClr>
                  </a:outerShdw>
                </a:effectLst>
                <a:cs typeface="+mn-cs"/>
              </a:rPr>
              <a:t> student</a:t>
            </a:r>
            <a:endParaRPr lang="ar-IQ" sz="3600" cap="none" dirty="0">
              <a:solidFill>
                <a:schemeClr val="tx1"/>
              </a:solidFill>
              <a:effectLst>
                <a:outerShdw blurRad="38100" dist="38100" dir="2700000" algn="tl">
                  <a:srgbClr val="000000">
                    <a:alpha val="43137"/>
                  </a:srgbClr>
                </a:outerShdw>
              </a:effectLst>
              <a:cs typeface="+mn-cs"/>
            </a:endParaRPr>
          </a:p>
        </p:txBody>
      </p:sp>
      <p:sp>
        <p:nvSpPr>
          <p:cNvPr id="3" name="عنوان فرعي 2"/>
          <p:cNvSpPr>
            <a:spLocks noGrp="1"/>
          </p:cNvSpPr>
          <p:nvPr>
            <p:ph type="subTitle" idx="1"/>
          </p:nvPr>
        </p:nvSpPr>
        <p:spPr>
          <a:xfrm>
            <a:off x="433050" y="1544812"/>
            <a:ext cx="8387422" cy="588044"/>
          </a:xfrm>
        </p:spPr>
        <p:txBody>
          <a:bodyPr>
            <a:noAutofit/>
          </a:bodyPr>
          <a:lstStyle/>
          <a:p>
            <a:pPr algn="ctr"/>
            <a:r>
              <a:rPr lang="en-US" sz="4000" b="1" dirty="0" smtClean="0">
                <a:cs typeface="+mj-cs"/>
              </a:rPr>
              <a:t>Becoming an effective student</a:t>
            </a:r>
            <a:endParaRPr lang="ar-IQ" sz="4000" dirty="0">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9064" y="1196752"/>
            <a:ext cx="8463416" cy="5472608"/>
          </a:xfrm>
        </p:spPr>
        <p:txBody>
          <a:bodyPr>
            <a:noAutofit/>
          </a:bodyPr>
          <a:lstStyle/>
          <a:p>
            <a:pPr algn="l"/>
            <a:r>
              <a:rPr lang="en-US" sz="3600" cap="none" dirty="0" smtClean="0">
                <a:solidFill>
                  <a:schemeClr val="tx1"/>
                </a:solidFill>
              </a:rPr>
              <a:t>always set a realistic work target. don't try to do too much. for example, plan to read one chapter of a book each evening rather than think about reading the whole book over the weekend. this kind of detailed, planned target is more effective than a </a:t>
            </a:r>
            <a:r>
              <a:rPr lang="en-US" sz="3600" cap="none" dirty="0" smtClean="0">
                <a:solidFill>
                  <a:srgbClr val="FF0000"/>
                </a:solidFill>
              </a:rPr>
              <a:t>vague </a:t>
            </a:r>
            <a:r>
              <a:rPr lang="en-US" sz="3600" cap="none" dirty="0" smtClean="0">
                <a:solidFill>
                  <a:schemeClr val="tx1"/>
                </a:solidFill>
              </a:rPr>
              <a:t>commitment. it is sometimes helpful to tell your friends about your plan. this is a good </a:t>
            </a:r>
            <a:r>
              <a:rPr lang="en-US" sz="3600" cap="none" dirty="0" smtClean="0">
                <a:solidFill>
                  <a:srgbClr val="FF0000"/>
                </a:solidFill>
              </a:rPr>
              <a:t>incentive</a:t>
            </a:r>
            <a:r>
              <a:rPr lang="en-US" sz="3600" cap="none" dirty="0" smtClean="0">
                <a:solidFill>
                  <a:schemeClr val="tx1"/>
                </a:solidFill>
              </a:rPr>
              <a:t> to keep you on target because they will know if you fail!</a:t>
            </a:r>
            <a:endParaRPr lang="ar-IQ" sz="3600" cap="none" dirty="0">
              <a:solidFill>
                <a:schemeClr val="tx1"/>
              </a:solidFill>
            </a:endParaRPr>
          </a:p>
        </p:txBody>
      </p:sp>
      <p:sp>
        <p:nvSpPr>
          <p:cNvPr id="3" name="عنوان فرعي 2"/>
          <p:cNvSpPr>
            <a:spLocks noGrp="1"/>
          </p:cNvSpPr>
          <p:nvPr>
            <p:ph type="subTitle" idx="1"/>
          </p:nvPr>
        </p:nvSpPr>
        <p:spPr>
          <a:xfrm>
            <a:off x="433050" y="404664"/>
            <a:ext cx="8243406" cy="936104"/>
          </a:xfrm>
        </p:spPr>
        <p:txBody>
          <a:bodyPr/>
          <a:lstStyle/>
          <a:p>
            <a:pPr algn="ctr"/>
            <a:r>
              <a:rPr lang="en-US" sz="4000" b="1" dirty="0" smtClean="0"/>
              <a:t>Targets</a:t>
            </a:r>
            <a:endParaRPr lang="en-US" sz="4000" dirty="0" smtClean="0"/>
          </a:p>
          <a:p>
            <a:pPr algn="ct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9064" y="1412776"/>
            <a:ext cx="8391408" cy="5040560"/>
          </a:xfrm>
        </p:spPr>
        <p:txBody>
          <a:bodyPr>
            <a:normAutofit/>
          </a:bodyPr>
          <a:lstStyle/>
          <a:p>
            <a:pPr algn="l"/>
            <a:r>
              <a:rPr lang="en-US" sz="3600" cap="none" dirty="0" smtClean="0">
                <a:solidFill>
                  <a:schemeClr val="tx1"/>
                </a:solidFill>
              </a:rPr>
              <a:t/>
            </a:r>
            <a:br>
              <a:rPr lang="en-US" sz="3600" cap="none" dirty="0" smtClean="0">
                <a:solidFill>
                  <a:schemeClr val="tx1"/>
                </a:solidFill>
              </a:rPr>
            </a:br>
            <a:r>
              <a:rPr lang="en-US" sz="3600" cap="none" dirty="0" smtClean="0">
                <a:solidFill>
                  <a:schemeClr val="tx1"/>
                </a:solidFill>
              </a:rPr>
              <a:t>develop a system of small rewards for your work. for example, stop for a cup-of coffee or tea, or listen to a favorite piece of music after one hour's study. rewarding yourself for keeping to your work plan will make you feel good about yourself.</a:t>
            </a:r>
            <a:endParaRPr lang="ar-IQ" sz="3600" cap="none" dirty="0">
              <a:solidFill>
                <a:schemeClr val="tx1"/>
              </a:solidFill>
            </a:endParaRPr>
          </a:p>
        </p:txBody>
      </p:sp>
      <p:sp>
        <p:nvSpPr>
          <p:cNvPr id="3" name="عنوان فرعي 2"/>
          <p:cNvSpPr>
            <a:spLocks noGrp="1"/>
          </p:cNvSpPr>
          <p:nvPr>
            <p:ph type="subTitle" idx="1"/>
          </p:nvPr>
        </p:nvSpPr>
        <p:spPr>
          <a:xfrm>
            <a:off x="433050" y="260648"/>
            <a:ext cx="8387422" cy="864096"/>
          </a:xfrm>
        </p:spPr>
        <p:txBody>
          <a:bodyPr>
            <a:normAutofit/>
          </a:bodyPr>
          <a:lstStyle/>
          <a:p>
            <a:pPr algn="ctr"/>
            <a:r>
              <a:rPr lang="en-US" sz="4000" b="1" dirty="0" smtClean="0"/>
              <a:t>Rewards</a:t>
            </a:r>
            <a:endParaRPr lang="ar-IQ"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844824"/>
            <a:ext cx="8208912" cy="4536504"/>
          </a:xfrm>
        </p:spPr>
        <p:txBody>
          <a:bodyPr>
            <a:noAutofit/>
          </a:bodyPr>
          <a:lstStyle/>
          <a:p>
            <a:pPr algn="l"/>
            <a:r>
              <a:rPr lang="en-US" sz="3600" cap="none" dirty="0" smtClean="0">
                <a:solidFill>
                  <a:schemeClr val="tx1"/>
                </a:solidFill>
              </a:rPr>
              <a:t>make sure you choose a suitable time to study, i.e. when it is quiet and when you are most </a:t>
            </a:r>
            <a:r>
              <a:rPr lang="en-US" sz="3600" cap="none" dirty="0" smtClean="0">
                <a:solidFill>
                  <a:srgbClr val="FF0000"/>
                </a:solidFill>
              </a:rPr>
              <a:t>alert</a:t>
            </a:r>
            <a:r>
              <a:rPr lang="en-US" sz="3600" cap="none" dirty="0" smtClean="0">
                <a:solidFill>
                  <a:schemeClr val="tx1"/>
                </a:solidFill>
              </a:rPr>
              <a:t>. try to make this a regular, time-tabled part of your day. if you plan to start work at a certain time, say 7pm, do not find reasons to </a:t>
            </a:r>
            <a:r>
              <a:rPr lang="en-US" sz="3600" cap="none" dirty="0" smtClean="0">
                <a:solidFill>
                  <a:srgbClr val="FF0000"/>
                </a:solidFill>
              </a:rPr>
              <a:t>put off </a:t>
            </a:r>
            <a:r>
              <a:rPr lang="en-US" sz="3600" cap="none" dirty="0" smtClean="0">
                <a:solidFill>
                  <a:schemeClr val="tx1"/>
                </a:solidFill>
              </a:rPr>
              <a:t>getting started. you can watch a </a:t>
            </a:r>
            <a:r>
              <a:rPr lang="en-US" sz="3600" cap="none" dirty="0" err="1" smtClean="0">
                <a:solidFill>
                  <a:schemeClr val="tx1"/>
                </a:solidFill>
              </a:rPr>
              <a:t>dvd</a:t>
            </a:r>
            <a:r>
              <a:rPr lang="en-US" sz="3600" cap="none" dirty="0" smtClean="0">
                <a:solidFill>
                  <a:schemeClr val="tx1"/>
                </a:solidFill>
              </a:rPr>
              <a:t> later, and your emails are not urgent!</a:t>
            </a:r>
            <a:br>
              <a:rPr lang="en-US" sz="3600" cap="none" dirty="0" smtClean="0">
                <a:solidFill>
                  <a:schemeClr val="tx1"/>
                </a:solidFill>
              </a:rPr>
            </a:br>
            <a:endParaRPr lang="ar-IQ" sz="3600" cap="none" dirty="0">
              <a:solidFill>
                <a:schemeClr val="tx1"/>
              </a:solidFill>
            </a:endParaRPr>
          </a:p>
        </p:txBody>
      </p:sp>
      <p:sp>
        <p:nvSpPr>
          <p:cNvPr id="3" name="عنوان فرعي 2"/>
          <p:cNvSpPr>
            <a:spLocks noGrp="1"/>
          </p:cNvSpPr>
          <p:nvPr>
            <p:ph type="subTitle" idx="1"/>
          </p:nvPr>
        </p:nvSpPr>
        <p:spPr>
          <a:xfrm>
            <a:off x="433050" y="260648"/>
            <a:ext cx="8099390" cy="1080120"/>
          </a:xfrm>
        </p:spPr>
        <p:txBody>
          <a:bodyPr>
            <a:noAutofit/>
          </a:bodyPr>
          <a:lstStyle/>
          <a:p>
            <a:pPr algn="ctr"/>
            <a:endParaRPr lang="en-US" sz="4000" b="1" dirty="0" smtClean="0"/>
          </a:p>
          <a:p>
            <a:pPr algn="ctr"/>
            <a:endParaRPr lang="en-US" sz="4000" b="1" dirty="0" smtClean="0"/>
          </a:p>
          <a:p>
            <a:pPr algn="ctr"/>
            <a:r>
              <a:rPr lang="en-US" sz="4000" b="1" dirty="0" smtClean="0"/>
              <a:t>Timing</a:t>
            </a:r>
            <a:endParaRPr lang="en-US" sz="4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484784"/>
            <a:ext cx="8784976" cy="4968552"/>
          </a:xfrm>
        </p:spPr>
        <p:txBody>
          <a:bodyPr>
            <a:noAutofit/>
          </a:bodyPr>
          <a:lstStyle/>
          <a:p>
            <a:pPr algn="l"/>
            <a:r>
              <a:rPr lang="en-US" sz="3600" cap="none" dirty="0" smtClean="0">
                <a:solidFill>
                  <a:schemeClr val="tx1"/>
                </a:solidFill>
              </a:rPr>
              <a:t>a large task such as researching a new topic for an essay can be daunting so </a:t>
            </a:r>
            <a:r>
              <a:rPr lang="en-US" sz="3600" cap="none" dirty="0" smtClean="0">
                <a:solidFill>
                  <a:srgbClr val="FF0000"/>
                </a:solidFill>
              </a:rPr>
              <a:t>daunting</a:t>
            </a:r>
            <a:r>
              <a:rPr lang="en-US" sz="3600" cap="none" dirty="0" smtClean="0">
                <a:solidFill>
                  <a:schemeClr val="tx1"/>
                </a:solidFill>
              </a:rPr>
              <a:t>, in fact, that it can be difficult to sit down and make a start. break the larger task down into several smaller ones. for example, make a list of questions that you will have to deal with in your essay, and then approach each question separately. this makes the work more manageable.</a:t>
            </a:r>
            <a:endParaRPr lang="ar-IQ" sz="3600" cap="none" dirty="0">
              <a:solidFill>
                <a:schemeClr val="tx1"/>
              </a:solidFill>
            </a:endParaRPr>
          </a:p>
        </p:txBody>
      </p:sp>
      <p:sp>
        <p:nvSpPr>
          <p:cNvPr id="3" name="عنوان فرعي 2"/>
          <p:cNvSpPr>
            <a:spLocks noGrp="1"/>
          </p:cNvSpPr>
          <p:nvPr>
            <p:ph type="subTitle" idx="1"/>
          </p:nvPr>
        </p:nvSpPr>
        <p:spPr>
          <a:xfrm>
            <a:off x="395536" y="332656"/>
            <a:ext cx="8280920" cy="864096"/>
          </a:xfrm>
        </p:spPr>
        <p:txBody>
          <a:bodyPr>
            <a:normAutofit/>
          </a:bodyPr>
          <a:lstStyle/>
          <a:p>
            <a:pPr algn="ctr"/>
            <a:r>
              <a:rPr lang="en-US" sz="4000" b="1" dirty="0" smtClean="0"/>
              <a:t>Quantity </a:t>
            </a:r>
            <a:endParaRPr lang="ar-IQ" sz="4000" dirty="0"/>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45</TotalTime>
  <Words>529</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تقنية</vt:lpstr>
      <vt:lpstr>Office Theme</vt:lpstr>
      <vt:lpstr>English Lecture  for Students  Rihab J. Kudhure &amp; Yusuf  Abdu Al Elah , Presented to Dr. Anwar Mustapha Hassan    </vt:lpstr>
      <vt:lpstr>7. Look at the words in the table from Text B. Write the part of speech. Match the words with their meanings.     </vt:lpstr>
      <vt:lpstr>PowerPoint Presentation</vt:lpstr>
      <vt:lpstr>PowerPoint Presentation</vt:lpstr>
      <vt:lpstr>learning how to study effectively is an essential skill for students in any discipline. there are six areas which are crucial to developing good study habits. work on these and you will become an effective student</vt:lpstr>
      <vt:lpstr>always set a realistic work target. don't try to do too much. for example, plan to read one chapter of a book each evening rather than think about reading the whole book over the weekend. this kind of detailed, planned target is more effective than a vague commitment. it is sometimes helpful to tell your friends about your plan. this is a good incentive to keep you on target because they will know if you fail!</vt:lpstr>
      <vt:lpstr> develop a system of small rewards for your work. for example, stop for a cup-of coffee or tea, or listen to a favorite piece of music after one hour's study. rewarding yourself for keeping to your work plan will make you feel good about yourself.</vt:lpstr>
      <vt:lpstr>make sure you choose a suitable time to study, i.e. when it is quiet and when you are most alert. try to make this a regular, time-tabled part of your day. if you plan to start work at a certain time, say 7pm, do not find reasons to put off getting started. you can watch a dvd later, and your emails are not urgent! </vt:lpstr>
      <vt:lpstr>a large task such as researching a new topic for an essay can be daunting so daunting, in fact, that it can be difficult to sit down and make a start. break the larger task down into several smaller ones. for example, make a list of questions that you will have to deal with in your essay, and then approach each question separately. this makes the work more manageable.</vt:lpstr>
      <vt:lpstr>the books you are studying won't always present information in a way that suits your learning style. it is, therefore, worthwhile spending time making notes and organizing them in a way that suits you best. it is also good idea to keep your notebooks neat and well organized. this will make it much easier to retrieve information later.</vt:lpstr>
      <vt:lpstr> don't leave revision until the last  moment. when you set your study targets, allow regular revision time. this is much more effective than trying to cram before an exam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an effective student </dc:title>
  <cp:lastModifiedBy>Maher</cp:lastModifiedBy>
  <cp:revision>10</cp:revision>
  <dcterms:modified xsi:type="dcterms:W3CDTF">2020-12-05T16:42:56Z</dcterms:modified>
</cp:coreProperties>
</file>