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489C-130F-4FCF-B95E-D9A61C802132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E590-7C4F-4D63-951B-4A0D41A8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06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489C-130F-4FCF-B95E-D9A61C802132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E590-7C4F-4D63-951B-4A0D41A8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65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489C-130F-4FCF-B95E-D9A61C802132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E590-7C4F-4D63-951B-4A0D41A8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4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489C-130F-4FCF-B95E-D9A61C802132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E590-7C4F-4D63-951B-4A0D41A8076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7023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489C-130F-4FCF-B95E-D9A61C802132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E590-7C4F-4D63-951B-4A0D41A8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18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489C-130F-4FCF-B95E-D9A61C802132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E590-7C4F-4D63-951B-4A0D41A8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08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489C-130F-4FCF-B95E-D9A61C802132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E590-7C4F-4D63-951B-4A0D41A8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42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489C-130F-4FCF-B95E-D9A61C802132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E590-7C4F-4D63-951B-4A0D41A8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50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489C-130F-4FCF-B95E-D9A61C802132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E590-7C4F-4D63-951B-4A0D41A8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75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489C-130F-4FCF-B95E-D9A61C802132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E590-7C4F-4D63-951B-4A0D41A8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2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489C-130F-4FCF-B95E-D9A61C802132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E590-7C4F-4D63-951B-4A0D41A8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81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489C-130F-4FCF-B95E-D9A61C802132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E590-7C4F-4D63-951B-4A0D41A8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35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489C-130F-4FCF-B95E-D9A61C802132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E590-7C4F-4D63-951B-4A0D41A8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25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489C-130F-4FCF-B95E-D9A61C802132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E590-7C4F-4D63-951B-4A0D41A8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86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489C-130F-4FCF-B95E-D9A61C802132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E590-7C4F-4D63-951B-4A0D41A8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87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489C-130F-4FCF-B95E-D9A61C802132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E590-7C4F-4D63-951B-4A0D41A8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95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489C-130F-4FCF-B95E-D9A61C802132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E590-7C4F-4D63-951B-4A0D41A8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65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CB2489C-130F-4FCF-B95E-D9A61C802132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BE590-7C4F-4D63-951B-4A0D41A80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133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2138082"/>
          </a:xfrm>
        </p:spPr>
        <p:txBody>
          <a:bodyPr/>
          <a:lstStyle/>
          <a:p>
            <a:pPr algn="r"/>
            <a:r>
              <a:rPr lang="ar-IQ" b="1" dirty="0" smtClean="0"/>
              <a:t>جامعة بغداد</a:t>
            </a:r>
            <a:br>
              <a:rPr lang="ar-IQ" b="1" dirty="0" smtClean="0"/>
            </a:br>
            <a:r>
              <a:rPr lang="ar-IQ" b="1" dirty="0" smtClean="0"/>
              <a:t>كلية الادارة والاقتصاد</a:t>
            </a:r>
            <a:br>
              <a:rPr lang="ar-IQ" b="1" dirty="0" smtClean="0"/>
            </a:br>
            <a:r>
              <a:rPr lang="ar-IQ" b="1" dirty="0" smtClean="0"/>
              <a:t>قسم ادارة الاعمال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923309"/>
            <a:ext cx="8946541" cy="33250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IQ" sz="6000" b="1" dirty="0">
                <a:solidFill>
                  <a:srgbClr val="FFFF00"/>
                </a:solidFill>
              </a:rPr>
              <a:t> </a:t>
            </a:r>
            <a:r>
              <a:rPr lang="ar-IQ" sz="4300" b="1" dirty="0" smtClean="0">
                <a:solidFill>
                  <a:srgbClr val="FFFF00"/>
                </a:solidFill>
              </a:rPr>
              <a:t>ادارة سلاسل </a:t>
            </a:r>
            <a:r>
              <a:rPr lang="ar-IQ" sz="4300" b="1" dirty="0" smtClean="0">
                <a:solidFill>
                  <a:srgbClr val="FFFF00"/>
                </a:solidFill>
              </a:rPr>
              <a:t>التجهيز</a:t>
            </a:r>
          </a:p>
          <a:p>
            <a:pPr marL="0" indent="0" algn="ctr">
              <a:buNone/>
            </a:pPr>
            <a:r>
              <a:rPr lang="ar-IQ" sz="4300" b="1" dirty="0" smtClean="0">
                <a:solidFill>
                  <a:srgbClr val="00B0F0"/>
                </a:solidFill>
              </a:rPr>
              <a:t>المحاضرة الاولى</a:t>
            </a:r>
            <a:endParaRPr lang="ar-IQ" sz="4300" b="1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ar-IQ" sz="4800" b="1" dirty="0" smtClean="0">
                <a:solidFill>
                  <a:srgbClr val="FFFF00"/>
                </a:solidFill>
              </a:rPr>
              <a:t>ماهي </a:t>
            </a:r>
            <a:r>
              <a:rPr lang="ar-IQ" sz="4800" b="1" dirty="0">
                <a:solidFill>
                  <a:srgbClr val="FFFF00"/>
                </a:solidFill>
              </a:rPr>
              <a:t>ادارة سلسلة التجهيز؟</a:t>
            </a:r>
            <a:endParaRPr lang="ar-IQ" sz="4800" b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ar-IQ" sz="3600" b="1" dirty="0" smtClean="0"/>
              <a:t>ا.م. أميرة شكر ولي البياتي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120209"/>
            <a:ext cx="2495372" cy="22212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4" b="15556"/>
          <a:stretch/>
        </p:blipFill>
        <p:spPr>
          <a:xfrm>
            <a:off x="8769927" y="2923310"/>
            <a:ext cx="3422073" cy="393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60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b="1" dirty="0" smtClean="0"/>
              <a:t>المحاضرة الاولى</a:t>
            </a:r>
            <a:br>
              <a:rPr lang="ar-IQ" b="1" dirty="0" smtClean="0"/>
            </a:br>
            <a:r>
              <a:rPr lang="ar-IQ" b="1" dirty="0" smtClean="0">
                <a:solidFill>
                  <a:srgbClr val="FFFF00"/>
                </a:solidFill>
              </a:rPr>
              <a:t>ماهي ادارة سلسلة التجهيز؟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rmAutofit/>
          </a:bodyPr>
          <a:lstStyle/>
          <a:p>
            <a:pPr algn="r" rtl="1"/>
            <a:r>
              <a:rPr lang="ar-AE" sz="2400" b="1" dirty="0" smtClean="0"/>
              <a:t>يتكون </a:t>
            </a:r>
            <a:r>
              <a:rPr lang="ar-AE" sz="2400" b="1" dirty="0"/>
              <a:t>مصطلح </a:t>
            </a:r>
            <a:r>
              <a:rPr lang="ar-AE" sz="2400" b="1" dirty="0">
                <a:solidFill>
                  <a:srgbClr val="FFC000"/>
                </a:solidFill>
              </a:rPr>
              <a:t>إدارة سلسلة التجهيز من ثلاثة </a:t>
            </a:r>
            <a:r>
              <a:rPr lang="ar-AE" sz="2400" b="1" dirty="0"/>
              <a:t>أجزاء هي (</a:t>
            </a:r>
            <a:r>
              <a:rPr lang="ar-AE" sz="2400" b="1" dirty="0">
                <a:solidFill>
                  <a:srgbClr val="FFC000"/>
                </a:solidFill>
              </a:rPr>
              <a:t>التجهيز</a:t>
            </a:r>
            <a:r>
              <a:rPr lang="en-US" sz="2400" b="1" dirty="0">
                <a:solidFill>
                  <a:srgbClr val="FFC000"/>
                </a:solidFill>
              </a:rPr>
              <a:t>(Supply</a:t>
            </a:r>
            <a:r>
              <a:rPr lang="ar-AE" sz="2400" b="1" dirty="0"/>
              <a:t>، وتعني تجهيز المواد والسلع والخدمات والمعرفة، </a:t>
            </a:r>
            <a:r>
              <a:rPr lang="ar-AE" sz="2400" b="1" dirty="0">
                <a:solidFill>
                  <a:srgbClr val="FFC000"/>
                </a:solidFill>
              </a:rPr>
              <a:t>و(سلسلة </a:t>
            </a:r>
            <a:r>
              <a:rPr lang="en-US" sz="2400" b="1" dirty="0">
                <a:solidFill>
                  <a:srgbClr val="FFC000"/>
                </a:solidFill>
              </a:rPr>
              <a:t>(Chain</a:t>
            </a:r>
            <a:r>
              <a:rPr lang="ar-AE" sz="2400" b="1" dirty="0">
                <a:solidFill>
                  <a:srgbClr val="FFC000"/>
                </a:solidFill>
              </a:rPr>
              <a:t> </a:t>
            </a:r>
            <a:r>
              <a:rPr lang="ar-AE" sz="2400" b="1" dirty="0"/>
              <a:t>وتعني الترابط بين الأجزاء الرئيسة، أما (</a:t>
            </a:r>
            <a:r>
              <a:rPr lang="ar-AE" sz="2400" b="1" dirty="0">
                <a:solidFill>
                  <a:srgbClr val="FFC000"/>
                </a:solidFill>
              </a:rPr>
              <a:t>الإدارة </a:t>
            </a:r>
            <a:r>
              <a:rPr lang="en-US" sz="2400" b="1" dirty="0">
                <a:solidFill>
                  <a:srgbClr val="FFC000"/>
                </a:solidFill>
              </a:rPr>
              <a:t>Management</a:t>
            </a:r>
            <a:r>
              <a:rPr lang="ar-AE" sz="2400" b="1" dirty="0">
                <a:solidFill>
                  <a:srgbClr val="FFC000"/>
                </a:solidFill>
              </a:rPr>
              <a:t>) </a:t>
            </a:r>
            <a:r>
              <a:rPr lang="ar-AE" sz="2400" b="1" dirty="0"/>
              <a:t>فتعني الأنشطة الرئيسة (التخطيط، والتنظيم، والتوجيه، والرقابة)، لذا فسلسلة التجهيز هي تتابع وسلسلة من المجهزين والمخازن والعمليات والتوزيع </a:t>
            </a:r>
            <a:endParaRPr lang="ar-IQ" sz="2400" b="1" dirty="0" smtClean="0"/>
          </a:p>
          <a:p>
            <a:pPr algn="r" rtl="1"/>
            <a:endParaRPr lang="ar-IQ" sz="2400" b="1" dirty="0"/>
          </a:p>
          <a:p>
            <a:pPr algn="r" rtl="1"/>
            <a:endParaRPr lang="ar-IQ" sz="2400" b="1" dirty="0"/>
          </a:p>
          <a:p>
            <a:pPr marL="0" indent="0" algn="r" rtl="1">
              <a:buNone/>
            </a:pP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120209"/>
            <a:ext cx="2495372" cy="18332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335" t="9846" b="10644"/>
          <a:stretch/>
        </p:blipFill>
        <p:spPr>
          <a:xfrm>
            <a:off x="760907" y="3906982"/>
            <a:ext cx="9158948" cy="279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06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AE" sz="4400" b="1" dirty="0">
                <a:solidFill>
                  <a:srgbClr val="FFC000"/>
                </a:solidFill>
              </a:rPr>
              <a:t>إدارة سلسلة التجهيز</a:t>
            </a:r>
            <a:r>
              <a:rPr lang="en-US" sz="4400" b="1" dirty="0">
                <a:solidFill>
                  <a:srgbClr val="FFC000"/>
                </a:solidFill>
              </a:rPr>
              <a:t>(SCM</a:t>
            </a:r>
            <a:r>
              <a:rPr lang="en-US" sz="4400" b="1" dirty="0" smtClean="0"/>
              <a:t>)</a:t>
            </a:r>
            <a:r>
              <a:rPr lang="ar-IQ" sz="4400" b="1" dirty="0"/>
              <a:t/>
            </a:r>
            <a:br>
              <a:rPr lang="ar-IQ" sz="4400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ar-IQ" sz="2800" b="1" dirty="0"/>
              <a:t>تمثل </a:t>
            </a:r>
            <a:r>
              <a:rPr lang="ar-AE" sz="2800" b="1" dirty="0"/>
              <a:t>إدارة الانسياب العلوي والانسياب السفلي لتدفقات إضافة القيمة للمواد، والسلع النهائية، والمعلومات المرتبطة بين المجهزين والمنظمة والبائعين والزبائن النهائيين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04" t="8213"/>
          <a:stretch/>
        </p:blipFill>
        <p:spPr>
          <a:xfrm>
            <a:off x="1648691" y="3776546"/>
            <a:ext cx="8401161" cy="21254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236342"/>
            <a:ext cx="2495372" cy="183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22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AE" sz="4000" b="1" dirty="0">
                <a:solidFill>
                  <a:srgbClr val="FFC000"/>
                </a:solidFill>
              </a:rPr>
              <a:t>إدارة سلسلة التجهيز</a:t>
            </a:r>
            <a:r>
              <a:rPr lang="en-US" sz="4000" b="1" dirty="0">
                <a:solidFill>
                  <a:srgbClr val="FFC000"/>
                </a:solidFill>
              </a:rPr>
              <a:t>(SCM</a:t>
            </a:r>
            <a:r>
              <a:rPr lang="en-US" sz="4000" b="1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ar-AE" sz="2400" b="1" dirty="0"/>
              <a:t>تتضمن عملية التجهيز عملية تجهيز المواد الأولية لمخازن المنظمة أو إعادة التجهيز لسد النقص في كمية المواد المستلمة من المجهزين، </a:t>
            </a:r>
            <a:r>
              <a:rPr lang="ar-IQ" sz="2400" b="1" dirty="0" smtClean="0"/>
              <a:t>و</a:t>
            </a:r>
            <a:r>
              <a:rPr lang="ar-AE" sz="2400" b="1" dirty="0" smtClean="0"/>
              <a:t>أن </a:t>
            </a:r>
            <a:r>
              <a:rPr lang="ar-AE" sz="2400" b="1" dirty="0"/>
              <a:t>عملية الطلب والتجهيز هما جزءان من تدفق المعلومات، والمواد، والمنتجات في سلسلة التجهيز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236342"/>
            <a:ext cx="2495372" cy="18332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754" t="14067" r="2268" b="10240"/>
          <a:stretch/>
        </p:blipFill>
        <p:spPr>
          <a:xfrm>
            <a:off x="1413165" y="3422072"/>
            <a:ext cx="8769926" cy="30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94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7318"/>
          </a:xfrm>
        </p:spPr>
        <p:txBody>
          <a:bodyPr/>
          <a:lstStyle/>
          <a:p>
            <a:pPr algn="r"/>
            <a:r>
              <a:rPr lang="ar-IQ" dirty="0"/>
              <a:t> </a:t>
            </a:r>
            <a:r>
              <a:rPr lang="ar-IQ" b="1" dirty="0" smtClean="0">
                <a:solidFill>
                  <a:srgbClr val="FFC000"/>
                </a:solidFill>
              </a:rPr>
              <a:t>كيف تنجح ادارة سلسلة التجهيز؟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30036"/>
            <a:ext cx="8946541" cy="4918363"/>
          </a:xfrm>
        </p:spPr>
        <p:txBody>
          <a:bodyPr/>
          <a:lstStyle/>
          <a:p>
            <a:pPr marL="0" indent="0" algn="r" rtl="1">
              <a:buNone/>
            </a:pPr>
            <a:r>
              <a:rPr lang="ar-IQ" b="1" dirty="0"/>
              <a:t>يتطلب نجاح إدارة سلسلة التجهيز التحول من الإدارة الفردية لوظائف تكامل الأنشطة إلى إدارة عمليات سلسلة التجهيز المهمة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330" y="2050474"/>
            <a:ext cx="8947523" cy="4655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120209"/>
            <a:ext cx="1620982" cy="120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01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IQ" b="1" dirty="0" smtClean="0">
                <a:solidFill>
                  <a:srgbClr val="FFC000"/>
                </a:solidFill>
              </a:rPr>
              <a:t> أهداف ادارة سلسلة التجهيز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60764"/>
            <a:ext cx="8946541" cy="4987635"/>
          </a:xfrm>
        </p:spPr>
        <p:txBody>
          <a:bodyPr/>
          <a:lstStyle/>
          <a:p>
            <a:pPr lvl="0" algn="r" rtl="1">
              <a:buFont typeface="Wingdings" panose="05000000000000000000" pitchFamily="2" charset="2"/>
              <a:buChar char="v"/>
            </a:pPr>
            <a:r>
              <a:rPr lang="ar-IQ" b="1" dirty="0" smtClean="0"/>
              <a:t>الحصول </a:t>
            </a:r>
            <a:r>
              <a:rPr lang="ar-IQ" b="1" dirty="0"/>
              <a:t>على المنتوج المناسب في المكان المناسب وبكلفة منخفضة.</a:t>
            </a:r>
            <a:endParaRPr lang="en-US" b="1" dirty="0"/>
          </a:p>
          <a:p>
            <a:pPr lvl="0" algn="r" rtl="1">
              <a:buFont typeface="Wingdings" panose="05000000000000000000" pitchFamily="2" charset="2"/>
              <a:buChar char="v"/>
            </a:pPr>
            <a:r>
              <a:rPr lang="ar-IQ" b="1" dirty="0"/>
              <a:t>المحافظة على المخزون بأقل ما يمكن وتقديم أفضل خدمة للزبون.</a:t>
            </a:r>
            <a:endParaRPr lang="en-US" b="1" dirty="0"/>
          </a:p>
          <a:p>
            <a:pPr lvl="0" algn="r" rtl="1">
              <a:buFont typeface="Wingdings" panose="05000000000000000000" pitchFamily="2" charset="2"/>
              <a:buChar char="v"/>
            </a:pPr>
            <a:r>
              <a:rPr lang="ar-IQ" b="1" dirty="0"/>
              <a:t>تخفيض أوقات الدورة والاستجابة السريعة لطلبات الزبائن وتسليم المواد.</a:t>
            </a:r>
            <a:endParaRPr lang="en-US" b="1" dirty="0"/>
          </a:p>
          <a:p>
            <a:pPr lvl="0" algn="r" rtl="1">
              <a:buFont typeface="Wingdings" panose="05000000000000000000" pitchFamily="2" charset="2"/>
              <a:buChar char="v"/>
            </a:pPr>
            <a:r>
              <a:rPr lang="ar-IQ" b="1" dirty="0"/>
              <a:t>تخفيض الكلف وزيادة الربحية.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236342"/>
            <a:ext cx="2495372" cy="1467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5214" t="10891" r="17375"/>
          <a:stretch/>
        </p:blipFill>
        <p:spPr>
          <a:xfrm>
            <a:off x="110836" y="2661294"/>
            <a:ext cx="6871855" cy="415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86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873" y="452718"/>
            <a:ext cx="7847961" cy="1002009"/>
          </a:xfrm>
        </p:spPr>
        <p:txBody>
          <a:bodyPr/>
          <a:lstStyle/>
          <a:p>
            <a:pPr algn="r"/>
            <a:r>
              <a:rPr lang="ar-IQ" b="1" dirty="0">
                <a:solidFill>
                  <a:srgbClr val="FFC000"/>
                </a:solidFill>
              </a:rPr>
              <a:t>كيفية تأثير قرارات سلسلة التجهيز في </a:t>
            </a:r>
            <a:r>
              <a:rPr lang="ar-IQ" b="1" dirty="0" smtClean="0">
                <a:solidFill>
                  <a:srgbClr val="FFC000"/>
                </a:solidFill>
              </a:rPr>
              <a:t>الاستراتيجية؟ 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22" t="7398" r="2054" b="5479"/>
          <a:stretch/>
        </p:blipFill>
        <p:spPr>
          <a:xfrm>
            <a:off x="1177636" y="2078182"/>
            <a:ext cx="9116292" cy="4405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236342"/>
            <a:ext cx="2495372" cy="146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927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346</TotalTime>
  <Words>222</Words>
  <Application>Microsoft Office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Century Gothic</vt:lpstr>
      <vt:lpstr>Times New Roman</vt:lpstr>
      <vt:lpstr>Wingdings</vt:lpstr>
      <vt:lpstr>Wingdings 3</vt:lpstr>
      <vt:lpstr>Ion</vt:lpstr>
      <vt:lpstr>جامعة بغداد كلية الادارة والاقتصاد قسم ادارة الاعمال</vt:lpstr>
      <vt:lpstr>المحاضرة الاولى ماهي ادارة سلسلة التجهيز؟</vt:lpstr>
      <vt:lpstr>إدارة سلسلة التجهيز(SCM) </vt:lpstr>
      <vt:lpstr>إدارة سلسلة التجهيز(SCM)</vt:lpstr>
      <vt:lpstr> كيف تنجح ادارة سلسلة التجهيز؟</vt:lpstr>
      <vt:lpstr> أهداف ادارة سلسلة التجهيز</vt:lpstr>
      <vt:lpstr>كيفية تأثير قرارات سلسلة التجهيز في الاستراتيجية؟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ادارة سلاسل التجهيز</dc:title>
  <dc:creator>Microsoft account</dc:creator>
  <cp:lastModifiedBy>Microsoft account</cp:lastModifiedBy>
  <cp:revision>11</cp:revision>
  <dcterms:created xsi:type="dcterms:W3CDTF">2023-10-25T16:25:37Z</dcterms:created>
  <dcterms:modified xsi:type="dcterms:W3CDTF">2023-10-30T07:13:14Z</dcterms:modified>
</cp:coreProperties>
</file>