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65" r:id="rId4"/>
    <p:sldId id="264" r:id="rId5"/>
    <p:sldId id="268" r:id="rId6"/>
    <p:sldId id="260" r:id="rId7"/>
    <p:sldId id="261" r:id="rId8"/>
    <p:sldId id="262" r:id="rId9"/>
    <p:sldId id="263"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46" d="100"/>
          <a:sy n="46" d="100"/>
        </p:scale>
        <p:origin x="-732"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DD97F8-44C6-4E4F-8B9D-F995156A92F1}"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FED6E5AF-7A95-4F5B-B951-7114889F9074}">
      <dgm:prSet phldrT="[Text]"/>
      <dgm:spPr>
        <a:solidFill>
          <a:srgbClr val="00B050"/>
        </a:solidFill>
      </dgm:spPr>
      <dgm:t>
        <a:bodyPr/>
        <a:lstStyle/>
        <a:p>
          <a:r>
            <a:rPr lang="ar-IQ" dirty="0" smtClean="0"/>
            <a:t>حوادث العمل</a:t>
          </a:r>
          <a:endParaRPr lang="en-US" dirty="0"/>
        </a:p>
      </dgm:t>
    </dgm:pt>
    <dgm:pt modelId="{4D9B56B5-DFFF-4664-8C38-3436C0595DA1}" type="parTrans" cxnId="{055B36E9-D0B4-40A0-AB5B-8B72E9ED0AA7}">
      <dgm:prSet/>
      <dgm:spPr/>
      <dgm:t>
        <a:bodyPr/>
        <a:lstStyle/>
        <a:p>
          <a:endParaRPr lang="en-US"/>
        </a:p>
      </dgm:t>
    </dgm:pt>
    <dgm:pt modelId="{9C9C4218-D150-4DE2-AB32-3BE4843043A7}" type="sibTrans" cxnId="{055B36E9-D0B4-40A0-AB5B-8B72E9ED0AA7}">
      <dgm:prSet/>
      <dgm:spPr/>
      <dgm:t>
        <a:bodyPr/>
        <a:lstStyle/>
        <a:p>
          <a:endParaRPr lang="en-US"/>
        </a:p>
      </dgm:t>
    </dgm:pt>
    <dgm:pt modelId="{A09B79D0-C62E-4C3C-B510-E6C17A2996BB}">
      <dgm:prSet phldrT="[Text]"/>
      <dgm:spPr/>
      <dgm:t>
        <a:bodyPr/>
        <a:lstStyle/>
        <a:p>
          <a:r>
            <a:rPr lang="ar-IQ" dirty="0" smtClean="0"/>
            <a:t> شخصية</a:t>
          </a:r>
        </a:p>
        <a:p>
          <a:endParaRPr lang="en-US" dirty="0"/>
        </a:p>
      </dgm:t>
    </dgm:pt>
    <dgm:pt modelId="{388A6110-E331-4BEA-B1AD-7D4EEB3574DB}" type="parTrans" cxnId="{D4F242DD-677F-4AAF-A248-62422A83E200}">
      <dgm:prSet/>
      <dgm:spPr/>
      <dgm:t>
        <a:bodyPr/>
        <a:lstStyle/>
        <a:p>
          <a:endParaRPr lang="en-US"/>
        </a:p>
      </dgm:t>
    </dgm:pt>
    <dgm:pt modelId="{C908F63C-3D13-4B98-85CF-6BDE013CD8AF}" type="sibTrans" cxnId="{D4F242DD-677F-4AAF-A248-62422A83E200}">
      <dgm:prSet/>
      <dgm:spPr/>
      <dgm:t>
        <a:bodyPr/>
        <a:lstStyle/>
        <a:p>
          <a:endParaRPr lang="en-US"/>
        </a:p>
      </dgm:t>
    </dgm:pt>
    <dgm:pt modelId="{BDFFB47B-6BFD-4A7A-9786-495A0329176F}">
      <dgm:prSet phldrT="[Text]"/>
      <dgm:spPr/>
      <dgm:t>
        <a:bodyPr/>
        <a:lstStyle/>
        <a:p>
          <a:r>
            <a:rPr lang="ar-IQ" dirty="0" smtClean="0"/>
            <a:t>الاستخدام الخاطئ</a:t>
          </a:r>
          <a:endParaRPr lang="en-US" dirty="0"/>
        </a:p>
      </dgm:t>
    </dgm:pt>
    <dgm:pt modelId="{12835A70-FCC3-49EE-AF53-A4CA782E1B24}" type="parTrans" cxnId="{07A7E7F2-7128-494B-8C5F-A2D0E194FBAE}">
      <dgm:prSet/>
      <dgm:spPr/>
      <dgm:t>
        <a:bodyPr/>
        <a:lstStyle/>
        <a:p>
          <a:endParaRPr lang="en-US"/>
        </a:p>
      </dgm:t>
    </dgm:pt>
    <dgm:pt modelId="{C2125DBB-3606-4D54-82AF-2AC5AF8334CD}" type="sibTrans" cxnId="{07A7E7F2-7128-494B-8C5F-A2D0E194FBAE}">
      <dgm:prSet/>
      <dgm:spPr/>
      <dgm:t>
        <a:bodyPr/>
        <a:lstStyle/>
        <a:p>
          <a:endParaRPr lang="en-US"/>
        </a:p>
      </dgm:t>
    </dgm:pt>
    <dgm:pt modelId="{5C8601CD-5E60-4745-9532-A1E847B46EE4}">
      <dgm:prSet phldrT="[Text]"/>
      <dgm:spPr/>
      <dgm:t>
        <a:bodyPr/>
        <a:lstStyle/>
        <a:p>
          <a:r>
            <a:rPr lang="ar-IQ" dirty="0" smtClean="0"/>
            <a:t>فيزياوية   كمياوية</a:t>
          </a:r>
        </a:p>
        <a:p>
          <a:r>
            <a:rPr lang="ar-IQ" dirty="0" smtClean="0"/>
            <a:t>ميكانيكية</a:t>
          </a:r>
          <a:endParaRPr lang="en-US" dirty="0"/>
        </a:p>
      </dgm:t>
    </dgm:pt>
    <dgm:pt modelId="{A700C6FB-CFA7-4E51-9554-1B230E1ECC4F}" type="parTrans" cxnId="{04DC6E0E-CC8B-4431-9C74-81B4A3C0C263}">
      <dgm:prSet/>
      <dgm:spPr/>
      <dgm:t>
        <a:bodyPr/>
        <a:lstStyle/>
        <a:p>
          <a:endParaRPr lang="en-US"/>
        </a:p>
      </dgm:t>
    </dgm:pt>
    <dgm:pt modelId="{5B009494-46F3-4D16-BC8A-3CB6164AC9D5}" type="sibTrans" cxnId="{04DC6E0E-CC8B-4431-9C74-81B4A3C0C263}">
      <dgm:prSet/>
      <dgm:spPr/>
      <dgm:t>
        <a:bodyPr/>
        <a:lstStyle/>
        <a:p>
          <a:endParaRPr lang="en-US"/>
        </a:p>
      </dgm:t>
    </dgm:pt>
    <dgm:pt modelId="{5F2D7E77-AD12-4C04-8DB2-AF599F04100A}">
      <dgm:prSet phldrT="[Text]"/>
      <dgm:spPr/>
      <dgm:t>
        <a:bodyPr/>
        <a:lstStyle/>
        <a:p>
          <a:r>
            <a:rPr lang="ar-IQ" dirty="0" smtClean="0"/>
            <a:t>متفرقة</a:t>
          </a:r>
          <a:endParaRPr lang="en-US" dirty="0"/>
        </a:p>
      </dgm:t>
    </dgm:pt>
    <dgm:pt modelId="{2E5AF0AD-B40B-4C45-ABF4-48910AF2D432}" type="parTrans" cxnId="{475A5802-0D69-4A01-A391-2CA91BDE4EAE}">
      <dgm:prSet/>
      <dgm:spPr/>
      <dgm:t>
        <a:bodyPr/>
        <a:lstStyle/>
        <a:p>
          <a:endParaRPr lang="en-US"/>
        </a:p>
      </dgm:t>
    </dgm:pt>
    <dgm:pt modelId="{05C7014E-7DAA-4609-AC72-86FD0540D1CC}" type="sibTrans" cxnId="{475A5802-0D69-4A01-A391-2CA91BDE4EAE}">
      <dgm:prSet/>
      <dgm:spPr/>
      <dgm:t>
        <a:bodyPr/>
        <a:lstStyle/>
        <a:p>
          <a:endParaRPr lang="en-US"/>
        </a:p>
      </dgm:t>
    </dgm:pt>
    <dgm:pt modelId="{AFEBCCDC-CB9E-46F4-9F62-6369A6143C18}">
      <dgm:prSet phldrT="[Text]"/>
      <dgm:spPr/>
      <dgm:t>
        <a:bodyPr/>
        <a:lstStyle/>
        <a:p>
          <a:r>
            <a:rPr lang="ar-IQ" dirty="0" smtClean="0"/>
            <a:t>الارتباك</a:t>
          </a:r>
          <a:endParaRPr lang="en-US" dirty="0"/>
        </a:p>
      </dgm:t>
    </dgm:pt>
    <dgm:pt modelId="{A5426F43-D233-4DB1-9044-1A31D9C45E0F}" type="parTrans" cxnId="{4EE613B7-027B-40FF-8B80-D4BD2F13D3C7}">
      <dgm:prSet/>
      <dgm:spPr/>
      <dgm:t>
        <a:bodyPr/>
        <a:lstStyle/>
        <a:p>
          <a:endParaRPr lang="en-US"/>
        </a:p>
      </dgm:t>
    </dgm:pt>
    <dgm:pt modelId="{E1544EC9-F8CC-44C2-B6F9-D268FC637517}" type="sibTrans" cxnId="{4EE613B7-027B-40FF-8B80-D4BD2F13D3C7}">
      <dgm:prSet/>
      <dgm:spPr/>
      <dgm:t>
        <a:bodyPr/>
        <a:lstStyle/>
        <a:p>
          <a:endParaRPr lang="en-US"/>
        </a:p>
      </dgm:t>
    </dgm:pt>
    <dgm:pt modelId="{A9257BD3-1B3A-49E6-9FCC-99EFFD26BDA4}">
      <dgm:prSet phldrT="[Text]"/>
      <dgm:spPr/>
      <dgm:t>
        <a:bodyPr/>
        <a:lstStyle/>
        <a:p>
          <a:r>
            <a:rPr lang="ar-IQ" dirty="0" smtClean="0"/>
            <a:t> حرائق</a:t>
          </a:r>
          <a:endParaRPr lang="en-US" dirty="0"/>
        </a:p>
      </dgm:t>
    </dgm:pt>
    <dgm:pt modelId="{30DB4D8A-4B5C-4609-ACA7-403B6A849B11}" type="sibTrans" cxnId="{C5165945-1E7B-452F-856A-36BEA47E959B}">
      <dgm:prSet/>
      <dgm:spPr/>
      <dgm:t>
        <a:bodyPr/>
        <a:lstStyle/>
        <a:p>
          <a:endParaRPr lang="en-US"/>
        </a:p>
      </dgm:t>
    </dgm:pt>
    <dgm:pt modelId="{6E07EACB-7A50-4896-8955-0EE837BEC077}" type="parTrans" cxnId="{C5165945-1E7B-452F-856A-36BEA47E959B}">
      <dgm:prSet/>
      <dgm:spPr/>
      <dgm:t>
        <a:bodyPr/>
        <a:lstStyle/>
        <a:p>
          <a:endParaRPr lang="en-US"/>
        </a:p>
      </dgm:t>
    </dgm:pt>
    <dgm:pt modelId="{E96E215B-429A-4F3C-8669-444C85E203E7}" type="pres">
      <dgm:prSet presAssocID="{C3DD97F8-44C6-4E4F-8B9D-F995156A92F1}" presName="cycle" presStyleCnt="0">
        <dgm:presLayoutVars>
          <dgm:chMax val="1"/>
          <dgm:dir/>
          <dgm:animLvl val="ctr"/>
          <dgm:resizeHandles val="exact"/>
        </dgm:presLayoutVars>
      </dgm:prSet>
      <dgm:spPr/>
      <dgm:t>
        <a:bodyPr/>
        <a:lstStyle/>
        <a:p>
          <a:endParaRPr lang="en-US"/>
        </a:p>
      </dgm:t>
    </dgm:pt>
    <dgm:pt modelId="{FE495D66-9E1B-4FB3-83E8-20BEF91E5B5F}" type="pres">
      <dgm:prSet presAssocID="{FED6E5AF-7A95-4F5B-B951-7114889F9074}" presName="centerShape" presStyleLbl="node0" presStyleIdx="0" presStyleCnt="1"/>
      <dgm:spPr/>
      <dgm:t>
        <a:bodyPr/>
        <a:lstStyle/>
        <a:p>
          <a:endParaRPr lang="en-US"/>
        </a:p>
      </dgm:t>
    </dgm:pt>
    <dgm:pt modelId="{B29C54DD-FCD0-4B2D-B5F1-10BC170E21D6}" type="pres">
      <dgm:prSet presAssocID="{388A6110-E331-4BEA-B1AD-7D4EEB3574DB}" presName="Name9" presStyleLbl="parChTrans1D2" presStyleIdx="0" presStyleCnt="6"/>
      <dgm:spPr/>
      <dgm:t>
        <a:bodyPr/>
        <a:lstStyle/>
        <a:p>
          <a:endParaRPr lang="en-US"/>
        </a:p>
      </dgm:t>
    </dgm:pt>
    <dgm:pt modelId="{61CAE6DA-705C-4C6C-A78C-D1E18A43A34D}" type="pres">
      <dgm:prSet presAssocID="{388A6110-E331-4BEA-B1AD-7D4EEB3574DB}" presName="connTx" presStyleLbl="parChTrans1D2" presStyleIdx="0" presStyleCnt="6"/>
      <dgm:spPr/>
      <dgm:t>
        <a:bodyPr/>
        <a:lstStyle/>
        <a:p>
          <a:endParaRPr lang="en-US"/>
        </a:p>
      </dgm:t>
    </dgm:pt>
    <dgm:pt modelId="{9C24EA83-9E02-4660-BE5A-94D249F49435}" type="pres">
      <dgm:prSet presAssocID="{A09B79D0-C62E-4C3C-B510-E6C17A2996BB}" presName="node" presStyleLbl="node1" presStyleIdx="0" presStyleCnt="6">
        <dgm:presLayoutVars>
          <dgm:bulletEnabled val="1"/>
        </dgm:presLayoutVars>
      </dgm:prSet>
      <dgm:spPr/>
      <dgm:t>
        <a:bodyPr/>
        <a:lstStyle/>
        <a:p>
          <a:endParaRPr lang="en-US"/>
        </a:p>
      </dgm:t>
    </dgm:pt>
    <dgm:pt modelId="{7A982474-AA71-4037-8F1F-3EAC36BDB528}" type="pres">
      <dgm:prSet presAssocID="{12835A70-FCC3-49EE-AF53-A4CA782E1B24}" presName="Name9" presStyleLbl="parChTrans1D2" presStyleIdx="1" presStyleCnt="6"/>
      <dgm:spPr/>
      <dgm:t>
        <a:bodyPr/>
        <a:lstStyle/>
        <a:p>
          <a:endParaRPr lang="en-US"/>
        </a:p>
      </dgm:t>
    </dgm:pt>
    <dgm:pt modelId="{6383977A-733E-4DDC-B41C-889D8515F926}" type="pres">
      <dgm:prSet presAssocID="{12835A70-FCC3-49EE-AF53-A4CA782E1B24}" presName="connTx" presStyleLbl="parChTrans1D2" presStyleIdx="1" presStyleCnt="6"/>
      <dgm:spPr/>
      <dgm:t>
        <a:bodyPr/>
        <a:lstStyle/>
        <a:p>
          <a:endParaRPr lang="en-US"/>
        </a:p>
      </dgm:t>
    </dgm:pt>
    <dgm:pt modelId="{EA88161B-87D6-4151-B3CA-BDF7A2890ED6}" type="pres">
      <dgm:prSet presAssocID="{BDFFB47B-6BFD-4A7A-9786-495A0329176F}" presName="node" presStyleLbl="node1" presStyleIdx="1" presStyleCnt="6">
        <dgm:presLayoutVars>
          <dgm:bulletEnabled val="1"/>
        </dgm:presLayoutVars>
      </dgm:prSet>
      <dgm:spPr/>
      <dgm:t>
        <a:bodyPr/>
        <a:lstStyle/>
        <a:p>
          <a:endParaRPr lang="en-US"/>
        </a:p>
      </dgm:t>
    </dgm:pt>
    <dgm:pt modelId="{E9DDC967-75D9-4898-92E0-F0FB3163B729}" type="pres">
      <dgm:prSet presAssocID="{A700C6FB-CFA7-4E51-9554-1B230E1ECC4F}" presName="Name9" presStyleLbl="parChTrans1D2" presStyleIdx="2" presStyleCnt="6"/>
      <dgm:spPr/>
      <dgm:t>
        <a:bodyPr/>
        <a:lstStyle/>
        <a:p>
          <a:endParaRPr lang="en-US"/>
        </a:p>
      </dgm:t>
    </dgm:pt>
    <dgm:pt modelId="{A9A84646-DCF6-4279-801A-B250481902E7}" type="pres">
      <dgm:prSet presAssocID="{A700C6FB-CFA7-4E51-9554-1B230E1ECC4F}" presName="connTx" presStyleLbl="parChTrans1D2" presStyleIdx="2" presStyleCnt="6"/>
      <dgm:spPr/>
      <dgm:t>
        <a:bodyPr/>
        <a:lstStyle/>
        <a:p>
          <a:endParaRPr lang="en-US"/>
        </a:p>
      </dgm:t>
    </dgm:pt>
    <dgm:pt modelId="{477EAD69-1B82-4691-9BAD-D690878064AA}" type="pres">
      <dgm:prSet presAssocID="{5C8601CD-5E60-4745-9532-A1E847B46EE4}" presName="node" presStyleLbl="node1" presStyleIdx="2" presStyleCnt="6">
        <dgm:presLayoutVars>
          <dgm:bulletEnabled val="1"/>
        </dgm:presLayoutVars>
      </dgm:prSet>
      <dgm:spPr/>
      <dgm:t>
        <a:bodyPr/>
        <a:lstStyle/>
        <a:p>
          <a:endParaRPr lang="en-US"/>
        </a:p>
      </dgm:t>
    </dgm:pt>
    <dgm:pt modelId="{0BCAC565-1B2D-4A04-B7B0-B2CB517F72D4}" type="pres">
      <dgm:prSet presAssocID="{6E07EACB-7A50-4896-8955-0EE837BEC077}" presName="Name9" presStyleLbl="parChTrans1D2" presStyleIdx="3" presStyleCnt="6"/>
      <dgm:spPr/>
      <dgm:t>
        <a:bodyPr/>
        <a:lstStyle/>
        <a:p>
          <a:endParaRPr lang="en-US"/>
        </a:p>
      </dgm:t>
    </dgm:pt>
    <dgm:pt modelId="{E2731637-6178-4E29-876E-53DD534859BA}" type="pres">
      <dgm:prSet presAssocID="{6E07EACB-7A50-4896-8955-0EE837BEC077}" presName="connTx" presStyleLbl="parChTrans1D2" presStyleIdx="3" presStyleCnt="6"/>
      <dgm:spPr/>
      <dgm:t>
        <a:bodyPr/>
        <a:lstStyle/>
        <a:p>
          <a:endParaRPr lang="en-US"/>
        </a:p>
      </dgm:t>
    </dgm:pt>
    <dgm:pt modelId="{FF771238-F55E-4DD7-8AB8-54D3E05EF01A}" type="pres">
      <dgm:prSet presAssocID="{A9257BD3-1B3A-49E6-9FCC-99EFFD26BDA4}" presName="node" presStyleLbl="node1" presStyleIdx="3" presStyleCnt="6">
        <dgm:presLayoutVars>
          <dgm:bulletEnabled val="1"/>
        </dgm:presLayoutVars>
      </dgm:prSet>
      <dgm:spPr/>
      <dgm:t>
        <a:bodyPr/>
        <a:lstStyle/>
        <a:p>
          <a:endParaRPr lang="en-US"/>
        </a:p>
      </dgm:t>
    </dgm:pt>
    <dgm:pt modelId="{F7DBA386-3E81-4F83-BA6D-B5B6CC9FAEF7}" type="pres">
      <dgm:prSet presAssocID="{2E5AF0AD-B40B-4C45-ABF4-48910AF2D432}" presName="Name9" presStyleLbl="parChTrans1D2" presStyleIdx="4" presStyleCnt="6"/>
      <dgm:spPr/>
      <dgm:t>
        <a:bodyPr/>
        <a:lstStyle/>
        <a:p>
          <a:endParaRPr lang="en-US"/>
        </a:p>
      </dgm:t>
    </dgm:pt>
    <dgm:pt modelId="{E2504EE6-1751-4A6E-9E87-D041D5BFD2C5}" type="pres">
      <dgm:prSet presAssocID="{2E5AF0AD-B40B-4C45-ABF4-48910AF2D432}" presName="connTx" presStyleLbl="parChTrans1D2" presStyleIdx="4" presStyleCnt="6"/>
      <dgm:spPr/>
      <dgm:t>
        <a:bodyPr/>
        <a:lstStyle/>
        <a:p>
          <a:endParaRPr lang="en-US"/>
        </a:p>
      </dgm:t>
    </dgm:pt>
    <dgm:pt modelId="{FD77D401-2D75-40FF-8D50-19AA209AC8F4}" type="pres">
      <dgm:prSet presAssocID="{5F2D7E77-AD12-4C04-8DB2-AF599F04100A}" presName="node" presStyleLbl="node1" presStyleIdx="4" presStyleCnt="6">
        <dgm:presLayoutVars>
          <dgm:bulletEnabled val="1"/>
        </dgm:presLayoutVars>
      </dgm:prSet>
      <dgm:spPr/>
      <dgm:t>
        <a:bodyPr/>
        <a:lstStyle/>
        <a:p>
          <a:endParaRPr lang="en-US"/>
        </a:p>
      </dgm:t>
    </dgm:pt>
    <dgm:pt modelId="{0C5CA303-56B2-4911-B234-A02032ED698B}" type="pres">
      <dgm:prSet presAssocID="{A5426F43-D233-4DB1-9044-1A31D9C45E0F}" presName="Name9" presStyleLbl="parChTrans1D2" presStyleIdx="5" presStyleCnt="6"/>
      <dgm:spPr/>
      <dgm:t>
        <a:bodyPr/>
        <a:lstStyle/>
        <a:p>
          <a:endParaRPr lang="en-US"/>
        </a:p>
      </dgm:t>
    </dgm:pt>
    <dgm:pt modelId="{C9CADDD6-BF1D-4FCF-BB34-C969514EE6D9}" type="pres">
      <dgm:prSet presAssocID="{A5426F43-D233-4DB1-9044-1A31D9C45E0F}" presName="connTx" presStyleLbl="parChTrans1D2" presStyleIdx="5" presStyleCnt="6"/>
      <dgm:spPr/>
      <dgm:t>
        <a:bodyPr/>
        <a:lstStyle/>
        <a:p>
          <a:endParaRPr lang="en-US"/>
        </a:p>
      </dgm:t>
    </dgm:pt>
    <dgm:pt modelId="{FD5147FE-987A-428D-AE22-9CC62BA9610D}" type="pres">
      <dgm:prSet presAssocID="{AFEBCCDC-CB9E-46F4-9F62-6369A6143C18}" presName="node" presStyleLbl="node1" presStyleIdx="5" presStyleCnt="6">
        <dgm:presLayoutVars>
          <dgm:bulletEnabled val="1"/>
        </dgm:presLayoutVars>
      </dgm:prSet>
      <dgm:spPr/>
      <dgm:t>
        <a:bodyPr/>
        <a:lstStyle/>
        <a:p>
          <a:endParaRPr lang="en-US"/>
        </a:p>
      </dgm:t>
    </dgm:pt>
  </dgm:ptLst>
  <dgm:cxnLst>
    <dgm:cxn modelId="{A381D64F-A2D2-4E9E-B9F7-DFAABC796C92}" type="presOf" srcId="{5C8601CD-5E60-4745-9532-A1E847B46EE4}" destId="{477EAD69-1B82-4691-9BAD-D690878064AA}" srcOrd="0" destOrd="0" presId="urn:microsoft.com/office/officeart/2005/8/layout/radial1"/>
    <dgm:cxn modelId="{78D80BD1-5AE3-4E47-80FE-A21E1AD930A4}" type="presOf" srcId="{6E07EACB-7A50-4896-8955-0EE837BEC077}" destId="{0BCAC565-1B2D-4A04-B7B0-B2CB517F72D4}" srcOrd="0" destOrd="0" presId="urn:microsoft.com/office/officeart/2005/8/layout/radial1"/>
    <dgm:cxn modelId="{4EE613B7-027B-40FF-8B80-D4BD2F13D3C7}" srcId="{FED6E5AF-7A95-4F5B-B951-7114889F9074}" destId="{AFEBCCDC-CB9E-46F4-9F62-6369A6143C18}" srcOrd="5" destOrd="0" parTransId="{A5426F43-D233-4DB1-9044-1A31D9C45E0F}" sibTransId="{E1544EC9-F8CC-44C2-B6F9-D268FC637517}"/>
    <dgm:cxn modelId="{8217BD2E-04F5-4C43-9CE6-3301F5B5AB9D}" type="presOf" srcId="{A09B79D0-C62E-4C3C-B510-E6C17A2996BB}" destId="{9C24EA83-9E02-4660-BE5A-94D249F49435}" srcOrd="0" destOrd="0" presId="urn:microsoft.com/office/officeart/2005/8/layout/radial1"/>
    <dgm:cxn modelId="{BC4D289C-620E-403D-BB21-0BBA09E8BDF6}" type="presOf" srcId="{388A6110-E331-4BEA-B1AD-7D4EEB3574DB}" destId="{61CAE6DA-705C-4C6C-A78C-D1E18A43A34D}" srcOrd="1" destOrd="0" presId="urn:microsoft.com/office/officeart/2005/8/layout/radial1"/>
    <dgm:cxn modelId="{03401421-4612-4177-A7DF-A531D7FED5A9}" type="presOf" srcId="{2E5AF0AD-B40B-4C45-ABF4-48910AF2D432}" destId="{E2504EE6-1751-4A6E-9E87-D041D5BFD2C5}" srcOrd="1" destOrd="0" presId="urn:microsoft.com/office/officeart/2005/8/layout/radial1"/>
    <dgm:cxn modelId="{79DAD06F-4C8C-4B17-9172-DD071B40534F}" type="presOf" srcId="{A700C6FB-CFA7-4E51-9554-1B230E1ECC4F}" destId="{E9DDC967-75D9-4898-92E0-F0FB3163B729}" srcOrd="0" destOrd="0" presId="urn:microsoft.com/office/officeart/2005/8/layout/radial1"/>
    <dgm:cxn modelId="{3E9945C2-8837-4236-962F-65CA6B9DBF92}" type="presOf" srcId="{AFEBCCDC-CB9E-46F4-9F62-6369A6143C18}" destId="{FD5147FE-987A-428D-AE22-9CC62BA9610D}" srcOrd="0" destOrd="0" presId="urn:microsoft.com/office/officeart/2005/8/layout/radial1"/>
    <dgm:cxn modelId="{04DC6E0E-CC8B-4431-9C74-81B4A3C0C263}" srcId="{FED6E5AF-7A95-4F5B-B951-7114889F9074}" destId="{5C8601CD-5E60-4745-9532-A1E847B46EE4}" srcOrd="2" destOrd="0" parTransId="{A700C6FB-CFA7-4E51-9554-1B230E1ECC4F}" sibTransId="{5B009494-46F3-4D16-BC8A-3CB6164AC9D5}"/>
    <dgm:cxn modelId="{306CEF8B-9C0E-472D-82FF-5CEEC8EE27BC}" type="presOf" srcId="{A5426F43-D233-4DB1-9044-1A31D9C45E0F}" destId="{C9CADDD6-BF1D-4FCF-BB34-C969514EE6D9}" srcOrd="1" destOrd="0" presId="urn:microsoft.com/office/officeart/2005/8/layout/radial1"/>
    <dgm:cxn modelId="{07A7E7F2-7128-494B-8C5F-A2D0E194FBAE}" srcId="{FED6E5AF-7A95-4F5B-B951-7114889F9074}" destId="{BDFFB47B-6BFD-4A7A-9786-495A0329176F}" srcOrd="1" destOrd="0" parTransId="{12835A70-FCC3-49EE-AF53-A4CA782E1B24}" sibTransId="{C2125DBB-3606-4D54-82AF-2AC5AF8334CD}"/>
    <dgm:cxn modelId="{71D497C2-5688-4FDF-9A17-7EC291F0897B}" type="presOf" srcId="{A700C6FB-CFA7-4E51-9554-1B230E1ECC4F}" destId="{A9A84646-DCF6-4279-801A-B250481902E7}" srcOrd="1" destOrd="0" presId="urn:microsoft.com/office/officeart/2005/8/layout/radial1"/>
    <dgm:cxn modelId="{FFB6A56E-3E65-480E-894F-83957961EA56}" type="presOf" srcId="{BDFFB47B-6BFD-4A7A-9786-495A0329176F}" destId="{EA88161B-87D6-4151-B3CA-BDF7A2890ED6}" srcOrd="0" destOrd="0" presId="urn:microsoft.com/office/officeart/2005/8/layout/radial1"/>
    <dgm:cxn modelId="{2068503D-0D6A-405F-A51E-A459BCC6F8A3}" type="presOf" srcId="{388A6110-E331-4BEA-B1AD-7D4EEB3574DB}" destId="{B29C54DD-FCD0-4B2D-B5F1-10BC170E21D6}" srcOrd="0" destOrd="0" presId="urn:microsoft.com/office/officeart/2005/8/layout/radial1"/>
    <dgm:cxn modelId="{41F49DC1-6B6E-4962-B619-BFDEE2888195}" type="presOf" srcId="{C3DD97F8-44C6-4E4F-8B9D-F995156A92F1}" destId="{E96E215B-429A-4F3C-8669-444C85E203E7}" srcOrd="0" destOrd="0" presId="urn:microsoft.com/office/officeart/2005/8/layout/radial1"/>
    <dgm:cxn modelId="{3E6784B6-CA51-44BC-9A57-A70C66F8C3C8}" type="presOf" srcId="{12835A70-FCC3-49EE-AF53-A4CA782E1B24}" destId="{7A982474-AA71-4037-8F1F-3EAC36BDB528}" srcOrd="0" destOrd="0" presId="urn:microsoft.com/office/officeart/2005/8/layout/radial1"/>
    <dgm:cxn modelId="{5F08F381-15E7-4C9E-940D-234E4AF72D8C}" type="presOf" srcId="{2E5AF0AD-B40B-4C45-ABF4-48910AF2D432}" destId="{F7DBA386-3E81-4F83-BA6D-B5B6CC9FAEF7}" srcOrd="0" destOrd="0" presId="urn:microsoft.com/office/officeart/2005/8/layout/radial1"/>
    <dgm:cxn modelId="{8C74ABC2-D128-4DDF-8E42-8E8A9448E708}" type="presOf" srcId="{A9257BD3-1B3A-49E6-9FCC-99EFFD26BDA4}" destId="{FF771238-F55E-4DD7-8AB8-54D3E05EF01A}" srcOrd="0" destOrd="0" presId="urn:microsoft.com/office/officeart/2005/8/layout/radial1"/>
    <dgm:cxn modelId="{475A5802-0D69-4A01-A391-2CA91BDE4EAE}" srcId="{FED6E5AF-7A95-4F5B-B951-7114889F9074}" destId="{5F2D7E77-AD12-4C04-8DB2-AF599F04100A}" srcOrd="4" destOrd="0" parTransId="{2E5AF0AD-B40B-4C45-ABF4-48910AF2D432}" sibTransId="{05C7014E-7DAA-4609-AC72-86FD0540D1CC}"/>
    <dgm:cxn modelId="{4C3D23AC-5926-49ED-AC67-F052C1643491}" type="presOf" srcId="{12835A70-FCC3-49EE-AF53-A4CA782E1B24}" destId="{6383977A-733E-4DDC-B41C-889D8515F926}" srcOrd="1" destOrd="0" presId="urn:microsoft.com/office/officeart/2005/8/layout/radial1"/>
    <dgm:cxn modelId="{055B36E9-D0B4-40A0-AB5B-8B72E9ED0AA7}" srcId="{C3DD97F8-44C6-4E4F-8B9D-F995156A92F1}" destId="{FED6E5AF-7A95-4F5B-B951-7114889F9074}" srcOrd="0" destOrd="0" parTransId="{4D9B56B5-DFFF-4664-8C38-3436C0595DA1}" sibTransId="{9C9C4218-D150-4DE2-AB32-3BE4843043A7}"/>
    <dgm:cxn modelId="{185BA847-ABFD-4930-81C6-2CD3AD11C578}" type="presOf" srcId="{A5426F43-D233-4DB1-9044-1A31D9C45E0F}" destId="{0C5CA303-56B2-4911-B234-A02032ED698B}" srcOrd="0" destOrd="0" presId="urn:microsoft.com/office/officeart/2005/8/layout/radial1"/>
    <dgm:cxn modelId="{C5165945-1E7B-452F-856A-36BEA47E959B}" srcId="{FED6E5AF-7A95-4F5B-B951-7114889F9074}" destId="{A9257BD3-1B3A-49E6-9FCC-99EFFD26BDA4}" srcOrd="3" destOrd="0" parTransId="{6E07EACB-7A50-4896-8955-0EE837BEC077}" sibTransId="{30DB4D8A-4B5C-4609-ACA7-403B6A849B11}"/>
    <dgm:cxn modelId="{D924753A-8F22-4F7B-9CE0-52FF2DB2ECA7}" type="presOf" srcId="{FED6E5AF-7A95-4F5B-B951-7114889F9074}" destId="{FE495D66-9E1B-4FB3-83E8-20BEF91E5B5F}" srcOrd="0" destOrd="0" presId="urn:microsoft.com/office/officeart/2005/8/layout/radial1"/>
    <dgm:cxn modelId="{D4F242DD-677F-4AAF-A248-62422A83E200}" srcId="{FED6E5AF-7A95-4F5B-B951-7114889F9074}" destId="{A09B79D0-C62E-4C3C-B510-E6C17A2996BB}" srcOrd="0" destOrd="0" parTransId="{388A6110-E331-4BEA-B1AD-7D4EEB3574DB}" sibTransId="{C908F63C-3D13-4B98-85CF-6BDE013CD8AF}"/>
    <dgm:cxn modelId="{D59F2071-47D2-4D9C-B44A-93B7D045B364}" type="presOf" srcId="{5F2D7E77-AD12-4C04-8DB2-AF599F04100A}" destId="{FD77D401-2D75-40FF-8D50-19AA209AC8F4}" srcOrd="0" destOrd="0" presId="urn:microsoft.com/office/officeart/2005/8/layout/radial1"/>
    <dgm:cxn modelId="{513F38EB-EBDF-4278-951A-6FC5A91FACCF}" type="presOf" srcId="{6E07EACB-7A50-4896-8955-0EE837BEC077}" destId="{E2731637-6178-4E29-876E-53DD534859BA}" srcOrd="1" destOrd="0" presId="urn:microsoft.com/office/officeart/2005/8/layout/radial1"/>
    <dgm:cxn modelId="{3B3FC054-2E71-4649-8990-B9EBC0B9EECD}" type="presParOf" srcId="{E96E215B-429A-4F3C-8669-444C85E203E7}" destId="{FE495D66-9E1B-4FB3-83E8-20BEF91E5B5F}" srcOrd="0" destOrd="0" presId="urn:microsoft.com/office/officeart/2005/8/layout/radial1"/>
    <dgm:cxn modelId="{EA9C1065-408F-4053-B66A-2BE61BF0A7A6}" type="presParOf" srcId="{E96E215B-429A-4F3C-8669-444C85E203E7}" destId="{B29C54DD-FCD0-4B2D-B5F1-10BC170E21D6}" srcOrd="1" destOrd="0" presId="urn:microsoft.com/office/officeart/2005/8/layout/radial1"/>
    <dgm:cxn modelId="{F9901E2B-BA22-4D76-91F9-E4D70A47C24C}" type="presParOf" srcId="{B29C54DD-FCD0-4B2D-B5F1-10BC170E21D6}" destId="{61CAE6DA-705C-4C6C-A78C-D1E18A43A34D}" srcOrd="0" destOrd="0" presId="urn:microsoft.com/office/officeart/2005/8/layout/radial1"/>
    <dgm:cxn modelId="{750CD1A9-8731-475E-9090-448FE0DD1786}" type="presParOf" srcId="{E96E215B-429A-4F3C-8669-444C85E203E7}" destId="{9C24EA83-9E02-4660-BE5A-94D249F49435}" srcOrd="2" destOrd="0" presId="urn:microsoft.com/office/officeart/2005/8/layout/radial1"/>
    <dgm:cxn modelId="{7681510A-0207-4C3B-96DF-F8E5A7EE3C44}" type="presParOf" srcId="{E96E215B-429A-4F3C-8669-444C85E203E7}" destId="{7A982474-AA71-4037-8F1F-3EAC36BDB528}" srcOrd="3" destOrd="0" presId="urn:microsoft.com/office/officeart/2005/8/layout/radial1"/>
    <dgm:cxn modelId="{67E348BF-D55E-443D-808E-76F720D2489A}" type="presParOf" srcId="{7A982474-AA71-4037-8F1F-3EAC36BDB528}" destId="{6383977A-733E-4DDC-B41C-889D8515F926}" srcOrd="0" destOrd="0" presId="urn:microsoft.com/office/officeart/2005/8/layout/radial1"/>
    <dgm:cxn modelId="{0FC36434-8C1C-4430-BE04-DDF021F0B0F9}" type="presParOf" srcId="{E96E215B-429A-4F3C-8669-444C85E203E7}" destId="{EA88161B-87D6-4151-B3CA-BDF7A2890ED6}" srcOrd="4" destOrd="0" presId="urn:microsoft.com/office/officeart/2005/8/layout/radial1"/>
    <dgm:cxn modelId="{395F6846-21AB-4E6D-9AEE-AC295ED76A6F}" type="presParOf" srcId="{E96E215B-429A-4F3C-8669-444C85E203E7}" destId="{E9DDC967-75D9-4898-92E0-F0FB3163B729}" srcOrd="5" destOrd="0" presId="urn:microsoft.com/office/officeart/2005/8/layout/radial1"/>
    <dgm:cxn modelId="{EC097017-542D-436A-96A7-377E79488454}" type="presParOf" srcId="{E9DDC967-75D9-4898-92E0-F0FB3163B729}" destId="{A9A84646-DCF6-4279-801A-B250481902E7}" srcOrd="0" destOrd="0" presId="urn:microsoft.com/office/officeart/2005/8/layout/radial1"/>
    <dgm:cxn modelId="{4172C3D9-82FF-41B8-A907-78BF553944EC}" type="presParOf" srcId="{E96E215B-429A-4F3C-8669-444C85E203E7}" destId="{477EAD69-1B82-4691-9BAD-D690878064AA}" srcOrd="6" destOrd="0" presId="urn:microsoft.com/office/officeart/2005/8/layout/radial1"/>
    <dgm:cxn modelId="{E5F364DA-8E2F-41C1-880A-D6FD230E6D2A}" type="presParOf" srcId="{E96E215B-429A-4F3C-8669-444C85E203E7}" destId="{0BCAC565-1B2D-4A04-B7B0-B2CB517F72D4}" srcOrd="7" destOrd="0" presId="urn:microsoft.com/office/officeart/2005/8/layout/radial1"/>
    <dgm:cxn modelId="{02C0D362-95F2-4908-A011-93B82AFA7AFA}" type="presParOf" srcId="{0BCAC565-1B2D-4A04-B7B0-B2CB517F72D4}" destId="{E2731637-6178-4E29-876E-53DD534859BA}" srcOrd="0" destOrd="0" presId="urn:microsoft.com/office/officeart/2005/8/layout/radial1"/>
    <dgm:cxn modelId="{DC0BF77D-424E-4D24-A7E0-33A067BE2E2A}" type="presParOf" srcId="{E96E215B-429A-4F3C-8669-444C85E203E7}" destId="{FF771238-F55E-4DD7-8AB8-54D3E05EF01A}" srcOrd="8" destOrd="0" presId="urn:microsoft.com/office/officeart/2005/8/layout/radial1"/>
    <dgm:cxn modelId="{51B25627-825A-4662-9A9F-48D97A3CB683}" type="presParOf" srcId="{E96E215B-429A-4F3C-8669-444C85E203E7}" destId="{F7DBA386-3E81-4F83-BA6D-B5B6CC9FAEF7}" srcOrd="9" destOrd="0" presId="urn:microsoft.com/office/officeart/2005/8/layout/radial1"/>
    <dgm:cxn modelId="{525261C0-6D66-45B0-B194-FF401B24B881}" type="presParOf" srcId="{F7DBA386-3E81-4F83-BA6D-B5B6CC9FAEF7}" destId="{E2504EE6-1751-4A6E-9E87-D041D5BFD2C5}" srcOrd="0" destOrd="0" presId="urn:microsoft.com/office/officeart/2005/8/layout/radial1"/>
    <dgm:cxn modelId="{14324200-5930-4C20-A7CC-746969362F2B}" type="presParOf" srcId="{E96E215B-429A-4F3C-8669-444C85E203E7}" destId="{FD77D401-2D75-40FF-8D50-19AA209AC8F4}" srcOrd="10" destOrd="0" presId="urn:microsoft.com/office/officeart/2005/8/layout/radial1"/>
    <dgm:cxn modelId="{0E06B7D9-BA72-466C-A23C-7762647274FF}" type="presParOf" srcId="{E96E215B-429A-4F3C-8669-444C85E203E7}" destId="{0C5CA303-56B2-4911-B234-A02032ED698B}" srcOrd="11" destOrd="0" presId="urn:microsoft.com/office/officeart/2005/8/layout/radial1"/>
    <dgm:cxn modelId="{4738A000-9C36-4AE4-9ACD-34C08B5FCB4D}" type="presParOf" srcId="{0C5CA303-56B2-4911-B234-A02032ED698B}" destId="{C9CADDD6-BF1D-4FCF-BB34-C969514EE6D9}" srcOrd="0" destOrd="0" presId="urn:microsoft.com/office/officeart/2005/8/layout/radial1"/>
    <dgm:cxn modelId="{E7857C3E-4818-4AC1-A577-7BE93A90B683}" type="presParOf" srcId="{E96E215B-429A-4F3C-8669-444C85E203E7}" destId="{FD5147FE-987A-428D-AE22-9CC62BA9610D}"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65CF32-8F69-43F3-999B-BA068BFD6FF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1B4A017E-ED19-4679-ABCA-D6121F52E9AA}">
      <dgm:prSet phldrT="[Text]" custT="1"/>
      <dgm:spPr>
        <a:solidFill>
          <a:srgbClr val="00B0F0"/>
        </a:solidFill>
      </dgm:spPr>
      <dgm:t>
        <a:bodyPr/>
        <a:lstStyle/>
        <a:p>
          <a:r>
            <a:rPr lang="ar-IQ" sz="2400" b="1" dirty="0" smtClean="0"/>
            <a:t>الصحة والسلامة المهنية</a:t>
          </a:r>
          <a:endParaRPr lang="en-US" sz="2400" b="1" dirty="0"/>
        </a:p>
      </dgm:t>
    </dgm:pt>
    <dgm:pt modelId="{2E934E8F-3F58-4C2B-8C4A-618611DFFA71}" type="parTrans" cxnId="{C4606B7B-1F48-4C70-9EBD-0869134BCBF4}">
      <dgm:prSet/>
      <dgm:spPr/>
      <dgm:t>
        <a:bodyPr/>
        <a:lstStyle/>
        <a:p>
          <a:endParaRPr lang="en-US"/>
        </a:p>
      </dgm:t>
    </dgm:pt>
    <dgm:pt modelId="{44F92347-52FD-4F97-B115-80F9B16D7D48}" type="sibTrans" cxnId="{C4606B7B-1F48-4C70-9EBD-0869134BCBF4}">
      <dgm:prSet/>
      <dgm:spPr/>
      <dgm:t>
        <a:bodyPr/>
        <a:lstStyle/>
        <a:p>
          <a:endParaRPr lang="en-US"/>
        </a:p>
      </dgm:t>
    </dgm:pt>
    <dgm:pt modelId="{578DED01-B289-425A-AE67-8920746EFC7C}">
      <dgm:prSet phldrT="[Text]"/>
      <dgm:spPr/>
      <dgm:t>
        <a:bodyPr/>
        <a:lstStyle/>
        <a:p>
          <a:r>
            <a:rPr lang="en-US" b="1" dirty="0" smtClean="0"/>
            <a:t>PEOPLE</a:t>
          </a:r>
          <a:endParaRPr lang="ar-IQ" b="1" dirty="0" smtClean="0"/>
        </a:p>
        <a:p>
          <a:r>
            <a:rPr lang="ar-IQ" b="1" dirty="0" smtClean="0"/>
            <a:t>الغنصر البشري</a:t>
          </a:r>
          <a:endParaRPr lang="en-US" b="1" dirty="0"/>
        </a:p>
      </dgm:t>
    </dgm:pt>
    <dgm:pt modelId="{8E9D94EF-E7CE-487C-A417-D3DEAC2E0E31}" type="parTrans" cxnId="{6DE02D6A-71FC-4C22-9374-6B6C54A96CA0}">
      <dgm:prSet/>
      <dgm:spPr/>
      <dgm:t>
        <a:bodyPr/>
        <a:lstStyle/>
        <a:p>
          <a:endParaRPr lang="en-US"/>
        </a:p>
      </dgm:t>
    </dgm:pt>
    <dgm:pt modelId="{03AE1B66-DE10-4F3F-B32E-2D3669A99010}" type="sibTrans" cxnId="{6DE02D6A-71FC-4C22-9374-6B6C54A96CA0}">
      <dgm:prSet/>
      <dgm:spPr/>
      <dgm:t>
        <a:bodyPr/>
        <a:lstStyle/>
        <a:p>
          <a:endParaRPr lang="en-US"/>
        </a:p>
      </dgm:t>
    </dgm:pt>
    <dgm:pt modelId="{9A503A53-14D7-4949-8687-2F58BF729EF9}">
      <dgm:prSet phldrT="[Text]"/>
      <dgm:spPr>
        <a:solidFill>
          <a:srgbClr val="92D050"/>
        </a:solidFill>
      </dgm:spPr>
      <dgm:t>
        <a:bodyPr/>
        <a:lstStyle/>
        <a:p>
          <a:r>
            <a:rPr lang="en-US" b="1" dirty="0" smtClean="0">
              <a:solidFill>
                <a:schemeClr val="bg1"/>
              </a:solidFill>
            </a:rPr>
            <a:t>MATERIALS</a:t>
          </a:r>
          <a:endParaRPr lang="ar-IQ" b="1" dirty="0" smtClean="0">
            <a:solidFill>
              <a:schemeClr val="bg1"/>
            </a:solidFill>
          </a:endParaRPr>
        </a:p>
        <a:p>
          <a:r>
            <a:rPr lang="ar-IQ" b="1" dirty="0" smtClean="0">
              <a:solidFill>
                <a:schemeClr val="bg1"/>
              </a:solidFill>
            </a:rPr>
            <a:t>مواد العملية الانتاجية </a:t>
          </a:r>
          <a:endParaRPr lang="en-US" b="1" dirty="0">
            <a:solidFill>
              <a:schemeClr val="bg1"/>
            </a:solidFill>
          </a:endParaRPr>
        </a:p>
      </dgm:t>
    </dgm:pt>
    <dgm:pt modelId="{21E9B201-327B-4B68-9E23-3C5EF56C10AA}" type="parTrans" cxnId="{4E3AD8F9-FAD5-4301-8879-22E5F233A80D}">
      <dgm:prSet/>
      <dgm:spPr/>
      <dgm:t>
        <a:bodyPr/>
        <a:lstStyle/>
        <a:p>
          <a:endParaRPr lang="en-US"/>
        </a:p>
      </dgm:t>
    </dgm:pt>
    <dgm:pt modelId="{D53CDDD7-0251-4F7B-AB95-F1C50252CA55}" type="sibTrans" cxnId="{4E3AD8F9-FAD5-4301-8879-22E5F233A80D}">
      <dgm:prSet/>
      <dgm:spPr/>
      <dgm:t>
        <a:bodyPr/>
        <a:lstStyle/>
        <a:p>
          <a:endParaRPr lang="en-US"/>
        </a:p>
      </dgm:t>
    </dgm:pt>
    <dgm:pt modelId="{EF48DE08-4D43-474A-B71B-2312DA496FF9}">
      <dgm:prSet phldrT="[Text]"/>
      <dgm:spPr>
        <a:solidFill>
          <a:schemeClr val="accent3">
            <a:lumMod val="75000"/>
          </a:schemeClr>
        </a:solidFill>
      </dgm:spPr>
      <dgm:t>
        <a:bodyPr/>
        <a:lstStyle/>
        <a:p>
          <a:r>
            <a:rPr lang="en-US" b="1" dirty="0" smtClean="0">
              <a:solidFill>
                <a:schemeClr val="bg1"/>
              </a:solidFill>
            </a:rPr>
            <a:t>ELEMENT</a:t>
          </a:r>
          <a:endParaRPr lang="ar-IQ" b="1" dirty="0" smtClean="0">
            <a:solidFill>
              <a:schemeClr val="bg1"/>
            </a:solidFill>
          </a:endParaRPr>
        </a:p>
        <a:p>
          <a:r>
            <a:rPr lang="ar-IQ" b="1" dirty="0" smtClean="0">
              <a:solidFill>
                <a:schemeClr val="bg1"/>
              </a:solidFill>
            </a:rPr>
            <a:t>عناصر اخرى</a:t>
          </a:r>
        </a:p>
        <a:p>
          <a:endParaRPr lang="en-US" b="1" dirty="0">
            <a:solidFill>
              <a:schemeClr val="bg1"/>
            </a:solidFill>
          </a:endParaRPr>
        </a:p>
      </dgm:t>
    </dgm:pt>
    <dgm:pt modelId="{2FF4E8E2-C638-4D22-8DF0-0D119F957BE4}" type="parTrans" cxnId="{92708F31-2B3A-43C3-97B6-DFF26E0E3BAF}">
      <dgm:prSet/>
      <dgm:spPr/>
      <dgm:t>
        <a:bodyPr/>
        <a:lstStyle/>
        <a:p>
          <a:endParaRPr lang="en-US"/>
        </a:p>
      </dgm:t>
    </dgm:pt>
    <dgm:pt modelId="{370CE388-5C42-4E75-81C1-208C94569E73}" type="sibTrans" cxnId="{92708F31-2B3A-43C3-97B6-DFF26E0E3BAF}">
      <dgm:prSet/>
      <dgm:spPr/>
      <dgm:t>
        <a:bodyPr/>
        <a:lstStyle/>
        <a:p>
          <a:endParaRPr lang="en-US"/>
        </a:p>
      </dgm:t>
    </dgm:pt>
    <dgm:pt modelId="{DFFC6521-4D6B-40DE-89BA-6291349365DB}">
      <dgm:prSet phldrT="[Text]" custT="1"/>
      <dgm:spPr>
        <a:solidFill>
          <a:srgbClr val="7030A0"/>
        </a:solidFill>
      </dgm:spPr>
      <dgm:t>
        <a:bodyPr/>
        <a:lstStyle/>
        <a:p>
          <a:r>
            <a:rPr lang="en-US" sz="1800" b="1" dirty="0" smtClean="0"/>
            <a:t>SYSTEM</a:t>
          </a:r>
          <a:endParaRPr lang="ar-IQ" sz="1800" b="1" dirty="0" smtClean="0"/>
        </a:p>
        <a:p>
          <a:r>
            <a:rPr lang="ar-IQ" sz="1800" b="1" dirty="0" smtClean="0"/>
            <a:t>نظم الانتاج والبنى التحتية</a:t>
          </a:r>
          <a:endParaRPr lang="en-US" sz="1800" b="1" dirty="0"/>
        </a:p>
      </dgm:t>
    </dgm:pt>
    <dgm:pt modelId="{D52189D6-707D-4B3A-847A-B710263E0820}" type="parTrans" cxnId="{23C224C3-B073-440D-9A8D-54D71BE04FB0}">
      <dgm:prSet/>
      <dgm:spPr/>
      <dgm:t>
        <a:bodyPr/>
        <a:lstStyle/>
        <a:p>
          <a:endParaRPr lang="en-US"/>
        </a:p>
      </dgm:t>
    </dgm:pt>
    <dgm:pt modelId="{A37225BF-55BF-45D3-A6A6-B5767B4EEB44}" type="sibTrans" cxnId="{23C224C3-B073-440D-9A8D-54D71BE04FB0}">
      <dgm:prSet/>
      <dgm:spPr/>
      <dgm:t>
        <a:bodyPr/>
        <a:lstStyle/>
        <a:p>
          <a:endParaRPr lang="en-US"/>
        </a:p>
      </dgm:t>
    </dgm:pt>
    <dgm:pt modelId="{0362031A-2A7F-4D67-B742-01A36AAE64EF}">
      <dgm:prSet/>
      <dgm:spPr>
        <a:solidFill>
          <a:schemeClr val="accent6">
            <a:lumMod val="40000"/>
            <a:lumOff val="60000"/>
          </a:schemeClr>
        </a:solidFill>
      </dgm:spPr>
      <dgm:t>
        <a:bodyPr/>
        <a:lstStyle/>
        <a:p>
          <a:endParaRPr lang="en-US"/>
        </a:p>
      </dgm:t>
    </dgm:pt>
    <dgm:pt modelId="{6FC2B2CC-6A4A-4EFB-9F31-93B40A4C0774}" type="parTrans" cxnId="{D37DC20F-ED4A-4F56-BCCD-E5F3D034BDC4}">
      <dgm:prSet/>
      <dgm:spPr/>
      <dgm:t>
        <a:bodyPr/>
        <a:lstStyle/>
        <a:p>
          <a:endParaRPr lang="en-US"/>
        </a:p>
      </dgm:t>
    </dgm:pt>
    <dgm:pt modelId="{81F8AD38-9C7E-41B1-A61F-A12A39BF8108}" type="sibTrans" cxnId="{D37DC20F-ED4A-4F56-BCCD-E5F3D034BDC4}">
      <dgm:prSet/>
      <dgm:spPr/>
      <dgm:t>
        <a:bodyPr/>
        <a:lstStyle/>
        <a:p>
          <a:endParaRPr lang="en-US"/>
        </a:p>
      </dgm:t>
    </dgm:pt>
    <dgm:pt modelId="{C7885B7F-C14B-4CDD-A6C3-B74E63A20199}" type="pres">
      <dgm:prSet presAssocID="{2B65CF32-8F69-43F3-999B-BA068BFD6FF7}" presName="cycle" presStyleCnt="0">
        <dgm:presLayoutVars>
          <dgm:chMax val="1"/>
          <dgm:dir/>
          <dgm:animLvl val="ctr"/>
          <dgm:resizeHandles val="exact"/>
        </dgm:presLayoutVars>
      </dgm:prSet>
      <dgm:spPr/>
      <dgm:t>
        <a:bodyPr/>
        <a:lstStyle/>
        <a:p>
          <a:endParaRPr lang="en-US"/>
        </a:p>
      </dgm:t>
    </dgm:pt>
    <dgm:pt modelId="{A629671D-63F5-4DF4-9942-6CFCBB91E379}" type="pres">
      <dgm:prSet presAssocID="{1B4A017E-ED19-4679-ABCA-D6121F52E9AA}" presName="centerShape" presStyleLbl="node0" presStyleIdx="0" presStyleCnt="1" custScaleX="123013"/>
      <dgm:spPr/>
      <dgm:t>
        <a:bodyPr/>
        <a:lstStyle/>
        <a:p>
          <a:endParaRPr lang="en-US"/>
        </a:p>
      </dgm:t>
    </dgm:pt>
    <dgm:pt modelId="{FEE3CCA4-8B29-4BD1-A492-EBA687F3D3DE}" type="pres">
      <dgm:prSet presAssocID="{8E9D94EF-E7CE-487C-A417-D3DEAC2E0E31}" presName="Name9" presStyleLbl="parChTrans1D2" presStyleIdx="0" presStyleCnt="5"/>
      <dgm:spPr/>
      <dgm:t>
        <a:bodyPr/>
        <a:lstStyle/>
        <a:p>
          <a:endParaRPr lang="en-US"/>
        </a:p>
      </dgm:t>
    </dgm:pt>
    <dgm:pt modelId="{3E99372F-5A73-4251-864A-1E3A692A939D}" type="pres">
      <dgm:prSet presAssocID="{8E9D94EF-E7CE-487C-A417-D3DEAC2E0E31}" presName="connTx" presStyleLbl="parChTrans1D2" presStyleIdx="0" presStyleCnt="5"/>
      <dgm:spPr/>
      <dgm:t>
        <a:bodyPr/>
        <a:lstStyle/>
        <a:p>
          <a:endParaRPr lang="en-US"/>
        </a:p>
      </dgm:t>
    </dgm:pt>
    <dgm:pt modelId="{53C9F3E6-29CD-459D-AD03-079E00CA506B}" type="pres">
      <dgm:prSet presAssocID="{578DED01-B289-425A-AE67-8920746EFC7C}" presName="node" presStyleLbl="node1" presStyleIdx="0" presStyleCnt="5">
        <dgm:presLayoutVars>
          <dgm:bulletEnabled val="1"/>
        </dgm:presLayoutVars>
      </dgm:prSet>
      <dgm:spPr/>
      <dgm:t>
        <a:bodyPr/>
        <a:lstStyle/>
        <a:p>
          <a:endParaRPr lang="en-US"/>
        </a:p>
      </dgm:t>
    </dgm:pt>
    <dgm:pt modelId="{F7225CDB-F70B-4186-B3A2-421A85188C1D}" type="pres">
      <dgm:prSet presAssocID="{21E9B201-327B-4B68-9E23-3C5EF56C10AA}" presName="Name9" presStyleLbl="parChTrans1D2" presStyleIdx="1" presStyleCnt="5"/>
      <dgm:spPr/>
      <dgm:t>
        <a:bodyPr/>
        <a:lstStyle/>
        <a:p>
          <a:endParaRPr lang="en-US"/>
        </a:p>
      </dgm:t>
    </dgm:pt>
    <dgm:pt modelId="{8C1538A4-EADA-41DA-949C-51DCAADA1369}" type="pres">
      <dgm:prSet presAssocID="{21E9B201-327B-4B68-9E23-3C5EF56C10AA}" presName="connTx" presStyleLbl="parChTrans1D2" presStyleIdx="1" presStyleCnt="5"/>
      <dgm:spPr/>
      <dgm:t>
        <a:bodyPr/>
        <a:lstStyle/>
        <a:p>
          <a:endParaRPr lang="en-US"/>
        </a:p>
      </dgm:t>
    </dgm:pt>
    <dgm:pt modelId="{11CA57A4-1B2F-4436-AF39-A1A38638C245}" type="pres">
      <dgm:prSet presAssocID="{9A503A53-14D7-4949-8687-2F58BF729EF9}" presName="node" presStyleLbl="node1" presStyleIdx="1" presStyleCnt="5">
        <dgm:presLayoutVars>
          <dgm:bulletEnabled val="1"/>
        </dgm:presLayoutVars>
      </dgm:prSet>
      <dgm:spPr/>
      <dgm:t>
        <a:bodyPr/>
        <a:lstStyle/>
        <a:p>
          <a:endParaRPr lang="en-US"/>
        </a:p>
      </dgm:t>
    </dgm:pt>
    <dgm:pt modelId="{43AC6F05-55DA-46F0-8635-1CF37F59BE42}" type="pres">
      <dgm:prSet presAssocID="{2FF4E8E2-C638-4D22-8DF0-0D119F957BE4}" presName="Name9" presStyleLbl="parChTrans1D2" presStyleIdx="2" presStyleCnt="5"/>
      <dgm:spPr/>
      <dgm:t>
        <a:bodyPr/>
        <a:lstStyle/>
        <a:p>
          <a:endParaRPr lang="en-US"/>
        </a:p>
      </dgm:t>
    </dgm:pt>
    <dgm:pt modelId="{FD6E9D59-8F17-4796-85C5-BC2C40A57A53}" type="pres">
      <dgm:prSet presAssocID="{2FF4E8E2-C638-4D22-8DF0-0D119F957BE4}" presName="connTx" presStyleLbl="parChTrans1D2" presStyleIdx="2" presStyleCnt="5"/>
      <dgm:spPr/>
      <dgm:t>
        <a:bodyPr/>
        <a:lstStyle/>
        <a:p>
          <a:endParaRPr lang="en-US"/>
        </a:p>
      </dgm:t>
    </dgm:pt>
    <dgm:pt modelId="{B7CBF710-D200-4BF6-8545-6D0DCA844605}" type="pres">
      <dgm:prSet presAssocID="{EF48DE08-4D43-474A-B71B-2312DA496FF9}" presName="node" presStyleLbl="node1" presStyleIdx="2" presStyleCnt="5">
        <dgm:presLayoutVars>
          <dgm:bulletEnabled val="1"/>
        </dgm:presLayoutVars>
      </dgm:prSet>
      <dgm:spPr/>
      <dgm:t>
        <a:bodyPr/>
        <a:lstStyle/>
        <a:p>
          <a:endParaRPr lang="en-US"/>
        </a:p>
      </dgm:t>
    </dgm:pt>
    <dgm:pt modelId="{8766A34F-AC51-43BA-931C-876E58FBE5CB}" type="pres">
      <dgm:prSet presAssocID="{D52189D6-707D-4B3A-847A-B710263E0820}" presName="Name9" presStyleLbl="parChTrans1D2" presStyleIdx="3" presStyleCnt="5"/>
      <dgm:spPr/>
      <dgm:t>
        <a:bodyPr/>
        <a:lstStyle/>
        <a:p>
          <a:endParaRPr lang="en-US"/>
        </a:p>
      </dgm:t>
    </dgm:pt>
    <dgm:pt modelId="{28EADD35-E826-4888-8B2B-992375083AAC}" type="pres">
      <dgm:prSet presAssocID="{D52189D6-707D-4B3A-847A-B710263E0820}" presName="connTx" presStyleLbl="parChTrans1D2" presStyleIdx="3" presStyleCnt="5"/>
      <dgm:spPr/>
      <dgm:t>
        <a:bodyPr/>
        <a:lstStyle/>
        <a:p>
          <a:endParaRPr lang="en-US"/>
        </a:p>
      </dgm:t>
    </dgm:pt>
    <dgm:pt modelId="{22A13445-9550-4FA1-89A0-AC5BF2ADD9A4}" type="pres">
      <dgm:prSet presAssocID="{DFFC6521-4D6B-40DE-89BA-6291349365DB}" presName="node" presStyleLbl="node1" presStyleIdx="3" presStyleCnt="5">
        <dgm:presLayoutVars>
          <dgm:bulletEnabled val="1"/>
        </dgm:presLayoutVars>
      </dgm:prSet>
      <dgm:spPr/>
      <dgm:t>
        <a:bodyPr/>
        <a:lstStyle/>
        <a:p>
          <a:endParaRPr lang="en-US"/>
        </a:p>
      </dgm:t>
    </dgm:pt>
    <dgm:pt modelId="{2E1BCBE7-0F51-49FE-A37D-09BB99850FEC}" type="pres">
      <dgm:prSet presAssocID="{6FC2B2CC-6A4A-4EFB-9F31-93B40A4C0774}" presName="Name9" presStyleLbl="parChTrans1D2" presStyleIdx="4" presStyleCnt="5"/>
      <dgm:spPr/>
      <dgm:t>
        <a:bodyPr/>
        <a:lstStyle/>
        <a:p>
          <a:endParaRPr lang="en-US"/>
        </a:p>
      </dgm:t>
    </dgm:pt>
    <dgm:pt modelId="{278375C4-CBF5-40EF-9DD8-77403FEFCEBE}" type="pres">
      <dgm:prSet presAssocID="{6FC2B2CC-6A4A-4EFB-9F31-93B40A4C0774}" presName="connTx" presStyleLbl="parChTrans1D2" presStyleIdx="4" presStyleCnt="5"/>
      <dgm:spPr/>
      <dgm:t>
        <a:bodyPr/>
        <a:lstStyle/>
        <a:p>
          <a:endParaRPr lang="en-US"/>
        </a:p>
      </dgm:t>
    </dgm:pt>
    <dgm:pt modelId="{53F35CA7-8D38-484D-8B15-F39D29056B65}" type="pres">
      <dgm:prSet presAssocID="{0362031A-2A7F-4D67-B742-01A36AAE64EF}" presName="node" presStyleLbl="node1" presStyleIdx="4" presStyleCnt="5">
        <dgm:presLayoutVars>
          <dgm:bulletEnabled val="1"/>
        </dgm:presLayoutVars>
      </dgm:prSet>
      <dgm:spPr/>
      <dgm:t>
        <a:bodyPr/>
        <a:lstStyle/>
        <a:p>
          <a:endParaRPr lang="en-US"/>
        </a:p>
      </dgm:t>
    </dgm:pt>
  </dgm:ptLst>
  <dgm:cxnLst>
    <dgm:cxn modelId="{A219B438-6D01-4DFE-B673-5E790C01A144}" type="presOf" srcId="{6FC2B2CC-6A4A-4EFB-9F31-93B40A4C0774}" destId="{2E1BCBE7-0F51-49FE-A37D-09BB99850FEC}" srcOrd="0" destOrd="0" presId="urn:microsoft.com/office/officeart/2005/8/layout/radial1"/>
    <dgm:cxn modelId="{58E45BEE-FFE5-4752-8AB7-C7F2E6A28433}" type="presOf" srcId="{21E9B201-327B-4B68-9E23-3C5EF56C10AA}" destId="{8C1538A4-EADA-41DA-949C-51DCAADA1369}" srcOrd="1" destOrd="0" presId="urn:microsoft.com/office/officeart/2005/8/layout/radial1"/>
    <dgm:cxn modelId="{884A591F-5BDA-4D60-917A-E4DD0DA16A09}" type="presOf" srcId="{6FC2B2CC-6A4A-4EFB-9F31-93B40A4C0774}" destId="{278375C4-CBF5-40EF-9DD8-77403FEFCEBE}" srcOrd="1" destOrd="0" presId="urn:microsoft.com/office/officeart/2005/8/layout/radial1"/>
    <dgm:cxn modelId="{BA193AB8-1DBA-4C2C-A7C3-1661698EA566}" type="presOf" srcId="{2FF4E8E2-C638-4D22-8DF0-0D119F957BE4}" destId="{43AC6F05-55DA-46F0-8635-1CF37F59BE42}" srcOrd="0" destOrd="0" presId="urn:microsoft.com/office/officeart/2005/8/layout/radial1"/>
    <dgm:cxn modelId="{FA34CC3F-AC93-4ABB-B3FF-366F7F373558}" type="presOf" srcId="{D52189D6-707D-4B3A-847A-B710263E0820}" destId="{28EADD35-E826-4888-8B2B-992375083AAC}" srcOrd="1" destOrd="0" presId="urn:microsoft.com/office/officeart/2005/8/layout/radial1"/>
    <dgm:cxn modelId="{C4606B7B-1F48-4C70-9EBD-0869134BCBF4}" srcId="{2B65CF32-8F69-43F3-999B-BA068BFD6FF7}" destId="{1B4A017E-ED19-4679-ABCA-D6121F52E9AA}" srcOrd="0" destOrd="0" parTransId="{2E934E8F-3F58-4C2B-8C4A-618611DFFA71}" sibTransId="{44F92347-52FD-4F97-B115-80F9B16D7D48}"/>
    <dgm:cxn modelId="{94022238-62B4-4742-A6BA-B2F27EF128E6}" type="presOf" srcId="{0362031A-2A7F-4D67-B742-01A36AAE64EF}" destId="{53F35CA7-8D38-484D-8B15-F39D29056B65}" srcOrd="0" destOrd="0" presId="urn:microsoft.com/office/officeart/2005/8/layout/radial1"/>
    <dgm:cxn modelId="{23C224C3-B073-440D-9A8D-54D71BE04FB0}" srcId="{1B4A017E-ED19-4679-ABCA-D6121F52E9AA}" destId="{DFFC6521-4D6B-40DE-89BA-6291349365DB}" srcOrd="3" destOrd="0" parTransId="{D52189D6-707D-4B3A-847A-B710263E0820}" sibTransId="{A37225BF-55BF-45D3-A6A6-B5767B4EEB44}"/>
    <dgm:cxn modelId="{6A1497B9-5D2B-494C-922A-095FA5E99E0E}" type="presOf" srcId="{8E9D94EF-E7CE-487C-A417-D3DEAC2E0E31}" destId="{3E99372F-5A73-4251-864A-1E3A692A939D}" srcOrd="1" destOrd="0" presId="urn:microsoft.com/office/officeart/2005/8/layout/radial1"/>
    <dgm:cxn modelId="{A0471977-F99D-4CB1-A7A5-6B9AEADB0703}" type="presOf" srcId="{578DED01-B289-425A-AE67-8920746EFC7C}" destId="{53C9F3E6-29CD-459D-AD03-079E00CA506B}" srcOrd="0" destOrd="0" presId="urn:microsoft.com/office/officeart/2005/8/layout/radial1"/>
    <dgm:cxn modelId="{0E3C9CA1-AC4D-4534-A4F7-C7AB23436767}" type="presOf" srcId="{2FF4E8E2-C638-4D22-8DF0-0D119F957BE4}" destId="{FD6E9D59-8F17-4796-85C5-BC2C40A57A53}" srcOrd="1" destOrd="0" presId="urn:microsoft.com/office/officeart/2005/8/layout/radial1"/>
    <dgm:cxn modelId="{4E3AD8F9-FAD5-4301-8879-22E5F233A80D}" srcId="{1B4A017E-ED19-4679-ABCA-D6121F52E9AA}" destId="{9A503A53-14D7-4949-8687-2F58BF729EF9}" srcOrd="1" destOrd="0" parTransId="{21E9B201-327B-4B68-9E23-3C5EF56C10AA}" sibTransId="{D53CDDD7-0251-4F7B-AB95-F1C50252CA55}"/>
    <dgm:cxn modelId="{E80DAE73-BB07-4D5A-8146-55EF1FF166DB}" type="presOf" srcId="{DFFC6521-4D6B-40DE-89BA-6291349365DB}" destId="{22A13445-9550-4FA1-89A0-AC5BF2ADD9A4}" srcOrd="0" destOrd="0" presId="urn:microsoft.com/office/officeart/2005/8/layout/radial1"/>
    <dgm:cxn modelId="{7BCFE452-C717-44C6-9B1C-34C664E55ADC}" type="presOf" srcId="{2B65CF32-8F69-43F3-999B-BA068BFD6FF7}" destId="{C7885B7F-C14B-4CDD-A6C3-B74E63A20199}" srcOrd="0" destOrd="0" presId="urn:microsoft.com/office/officeart/2005/8/layout/radial1"/>
    <dgm:cxn modelId="{D37DC20F-ED4A-4F56-BCCD-E5F3D034BDC4}" srcId="{1B4A017E-ED19-4679-ABCA-D6121F52E9AA}" destId="{0362031A-2A7F-4D67-B742-01A36AAE64EF}" srcOrd="4" destOrd="0" parTransId="{6FC2B2CC-6A4A-4EFB-9F31-93B40A4C0774}" sibTransId="{81F8AD38-9C7E-41B1-A61F-A12A39BF8108}"/>
    <dgm:cxn modelId="{0C095AB8-A508-4413-B1DC-BD44FD65E62E}" type="presOf" srcId="{8E9D94EF-E7CE-487C-A417-D3DEAC2E0E31}" destId="{FEE3CCA4-8B29-4BD1-A492-EBA687F3D3DE}" srcOrd="0" destOrd="0" presId="urn:microsoft.com/office/officeart/2005/8/layout/radial1"/>
    <dgm:cxn modelId="{92708F31-2B3A-43C3-97B6-DFF26E0E3BAF}" srcId="{1B4A017E-ED19-4679-ABCA-D6121F52E9AA}" destId="{EF48DE08-4D43-474A-B71B-2312DA496FF9}" srcOrd="2" destOrd="0" parTransId="{2FF4E8E2-C638-4D22-8DF0-0D119F957BE4}" sibTransId="{370CE388-5C42-4E75-81C1-208C94569E73}"/>
    <dgm:cxn modelId="{AAB893DE-076C-45F8-BA2A-25ED9D05CD4A}" type="presOf" srcId="{9A503A53-14D7-4949-8687-2F58BF729EF9}" destId="{11CA57A4-1B2F-4436-AF39-A1A38638C245}" srcOrd="0" destOrd="0" presId="urn:microsoft.com/office/officeart/2005/8/layout/radial1"/>
    <dgm:cxn modelId="{43D4F4AC-58B0-4465-B76C-324AFA14D7BB}" type="presOf" srcId="{21E9B201-327B-4B68-9E23-3C5EF56C10AA}" destId="{F7225CDB-F70B-4186-B3A2-421A85188C1D}" srcOrd="0" destOrd="0" presId="urn:microsoft.com/office/officeart/2005/8/layout/radial1"/>
    <dgm:cxn modelId="{EAF4D9FB-1159-4904-88AC-2A70B568FA52}" type="presOf" srcId="{1B4A017E-ED19-4679-ABCA-D6121F52E9AA}" destId="{A629671D-63F5-4DF4-9942-6CFCBB91E379}" srcOrd="0" destOrd="0" presId="urn:microsoft.com/office/officeart/2005/8/layout/radial1"/>
    <dgm:cxn modelId="{2113BC01-B253-44AF-96B1-041FE0996719}" type="presOf" srcId="{D52189D6-707D-4B3A-847A-B710263E0820}" destId="{8766A34F-AC51-43BA-931C-876E58FBE5CB}" srcOrd="0" destOrd="0" presId="urn:microsoft.com/office/officeart/2005/8/layout/radial1"/>
    <dgm:cxn modelId="{6DE02D6A-71FC-4C22-9374-6B6C54A96CA0}" srcId="{1B4A017E-ED19-4679-ABCA-D6121F52E9AA}" destId="{578DED01-B289-425A-AE67-8920746EFC7C}" srcOrd="0" destOrd="0" parTransId="{8E9D94EF-E7CE-487C-A417-D3DEAC2E0E31}" sibTransId="{03AE1B66-DE10-4F3F-B32E-2D3669A99010}"/>
    <dgm:cxn modelId="{3150A58F-59D6-4853-B0D9-114FB18AF1EB}" type="presOf" srcId="{EF48DE08-4D43-474A-B71B-2312DA496FF9}" destId="{B7CBF710-D200-4BF6-8545-6D0DCA844605}" srcOrd="0" destOrd="0" presId="urn:microsoft.com/office/officeart/2005/8/layout/radial1"/>
    <dgm:cxn modelId="{8C1A775D-7275-4FF9-A037-0B7AA7A4F174}" type="presParOf" srcId="{C7885B7F-C14B-4CDD-A6C3-B74E63A20199}" destId="{A629671D-63F5-4DF4-9942-6CFCBB91E379}" srcOrd="0" destOrd="0" presId="urn:microsoft.com/office/officeart/2005/8/layout/radial1"/>
    <dgm:cxn modelId="{531C5768-9C2C-43F6-BEAE-73092A75255A}" type="presParOf" srcId="{C7885B7F-C14B-4CDD-A6C3-B74E63A20199}" destId="{FEE3CCA4-8B29-4BD1-A492-EBA687F3D3DE}" srcOrd="1" destOrd="0" presId="urn:microsoft.com/office/officeart/2005/8/layout/radial1"/>
    <dgm:cxn modelId="{425BBD12-77D3-49AF-8DC2-A6AFE365451B}" type="presParOf" srcId="{FEE3CCA4-8B29-4BD1-A492-EBA687F3D3DE}" destId="{3E99372F-5A73-4251-864A-1E3A692A939D}" srcOrd="0" destOrd="0" presId="urn:microsoft.com/office/officeart/2005/8/layout/radial1"/>
    <dgm:cxn modelId="{AD3CD581-7B22-48C0-B412-2C3B8B6750D5}" type="presParOf" srcId="{C7885B7F-C14B-4CDD-A6C3-B74E63A20199}" destId="{53C9F3E6-29CD-459D-AD03-079E00CA506B}" srcOrd="2" destOrd="0" presId="urn:microsoft.com/office/officeart/2005/8/layout/radial1"/>
    <dgm:cxn modelId="{F27FF768-98FA-4D87-A3A3-AA9FCDE330B0}" type="presParOf" srcId="{C7885B7F-C14B-4CDD-A6C3-B74E63A20199}" destId="{F7225CDB-F70B-4186-B3A2-421A85188C1D}" srcOrd="3" destOrd="0" presId="urn:microsoft.com/office/officeart/2005/8/layout/radial1"/>
    <dgm:cxn modelId="{281E938A-96F7-4230-87E3-C9B27ADCF297}" type="presParOf" srcId="{F7225CDB-F70B-4186-B3A2-421A85188C1D}" destId="{8C1538A4-EADA-41DA-949C-51DCAADA1369}" srcOrd="0" destOrd="0" presId="urn:microsoft.com/office/officeart/2005/8/layout/radial1"/>
    <dgm:cxn modelId="{1DE40054-66E0-4E3E-B13E-1B3C4AC622CA}" type="presParOf" srcId="{C7885B7F-C14B-4CDD-A6C3-B74E63A20199}" destId="{11CA57A4-1B2F-4436-AF39-A1A38638C245}" srcOrd="4" destOrd="0" presId="urn:microsoft.com/office/officeart/2005/8/layout/radial1"/>
    <dgm:cxn modelId="{0EFA064B-2ECC-436E-8E9C-641622227418}" type="presParOf" srcId="{C7885B7F-C14B-4CDD-A6C3-B74E63A20199}" destId="{43AC6F05-55DA-46F0-8635-1CF37F59BE42}" srcOrd="5" destOrd="0" presId="urn:microsoft.com/office/officeart/2005/8/layout/radial1"/>
    <dgm:cxn modelId="{B9A4BE5A-ACBE-4080-AFCC-A180A1217F95}" type="presParOf" srcId="{43AC6F05-55DA-46F0-8635-1CF37F59BE42}" destId="{FD6E9D59-8F17-4796-85C5-BC2C40A57A53}" srcOrd="0" destOrd="0" presId="urn:microsoft.com/office/officeart/2005/8/layout/radial1"/>
    <dgm:cxn modelId="{0FE3B4E6-895E-4FDE-AD28-BB30BCE4F694}" type="presParOf" srcId="{C7885B7F-C14B-4CDD-A6C3-B74E63A20199}" destId="{B7CBF710-D200-4BF6-8545-6D0DCA844605}" srcOrd="6" destOrd="0" presId="urn:microsoft.com/office/officeart/2005/8/layout/radial1"/>
    <dgm:cxn modelId="{6B72402B-1FD1-4428-B4B2-349878D79E33}" type="presParOf" srcId="{C7885B7F-C14B-4CDD-A6C3-B74E63A20199}" destId="{8766A34F-AC51-43BA-931C-876E58FBE5CB}" srcOrd="7" destOrd="0" presId="urn:microsoft.com/office/officeart/2005/8/layout/radial1"/>
    <dgm:cxn modelId="{2410E04F-49B5-488A-89F5-E72A2928F102}" type="presParOf" srcId="{8766A34F-AC51-43BA-931C-876E58FBE5CB}" destId="{28EADD35-E826-4888-8B2B-992375083AAC}" srcOrd="0" destOrd="0" presId="urn:microsoft.com/office/officeart/2005/8/layout/radial1"/>
    <dgm:cxn modelId="{8B33800D-7C04-48B8-979F-C55A1F8BE24C}" type="presParOf" srcId="{C7885B7F-C14B-4CDD-A6C3-B74E63A20199}" destId="{22A13445-9550-4FA1-89A0-AC5BF2ADD9A4}" srcOrd="8" destOrd="0" presId="urn:microsoft.com/office/officeart/2005/8/layout/radial1"/>
    <dgm:cxn modelId="{2A3D6DAA-C99C-43CB-B817-3637DAFFA495}" type="presParOf" srcId="{C7885B7F-C14B-4CDD-A6C3-B74E63A20199}" destId="{2E1BCBE7-0F51-49FE-A37D-09BB99850FEC}" srcOrd="9" destOrd="0" presId="urn:microsoft.com/office/officeart/2005/8/layout/radial1"/>
    <dgm:cxn modelId="{0210BA64-3DA4-42FA-8739-650EAA2E5B21}" type="presParOf" srcId="{2E1BCBE7-0F51-49FE-A37D-09BB99850FEC}" destId="{278375C4-CBF5-40EF-9DD8-77403FEFCEBE}" srcOrd="0" destOrd="0" presId="urn:microsoft.com/office/officeart/2005/8/layout/radial1"/>
    <dgm:cxn modelId="{78E4432D-BD69-4F2C-BF41-91EE900A050B}" type="presParOf" srcId="{C7885B7F-C14B-4CDD-A6C3-B74E63A20199}" destId="{53F35CA7-8D38-484D-8B15-F39D29056B65}"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95D66-9E1B-4FB3-83E8-20BEF91E5B5F}">
      <dsp:nvSpPr>
        <dsp:cNvPr id="0" name=""/>
        <dsp:cNvSpPr/>
      </dsp:nvSpPr>
      <dsp:spPr>
        <a:xfrm>
          <a:off x="3786541" y="1806784"/>
          <a:ext cx="1374066" cy="1374066"/>
        </a:xfrm>
        <a:prstGeom prst="ellipse">
          <a:avLst/>
        </a:prstGeom>
        <a:solidFill>
          <a:srgbClr val="00B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IQ" sz="3200" kern="1200" dirty="0" smtClean="0"/>
            <a:t>حوادث العمل</a:t>
          </a:r>
          <a:endParaRPr lang="en-US" sz="3200" kern="1200" dirty="0"/>
        </a:p>
      </dsp:txBody>
      <dsp:txXfrm>
        <a:off x="3987768" y="2008011"/>
        <a:ext cx="971612" cy="971612"/>
      </dsp:txXfrm>
    </dsp:sp>
    <dsp:sp modelId="{B29C54DD-FCD0-4B2D-B5F1-10BC170E21D6}">
      <dsp:nvSpPr>
        <dsp:cNvPr id="0" name=""/>
        <dsp:cNvSpPr/>
      </dsp:nvSpPr>
      <dsp:spPr>
        <a:xfrm rot="16200000">
          <a:off x="4266363" y="1585751"/>
          <a:ext cx="414422" cy="27643"/>
        </a:xfrm>
        <a:custGeom>
          <a:avLst/>
          <a:gdLst/>
          <a:ahLst/>
          <a:cxnLst/>
          <a:rect l="0" t="0" r="0" b="0"/>
          <a:pathLst>
            <a:path>
              <a:moveTo>
                <a:pt x="0" y="13821"/>
              </a:moveTo>
              <a:lnTo>
                <a:pt x="414422" y="1382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63214" y="1589213"/>
        <a:ext cx="20721" cy="20721"/>
      </dsp:txXfrm>
    </dsp:sp>
    <dsp:sp modelId="{9C24EA83-9E02-4660-BE5A-94D249F49435}">
      <dsp:nvSpPr>
        <dsp:cNvPr id="0" name=""/>
        <dsp:cNvSpPr/>
      </dsp:nvSpPr>
      <dsp:spPr>
        <a:xfrm>
          <a:off x="3786541" y="18295"/>
          <a:ext cx="1374066" cy="13740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 شخصية</a:t>
          </a:r>
        </a:p>
        <a:p>
          <a:pPr lvl="0" algn="ctr" defTabSz="889000">
            <a:lnSpc>
              <a:spcPct val="90000"/>
            </a:lnSpc>
            <a:spcBef>
              <a:spcPct val="0"/>
            </a:spcBef>
            <a:spcAft>
              <a:spcPct val="35000"/>
            </a:spcAft>
          </a:pPr>
          <a:endParaRPr lang="en-US" sz="2000" kern="1200" dirty="0"/>
        </a:p>
      </dsp:txBody>
      <dsp:txXfrm>
        <a:off x="3987768" y="219522"/>
        <a:ext cx="971612" cy="971612"/>
      </dsp:txXfrm>
    </dsp:sp>
    <dsp:sp modelId="{7A982474-AA71-4037-8F1F-3EAC36BDB528}">
      <dsp:nvSpPr>
        <dsp:cNvPr id="0" name=""/>
        <dsp:cNvSpPr/>
      </dsp:nvSpPr>
      <dsp:spPr>
        <a:xfrm rot="19800000">
          <a:off x="5040802" y="2032873"/>
          <a:ext cx="414422" cy="27643"/>
        </a:xfrm>
        <a:custGeom>
          <a:avLst/>
          <a:gdLst/>
          <a:ahLst/>
          <a:cxnLst/>
          <a:rect l="0" t="0" r="0" b="0"/>
          <a:pathLst>
            <a:path>
              <a:moveTo>
                <a:pt x="0" y="13821"/>
              </a:moveTo>
              <a:lnTo>
                <a:pt x="414422" y="1382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37652" y="2036335"/>
        <a:ext cx="20721" cy="20721"/>
      </dsp:txXfrm>
    </dsp:sp>
    <dsp:sp modelId="{EA88161B-87D6-4151-B3CA-BDF7A2890ED6}">
      <dsp:nvSpPr>
        <dsp:cNvPr id="0" name=""/>
        <dsp:cNvSpPr/>
      </dsp:nvSpPr>
      <dsp:spPr>
        <a:xfrm>
          <a:off x="5335418" y="912540"/>
          <a:ext cx="1374066" cy="13740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الاستخدام الخاطئ</a:t>
          </a:r>
          <a:endParaRPr lang="en-US" sz="2000" kern="1200" dirty="0"/>
        </a:p>
      </dsp:txBody>
      <dsp:txXfrm>
        <a:off x="5536645" y="1113767"/>
        <a:ext cx="971612" cy="971612"/>
      </dsp:txXfrm>
    </dsp:sp>
    <dsp:sp modelId="{E9DDC967-75D9-4898-92E0-F0FB3163B729}">
      <dsp:nvSpPr>
        <dsp:cNvPr id="0" name=""/>
        <dsp:cNvSpPr/>
      </dsp:nvSpPr>
      <dsp:spPr>
        <a:xfrm rot="1800000">
          <a:off x="5040802" y="2927118"/>
          <a:ext cx="414422" cy="27643"/>
        </a:xfrm>
        <a:custGeom>
          <a:avLst/>
          <a:gdLst/>
          <a:ahLst/>
          <a:cxnLst/>
          <a:rect l="0" t="0" r="0" b="0"/>
          <a:pathLst>
            <a:path>
              <a:moveTo>
                <a:pt x="0" y="13821"/>
              </a:moveTo>
              <a:lnTo>
                <a:pt x="414422" y="1382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37652" y="2930579"/>
        <a:ext cx="20721" cy="20721"/>
      </dsp:txXfrm>
    </dsp:sp>
    <dsp:sp modelId="{477EAD69-1B82-4691-9BAD-D690878064AA}">
      <dsp:nvSpPr>
        <dsp:cNvPr id="0" name=""/>
        <dsp:cNvSpPr/>
      </dsp:nvSpPr>
      <dsp:spPr>
        <a:xfrm>
          <a:off x="5335418" y="2701029"/>
          <a:ext cx="1374066" cy="13740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فيزياوية   كمياوية</a:t>
          </a:r>
        </a:p>
        <a:p>
          <a:pPr lvl="0" algn="ctr" defTabSz="889000">
            <a:lnSpc>
              <a:spcPct val="90000"/>
            </a:lnSpc>
            <a:spcBef>
              <a:spcPct val="0"/>
            </a:spcBef>
            <a:spcAft>
              <a:spcPct val="35000"/>
            </a:spcAft>
          </a:pPr>
          <a:r>
            <a:rPr lang="ar-IQ" sz="2000" kern="1200" dirty="0" smtClean="0"/>
            <a:t>ميكانيكية</a:t>
          </a:r>
          <a:endParaRPr lang="en-US" sz="2000" kern="1200" dirty="0"/>
        </a:p>
      </dsp:txBody>
      <dsp:txXfrm>
        <a:off x="5536645" y="2902256"/>
        <a:ext cx="971612" cy="971612"/>
      </dsp:txXfrm>
    </dsp:sp>
    <dsp:sp modelId="{0BCAC565-1B2D-4A04-B7B0-B2CB517F72D4}">
      <dsp:nvSpPr>
        <dsp:cNvPr id="0" name=""/>
        <dsp:cNvSpPr/>
      </dsp:nvSpPr>
      <dsp:spPr>
        <a:xfrm rot="5400000">
          <a:off x="4266363" y="3374240"/>
          <a:ext cx="414422" cy="27643"/>
        </a:xfrm>
        <a:custGeom>
          <a:avLst/>
          <a:gdLst/>
          <a:ahLst/>
          <a:cxnLst/>
          <a:rect l="0" t="0" r="0" b="0"/>
          <a:pathLst>
            <a:path>
              <a:moveTo>
                <a:pt x="0" y="13821"/>
              </a:moveTo>
              <a:lnTo>
                <a:pt x="414422" y="1382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63214" y="3377701"/>
        <a:ext cx="20721" cy="20721"/>
      </dsp:txXfrm>
    </dsp:sp>
    <dsp:sp modelId="{FF771238-F55E-4DD7-8AB8-54D3E05EF01A}">
      <dsp:nvSpPr>
        <dsp:cNvPr id="0" name=""/>
        <dsp:cNvSpPr/>
      </dsp:nvSpPr>
      <dsp:spPr>
        <a:xfrm>
          <a:off x="3786541" y="3595273"/>
          <a:ext cx="1374066" cy="13740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 حرائق</a:t>
          </a:r>
          <a:endParaRPr lang="en-US" sz="2000" kern="1200" dirty="0"/>
        </a:p>
      </dsp:txBody>
      <dsp:txXfrm>
        <a:off x="3987768" y="3796500"/>
        <a:ext cx="971612" cy="971612"/>
      </dsp:txXfrm>
    </dsp:sp>
    <dsp:sp modelId="{F7DBA386-3E81-4F83-BA6D-B5B6CC9FAEF7}">
      <dsp:nvSpPr>
        <dsp:cNvPr id="0" name=""/>
        <dsp:cNvSpPr/>
      </dsp:nvSpPr>
      <dsp:spPr>
        <a:xfrm rot="9000000">
          <a:off x="3491925" y="2927118"/>
          <a:ext cx="414422" cy="27643"/>
        </a:xfrm>
        <a:custGeom>
          <a:avLst/>
          <a:gdLst/>
          <a:ahLst/>
          <a:cxnLst/>
          <a:rect l="0" t="0" r="0" b="0"/>
          <a:pathLst>
            <a:path>
              <a:moveTo>
                <a:pt x="0" y="13821"/>
              </a:moveTo>
              <a:lnTo>
                <a:pt x="414422" y="1382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88776" y="2930579"/>
        <a:ext cx="20721" cy="20721"/>
      </dsp:txXfrm>
    </dsp:sp>
    <dsp:sp modelId="{FD77D401-2D75-40FF-8D50-19AA209AC8F4}">
      <dsp:nvSpPr>
        <dsp:cNvPr id="0" name=""/>
        <dsp:cNvSpPr/>
      </dsp:nvSpPr>
      <dsp:spPr>
        <a:xfrm>
          <a:off x="2237664" y="2701029"/>
          <a:ext cx="1374066" cy="13740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متفرقة</a:t>
          </a:r>
          <a:endParaRPr lang="en-US" sz="2000" kern="1200" dirty="0"/>
        </a:p>
      </dsp:txBody>
      <dsp:txXfrm>
        <a:off x="2438891" y="2902256"/>
        <a:ext cx="971612" cy="971612"/>
      </dsp:txXfrm>
    </dsp:sp>
    <dsp:sp modelId="{0C5CA303-56B2-4911-B234-A02032ED698B}">
      <dsp:nvSpPr>
        <dsp:cNvPr id="0" name=""/>
        <dsp:cNvSpPr/>
      </dsp:nvSpPr>
      <dsp:spPr>
        <a:xfrm rot="12600000">
          <a:off x="3491925" y="2032873"/>
          <a:ext cx="414422" cy="27643"/>
        </a:xfrm>
        <a:custGeom>
          <a:avLst/>
          <a:gdLst/>
          <a:ahLst/>
          <a:cxnLst/>
          <a:rect l="0" t="0" r="0" b="0"/>
          <a:pathLst>
            <a:path>
              <a:moveTo>
                <a:pt x="0" y="13821"/>
              </a:moveTo>
              <a:lnTo>
                <a:pt x="414422" y="1382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88776" y="2036335"/>
        <a:ext cx="20721" cy="20721"/>
      </dsp:txXfrm>
    </dsp:sp>
    <dsp:sp modelId="{FD5147FE-987A-428D-AE22-9CC62BA9610D}">
      <dsp:nvSpPr>
        <dsp:cNvPr id="0" name=""/>
        <dsp:cNvSpPr/>
      </dsp:nvSpPr>
      <dsp:spPr>
        <a:xfrm>
          <a:off x="2237664" y="912540"/>
          <a:ext cx="1374066" cy="13740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الارتباك</a:t>
          </a:r>
          <a:endParaRPr lang="en-US" sz="2000" kern="1200" dirty="0"/>
        </a:p>
      </dsp:txBody>
      <dsp:txXfrm>
        <a:off x="2438891" y="1113767"/>
        <a:ext cx="971612" cy="971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9671D-63F5-4DF4-9942-6CFCBB91E379}">
      <dsp:nvSpPr>
        <dsp:cNvPr id="0" name=""/>
        <dsp:cNvSpPr/>
      </dsp:nvSpPr>
      <dsp:spPr>
        <a:xfrm>
          <a:off x="3554603" y="1946150"/>
          <a:ext cx="1837942" cy="1494104"/>
        </a:xfrm>
        <a:prstGeom prst="ellipse">
          <a:avLst/>
        </a:prstGeom>
        <a:solidFill>
          <a:srgbClr val="00B0F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IQ" sz="2400" b="1" kern="1200" dirty="0" smtClean="0"/>
            <a:t>الصحة والسلامة المهنية</a:t>
          </a:r>
          <a:endParaRPr lang="en-US" sz="2400" b="1" kern="1200" dirty="0"/>
        </a:p>
      </dsp:txBody>
      <dsp:txXfrm>
        <a:off x="3823763" y="2164956"/>
        <a:ext cx="1299622" cy="1056492"/>
      </dsp:txXfrm>
    </dsp:sp>
    <dsp:sp modelId="{FEE3CCA4-8B29-4BD1-A492-EBA687F3D3DE}">
      <dsp:nvSpPr>
        <dsp:cNvPr id="0" name=""/>
        <dsp:cNvSpPr/>
      </dsp:nvSpPr>
      <dsp:spPr>
        <a:xfrm rot="16200000">
          <a:off x="4249178" y="1706724"/>
          <a:ext cx="448792" cy="30058"/>
        </a:xfrm>
        <a:custGeom>
          <a:avLst/>
          <a:gdLst/>
          <a:ahLst/>
          <a:cxnLst/>
          <a:rect l="0" t="0" r="0" b="0"/>
          <a:pathLst>
            <a:path>
              <a:moveTo>
                <a:pt x="0" y="15029"/>
              </a:moveTo>
              <a:lnTo>
                <a:pt x="448792" y="1502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62355" y="1710534"/>
        <a:ext cx="22439" cy="22439"/>
      </dsp:txXfrm>
    </dsp:sp>
    <dsp:sp modelId="{53C9F3E6-29CD-459D-AD03-079E00CA506B}">
      <dsp:nvSpPr>
        <dsp:cNvPr id="0" name=""/>
        <dsp:cNvSpPr/>
      </dsp:nvSpPr>
      <dsp:spPr>
        <a:xfrm>
          <a:off x="3726522" y="3253"/>
          <a:ext cx="1494104" cy="149410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PEOPLE</a:t>
          </a:r>
          <a:endParaRPr lang="ar-IQ" sz="1500" b="1" kern="1200" dirty="0" smtClean="0"/>
        </a:p>
        <a:p>
          <a:pPr lvl="0" algn="ctr" defTabSz="666750">
            <a:lnSpc>
              <a:spcPct val="90000"/>
            </a:lnSpc>
            <a:spcBef>
              <a:spcPct val="0"/>
            </a:spcBef>
            <a:spcAft>
              <a:spcPct val="35000"/>
            </a:spcAft>
          </a:pPr>
          <a:r>
            <a:rPr lang="ar-IQ" sz="1500" b="1" kern="1200" dirty="0" smtClean="0"/>
            <a:t>الغنصر البشري</a:t>
          </a:r>
          <a:endParaRPr lang="en-US" sz="1500" b="1" kern="1200" dirty="0"/>
        </a:p>
      </dsp:txBody>
      <dsp:txXfrm>
        <a:off x="3945328" y="222059"/>
        <a:ext cx="1056492" cy="1056492"/>
      </dsp:txXfrm>
    </dsp:sp>
    <dsp:sp modelId="{F7225CDB-F70B-4186-B3A2-421A85188C1D}">
      <dsp:nvSpPr>
        <dsp:cNvPr id="0" name=""/>
        <dsp:cNvSpPr/>
      </dsp:nvSpPr>
      <dsp:spPr>
        <a:xfrm rot="20520000">
          <a:off x="5319601" y="2354772"/>
          <a:ext cx="298596" cy="30058"/>
        </a:xfrm>
        <a:custGeom>
          <a:avLst/>
          <a:gdLst/>
          <a:ahLst/>
          <a:cxnLst/>
          <a:rect l="0" t="0" r="0" b="0"/>
          <a:pathLst>
            <a:path>
              <a:moveTo>
                <a:pt x="0" y="15029"/>
              </a:moveTo>
              <a:lnTo>
                <a:pt x="298596" y="1502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61434" y="2362337"/>
        <a:ext cx="14929" cy="14929"/>
      </dsp:txXfrm>
    </dsp:sp>
    <dsp:sp modelId="{11CA57A4-1B2F-4436-AF39-A1A38638C245}">
      <dsp:nvSpPr>
        <dsp:cNvPr id="0" name=""/>
        <dsp:cNvSpPr/>
      </dsp:nvSpPr>
      <dsp:spPr>
        <a:xfrm>
          <a:off x="5574327" y="1345762"/>
          <a:ext cx="1494104" cy="1494104"/>
        </a:xfrm>
        <a:prstGeom prst="ellipse">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bg1"/>
              </a:solidFill>
            </a:rPr>
            <a:t>MATERIALS</a:t>
          </a:r>
          <a:endParaRPr lang="ar-IQ" sz="1500" b="1" kern="1200" dirty="0" smtClean="0">
            <a:solidFill>
              <a:schemeClr val="bg1"/>
            </a:solidFill>
          </a:endParaRPr>
        </a:p>
        <a:p>
          <a:pPr lvl="0" algn="ctr" defTabSz="666750">
            <a:lnSpc>
              <a:spcPct val="90000"/>
            </a:lnSpc>
            <a:spcBef>
              <a:spcPct val="0"/>
            </a:spcBef>
            <a:spcAft>
              <a:spcPct val="35000"/>
            </a:spcAft>
          </a:pPr>
          <a:r>
            <a:rPr lang="ar-IQ" sz="1500" b="1" kern="1200" dirty="0" smtClean="0">
              <a:solidFill>
                <a:schemeClr val="bg1"/>
              </a:solidFill>
            </a:rPr>
            <a:t>مواد العملية الانتاجية </a:t>
          </a:r>
          <a:endParaRPr lang="en-US" sz="1500" b="1" kern="1200" dirty="0">
            <a:solidFill>
              <a:schemeClr val="bg1"/>
            </a:solidFill>
          </a:endParaRPr>
        </a:p>
      </dsp:txBody>
      <dsp:txXfrm>
        <a:off x="5793133" y="1564568"/>
        <a:ext cx="1056492" cy="1056492"/>
      </dsp:txXfrm>
    </dsp:sp>
    <dsp:sp modelId="{43AC6F05-55DA-46F0-8635-1CF37F59BE42}">
      <dsp:nvSpPr>
        <dsp:cNvPr id="0" name=""/>
        <dsp:cNvSpPr/>
      </dsp:nvSpPr>
      <dsp:spPr>
        <a:xfrm rot="3240000">
          <a:off x="4858315" y="3483521"/>
          <a:ext cx="400759" cy="30058"/>
        </a:xfrm>
        <a:custGeom>
          <a:avLst/>
          <a:gdLst/>
          <a:ahLst/>
          <a:cxnLst/>
          <a:rect l="0" t="0" r="0" b="0"/>
          <a:pathLst>
            <a:path>
              <a:moveTo>
                <a:pt x="0" y="15029"/>
              </a:moveTo>
              <a:lnTo>
                <a:pt x="400759" y="1502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48675" y="3488531"/>
        <a:ext cx="20037" cy="20037"/>
      </dsp:txXfrm>
    </dsp:sp>
    <dsp:sp modelId="{B7CBF710-D200-4BF6-8545-6D0DCA844605}">
      <dsp:nvSpPr>
        <dsp:cNvPr id="0" name=""/>
        <dsp:cNvSpPr/>
      </dsp:nvSpPr>
      <dsp:spPr>
        <a:xfrm>
          <a:off x="4868529" y="3517987"/>
          <a:ext cx="1494104" cy="1494104"/>
        </a:xfrm>
        <a:prstGeom prst="ellipse">
          <a:avLst/>
        </a:prstGeom>
        <a:solidFill>
          <a:schemeClr val="accent3">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bg1"/>
              </a:solidFill>
            </a:rPr>
            <a:t>ELEMENT</a:t>
          </a:r>
          <a:endParaRPr lang="ar-IQ" sz="1500" b="1" kern="1200" dirty="0" smtClean="0">
            <a:solidFill>
              <a:schemeClr val="bg1"/>
            </a:solidFill>
          </a:endParaRPr>
        </a:p>
        <a:p>
          <a:pPr lvl="0" algn="ctr" defTabSz="666750">
            <a:lnSpc>
              <a:spcPct val="90000"/>
            </a:lnSpc>
            <a:spcBef>
              <a:spcPct val="0"/>
            </a:spcBef>
            <a:spcAft>
              <a:spcPct val="35000"/>
            </a:spcAft>
          </a:pPr>
          <a:r>
            <a:rPr lang="ar-IQ" sz="1500" b="1" kern="1200" dirty="0" smtClean="0">
              <a:solidFill>
                <a:schemeClr val="bg1"/>
              </a:solidFill>
            </a:rPr>
            <a:t>عناصر اخرى</a:t>
          </a:r>
        </a:p>
        <a:p>
          <a:pPr lvl="0" algn="ctr" defTabSz="666750">
            <a:lnSpc>
              <a:spcPct val="90000"/>
            </a:lnSpc>
            <a:spcBef>
              <a:spcPct val="0"/>
            </a:spcBef>
            <a:spcAft>
              <a:spcPct val="35000"/>
            </a:spcAft>
          </a:pPr>
          <a:endParaRPr lang="en-US" sz="1500" b="1" kern="1200" dirty="0">
            <a:solidFill>
              <a:schemeClr val="bg1"/>
            </a:solidFill>
          </a:endParaRPr>
        </a:p>
      </dsp:txBody>
      <dsp:txXfrm>
        <a:off x="5087335" y="3736793"/>
        <a:ext cx="1056492" cy="1056492"/>
      </dsp:txXfrm>
    </dsp:sp>
    <dsp:sp modelId="{8766A34F-AC51-43BA-931C-876E58FBE5CB}">
      <dsp:nvSpPr>
        <dsp:cNvPr id="0" name=""/>
        <dsp:cNvSpPr/>
      </dsp:nvSpPr>
      <dsp:spPr>
        <a:xfrm rot="7560000">
          <a:off x="3688075" y="3483521"/>
          <a:ext cx="400759" cy="30058"/>
        </a:xfrm>
        <a:custGeom>
          <a:avLst/>
          <a:gdLst/>
          <a:ahLst/>
          <a:cxnLst/>
          <a:rect l="0" t="0" r="0" b="0"/>
          <a:pathLst>
            <a:path>
              <a:moveTo>
                <a:pt x="0" y="15029"/>
              </a:moveTo>
              <a:lnTo>
                <a:pt x="400759" y="1502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878436" y="3488531"/>
        <a:ext cx="20037" cy="20037"/>
      </dsp:txXfrm>
    </dsp:sp>
    <dsp:sp modelId="{22A13445-9550-4FA1-89A0-AC5BF2ADD9A4}">
      <dsp:nvSpPr>
        <dsp:cNvPr id="0" name=""/>
        <dsp:cNvSpPr/>
      </dsp:nvSpPr>
      <dsp:spPr>
        <a:xfrm>
          <a:off x="2584516" y="3517987"/>
          <a:ext cx="1494104" cy="1494104"/>
        </a:xfrm>
        <a:prstGeom prst="ellipse">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SYSTEM</a:t>
          </a:r>
          <a:endParaRPr lang="ar-IQ" sz="1800" b="1" kern="1200" dirty="0" smtClean="0"/>
        </a:p>
        <a:p>
          <a:pPr lvl="0" algn="ctr" defTabSz="800100">
            <a:lnSpc>
              <a:spcPct val="90000"/>
            </a:lnSpc>
            <a:spcBef>
              <a:spcPct val="0"/>
            </a:spcBef>
            <a:spcAft>
              <a:spcPct val="35000"/>
            </a:spcAft>
          </a:pPr>
          <a:r>
            <a:rPr lang="ar-IQ" sz="1800" b="1" kern="1200" dirty="0" smtClean="0"/>
            <a:t>نظم الانتاج والبنى التحتية</a:t>
          </a:r>
          <a:endParaRPr lang="en-US" sz="1800" b="1" kern="1200" dirty="0"/>
        </a:p>
      </dsp:txBody>
      <dsp:txXfrm>
        <a:off x="2803322" y="3736793"/>
        <a:ext cx="1056492" cy="1056492"/>
      </dsp:txXfrm>
    </dsp:sp>
    <dsp:sp modelId="{2E1BCBE7-0F51-49FE-A37D-09BB99850FEC}">
      <dsp:nvSpPr>
        <dsp:cNvPr id="0" name=""/>
        <dsp:cNvSpPr/>
      </dsp:nvSpPr>
      <dsp:spPr>
        <a:xfrm rot="11880000">
          <a:off x="3328951" y="2354772"/>
          <a:ext cx="298596" cy="30058"/>
        </a:xfrm>
        <a:custGeom>
          <a:avLst/>
          <a:gdLst/>
          <a:ahLst/>
          <a:cxnLst/>
          <a:rect l="0" t="0" r="0" b="0"/>
          <a:pathLst>
            <a:path>
              <a:moveTo>
                <a:pt x="0" y="15029"/>
              </a:moveTo>
              <a:lnTo>
                <a:pt x="298596" y="1502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70785" y="2362337"/>
        <a:ext cx="14929" cy="14929"/>
      </dsp:txXfrm>
    </dsp:sp>
    <dsp:sp modelId="{53F35CA7-8D38-484D-8B15-F39D29056B65}">
      <dsp:nvSpPr>
        <dsp:cNvPr id="0" name=""/>
        <dsp:cNvSpPr/>
      </dsp:nvSpPr>
      <dsp:spPr>
        <a:xfrm>
          <a:off x="1878718" y="1345762"/>
          <a:ext cx="1494104" cy="1494104"/>
        </a:xfrm>
        <a:prstGeom prst="ellipse">
          <a:avLst/>
        </a:prstGeom>
        <a:solidFill>
          <a:schemeClr val="accent6">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a:p>
      </dsp:txBody>
      <dsp:txXfrm>
        <a:off x="2097524" y="1564568"/>
        <a:ext cx="1056492" cy="105649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EFE4A-D4FC-42E2-81F4-756044B392C7}"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CC6691-CAB2-49C7-9000-35CBBF91EA75}" type="slidenum">
              <a:rPr lang="en-US" smtClean="0"/>
              <a:t>‹#›</a:t>
            </a:fld>
            <a:endParaRPr lang="en-US"/>
          </a:p>
        </p:txBody>
      </p:sp>
    </p:spTree>
    <p:extLst>
      <p:ext uri="{BB962C8B-B14F-4D97-AF65-F5344CB8AC3E}">
        <p14:creationId xmlns:p14="http://schemas.microsoft.com/office/powerpoint/2010/main" val="3331111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CC6691-CAB2-49C7-9000-35CBBF91EA75}" type="slidenum">
              <a:rPr lang="en-US" smtClean="0"/>
              <a:t>2</a:t>
            </a:fld>
            <a:endParaRPr lang="en-US"/>
          </a:p>
        </p:txBody>
      </p:sp>
    </p:spTree>
    <p:extLst>
      <p:ext uri="{BB962C8B-B14F-4D97-AF65-F5344CB8AC3E}">
        <p14:creationId xmlns:p14="http://schemas.microsoft.com/office/powerpoint/2010/main" val="477203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348785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CB4DD-84C3-426D-8F18-5FB236A03065}"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2406535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1321345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5253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3715729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4175857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55698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1750075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141548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311030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304763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BCB4DD-84C3-426D-8F18-5FB236A03065}"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3264653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BCB4DD-84C3-426D-8F18-5FB236A03065}"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1609151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22679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416105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BBCB4DD-84C3-426D-8F18-5FB236A03065}" type="datetimeFigureOut">
              <a:rPr lang="en-US" smtClean="0"/>
              <a:t>10/31/2023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62423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CB4DD-84C3-426D-8F18-5FB236A03065}"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20DBB-CC14-4407-BD65-0B4F2AEF21F7}" type="slidenum">
              <a:rPr lang="en-US" smtClean="0"/>
              <a:t>‹#›</a:t>
            </a:fld>
            <a:endParaRPr lang="en-US"/>
          </a:p>
        </p:txBody>
      </p:sp>
    </p:spTree>
    <p:extLst>
      <p:ext uri="{BB962C8B-B14F-4D97-AF65-F5344CB8AC3E}">
        <p14:creationId xmlns:p14="http://schemas.microsoft.com/office/powerpoint/2010/main" val="1160682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BBCB4DD-84C3-426D-8F18-5FB236A03065}" type="datetimeFigureOut">
              <a:rPr lang="en-US" smtClean="0"/>
              <a:t>10/31/2023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0520DBB-CC14-4407-BD65-0B4F2AEF21F7}" type="slidenum">
              <a:rPr lang="en-US" smtClean="0"/>
              <a:t>‹#›</a:t>
            </a:fld>
            <a:endParaRPr lang="en-US"/>
          </a:p>
        </p:txBody>
      </p:sp>
    </p:spTree>
    <p:extLst>
      <p:ext uri="{BB962C8B-B14F-4D97-AF65-F5344CB8AC3E}">
        <p14:creationId xmlns:p14="http://schemas.microsoft.com/office/powerpoint/2010/main" val="10710763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9%85%D8%B9%D8%AF%D8%A7%D8%AA_%D8%A7%D9%84%D9%88%D9%82%D8%A7%D9%8A%D8%A9_%D8%A7%D9%84%D8%B4%D8%AE%D8%B5%D9%8A%D8%A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2138082"/>
          </a:xfrm>
        </p:spPr>
        <p:txBody>
          <a:bodyPr/>
          <a:lstStyle/>
          <a:p>
            <a:pPr algn="r"/>
            <a:r>
              <a:rPr lang="ar-IQ" b="1" dirty="0" smtClean="0"/>
              <a:t>جامعة بغداد</a:t>
            </a:r>
            <a:br>
              <a:rPr lang="ar-IQ" b="1" dirty="0" smtClean="0"/>
            </a:br>
            <a:r>
              <a:rPr lang="ar-IQ" b="1" dirty="0" smtClean="0"/>
              <a:t>كلية الادارة والاقتصاد</a:t>
            </a:r>
            <a:br>
              <a:rPr lang="ar-IQ" b="1" dirty="0" smtClean="0"/>
            </a:br>
            <a:r>
              <a:rPr lang="ar-IQ" b="1" dirty="0" smtClean="0"/>
              <a:t>قسم ادارة الاعمال</a:t>
            </a:r>
            <a:endParaRPr lang="en-US" b="1" dirty="0"/>
          </a:p>
        </p:txBody>
      </p:sp>
      <p:sp>
        <p:nvSpPr>
          <p:cNvPr id="3" name="Content Placeholder 2"/>
          <p:cNvSpPr>
            <a:spLocks noGrp="1"/>
          </p:cNvSpPr>
          <p:nvPr>
            <p:ph idx="1"/>
          </p:nvPr>
        </p:nvSpPr>
        <p:spPr>
          <a:xfrm>
            <a:off x="1103312" y="2923309"/>
            <a:ext cx="8946541" cy="3325090"/>
          </a:xfrm>
        </p:spPr>
        <p:txBody>
          <a:bodyPr>
            <a:normAutofit lnSpcReduction="10000"/>
          </a:bodyPr>
          <a:lstStyle/>
          <a:p>
            <a:pPr marL="0" indent="0" algn="ctr">
              <a:buNone/>
            </a:pPr>
            <a:r>
              <a:rPr lang="ar-IQ" sz="6000" b="1" dirty="0">
                <a:solidFill>
                  <a:srgbClr val="FFFF00"/>
                </a:solidFill>
              </a:rPr>
              <a:t> </a:t>
            </a:r>
            <a:r>
              <a:rPr lang="ar-IQ" sz="4800" b="1" dirty="0" smtClean="0">
                <a:solidFill>
                  <a:srgbClr val="FFFF00"/>
                </a:solidFill>
              </a:rPr>
              <a:t>ادارة سلاسل التجهيز</a:t>
            </a:r>
          </a:p>
          <a:p>
            <a:pPr marL="0" indent="0" algn="ctr">
              <a:buNone/>
            </a:pPr>
            <a:r>
              <a:rPr lang="ar-IQ" sz="4800" b="1" dirty="0" smtClean="0">
                <a:solidFill>
                  <a:srgbClr val="00B0F0"/>
                </a:solidFill>
              </a:rPr>
              <a:t>المحاضرة العاشرة</a:t>
            </a:r>
          </a:p>
          <a:p>
            <a:pPr marL="0" indent="0" algn="ctr">
              <a:buNone/>
            </a:pPr>
            <a:r>
              <a:rPr lang="ar-SA" sz="5200" b="1" dirty="0">
                <a:solidFill>
                  <a:srgbClr val="FFFF00"/>
                </a:solidFill>
              </a:rPr>
              <a:t>سبل قياس السلامة المهنية</a:t>
            </a:r>
            <a:endParaRPr lang="ar-IQ" sz="5200" b="1" dirty="0" smtClean="0">
              <a:solidFill>
                <a:srgbClr val="FFFF00"/>
              </a:solidFill>
            </a:endParaRPr>
          </a:p>
          <a:p>
            <a:pPr marL="0" indent="0" algn="ctr">
              <a:buNone/>
            </a:pPr>
            <a:r>
              <a:rPr lang="ar-IQ" sz="3600" b="1" dirty="0" smtClean="0"/>
              <a:t>ا.م. أميرة شكر ولي البياتي</a:t>
            </a:r>
            <a:endParaRPr 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spTree>
    <p:extLst>
      <p:ext uri="{BB962C8B-B14F-4D97-AF65-F5344CB8AC3E}">
        <p14:creationId xmlns:p14="http://schemas.microsoft.com/office/powerpoint/2010/main" val="138085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smtClean="0">
                <a:solidFill>
                  <a:srgbClr val="FFFF00"/>
                </a:solidFill>
              </a:rPr>
              <a:t>احترافية اطفاء الحرائق</a:t>
            </a:r>
            <a:r>
              <a:rPr lang="ar-IQ" dirty="0" smtClean="0"/>
              <a:t/>
            </a:r>
            <a:br>
              <a:rPr lang="ar-IQ" dirty="0" smtClean="0"/>
            </a:br>
            <a:r>
              <a:rPr lang="ar-IQ" sz="2800" dirty="0" smtClean="0"/>
              <a:t> لمنع حدوث التباس من قبل  مخمد الحريق</a:t>
            </a:r>
            <a:endParaRPr lang="en-US" sz="2800" dirty="0"/>
          </a:p>
        </p:txBody>
      </p:sp>
      <p:sp>
        <p:nvSpPr>
          <p:cNvPr id="3" name="Text Placeholder 2"/>
          <p:cNvSpPr>
            <a:spLocks noGrp="1"/>
          </p:cNvSpPr>
          <p:nvPr>
            <p:ph type="body" idx="1"/>
          </p:nvPr>
        </p:nvSpPr>
        <p:spPr>
          <a:xfrm>
            <a:off x="3684896" y="1598209"/>
            <a:ext cx="3186353" cy="784568"/>
          </a:xfrm>
        </p:spPr>
        <p:txBody>
          <a:bodyPr/>
          <a:lstStyle/>
          <a:p>
            <a:pPr algn="ctr" rtl="1"/>
            <a:r>
              <a:rPr lang="ar-IQ" dirty="0"/>
              <a:t> </a:t>
            </a:r>
            <a:r>
              <a:rPr lang="ar-IQ" b="1" dirty="0" smtClean="0"/>
              <a:t>  مطفاءة بودرة لاطفاء </a:t>
            </a:r>
          </a:p>
          <a:p>
            <a:pPr algn="ctr" rtl="1"/>
            <a:r>
              <a:rPr lang="ar-IQ" b="1" dirty="0" smtClean="0">
                <a:solidFill>
                  <a:srgbClr val="FF0000"/>
                </a:solidFill>
              </a:rPr>
              <a:t>كل انواع الحريق</a:t>
            </a:r>
            <a:endParaRPr lang="en-US" b="1" dirty="0">
              <a:solidFill>
                <a:srgbClr val="FF0000"/>
              </a:solidFill>
            </a:endParaRPr>
          </a:p>
        </p:txBody>
      </p:sp>
      <p:sp>
        <p:nvSpPr>
          <p:cNvPr id="5" name="Text Placeholder 4"/>
          <p:cNvSpPr>
            <a:spLocks noGrp="1"/>
          </p:cNvSpPr>
          <p:nvPr>
            <p:ph type="body" sz="quarter" idx="3"/>
          </p:nvPr>
        </p:nvSpPr>
        <p:spPr>
          <a:xfrm>
            <a:off x="6659313" y="1637731"/>
            <a:ext cx="3391521" cy="809021"/>
          </a:xfrm>
        </p:spPr>
        <p:txBody>
          <a:bodyPr/>
          <a:lstStyle/>
          <a:p>
            <a:pPr algn="r" rtl="1"/>
            <a:r>
              <a:rPr lang="ar-IQ" b="1" dirty="0" smtClean="0"/>
              <a:t>مطفاءة رغوة  لاطفاء كل انواع الحريق </a:t>
            </a:r>
            <a:r>
              <a:rPr lang="ar-IQ" b="1" dirty="0" smtClean="0">
                <a:solidFill>
                  <a:srgbClr val="FF0000"/>
                </a:solidFill>
              </a:rPr>
              <a:t>عدا الكهربائي</a:t>
            </a:r>
            <a:endParaRPr lang="en-US" b="1" dirty="0">
              <a:solidFill>
                <a:srgbClr val="FF0000"/>
              </a:solidFill>
            </a:endParaRPr>
          </a:p>
        </p:txBody>
      </p:sp>
      <p:sp>
        <p:nvSpPr>
          <p:cNvPr id="10" name="TextBox 9"/>
          <p:cNvSpPr txBox="1"/>
          <p:nvPr/>
        </p:nvSpPr>
        <p:spPr>
          <a:xfrm>
            <a:off x="784348" y="1182448"/>
            <a:ext cx="2688610" cy="1200329"/>
          </a:xfrm>
          <a:prstGeom prst="rect">
            <a:avLst/>
          </a:prstGeom>
          <a:noFill/>
        </p:spPr>
        <p:txBody>
          <a:bodyPr wrap="square" rtlCol="0">
            <a:spAutoFit/>
          </a:bodyPr>
          <a:lstStyle/>
          <a:p>
            <a:pPr algn="ctr"/>
            <a:r>
              <a:rPr lang="ar-IQ" sz="2400" b="1" dirty="0" smtClean="0">
                <a:solidFill>
                  <a:schemeClr val="bg2">
                    <a:lumMod val="40000"/>
                    <a:lumOff val="60000"/>
                  </a:schemeClr>
                </a:solidFill>
              </a:rPr>
              <a:t>بطانية  الحريق </a:t>
            </a:r>
            <a:endParaRPr lang="ar-IQ" sz="2400" b="1" dirty="0"/>
          </a:p>
          <a:p>
            <a:pPr algn="ctr"/>
            <a:r>
              <a:rPr lang="ar-IQ" sz="2400" b="1" dirty="0" smtClean="0"/>
              <a:t>لف  وعزل الاجسام المحترقة </a:t>
            </a:r>
            <a:endParaRPr lang="en-US" sz="2400" b="1"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10"/>
            <a:ext cx="1211284" cy="1517522"/>
          </a:xfrm>
          <a:prstGeom prst="rect">
            <a:avLst/>
          </a:prstGeom>
        </p:spPr>
      </p:pic>
      <p:sp>
        <p:nvSpPr>
          <p:cNvPr id="4" name="Content Placeholder 3"/>
          <p:cNvSpPr>
            <a:spLocks noGrp="1"/>
          </p:cNvSpPr>
          <p:nvPr>
            <p:ph sz="half" idx="2"/>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1191620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32737"/>
          </a:xfrm>
        </p:spPr>
        <p:txBody>
          <a:bodyPr/>
          <a:lstStyle/>
          <a:p>
            <a:pPr algn="r" rtl="1"/>
            <a:r>
              <a:rPr lang="ar-IQ" b="1" dirty="0" smtClean="0">
                <a:solidFill>
                  <a:srgbClr val="FFC000"/>
                </a:solidFill>
              </a:rPr>
              <a:t>خطوات السلامة المهنية</a:t>
            </a:r>
            <a:endParaRPr lang="en-US" b="1" dirty="0">
              <a:solidFill>
                <a:srgbClr val="FFC000"/>
              </a:solidFill>
            </a:endParaRPr>
          </a:p>
        </p:txBody>
      </p:sp>
      <p:sp>
        <p:nvSpPr>
          <p:cNvPr id="3" name="Content Placeholder 2"/>
          <p:cNvSpPr>
            <a:spLocks noGrp="1"/>
          </p:cNvSpPr>
          <p:nvPr>
            <p:ph idx="1"/>
          </p:nvPr>
        </p:nvSpPr>
        <p:spPr>
          <a:xfrm>
            <a:off x="1103312" y="1219200"/>
            <a:ext cx="8946541" cy="5029199"/>
          </a:xfrm>
        </p:spPr>
        <p:txBody>
          <a:bodyPr/>
          <a:lstStyle/>
          <a:p>
            <a:pPr lvl="0" algn="r" rtl="1">
              <a:buFont typeface="Wingdings" panose="05000000000000000000" pitchFamily="2" charset="2"/>
              <a:buChar char="Ø"/>
            </a:pPr>
            <a:r>
              <a:rPr lang="ar-SA" b="1" dirty="0" smtClean="0">
                <a:solidFill>
                  <a:srgbClr val="FFFF00"/>
                </a:solidFill>
              </a:rPr>
              <a:t>ضرورة استخدام </a:t>
            </a:r>
            <a:r>
              <a:rPr lang="ar-SA" b="1" u="sng" dirty="0" smtClean="0">
                <a:solidFill>
                  <a:srgbClr val="FFFF00"/>
                </a:solidFill>
                <a:hlinkClick r:id="rId3" tooltip="معدات الوقاية الشخصية"/>
              </a:rPr>
              <a:t>معدات الوقاية والسلامة الشخصية</a:t>
            </a:r>
            <a:r>
              <a:rPr lang="en-US" b="1" dirty="0" smtClean="0">
                <a:solidFill>
                  <a:srgbClr val="FFFF00"/>
                </a:solidFill>
              </a:rPr>
              <a:t> </a:t>
            </a:r>
            <a:r>
              <a:rPr lang="ar-SA" b="1" dirty="0" smtClean="0">
                <a:solidFill>
                  <a:srgbClr val="FFFF00"/>
                </a:solidFill>
              </a:rPr>
              <a:t>أثناء العمل وعدم الاستهانة بأهميتها</a:t>
            </a:r>
            <a:r>
              <a:rPr lang="en-US" b="1" dirty="0" smtClean="0">
                <a:solidFill>
                  <a:srgbClr val="FFFF00"/>
                </a:solidFill>
              </a:rPr>
              <a:t>.</a:t>
            </a:r>
          </a:p>
          <a:p>
            <a:pPr lvl="0" algn="r" rtl="1">
              <a:buFont typeface="Wingdings" panose="05000000000000000000" pitchFamily="2" charset="2"/>
              <a:buChar char="Ø"/>
            </a:pPr>
            <a:r>
              <a:rPr lang="ar-SA" b="1" dirty="0" smtClean="0"/>
              <a:t>ضرورة توفير صندوق إسعافات أولية في مواقع العمل من اجل التعامل مع الإصابات البسيطة وبصورة سريعة</a:t>
            </a:r>
            <a:r>
              <a:rPr lang="en-US" b="1" dirty="0" smtClean="0"/>
              <a:t>.</a:t>
            </a:r>
          </a:p>
          <a:p>
            <a:pPr lvl="0" algn="r" rtl="1">
              <a:buFont typeface="Wingdings" panose="05000000000000000000" pitchFamily="2" charset="2"/>
              <a:buChar char="Ø"/>
            </a:pPr>
            <a:r>
              <a:rPr lang="ar-SA" b="1" dirty="0" smtClean="0">
                <a:solidFill>
                  <a:srgbClr val="FFFF00"/>
                </a:solidFill>
              </a:rPr>
              <a:t>ضرورة حفظ المواد الكيماوية والمواد القابلة للاشتعال بعيداً عن أماكن تجمع العمال باعتبارها مصدر خطر حقيقي على المصانع والمنشآت والعاملين فيها</a:t>
            </a:r>
            <a:r>
              <a:rPr lang="en-US" b="1" dirty="0" smtClean="0">
                <a:solidFill>
                  <a:srgbClr val="FFFF00"/>
                </a:solidFill>
              </a:rPr>
              <a:t>.</a:t>
            </a:r>
            <a:endParaRPr lang="ar-IQ" b="1" dirty="0" smtClean="0">
              <a:solidFill>
                <a:srgbClr val="FFFF00"/>
              </a:solidFill>
            </a:endParaRPr>
          </a:p>
          <a:p>
            <a:pPr lvl="0" algn="r" rtl="1">
              <a:buFont typeface="Wingdings" panose="05000000000000000000" pitchFamily="2" charset="2"/>
              <a:buChar char="Ø"/>
            </a:pPr>
            <a:r>
              <a:rPr lang="ar-SA" b="1" dirty="0"/>
              <a:t>ضرورة تفعيل مفهوم السلامة المهنية داخل المصانع </a:t>
            </a:r>
            <a:r>
              <a:rPr lang="ar-SA" b="1" dirty="0" smtClean="0"/>
              <a:t>والمنشآت</a:t>
            </a:r>
            <a:endParaRPr lang="ar-IQ" b="1" dirty="0" smtClean="0"/>
          </a:p>
          <a:p>
            <a:pPr lvl="0" algn="r" rtl="1">
              <a:buFont typeface="Wingdings" panose="05000000000000000000" pitchFamily="2" charset="2"/>
              <a:buChar char="Ø"/>
            </a:pPr>
            <a:r>
              <a:rPr lang="ar-SA" b="1" dirty="0">
                <a:solidFill>
                  <a:srgbClr val="FFFF00"/>
                </a:solidFill>
              </a:rPr>
              <a:t>ضرورة التركيز على رفع مدى جاهزية العاملين في المصانع والمنشآت وذلك بتنفيذ التمارين التي من شأنها إكسابهم الخبرات الكافية بكيفية الإخلاء والتعامل مع الحوادث حال وقوعها</a:t>
            </a:r>
            <a:r>
              <a:rPr lang="en-US" b="1" dirty="0">
                <a:solidFill>
                  <a:srgbClr val="FFFF00"/>
                </a:solidFill>
              </a:rPr>
              <a:t>.</a:t>
            </a:r>
          </a:p>
          <a:p>
            <a:pPr algn="r" rtl="1">
              <a:buFont typeface="Wingdings" panose="05000000000000000000" pitchFamily="2" charset="2"/>
              <a:buChar char="Ø"/>
            </a:pPr>
            <a:r>
              <a:rPr lang="ar-SA" b="1" dirty="0"/>
              <a:t>ضرورة إدامة التنسيق بين أصحاب المصانع أو القائمين عليها مع جهاز الدفاع المدني للسلامة والصحة المهنية والجهات المعنية بهذا الشان وذلك بعقد دورات </a:t>
            </a:r>
            <a:r>
              <a:rPr lang="ar-SA" b="1" dirty="0" smtClean="0"/>
              <a:t>للمشرفي</a:t>
            </a:r>
            <a:endParaRPr lang="ar-IQ" b="1" dirty="0" smtClean="0"/>
          </a:p>
          <a:p>
            <a:pPr algn="r" rtl="1">
              <a:buFont typeface="Wingdings" panose="05000000000000000000" pitchFamily="2" charset="2"/>
              <a:buChar char="Ø"/>
            </a:pPr>
            <a:r>
              <a:rPr lang="ar-SA" b="1" dirty="0">
                <a:solidFill>
                  <a:srgbClr val="FFFF00"/>
                </a:solidFill>
              </a:rPr>
              <a:t>ضرورة العمل على إصدار المطويات والبوسترات والملصقات بشكل دوري ومواكبة التطورات التي تطرأ على بيئة العمل في مجال السلامة العامة </a:t>
            </a:r>
            <a:r>
              <a:rPr lang="ar-SA" b="1" dirty="0" smtClean="0">
                <a:solidFill>
                  <a:srgbClr val="FFFF00"/>
                </a:solidFill>
              </a:rPr>
              <a:t>ن </a:t>
            </a:r>
            <a:r>
              <a:rPr lang="ar-SA" b="1" dirty="0">
                <a:solidFill>
                  <a:srgbClr val="FFFF00"/>
                </a:solidFill>
              </a:rPr>
              <a:t>على العمل والعاملين </a:t>
            </a:r>
            <a:endParaRPr lang="en-US" b="1" dirty="0">
              <a:solidFill>
                <a:srgbClr val="FFFF00"/>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45" y="120210"/>
            <a:ext cx="1773382" cy="1639318"/>
          </a:xfrm>
          <a:prstGeom prst="rect">
            <a:avLst/>
          </a:prstGeom>
        </p:spPr>
      </p:pic>
    </p:spTree>
    <p:extLst>
      <p:ext uri="{BB962C8B-B14F-4D97-AF65-F5344CB8AC3E}">
        <p14:creationId xmlns:p14="http://schemas.microsoft.com/office/powerpoint/2010/main" val="235868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اسباب حوادث العمل</a:t>
            </a:r>
            <a:endParaRPr lang="en-US" dirty="0"/>
          </a:p>
        </p:txBody>
      </p:sp>
      <p:graphicFrame>
        <p:nvGraphicFramePr>
          <p:cNvPr id="9" name="Content Placeholder 8"/>
          <p:cNvGraphicFramePr>
            <a:graphicFrameLocks noGrp="1"/>
          </p:cNvGraphicFramePr>
          <p:nvPr>
            <p:ph idx="1"/>
            <p:extLst/>
          </p:nvPr>
        </p:nvGraphicFramePr>
        <p:xfrm>
          <a:off x="1103313" y="1260764"/>
          <a:ext cx="8947150" cy="4987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45" y="120209"/>
            <a:ext cx="2495372" cy="1733039"/>
          </a:xfrm>
          <a:prstGeom prst="rect">
            <a:avLst/>
          </a:prstGeom>
        </p:spPr>
      </p:pic>
    </p:spTree>
    <p:extLst>
      <p:ext uri="{BB962C8B-B14F-4D97-AF65-F5344CB8AC3E}">
        <p14:creationId xmlns:p14="http://schemas.microsoft.com/office/powerpoint/2010/main" val="2909847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4400" b="1" dirty="0" smtClean="0">
                <a:solidFill>
                  <a:srgbClr val="FFC000"/>
                </a:solidFill>
              </a:rPr>
              <a:t>اهداف اجراءات الصحة والسلامة المهنية</a:t>
            </a:r>
            <a:endParaRPr lang="en-US" sz="4400" b="1" dirty="0">
              <a:solidFill>
                <a:srgbClr val="FFC000"/>
              </a:solidFill>
            </a:endParaRPr>
          </a:p>
        </p:txBody>
      </p:sp>
      <p:graphicFrame>
        <p:nvGraphicFramePr>
          <p:cNvPr id="8" name="Content Placeholder 7"/>
          <p:cNvGraphicFramePr>
            <a:graphicFrameLocks noGrp="1"/>
          </p:cNvGraphicFramePr>
          <p:nvPr>
            <p:ph idx="1"/>
            <p:extLst/>
          </p:nvPr>
        </p:nvGraphicFramePr>
        <p:xfrm>
          <a:off x="1103313" y="1233055"/>
          <a:ext cx="8947150" cy="5015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3477491" y="3588327"/>
            <a:ext cx="955964" cy="471055"/>
          </a:xfrm>
          <a:prstGeom prst="rect">
            <a:avLst/>
          </a:prstGeom>
          <a:noFill/>
        </p:spPr>
        <p:txBody>
          <a:bodyPr wrap="square" rtlCol="0">
            <a:spAutoFit/>
          </a:bodyPr>
          <a:lstStyle/>
          <a:p>
            <a:endParaRPr lang="en-US" dirty="0"/>
          </a:p>
        </p:txBody>
      </p:sp>
      <p:sp>
        <p:nvSpPr>
          <p:cNvPr id="10" name="TextBox 9"/>
          <p:cNvSpPr txBox="1"/>
          <p:nvPr/>
        </p:nvSpPr>
        <p:spPr>
          <a:xfrm>
            <a:off x="2985654" y="2967326"/>
            <a:ext cx="1939637" cy="461665"/>
          </a:xfrm>
          <a:prstGeom prst="rect">
            <a:avLst/>
          </a:prstGeom>
          <a:noFill/>
        </p:spPr>
        <p:txBody>
          <a:bodyPr wrap="square" rtlCol="0">
            <a:spAutoFit/>
          </a:bodyPr>
          <a:lstStyle/>
          <a:p>
            <a:r>
              <a:rPr lang="en-US" sz="1200" b="1" dirty="0" smtClean="0">
                <a:solidFill>
                  <a:schemeClr val="bg1"/>
                </a:solidFill>
              </a:rPr>
              <a:t>ENIVRPNMENT</a:t>
            </a:r>
            <a:endParaRPr lang="ar-IQ" sz="1200" b="1" dirty="0" smtClean="0">
              <a:solidFill>
                <a:schemeClr val="bg1"/>
              </a:solidFill>
            </a:endParaRPr>
          </a:p>
          <a:p>
            <a:r>
              <a:rPr lang="ar-IQ" sz="1200" b="1" dirty="0" smtClean="0">
                <a:solidFill>
                  <a:schemeClr val="bg1"/>
                </a:solidFill>
              </a:rPr>
              <a:t>البيئةالداخلية والخارجية</a:t>
            </a:r>
            <a:endParaRPr lang="en-US" sz="1200" b="1" dirty="0">
              <a:solidFill>
                <a:schemeClr val="bg1"/>
              </a:solidFill>
            </a:endParaRP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45" y="120209"/>
            <a:ext cx="2495372" cy="1733039"/>
          </a:xfrm>
          <a:prstGeom prst="rect">
            <a:avLst/>
          </a:prstGeom>
        </p:spPr>
      </p:pic>
    </p:spTree>
    <p:extLst>
      <p:ext uri="{BB962C8B-B14F-4D97-AF65-F5344CB8AC3E}">
        <p14:creationId xmlns:p14="http://schemas.microsoft.com/office/powerpoint/2010/main" val="214467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smtClean="0">
                <a:solidFill>
                  <a:schemeClr val="tx1"/>
                </a:solidFill>
              </a:rPr>
              <a:t/>
            </a:r>
            <a:br>
              <a:rPr lang="ar-IQ" b="1" dirty="0" smtClean="0">
                <a:solidFill>
                  <a:schemeClr val="tx1"/>
                </a:solidFill>
              </a:rPr>
            </a:br>
            <a:r>
              <a:rPr lang="ar-IQ" sz="4000" b="1" dirty="0">
                <a:solidFill>
                  <a:srgbClr val="FFC000"/>
                </a:solidFill>
              </a:rPr>
              <a:t>اهداف اجراءات الصحة والسلامة المهنية</a:t>
            </a:r>
            <a:endParaRPr lang="en-US" b="1" dirty="0">
              <a:solidFill>
                <a:srgbClr val="92D050"/>
              </a:solidFill>
            </a:endParaRPr>
          </a:p>
        </p:txBody>
      </p:sp>
      <p:sp>
        <p:nvSpPr>
          <p:cNvPr id="7" name="Content Placeholder 6"/>
          <p:cNvSpPr>
            <a:spLocks noGrp="1"/>
          </p:cNvSpPr>
          <p:nvPr>
            <p:ph idx="1"/>
          </p:nvPr>
        </p:nvSpPr>
        <p:spPr/>
        <p:txBody>
          <a:bodyPr>
            <a:normAutofit/>
          </a:bodyPr>
          <a:lstStyle/>
          <a:p>
            <a:pPr algn="r" rtl="1">
              <a:buFont typeface="Wingdings" panose="05000000000000000000" pitchFamily="2" charset="2"/>
              <a:buChar char="Ø"/>
            </a:pPr>
            <a:r>
              <a:rPr lang="ar-IQ" sz="2800" b="1" dirty="0">
                <a:solidFill>
                  <a:srgbClr val="FFFF00"/>
                </a:solidFill>
              </a:rPr>
              <a:t>حماية العناصر البشرية </a:t>
            </a:r>
            <a:r>
              <a:rPr lang="ar-IQ" sz="2800" dirty="0"/>
              <a:t>من الأضرار الناتجة عن مخاطر العمل و ظروف بيئة </a:t>
            </a:r>
            <a:r>
              <a:rPr lang="ar-IQ" sz="2800" dirty="0" smtClean="0"/>
              <a:t>العمل  </a:t>
            </a:r>
          </a:p>
          <a:p>
            <a:pPr algn="r" rtl="1">
              <a:buFont typeface="Wingdings" panose="05000000000000000000" pitchFamily="2" charset="2"/>
              <a:buChar char="Ø"/>
            </a:pPr>
            <a:r>
              <a:rPr lang="ar-IQ" sz="2800" b="1" dirty="0" smtClean="0">
                <a:solidFill>
                  <a:srgbClr val="FFFF00"/>
                </a:solidFill>
              </a:rPr>
              <a:t>حماية </a:t>
            </a:r>
            <a:r>
              <a:rPr lang="ar-IQ" sz="2800" b="1" dirty="0">
                <a:solidFill>
                  <a:srgbClr val="FFFF00"/>
                </a:solidFill>
              </a:rPr>
              <a:t>عناصر الإنتاج </a:t>
            </a:r>
            <a:r>
              <a:rPr lang="ar-IQ" sz="2800" dirty="0"/>
              <a:t>من التلف والضياع نتيجة حوادث </a:t>
            </a:r>
            <a:r>
              <a:rPr lang="ar-IQ" sz="2800" dirty="0" smtClean="0"/>
              <a:t>العمل</a:t>
            </a:r>
          </a:p>
          <a:p>
            <a:pPr algn="r" rtl="1">
              <a:buFont typeface="Wingdings" panose="05000000000000000000" pitchFamily="2" charset="2"/>
              <a:buChar char="Ø"/>
            </a:pPr>
            <a:r>
              <a:rPr lang="ar-IQ" sz="2800" b="1" dirty="0">
                <a:solidFill>
                  <a:srgbClr val="FFFF00"/>
                </a:solidFill>
              </a:rPr>
              <a:t>خفيض كلفة </a:t>
            </a:r>
            <a:r>
              <a:rPr lang="ar-IQ" sz="2800" dirty="0"/>
              <a:t>الإنتاج </a:t>
            </a:r>
            <a:r>
              <a:rPr lang="ar-IQ" sz="2800" dirty="0" smtClean="0"/>
              <a:t>نتيجة دفع التعويضات عند </a:t>
            </a:r>
            <a:r>
              <a:rPr lang="ar-IQ" sz="2800" dirty="0"/>
              <a:t>وقوع حوادث العمل </a:t>
            </a:r>
            <a:r>
              <a:rPr lang="ar-IQ" sz="2800" dirty="0" smtClean="0"/>
              <a:t> و </a:t>
            </a:r>
            <a:r>
              <a:rPr lang="ar-IQ" sz="2800" b="1" dirty="0">
                <a:solidFill>
                  <a:srgbClr val="FFFF00"/>
                </a:solidFill>
              </a:rPr>
              <a:t>مصاريف علاج و نقل و إصلاح و استبدال </a:t>
            </a:r>
            <a:r>
              <a:rPr lang="ar-IQ" sz="2800" dirty="0"/>
              <a:t>المعدات و الأجهزة أو المنشآت التي تتعرض للتلف و </a:t>
            </a:r>
            <a:r>
              <a:rPr lang="ar-IQ" sz="2800" dirty="0" smtClean="0"/>
              <a:t>الدمار</a:t>
            </a:r>
          </a:p>
          <a:p>
            <a:pPr algn="r" rtl="1">
              <a:buFont typeface="Wingdings" panose="05000000000000000000" pitchFamily="2" charset="2"/>
              <a:buChar char="Ø"/>
            </a:pPr>
            <a:r>
              <a:rPr lang="ar-IQ" sz="2800" b="1" dirty="0">
                <a:solidFill>
                  <a:srgbClr val="FFFF00"/>
                </a:solidFill>
              </a:rPr>
              <a:t>تخفيض النفقات المتعلقة </a:t>
            </a:r>
            <a:r>
              <a:rPr lang="ar-IQ" sz="2800" dirty="0"/>
              <a:t>بوقت العمل الضائع نتيجة حدوث إصابات العمل </a:t>
            </a:r>
            <a:r>
              <a:rPr lang="ar-IQ" sz="2800" dirty="0" smtClean="0"/>
              <a:t>و </a:t>
            </a:r>
            <a:r>
              <a:rPr lang="ar-IQ" sz="2800" dirty="0"/>
              <a:t>التي تترتب </a:t>
            </a:r>
            <a:r>
              <a:rPr lang="ar-IQ" sz="2800" dirty="0" smtClean="0"/>
              <a:t>عليها   </a:t>
            </a:r>
            <a:r>
              <a:rPr lang="ar-IQ" sz="2800" b="1" dirty="0">
                <a:solidFill>
                  <a:srgbClr val="FFFF00"/>
                </a:solidFill>
              </a:rPr>
              <a:t>تأخير في مواعيد العمل و التسليم </a:t>
            </a:r>
            <a:r>
              <a:rPr lang="ar-IQ" sz="2800" b="1" dirty="0" smtClean="0">
                <a:solidFill>
                  <a:srgbClr val="FFFF00"/>
                </a:solidFill>
              </a:rPr>
              <a:t> وفقدان الزبائن</a:t>
            </a:r>
            <a:r>
              <a:rPr lang="ar-IQ" sz="2800" dirty="0" smtClean="0"/>
              <a:t>.</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1733039"/>
          </a:xfrm>
          <a:prstGeom prst="rect">
            <a:avLst/>
          </a:prstGeom>
        </p:spPr>
      </p:pic>
    </p:spTree>
    <p:extLst>
      <p:ext uri="{BB962C8B-B14F-4D97-AF65-F5344CB8AC3E}">
        <p14:creationId xmlns:p14="http://schemas.microsoft.com/office/powerpoint/2010/main" val="613254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8882"/>
          </a:xfrm>
        </p:spPr>
        <p:txBody>
          <a:bodyPr/>
          <a:lstStyle/>
          <a:p>
            <a:pPr algn="r" rtl="1"/>
            <a:r>
              <a:rPr lang="ar-SA" b="1" dirty="0">
                <a:solidFill>
                  <a:srgbClr val="FFC000"/>
                </a:solidFill>
              </a:rPr>
              <a:t>سبل قياس السلامة المهنية</a:t>
            </a:r>
            <a:endParaRPr lang="en-US" dirty="0">
              <a:solidFill>
                <a:srgbClr val="FFC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03312" y="1371600"/>
                <a:ext cx="8946541" cy="4876799"/>
              </a:xfrm>
            </p:spPr>
            <p:txBody>
              <a:bodyPr/>
              <a:lstStyle/>
              <a:p>
                <a:pPr marL="0" indent="0" algn="r" rtl="1">
                  <a:buNone/>
                </a:pPr>
                <a:r>
                  <a:rPr lang="ar-IQ" dirty="0" smtClean="0"/>
                  <a:t>يمكن </a:t>
                </a:r>
                <a:r>
                  <a:rPr lang="ar-SA" dirty="0"/>
                  <a:t>قياس معدلات السلامة في المنظمات بمؤشرين اساسيين هما: </a:t>
                </a:r>
                <a:r>
                  <a:rPr lang="ar-IQ" dirty="0" smtClean="0"/>
                  <a:t> </a:t>
                </a:r>
                <a:endParaRPr lang="en-US" dirty="0"/>
              </a:p>
              <a:p>
                <a:pPr algn="r" rtl="1">
                  <a:buFont typeface="Wingdings" panose="05000000000000000000" pitchFamily="2" charset="2"/>
                  <a:buChar char="Ø"/>
                </a:pPr>
                <a:r>
                  <a:rPr lang="ar-SA" dirty="0" smtClean="0">
                    <a:solidFill>
                      <a:srgbClr val="00B0F0"/>
                    </a:solidFill>
                  </a:rPr>
                  <a:t>معدل </a:t>
                </a:r>
                <a:r>
                  <a:rPr lang="ar-SA" dirty="0">
                    <a:solidFill>
                      <a:srgbClr val="00B0F0"/>
                    </a:solidFill>
                  </a:rPr>
                  <a:t>تكرار </a:t>
                </a:r>
                <a:r>
                  <a:rPr lang="ar-SA" dirty="0" smtClean="0">
                    <a:solidFill>
                      <a:srgbClr val="00B0F0"/>
                    </a:solidFill>
                  </a:rPr>
                  <a:t>الحوادث</a:t>
                </a:r>
                <a:r>
                  <a:rPr lang="ar-IQ" dirty="0" smtClean="0">
                    <a:solidFill>
                      <a:srgbClr val="00B0F0"/>
                    </a:solidFill>
                  </a:rPr>
                  <a:t> </a:t>
                </a:r>
                <a:r>
                  <a:rPr lang="ar-SA" dirty="0" smtClean="0"/>
                  <a:t>يستخدم </a:t>
                </a:r>
                <a:r>
                  <a:rPr lang="ar-SA" dirty="0"/>
                  <a:t>لمعرفة عدد الاصابات التي تحدث وتسبب الاعاقة وتعطل العمل ليوم اوبضعة ايام بالمعادلة </a:t>
                </a:r>
                <a:r>
                  <a:rPr lang="ar-SA" dirty="0" smtClean="0"/>
                  <a:t>التالية</a:t>
                </a:r>
                <a:endParaRPr lang="ar-IQ" dirty="0" smtClean="0"/>
              </a:p>
              <a:p>
                <a:pPr marL="0" indent="0" algn="r" rtl="1">
                  <a:buNone/>
                </a:pPr>
                <a:r>
                  <a:rPr lang="ar-SA" b="1" dirty="0"/>
                  <a:t>معدل تكرار الحوادث= </a:t>
                </a:r>
                <a14:m>
                  <m:oMath xmlns:m="http://schemas.openxmlformats.org/officeDocument/2006/math">
                    <m:f>
                      <m:fPr>
                        <m:ctrlPr>
                          <a:rPr lang="en-US" b="1" i="1">
                            <a:latin typeface="Cambria Math"/>
                          </a:rPr>
                        </m:ctrlPr>
                      </m:fPr>
                      <m:num>
                        <m:r>
                          <a:rPr lang="en-US" b="1" i="1">
                            <a:latin typeface="Cambria Math"/>
                          </a:rPr>
                          <m:t>𝟏</m:t>
                        </m:r>
                        <m:r>
                          <a:rPr lang="en-US" b="1">
                            <a:latin typeface="Cambria Math"/>
                          </a:rPr>
                          <m:t> </m:t>
                        </m:r>
                        <m:r>
                          <a:rPr lang="ar-IQ" b="1">
                            <a:latin typeface="Cambria Math"/>
                          </a:rPr>
                          <m:t>مليون</m:t>
                        </m:r>
                        <m:r>
                          <a:rPr lang="en-US" b="1" i="1">
                            <a:latin typeface="Cambria Math"/>
                          </a:rPr>
                          <m:t>×</m:t>
                        </m:r>
                        <m:r>
                          <a:rPr lang="ar-IQ" b="1">
                            <a:latin typeface="Cambria Math"/>
                          </a:rPr>
                          <m:t>الاعاقة</m:t>
                        </m:r>
                        <m:r>
                          <a:rPr lang="ar-IQ" b="1">
                            <a:latin typeface="Cambria Math"/>
                          </a:rPr>
                          <m:t> </m:t>
                        </m:r>
                        <m:r>
                          <a:rPr lang="ar-IQ" b="1">
                            <a:latin typeface="Cambria Math"/>
                          </a:rPr>
                          <m:t>المسببة</m:t>
                        </m:r>
                        <m:r>
                          <a:rPr lang="ar-IQ" b="1">
                            <a:latin typeface="Cambria Math"/>
                          </a:rPr>
                          <m:t> </m:t>
                        </m:r>
                        <m:r>
                          <a:rPr lang="ar-IQ" b="1">
                            <a:latin typeface="Cambria Math"/>
                          </a:rPr>
                          <m:t>الاصابات</m:t>
                        </m:r>
                        <m:r>
                          <a:rPr lang="ar-IQ" b="1">
                            <a:latin typeface="Cambria Math"/>
                          </a:rPr>
                          <m:t> </m:t>
                        </m:r>
                        <m:r>
                          <a:rPr lang="ar-IQ" b="1">
                            <a:latin typeface="Cambria Math"/>
                          </a:rPr>
                          <m:t>عدد</m:t>
                        </m:r>
                      </m:num>
                      <m:den>
                        <m:r>
                          <a:rPr lang="ar-IQ" b="1">
                            <a:latin typeface="Cambria Math"/>
                          </a:rPr>
                          <m:t>العام</m:t>
                        </m:r>
                        <m:r>
                          <a:rPr lang="ar-IQ" b="1">
                            <a:latin typeface="Cambria Math"/>
                          </a:rPr>
                          <m:t> </m:t>
                        </m:r>
                        <m:r>
                          <a:rPr lang="ar-IQ" b="1">
                            <a:latin typeface="Cambria Math"/>
                          </a:rPr>
                          <m:t>في</m:t>
                        </m:r>
                        <m:r>
                          <a:rPr lang="ar-IQ" b="1">
                            <a:latin typeface="Cambria Math"/>
                          </a:rPr>
                          <m:t> </m:t>
                        </m:r>
                        <m:r>
                          <a:rPr lang="ar-IQ" b="1">
                            <a:latin typeface="Cambria Math"/>
                          </a:rPr>
                          <m:t>ساعة</m:t>
                        </m:r>
                        <m:r>
                          <a:rPr lang="ar-IQ" b="1">
                            <a:latin typeface="Cambria Math"/>
                          </a:rPr>
                          <m:t>÷</m:t>
                        </m:r>
                        <m:r>
                          <a:rPr lang="ar-IQ" b="1">
                            <a:latin typeface="Cambria Math"/>
                          </a:rPr>
                          <m:t>العاملين</m:t>
                        </m:r>
                        <m:r>
                          <a:rPr lang="ar-IQ" b="1">
                            <a:latin typeface="Cambria Math"/>
                          </a:rPr>
                          <m:t> </m:t>
                        </m:r>
                        <m:r>
                          <a:rPr lang="ar-IQ" b="1">
                            <a:latin typeface="Cambria Math"/>
                          </a:rPr>
                          <m:t>عدد</m:t>
                        </m:r>
                        <m:r>
                          <a:rPr lang="ar-IQ" b="1">
                            <a:latin typeface="Cambria Math"/>
                          </a:rPr>
                          <m:t> </m:t>
                        </m:r>
                        <m:r>
                          <a:rPr lang="ar-IQ" b="1">
                            <a:latin typeface="Cambria Math"/>
                          </a:rPr>
                          <m:t>مجمل</m:t>
                        </m:r>
                      </m:den>
                    </m:f>
                  </m:oMath>
                </a14:m>
                <a:endParaRPr lang="ar-IQ" b="1" dirty="0" smtClean="0"/>
              </a:p>
              <a:p>
                <a:pPr marL="0" indent="0" algn="r" rtl="1">
                  <a:buNone/>
                </a:pPr>
                <a:endParaRPr lang="en-US" b="1" dirty="0"/>
              </a:p>
              <a:p>
                <a:pPr marL="0" indent="0" algn="r" rtl="1">
                  <a:buNone/>
                </a:pPr>
                <a:r>
                  <a:rPr lang="ar-SA" b="1" dirty="0" smtClean="0">
                    <a:solidFill>
                      <a:srgbClr val="00B0F0"/>
                    </a:solidFill>
                  </a:rPr>
                  <a:t>معدل </a:t>
                </a:r>
                <a:r>
                  <a:rPr lang="ar-SA" b="1" dirty="0">
                    <a:solidFill>
                      <a:srgbClr val="00B0F0"/>
                    </a:solidFill>
                  </a:rPr>
                  <a:t>شدة الاصابة</a:t>
                </a:r>
                <a:endParaRPr lang="en-US" b="1" dirty="0">
                  <a:solidFill>
                    <a:srgbClr val="00B0F0"/>
                  </a:solidFill>
                </a:endParaRPr>
              </a:p>
              <a:p>
                <a:pPr algn="r" rtl="1">
                  <a:buFont typeface="Wingdings" panose="05000000000000000000" pitchFamily="2" charset="2"/>
                  <a:buChar char="Ø"/>
                </a:pPr>
                <a:r>
                  <a:rPr lang="ar-SA" b="1" dirty="0"/>
                  <a:t>شدة الاصابة من حادث العمل الواقع الذي يؤدي الى الاعاقة.</a:t>
                </a:r>
                <a:endParaRPr lang="en-US" b="1" dirty="0"/>
              </a:p>
              <a:p>
                <a:pPr algn="r" rtl="1">
                  <a:buFont typeface="Wingdings" panose="05000000000000000000" pitchFamily="2" charset="2"/>
                  <a:buChar char="Ø"/>
                </a:pPr>
                <a:r>
                  <a:rPr lang="ar-SA" b="1" dirty="0" smtClean="0"/>
                  <a:t>معدل شدة الاصابة =  </a:t>
                </a:r>
                <a14:m>
                  <m:oMath xmlns:m="http://schemas.openxmlformats.org/officeDocument/2006/math">
                    <m:f>
                      <m:fPr>
                        <m:ctrlPr>
                          <a:rPr lang="en-US" b="1" i="1">
                            <a:latin typeface="Cambria Math"/>
                          </a:rPr>
                        </m:ctrlPr>
                      </m:fPr>
                      <m:num>
                        <m:r>
                          <a:rPr lang="en-US" b="1" i="1">
                            <a:latin typeface="Cambria Math"/>
                          </a:rPr>
                          <m:t>𝟏</m:t>
                        </m:r>
                        <m:r>
                          <a:rPr lang="ar-IQ" b="1">
                            <a:latin typeface="Cambria Math"/>
                          </a:rPr>
                          <m:t>مليون</m:t>
                        </m:r>
                        <m:r>
                          <a:rPr lang="ar-IQ" b="1">
                            <a:latin typeface="Cambria Math"/>
                          </a:rPr>
                          <m:t>×</m:t>
                        </m:r>
                        <m:r>
                          <a:rPr lang="ar-IQ" b="1">
                            <a:latin typeface="Cambria Math"/>
                          </a:rPr>
                          <m:t>الاصابة</m:t>
                        </m:r>
                        <m:r>
                          <a:rPr lang="ar-IQ" b="1">
                            <a:latin typeface="Cambria Math"/>
                          </a:rPr>
                          <m:t> </m:t>
                        </m:r>
                        <m:r>
                          <a:rPr lang="ar-IQ" b="1">
                            <a:latin typeface="Cambria Math"/>
                          </a:rPr>
                          <m:t>بسبب</m:t>
                        </m:r>
                        <m:r>
                          <a:rPr lang="ar-IQ" b="1">
                            <a:latin typeface="Cambria Math"/>
                          </a:rPr>
                          <m:t> </m:t>
                        </m:r>
                        <m:r>
                          <a:rPr lang="ar-IQ" b="1">
                            <a:latin typeface="Cambria Math"/>
                          </a:rPr>
                          <m:t>المفقودة</m:t>
                        </m:r>
                        <m:r>
                          <a:rPr lang="ar-IQ" b="1">
                            <a:latin typeface="Cambria Math"/>
                          </a:rPr>
                          <m:t> </m:t>
                        </m:r>
                        <m:r>
                          <a:rPr lang="ar-IQ" b="1">
                            <a:latin typeface="Cambria Math"/>
                          </a:rPr>
                          <m:t>الايام</m:t>
                        </m:r>
                        <m:r>
                          <a:rPr lang="ar-IQ" b="1">
                            <a:latin typeface="Cambria Math"/>
                          </a:rPr>
                          <m:t> </m:t>
                        </m:r>
                        <m:r>
                          <a:rPr lang="ar-IQ" b="1">
                            <a:latin typeface="Cambria Math"/>
                          </a:rPr>
                          <m:t>عدد</m:t>
                        </m:r>
                      </m:num>
                      <m:den>
                        <m:r>
                          <a:rPr lang="ar-IQ" b="1">
                            <a:latin typeface="Cambria Math"/>
                          </a:rPr>
                          <m:t>العام</m:t>
                        </m:r>
                        <m:r>
                          <a:rPr lang="ar-IQ" b="1">
                            <a:latin typeface="Cambria Math"/>
                          </a:rPr>
                          <m:t> </m:t>
                        </m:r>
                        <m:r>
                          <a:rPr lang="ar-IQ" b="1">
                            <a:latin typeface="Cambria Math"/>
                          </a:rPr>
                          <m:t>في</m:t>
                        </m:r>
                        <m:r>
                          <a:rPr lang="ar-IQ" b="1">
                            <a:latin typeface="Cambria Math"/>
                          </a:rPr>
                          <m:t> </m:t>
                        </m:r>
                        <m:r>
                          <a:rPr lang="ar-IQ" b="1">
                            <a:latin typeface="Cambria Math"/>
                          </a:rPr>
                          <m:t>ساعة</m:t>
                        </m:r>
                        <m:r>
                          <a:rPr lang="ar-IQ" b="1">
                            <a:latin typeface="Cambria Math"/>
                          </a:rPr>
                          <m:t>÷</m:t>
                        </m:r>
                        <m:r>
                          <a:rPr lang="ar-IQ" b="1">
                            <a:latin typeface="Cambria Math"/>
                          </a:rPr>
                          <m:t>العاملين</m:t>
                        </m:r>
                        <m:r>
                          <a:rPr lang="ar-IQ" b="1">
                            <a:latin typeface="Cambria Math"/>
                          </a:rPr>
                          <m:t> </m:t>
                        </m:r>
                        <m:r>
                          <a:rPr lang="ar-IQ" b="1">
                            <a:latin typeface="Cambria Math"/>
                          </a:rPr>
                          <m:t>عدد</m:t>
                        </m:r>
                        <m:r>
                          <a:rPr lang="ar-IQ" b="1">
                            <a:latin typeface="Cambria Math"/>
                          </a:rPr>
                          <m:t> </m:t>
                        </m:r>
                        <m:r>
                          <a:rPr lang="ar-IQ" b="1">
                            <a:latin typeface="Cambria Math"/>
                          </a:rPr>
                          <m:t>مجمل</m:t>
                        </m:r>
                      </m:den>
                    </m:f>
                  </m:oMath>
                </a14:m>
                <a:endParaRPr lang="en-US" b="1" dirty="0"/>
              </a:p>
              <a:p>
                <a:pPr algn="r" rtl="1">
                  <a:buFont typeface="Wingdings" panose="05000000000000000000" pitchFamily="2" charset="2"/>
                  <a:buChar char="Ø"/>
                </a:pPr>
                <a:endParaRPr lang="en-US" dirty="0"/>
              </a:p>
              <a:p>
                <a:pPr algn="r" rt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03312" y="1371600"/>
                <a:ext cx="8946541" cy="4876799"/>
              </a:xfrm>
              <a:blipFill rotWithShape="0">
                <a:blip r:embed="rId2"/>
                <a:stretch>
                  <a:fillRect l="-1362" t="-625" r="-613"/>
                </a:stretch>
              </a:blipFill>
            </p:spPr>
            <p:txBody>
              <a:bodyPr/>
              <a:lstStyle/>
              <a:p>
                <a:r>
                  <a:rPr lang="en-US">
                    <a:noFill/>
                  </a:rPr>
                  <a:t> </a:t>
                </a:r>
              </a:p>
            </p:txBody>
          </p:sp>
        </mc:Fallback>
      </mc:AlternateContent>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828800" cy="1967345"/>
          </a:xfrm>
          <a:prstGeom prst="rect">
            <a:avLst/>
          </a:prstGeom>
        </p:spPr>
      </p:pic>
    </p:spTree>
    <p:extLst>
      <p:ext uri="{BB962C8B-B14F-4D97-AF65-F5344CB8AC3E}">
        <p14:creationId xmlns:p14="http://schemas.microsoft.com/office/powerpoint/2010/main" val="212430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احتياطات السلامة المهنية</a:t>
            </a:r>
            <a:endParaRPr lang="en-US" dirty="0"/>
          </a:p>
        </p:txBody>
      </p:sp>
      <p:sp>
        <p:nvSpPr>
          <p:cNvPr id="3" name="Content Placeholder 2"/>
          <p:cNvSpPr>
            <a:spLocks noGrp="1"/>
          </p:cNvSpPr>
          <p:nvPr>
            <p:ph idx="1"/>
          </p:nvPr>
        </p:nvSpPr>
        <p:spPr/>
        <p:txBody>
          <a:bodyPr/>
          <a:lstStyle/>
          <a:p>
            <a:pPr algn="r" rtl="1"/>
            <a:r>
              <a:rPr lang="ar-SA" dirty="0"/>
              <a:t>❶</a:t>
            </a:r>
            <a:r>
              <a:rPr lang="ar-SA" b="1" dirty="0"/>
              <a:t> </a:t>
            </a:r>
            <a:r>
              <a:rPr lang="ar-SA" b="1" dirty="0">
                <a:solidFill>
                  <a:srgbClr val="00B0F0"/>
                </a:solidFill>
              </a:rPr>
              <a:t>ملائمة الموقع للنشاط و البيئة و العاملين:</a:t>
            </a:r>
            <a:endParaRPr lang="en-US" b="1" dirty="0">
              <a:solidFill>
                <a:srgbClr val="00B0F0"/>
              </a:solidFill>
            </a:endParaRPr>
          </a:p>
          <a:p>
            <a:pPr algn="r" rtl="1"/>
            <a:r>
              <a:rPr lang="ar-IQ" b="1" dirty="0" smtClean="0"/>
              <a:t> </a:t>
            </a:r>
            <a:r>
              <a:rPr lang="ar-SA" b="1" dirty="0" smtClean="0"/>
              <a:t>أن </a:t>
            </a:r>
            <a:r>
              <a:rPr lang="ar-SA" b="1" dirty="0"/>
              <a:t>يكون موقع المنشأة في مكان مناسب بالنسبة لطبيعة النشاط؛ فالمصنع يفضل أن يكون في  منطقة معزولة لتأمين السكان بدرجة مناسبة عن مصادر الضوضاء والروائح الكريهة و دخان وأبخرة المصانع وأي مصادر ملوثة للبيئة الطبيعية، ويراعى في ذلك إتجاه الرياح حتى لا تحمل الغازات والروائح وغيرها إلى المناطق المأهولة بالسكان و لكن متاح من حيث سهولة المواصلات وتأمين السلامة في الوصول إليه</a:t>
            </a:r>
            <a:r>
              <a:rPr lang="ar-SA" b="1" dirty="0" smtClean="0"/>
              <a:t>.</a:t>
            </a:r>
            <a:endParaRPr lang="ar-IQ" b="1" dirty="0" smtClean="0"/>
          </a:p>
          <a:p>
            <a:pPr algn="r" rtl="1"/>
            <a:endParaRPr lang="ar-IQ" b="1" dirty="0"/>
          </a:p>
          <a:p>
            <a:pPr algn="r" rtl="1"/>
            <a:endParaRPr lang="en-US" b="1" dirty="0"/>
          </a:p>
          <a:p>
            <a:pPr algn="r" rtl="1"/>
            <a:r>
              <a:rPr lang="ar-SA" b="1" dirty="0"/>
              <a:t>. وعلى العكس من ذلك عند تحديد موقع لبناء مدرسة؛ يجب أن يكون بعيدًا عن الأماكن المزدحمة والمستشفيات والطرق السريعة للسيارات والشاحنات والسكك الحديدية، وبعيدًا عن أماكن تخزين المواد الخطرة ومحطات البترول ومناطق التخلص من النفايات والقمامة، كما يتعين أن يكون الموقع بعيدًا عن محطات ومحولات الضغط العالي الكهربائي </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spTree>
    <p:extLst>
      <p:ext uri="{BB962C8B-B14F-4D97-AF65-F5344CB8AC3E}">
        <p14:creationId xmlns:p14="http://schemas.microsoft.com/office/powerpoint/2010/main" val="48290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52718"/>
            <a:ext cx="9404723" cy="766482"/>
          </a:xfrm>
        </p:spPr>
        <p:txBody>
          <a:bodyPr/>
          <a:lstStyle/>
          <a:p>
            <a:pPr algn="r" rtl="1"/>
            <a:r>
              <a:rPr lang="ar-IQ" b="1" dirty="0">
                <a:solidFill>
                  <a:srgbClr val="FFC000"/>
                </a:solidFill>
              </a:rPr>
              <a:t>احتياطات السلامة المهنية</a:t>
            </a:r>
            <a:endParaRPr lang="en-US" b="1" dirty="0">
              <a:solidFill>
                <a:srgbClr val="FFC000"/>
              </a:solidFill>
            </a:endParaRPr>
          </a:p>
        </p:txBody>
      </p:sp>
      <p:sp>
        <p:nvSpPr>
          <p:cNvPr id="3" name="Content Placeholder 2"/>
          <p:cNvSpPr>
            <a:spLocks noGrp="1"/>
          </p:cNvSpPr>
          <p:nvPr>
            <p:ph idx="1"/>
          </p:nvPr>
        </p:nvSpPr>
        <p:spPr>
          <a:xfrm>
            <a:off x="1103312" y="1219200"/>
            <a:ext cx="8946541" cy="5029199"/>
          </a:xfrm>
        </p:spPr>
        <p:txBody>
          <a:bodyPr>
            <a:normAutofit/>
          </a:bodyPr>
          <a:lstStyle/>
          <a:p>
            <a:pPr marL="0" indent="0" algn="r" rtl="1">
              <a:buNone/>
            </a:pPr>
            <a:r>
              <a:rPr lang="ar-SA" dirty="0"/>
              <a:t>❷</a:t>
            </a:r>
            <a:r>
              <a:rPr lang="ar-SA" dirty="0">
                <a:solidFill>
                  <a:srgbClr val="00B0F0"/>
                </a:solidFill>
              </a:rPr>
              <a:t>ملائمة المواد و الخامات المستخدمة في إقامة المباني</a:t>
            </a:r>
            <a:r>
              <a:rPr lang="ar-SA" dirty="0" smtClean="0">
                <a:solidFill>
                  <a:srgbClr val="00B0F0"/>
                </a:solidFill>
              </a:rPr>
              <a:t>:</a:t>
            </a:r>
            <a:r>
              <a:rPr lang="ar-IQ" dirty="0" smtClean="0">
                <a:solidFill>
                  <a:srgbClr val="00B0F0"/>
                </a:solidFill>
              </a:rPr>
              <a:t> </a:t>
            </a:r>
          </a:p>
          <a:p>
            <a:pPr marL="0" indent="0" algn="r" rtl="1">
              <a:buNone/>
            </a:pPr>
            <a:r>
              <a:rPr lang="ar-SA" dirty="0" smtClean="0"/>
              <a:t>عند </a:t>
            </a:r>
            <a:r>
              <a:rPr lang="ar-SA" dirty="0"/>
              <a:t>البدء في تنفيذ عملية إنشاء المباني يجب أن يتم مراعاة احتياطات السلامة والصحة المهنية من حيث تحقيق قوة التحمل و العزل الحراري و الصوتي الملائم لطبيعة المكان</a:t>
            </a:r>
            <a:r>
              <a:rPr lang="ar-SA" dirty="0" smtClean="0"/>
              <a:t>.</a:t>
            </a:r>
            <a:endParaRPr lang="en-US" dirty="0"/>
          </a:p>
          <a:p>
            <a:pPr marL="0" indent="0" algn="r" rtl="1">
              <a:buNone/>
            </a:pPr>
            <a:r>
              <a:rPr lang="ar-SA" dirty="0"/>
              <a:t>❸ </a:t>
            </a:r>
            <a:r>
              <a:rPr lang="ar-SA" dirty="0">
                <a:solidFill>
                  <a:srgbClr val="00B0F0"/>
                </a:solidFill>
              </a:rPr>
              <a:t>ملائمة التصميم المعماري الملائم الذي يراعي: </a:t>
            </a:r>
            <a:endParaRPr lang="ar-IQ" dirty="0" smtClean="0">
              <a:solidFill>
                <a:srgbClr val="00B0F0"/>
              </a:solidFill>
            </a:endParaRPr>
          </a:p>
          <a:p>
            <a:pPr algn="r" rtl="1"/>
            <a:r>
              <a:rPr lang="ar-SA" dirty="0" smtClean="0"/>
              <a:t>الممرات والدرج بحيث يكون مناسب للنشاط و حركة الأفراد  مع توفير المساحة والفراغ المخصص لكل فرد تبعا لاحتياطات السلامة في هذا لمجال.</a:t>
            </a:r>
            <a:endParaRPr lang="en-US" dirty="0" smtClean="0"/>
          </a:p>
          <a:p>
            <a:pPr algn="r" rtl="1"/>
            <a:r>
              <a:rPr lang="ar-SA" dirty="0" smtClean="0"/>
              <a:t>. </a:t>
            </a:r>
            <a:r>
              <a:rPr lang="ar-SA" dirty="0" smtClean="0">
                <a:solidFill>
                  <a:srgbClr val="FFFF00"/>
                </a:solidFill>
              </a:rPr>
              <a:t>اختيار التصميم الذي يضمن توفير الإضاءة والتهوية المناسبة ويقلل من انتشار الضوضاء نتيجة صدى الصوت ويحتاج مجهود اقل في أعمال الصيانة</a:t>
            </a:r>
            <a:r>
              <a:rPr lang="ar-SA" dirty="0" smtClean="0"/>
              <a:t>.</a:t>
            </a:r>
            <a:endParaRPr lang="en-US" dirty="0" smtClean="0"/>
          </a:p>
          <a:p>
            <a:pPr algn="r" rtl="1"/>
            <a:r>
              <a:rPr lang="ar-SA" dirty="0" smtClean="0"/>
              <a:t>. بالنسبة لتوقعات المواقف الكارثية يجب أن تتوافر بجميع المباني وملحقاتها المخارج والأبواب ومسالك  الهروب  والسلالم ويراعى على الأخص ما يلي: </a:t>
            </a:r>
            <a:br>
              <a:rPr lang="ar-SA" dirty="0" smtClean="0"/>
            </a:br>
            <a:r>
              <a:rPr lang="ar-SA" dirty="0" smtClean="0"/>
              <a:t>أن يتوافر بالمكان مخرجين على الأقل من اتجاهين متقابلين يوصلين لمكان فيه الأمن والسلامة .</a:t>
            </a:r>
            <a:endParaRPr lang="en-US" dirty="0" smtClean="0"/>
          </a:p>
          <a:p>
            <a:pPr algn="r" rtl="1"/>
            <a:r>
              <a:rPr lang="ar-SA" dirty="0" smtClean="0">
                <a:solidFill>
                  <a:srgbClr val="FFFF00"/>
                </a:solidFill>
              </a:rPr>
              <a:t>أن لا تزيد المسافة التي يقطعها الشخص للوصول للمخرج عن 30 متر </a:t>
            </a:r>
            <a:r>
              <a:rPr lang="ar-SA" dirty="0" smtClean="0"/>
              <a:t>.</a:t>
            </a:r>
            <a:endParaRPr lang="en-US" dirty="0" smtClean="0"/>
          </a:p>
          <a:p>
            <a:pPr marL="0" indent="0" algn="r" rtl="1">
              <a:buNone/>
            </a:pPr>
            <a:endParaRPr lang="en-US" dirty="0" smtClean="0">
              <a:solidFill>
                <a:srgbClr val="00B0F0"/>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10"/>
            <a:ext cx="1302328" cy="1639318"/>
          </a:xfrm>
          <a:prstGeom prst="rect">
            <a:avLst/>
          </a:prstGeom>
        </p:spPr>
      </p:pic>
    </p:spTree>
    <p:extLst>
      <p:ext uri="{BB962C8B-B14F-4D97-AF65-F5344CB8AC3E}">
        <p14:creationId xmlns:p14="http://schemas.microsoft.com/office/powerpoint/2010/main" val="278432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0446"/>
          </a:xfrm>
        </p:spPr>
        <p:txBody>
          <a:bodyPr/>
          <a:lstStyle/>
          <a:p>
            <a:pPr algn="r" rtl="1"/>
            <a:r>
              <a:rPr lang="ar-IQ" dirty="0"/>
              <a:t>احتياطات السلامة المهنية</a:t>
            </a:r>
            <a:endParaRPr lang="en-US" dirty="0"/>
          </a:p>
        </p:txBody>
      </p:sp>
      <p:sp>
        <p:nvSpPr>
          <p:cNvPr id="3" name="Content Placeholder 2"/>
          <p:cNvSpPr>
            <a:spLocks noGrp="1"/>
          </p:cNvSpPr>
          <p:nvPr>
            <p:ph idx="1"/>
          </p:nvPr>
        </p:nvSpPr>
        <p:spPr>
          <a:xfrm>
            <a:off x="1103312" y="1149928"/>
            <a:ext cx="8946541" cy="5098472"/>
          </a:xfrm>
        </p:spPr>
        <p:txBody>
          <a:bodyPr>
            <a:normAutofit fontScale="85000" lnSpcReduction="20000"/>
          </a:bodyPr>
          <a:lstStyle/>
          <a:p>
            <a:pPr algn="r" rtl="1">
              <a:buFont typeface="Wingdings" panose="05000000000000000000" pitchFamily="2" charset="2"/>
              <a:buChar char="Ø"/>
            </a:pPr>
            <a:r>
              <a:rPr lang="ar-SA" sz="2600" b="1" dirty="0">
                <a:solidFill>
                  <a:srgbClr val="FFFF00"/>
                </a:solidFill>
              </a:rPr>
              <a:t>أن تكون الأبواب والطرقات والسلالم باتساع  يستوعب العدد  المتوقع من القوى البشرية المطلوب إخلائهم على وجه السرعة في حالات الطوارئ </a:t>
            </a:r>
            <a:r>
              <a:rPr lang="ar-SA" sz="2600" b="1" dirty="0"/>
              <a:t>.</a:t>
            </a:r>
            <a:endParaRPr lang="en-US" sz="2600" b="1" dirty="0"/>
          </a:p>
          <a:p>
            <a:pPr algn="r" rtl="1">
              <a:buFont typeface="Wingdings" panose="05000000000000000000" pitchFamily="2" charset="2"/>
              <a:buChar char="Ø"/>
            </a:pPr>
            <a:r>
              <a:rPr lang="ar-IQ" sz="2600" b="1" dirty="0" smtClean="0"/>
              <a:t> </a:t>
            </a:r>
            <a:r>
              <a:rPr lang="ar-SA" sz="2600" b="1" dirty="0" smtClean="0"/>
              <a:t>. </a:t>
            </a:r>
            <a:r>
              <a:rPr lang="ar-SA" sz="2600" b="1" dirty="0"/>
              <a:t>أن تكون اتجاه فتح الأبواب إلى الخارج في اتجاه اندفاع الأشخاص عند هروبهم </a:t>
            </a:r>
            <a:endParaRPr lang="en-US" sz="2600" b="1" dirty="0"/>
          </a:p>
          <a:p>
            <a:pPr algn="r" rtl="1">
              <a:buFont typeface="Wingdings" panose="05000000000000000000" pitchFamily="2" charset="2"/>
              <a:buChar char="Ø"/>
            </a:pPr>
            <a:r>
              <a:rPr lang="ar-IQ" sz="2600" b="1" dirty="0" smtClean="0"/>
              <a:t> </a:t>
            </a:r>
            <a:r>
              <a:rPr lang="ar-SA" sz="2600" b="1" dirty="0" smtClean="0">
                <a:solidFill>
                  <a:srgbClr val="FFFF00"/>
                </a:solidFill>
              </a:rPr>
              <a:t>يجب </a:t>
            </a:r>
            <a:r>
              <a:rPr lang="ar-SA" sz="2600" b="1" dirty="0">
                <a:solidFill>
                  <a:srgbClr val="FFFF00"/>
                </a:solidFill>
              </a:rPr>
              <a:t>عند إجراء الصيانة الدورية  ملاحظة عدم وجود تشققات أو ميول بالجدران وسلامة عتبات السلم وأن يكون ارتفاع حواجز الممرات بالطوابق العلوية مناسبًا لتفادي مخاطر السقوط لشاغلي تلك المباني، والتأكد من عدم وجود حفر بالأرضيات والممرات أمر هام لتلافي وقوع إصابات </a:t>
            </a:r>
            <a:endParaRPr lang="ar-IQ" sz="2600" b="1" dirty="0" smtClean="0">
              <a:solidFill>
                <a:srgbClr val="FFFF00"/>
              </a:solidFill>
            </a:endParaRPr>
          </a:p>
          <a:p>
            <a:pPr algn="r" rtl="1">
              <a:buFont typeface="Wingdings" panose="05000000000000000000" pitchFamily="2" charset="2"/>
              <a:buChar char="Ø"/>
            </a:pPr>
            <a:r>
              <a:rPr lang="ar-SA" sz="2600" b="1" dirty="0"/>
              <a:t>ألا تقل مساحة النوافذ بالمبنى عن سدس المساحة الكلية للأرضيات، وان يكون توزيع النوافذ بحيث تسير التهوية في اتجاه واحد ودون تيارات متقابلة، وان يتوافر10 أمتار مكعبة لفراغ التهوية الصناعية باستخدام المراوح والمكيفات للوصول بمعدل التهوية إلى المعدلات المطلوبة في مثل هذه </a:t>
            </a:r>
            <a:r>
              <a:rPr lang="ar-SA" sz="2600" b="1" dirty="0" smtClean="0"/>
              <a:t>المواقع.</a:t>
            </a:r>
            <a:endParaRPr lang="en-US" sz="2600" b="1" dirty="0" smtClean="0"/>
          </a:p>
          <a:p>
            <a:pPr algn="r" rtl="1">
              <a:buFont typeface="Wingdings" panose="05000000000000000000" pitchFamily="2" charset="2"/>
              <a:buChar char="Ø"/>
            </a:pPr>
            <a:r>
              <a:rPr lang="ar-IQ" sz="2600" b="1" dirty="0" smtClean="0"/>
              <a:t> </a:t>
            </a:r>
            <a:r>
              <a:rPr lang="ar-SA" sz="2600" b="1" dirty="0" smtClean="0"/>
              <a:t>. </a:t>
            </a:r>
            <a:r>
              <a:rPr lang="ar-SA" sz="2600" b="1" dirty="0">
                <a:solidFill>
                  <a:srgbClr val="FFFF00"/>
                </a:solidFill>
              </a:rPr>
              <a:t>التأكد من توفير وسائل التهوية المناسبة داخل الصفوف والمكاتب الإدارية وبخاصة في حالات المختبرات الكيماوية والورش الفنية والصناعية التي يحتمل تصاعد أبخرة وغازات وأدخنة أو أتربة بها والإبلاغ الفوري في حالة تعطلها .</a:t>
            </a:r>
            <a:endParaRPr lang="en-US" sz="2600" b="1" dirty="0">
              <a:solidFill>
                <a:srgbClr val="FFFF00"/>
              </a:solidFill>
            </a:endParaRPr>
          </a:p>
          <a:p>
            <a:pPr algn="r" rtl="1">
              <a:buFont typeface="Wingdings" panose="05000000000000000000" pitchFamily="2" charset="2"/>
              <a:buChar char="Ø"/>
            </a:pPr>
            <a:r>
              <a:rPr lang="ar-IQ" sz="2600" b="1" dirty="0" smtClean="0"/>
              <a:t> </a:t>
            </a:r>
            <a:r>
              <a:rPr lang="ar-SA" sz="2600" b="1" dirty="0" smtClean="0"/>
              <a:t>. </a:t>
            </a:r>
            <a:r>
              <a:rPr lang="ar-SA" sz="2600" b="1" dirty="0"/>
              <a:t>التأكد من كفاءة تشغيل أجهز التكييف وقيام متعهدي الصيانة بإجراء أعمال الصيانة الدورية وتنظيف المرشحات بصفة دورية .</a:t>
            </a:r>
            <a:endParaRPr lang="en-US" sz="2600" b="1" dirty="0"/>
          </a:p>
          <a:p>
            <a:pPr algn="r" rtl="1">
              <a:buFont typeface="Wingdings" panose="05000000000000000000" pitchFamily="2" charset="2"/>
              <a:buChar char="Ø"/>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1745673" cy="1733039"/>
          </a:xfrm>
          <a:prstGeom prst="rect">
            <a:avLst/>
          </a:prstGeom>
        </p:spPr>
      </p:pic>
    </p:spTree>
    <p:extLst>
      <p:ext uri="{BB962C8B-B14F-4D97-AF65-F5344CB8AC3E}">
        <p14:creationId xmlns:p14="http://schemas.microsoft.com/office/powerpoint/2010/main" val="2905658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72</TotalTime>
  <Words>435</Words>
  <Application>Microsoft Office PowerPoint</Application>
  <PresentationFormat>Custom</PresentationFormat>
  <Paragraphs>75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vt:lpstr>
      <vt:lpstr>جامعة بغداد كلية الادارة والاقتصاد قسم ادارة الاعمال</vt:lpstr>
      <vt:lpstr>خطوات السلامة المهنية</vt:lpstr>
      <vt:lpstr>اسباب حوادث العمل</vt:lpstr>
      <vt:lpstr>اهداف اجراءات الصحة والسلامة المهنية</vt:lpstr>
      <vt:lpstr> اهداف اجراءات الصحة والسلامة المهنية</vt:lpstr>
      <vt:lpstr>سبل قياس السلامة المهنية</vt:lpstr>
      <vt:lpstr>احتياطات السلامة المهنية</vt:lpstr>
      <vt:lpstr>احتياطات السلامة المهنية</vt:lpstr>
      <vt:lpstr>احتياطات السلامة المهنية</vt:lpstr>
      <vt:lpstr>احترافية اطفاء الحرائق  لمنع حدوث التباس من قبل  مخمد الحريق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الادارة والاقتصاد قسم ادارة الاعمال</dc:title>
  <dc:creator>Microsoft account</dc:creator>
  <cp:lastModifiedBy>dalia</cp:lastModifiedBy>
  <cp:revision>12</cp:revision>
  <dcterms:created xsi:type="dcterms:W3CDTF">2023-10-30T06:15:31Z</dcterms:created>
  <dcterms:modified xsi:type="dcterms:W3CDTF">2023-10-31T06:20:45Z</dcterms:modified>
</cp:coreProperties>
</file>