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4BD-E294-4E24-85B9-D0413A2056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8570-5DF2-4E04-8104-E0EF4D483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2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4BD-E294-4E24-85B9-D0413A2056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8570-5DF2-4E04-8104-E0EF4D483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0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4BD-E294-4E24-85B9-D0413A2056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8570-5DF2-4E04-8104-E0EF4D483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4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4BD-E294-4E24-85B9-D0413A2056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8570-5DF2-4E04-8104-E0EF4D483C1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1902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4BD-E294-4E24-85B9-D0413A2056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8570-5DF2-4E04-8104-E0EF4D483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98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4BD-E294-4E24-85B9-D0413A2056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8570-5DF2-4E04-8104-E0EF4D483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39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4BD-E294-4E24-85B9-D0413A2056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8570-5DF2-4E04-8104-E0EF4D483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25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4BD-E294-4E24-85B9-D0413A2056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8570-5DF2-4E04-8104-E0EF4D483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46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4BD-E294-4E24-85B9-D0413A2056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8570-5DF2-4E04-8104-E0EF4D483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0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4BD-E294-4E24-85B9-D0413A2056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8570-5DF2-4E04-8104-E0EF4D483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4BD-E294-4E24-85B9-D0413A2056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8570-5DF2-4E04-8104-E0EF4D483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6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4BD-E294-4E24-85B9-D0413A2056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8570-5DF2-4E04-8104-E0EF4D483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6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4BD-E294-4E24-85B9-D0413A2056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8570-5DF2-4E04-8104-E0EF4D483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2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4BD-E294-4E24-85B9-D0413A2056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8570-5DF2-4E04-8104-E0EF4D483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0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4BD-E294-4E24-85B9-D0413A2056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8570-5DF2-4E04-8104-E0EF4D483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2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4BD-E294-4E24-85B9-D0413A2056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8570-5DF2-4E04-8104-E0EF4D483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2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4BD-E294-4E24-85B9-D0413A2056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8570-5DF2-4E04-8104-E0EF4D483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0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6E9A4BD-E294-4E24-85B9-D0413A2056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8570-5DF2-4E04-8104-E0EF4D483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12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38082"/>
          </a:xfrm>
        </p:spPr>
        <p:txBody>
          <a:bodyPr/>
          <a:lstStyle/>
          <a:p>
            <a:pPr algn="r"/>
            <a:r>
              <a:rPr lang="ar-IQ" b="1" dirty="0" smtClean="0"/>
              <a:t>جامعة بغداد</a:t>
            </a:r>
            <a:br>
              <a:rPr lang="ar-IQ" b="1" dirty="0" smtClean="0"/>
            </a:br>
            <a:r>
              <a:rPr lang="ar-IQ" b="1" dirty="0" smtClean="0"/>
              <a:t>كلية الادارة والاقتصاد</a:t>
            </a:r>
            <a:br>
              <a:rPr lang="ar-IQ" b="1" dirty="0" smtClean="0"/>
            </a:br>
            <a:r>
              <a:rPr lang="ar-IQ" b="1" dirty="0" smtClean="0"/>
              <a:t>قسم ادارة الاعمال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923309"/>
            <a:ext cx="8946541" cy="33250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4300" b="1" dirty="0">
                <a:solidFill>
                  <a:srgbClr val="FFFF00"/>
                </a:solidFill>
              </a:rPr>
              <a:t> </a:t>
            </a:r>
            <a:r>
              <a:rPr lang="ar-IQ" sz="4300" b="1" dirty="0" smtClean="0">
                <a:solidFill>
                  <a:srgbClr val="FFFF00"/>
                </a:solidFill>
              </a:rPr>
              <a:t>ادارة سلاسل </a:t>
            </a:r>
            <a:r>
              <a:rPr lang="ar-IQ" sz="4300" b="1" dirty="0" smtClean="0">
                <a:solidFill>
                  <a:srgbClr val="FFFF00"/>
                </a:solidFill>
              </a:rPr>
              <a:t>التجهيز</a:t>
            </a:r>
          </a:p>
          <a:p>
            <a:pPr marL="0" indent="0" algn="ctr">
              <a:buNone/>
            </a:pPr>
            <a:r>
              <a:rPr lang="ar-IQ" sz="4300" b="1" dirty="0" smtClean="0">
                <a:solidFill>
                  <a:srgbClr val="00B0F0"/>
                </a:solidFill>
              </a:rPr>
              <a:t>المحاضرة الثانية</a:t>
            </a:r>
          </a:p>
          <a:p>
            <a:pPr marL="0" indent="0" algn="ctr">
              <a:buNone/>
            </a:pPr>
            <a:r>
              <a:rPr lang="ar-IQ" sz="4800" b="1" dirty="0" smtClean="0">
                <a:solidFill>
                  <a:srgbClr val="FFC000"/>
                </a:solidFill>
              </a:rPr>
              <a:t>عناصر </a:t>
            </a:r>
            <a:r>
              <a:rPr lang="ar-IQ" sz="4800" b="1" dirty="0">
                <a:solidFill>
                  <a:srgbClr val="FFC000"/>
                </a:solidFill>
              </a:rPr>
              <a:t>سلسلة التجهيز</a:t>
            </a:r>
            <a:r>
              <a:rPr lang="ar-IQ" sz="4800" dirty="0"/>
              <a:t> </a:t>
            </a:r>
            <a:endParaRPr lang="ar-IQ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ar-IQ" sz="3600" b="1" dirty="0" smtClean="0"/>
              <a:t>ا.م. أميرة شكر ولي البياتي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120209"/>
            <a:ext cx="2495372" cy="22212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165" y="3144982"/>
            <a:ext cx="3920836" cy="371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02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المحاضرة الثانية </a:t>
            </a:r>
            <a:br>
              <a:rPr lang="ar-IQ" dirty="0" smtClean="0"/>
            </a:br>
            <a:r>
              <a:rPr lang="ar-IQ" b="1" dirty="0">
                <a:solidFill>
                  <a:srgbClr val="FFC000"/>
                </a:solidFill>
              </a:rPr>
              <a:t>عناصر سلسلة التجهيز</a:t>
            </a:r>
            <a:r>
              <a:rPr lang="ar-IQ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AE" sz="2400" b="1" dirty="0" smtClean="0"/>
              <a:t>تتألف </a:t>
            </a:r>
            <a:r>
              <a:rPr lang="en-US" sz="2400" b="1" dirty="0" smtClean="0"/>
              <a:t> </a:t>
            </a:r>
            <a:r>
              <a:rPr lang="ar-AE" sz="2400" b="1" dirty="0" smtClean="0"/>
              <a:t>سلسلة التجهيز</a:t>
            </a:r>
            <a:r>
              <a:rPr lang="ar-IQ" sz="2400" b="1" dirty="0" smtClean="0"/>
              <a:t>   من ثلاثة عناصر اساسية</a:t>
            </a:r>
            <a:r>
              <a:rPr lang="ar-AE" sz="2400" b="1" dirty="0" smtClean="0"/>
              <a:t> </a:t>
            </a:r>
            <a:r>
              <a:rPr lang="ar-IQ" sz="2400" b="1" dirty="0" smtClean="0"/>
              <a:t> </a:t>
            </a:r>
            <a:r>
              <a:rPr lang="ar-AE" sz="2400" b="1" dirty="0" smtClean="0"/>
              <a:t>هي</a:t>
            </a:r>
            <a:r>
              <a:rPr lang="ar-IQ" sz="2400" b="1" dirty="0" smtClean="0"/>
              <a:t>: </a:t>
            </a:r>
            <a:r>
              <a:rPr lang="ar-AE" sz="2400" b="1" dirty="0" smtClean="0"/>
              <a:t> </a:t>
            </a:r>
            <a:r>
              <a:rPr lang="ar-AE" sz="2400" b="1" dirty="0">
                <a:solidFill>
                  <a:srgbClr val="FFC000"/>
                </a:solidFill>
              </a:rPr>
              <a:t>الهياكل, والعمليات, والروابط </a:t>
            </a:r>
            <a:r>
              <a:rPr lang="ar-AE" sz="2400" b="1" dirty="0"/>
              <a:t>بين الهياكل والعمليات، إذ تتضمن </a:t>
            </a:r>
            <a:r>
              <a:rPr lang="ar-AE" sz="2400" b="1" u="sng" dirty="0">
                <a:solidFill>
                  <a:srgbClr val="FFC000"/>
                </a:solidFill>
              </a:rPr>
              <a:t>الهياكل</a:t>
            </a:r>
            <a:r>
              <a:rPr lang="ar-AE" sz="2400" b="1" dirty="0">
                <a:solidFill>
                  <a:srgbClr val="FFC000"/>
                </a:solidFill>
              </a:rPr>
              <a:t> </a:t>
            </a:r>
            <a:r>
              <a:rPr lang="ar-AE" sz="2400" b="1" dirty="0"/>
              <a:t>الوحدات التنظيمية التي تتداخل متفاعلة ضمن سلسلة التجهيز كالمنظمة ومجهزيها وزبائنها وقنوات التوزيع والمراكز الهندسية والتصميم, ومراكز التصنيع والخدمات. أما </a:t>
            </a:r>
            <a:r>
              <a:rPr lang="ar-AE" sz="2400" b="1" u="sng" dirty="0">
                <a:solidFill>
                  <a:srgbClr val="FFC000"/>
                </a:solidFill>
              </a:rPr>
              <a:t>العمليات</a:t>
            </a:r>
            <a:r>
              <a:rPr lang="ar-AE" sz="2400" b="1" dirty="0"/>
              <a:t> فتتضمن تخطيط الطلب, وتخطيط التجهيز, والتقديرات, والموارد, والمشتريات, وعمليات التصنيع, والخدمات, والشحن, وإدارة المواد, وتطوير سلع وخدمات جديدة. وأهم عنصر من عناصر سلسلة التجهيز هو </a:t>
            </a:r>
            <a:r>
              <a:rPr lang="ar-AE" sz="2400" b="1" u="sng" dirty="0">
                <a:solidFill>
                  <a:srgbClr val="FFC000"/>
                </a:solidFill>
              </a:rPr>
              <a:t>الروابط</a:t>
            </a:r>
            <a:r>
              <a:rPr lang="ar-AE" sz="2400" b="1" dirty="0">
                <a:solidFill>
                  <a:srgbClr val="FFC000"/>
                </a:solidFill>
              </a:rPr>
              <a:t> </a:t>
            </a:r>
            <a:r>
              <a:rPr lang="ar-AE" sz="2400" b="1" dirty="0"/>
              <a:t>بين الهياكل والعمليات, إذ تتخذ الروابط صيغة المعلومات المشتركة والاتصالات المستمرة.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374" y="0"/>
            <a:ext cx="2495372" cy="183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99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 smtClean="0">
                <a:solidFill>
                  <a:srgbClr val="FFC000"/>
                </a:solidFill>
              </a:rPr>
              <a:t>مكونات سلسلة التجهيز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111" y="2052638"/>
            <a:ext cx="9536979" cy="45421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0"/>
            <a:ext cx="2157034" cy="183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5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66482"/>
          </a:xfrm>
        </p:spPr>
        <p:txBody>
          <a:bodyPr/>
          <a:lstStyle/>
          <a:p>
            <a:pPr algn="r" rtl="1"/>
            <a:r>
              <a:rPr lang="ar-IQ" b="1" dirty="0" smtClean="0">
                <a:solidFill>
                  <a:srgbClr val="FFC000"/>
                </a:solidFill>
              </a:rPr>
              <a:t>مكونات سلسلة التجهيز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19200"/>
            <a:ext cx="8946541" cy="5029199"/>
          </a:xfrm>
        </p:spPr>
        <p:txBody>
          <a:bodyPr/>
          <a:lstStyle/>
          <a:p>
            <a:pPr marL="0" indent="0" algn="r" rtl="1">
              <a:buNone/>
            </a:pPr>
            <a:r>
              <a:rPr lang="ar-AE" sz="2400" b="1" dirty="0" smtClean="0">
                <a:solidFill>
                  <a:srgbClr val="92D050"/>
                </a:solidFill>
              </a:rPr>
              <a:t>يلاحظ </a:t>
            </a:r>
            <a:r>
              <a:rPr lang="ar-AE" sz="2400" b="1" dirty="0">
                <a:solidFill>
                  <a:srgbClr val="92D050"/>
                </a:solidFill>
              </a:rPr>
              <a:t>امتلاك سلسلة التجهيز لثلاثة أجزاء هي: </a:t>
            </a:r>
            <a:endParaRPr lang="ar-IQ" sz="2400" b="1" dirty="0" smtClean="0">
              <a:solidFill>
                <a:srgbClr val="92D050"/>
              </a:solidFill>
            </a:endParaRPr>
          </a:p>
          <a:p>
            <a:pPr marL="0" indent="0" algn="r" rtl="1">
              <a:buNone/>
            </a:pPr>
            <a:r>
              <a:rPr lang="ar-AE" dirty="0" smtClean="0"/>
              <a:t>   </a:t>
            </a:r>
            <a:r>
              <a:rPr lang="ar-IQ" sz="2800" b="1" dirty="0" smtClean="0"/>
              <a:t>❶ </a:t>
            </a:r>
            <a:r>
              <a:rPr lang="ar-AE" sz="2800" b="1" dirty="0">
                <a:solidFill>
                  <a:srgbClr val="FFFF00"/>
                </a:solidFill>
              </a:rPr>
              <a:t>الانسياب نحو الأعلى</a:t>
            </a:r>
            <a:r>
              <a:rPr lang="ar-AE" sz="2800" b="1" dirty="0"/>
              <a:t>: يشمل هذا الجزء المجهزين(الذين ينبغي أن يكونوا مصنعين و/أو مجمعين) ومجهزيهم. أي واحدة من العلاقات تستطيع أن تمتد الى اليسار في عدة طبقات. </a:t>
            </a:r>
            <a:endParaRPr lang="en-US" sz="2800" b="1" dirty="0"/>
          </a:p>
          <a:p>
            <a:pPr marL="0" indent="0" algn="r" rtl="1">
              <a:buNone/>
            </a:pPr>
            <a:r>
              <a:rPr lang="ar-IQ" sz="2800" b="1" dirty="0"/>
              <a:t>❷ </a:t>
            </a:r>
            <a:r>
              <a:rPr lang="ar-AE" sz="2800" b="1" dirty="0">
                <a:solidFill>
                  <a:srgbClr val="FFFF00"/>
                </a:solidFill>
              </a:rPr>
              <a:t>سلسلة التجهيز الداخلية</a:t>
            </a:r>
            <a:r>
              <a:rPr lang="ar-AE" sz="2800" b="1" dirty="0"/>
              <a:t>: يشمل هذا الجزء كل العمليات المستعملة في تحويل المدخلات من المجهزين الى المخرجات, من وقت دخول المواد للمنظمة الى وقت المنتج إذ تذهب الى توزيع الجانب الخارجي للمنظمة.</a:t>
            </a:r>
            <a:endParaRPr lang="en-US" sz="2800" b="1" dirty="0"/>
          </a:p>
          <a:p>
            <a:pPr marL="0" indent="0" algn="r" rtl="1">
              <a:buNone/>
            </a:pPr>
            <a:r>
              <a:rPr lang="ar-IQ" sz="2800" b="1" dirty="0"/>
              <a:t>❸ </a:t>
            </a:r>
            <a:r>
              <a:rPr lang="ar-AE" sz="2800" b="1" dirty="0">
                <a:solidFill>
                  <a:srgbClr val="FFFF00"/>
                </a:solidFill>
              </a:rPr>
              <a:t>الانسياب نحو الأسفل</a:t>
            </a:r>
            <a:r>
              <a:rPr lang="ar-AE" sz="2800" b="1" dirty="0"/>
              <a:t>: يشمل هذا الجزء كل العمليات التي تقع في تسليم المنتج الى الزبائن النهائيين. النهاية الفعلية لسلسلة التجهيز حين تكون إمدادات منتجها من المفترض أن تقود إلى مكان ما من الأرض</a:t>
            </a:r>
            <a:r>
              <a:rPr lang="ar-AE" dirty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63236"/>
            <a:ext cx="2198598" cy="157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83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 smtClean="0">
                <a:solidFill>
                  <a:srgbClr val="FFC000"/>
                </a:solidFill>
              </a:rPr>
              <a:t>انشطة ادارة سلسلة التجهيز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7236" y="1662545"/>
            <a:ext cx="9240982" cy="41217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0"/>
            <a:ext cx="2101616" cy="183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44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>
                <a:solidFill>
                  <a:srgbClr val="FFC000"/>
                </a:solidFill>
              </a:rPr>
              <a:t>المهام الأساسية لإدارة سلسلة التجهيز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3673" y="2052918"/>
            <a:ext cx="10044545" cy="40292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4" y="219636"/>
            <a:ext cx="2101616" cy="183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7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</TotalTime>
  <Words>239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Ion</vt:lpstr>
      <vt:lpstr>جامعة بغداد كلية الادارة والاقتصاد قسم ادارة الاعمال</vt:lpstr>
      <vt:lpstr>المحاضرة الثانية  عناصر سلسلة التجهيز </vt:lpstr>
      <vt:lpstr>مكونات سلسلة التجهيز</vt:lpstr>
      <vt:lpstr>مكونات سلسلة التجهيز</vt:lpstr>
      <vt:lpstr>انشطة ادارة سلسلة التجهيز</vt:lpstr>
      <vt:lpstr>المهام الأساسية لإدارة سلسلة التجهيز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بغداد كلية الادارة والاقتصاد قسم ادارة الاعمال</dc:title>
  <dc:creator>Microsoft account</dc:creator>
  <cp:lastModifiedBy>Microsoft account</cp:lastModifiedBy>
  <cp:revision>6</cp:revision>
  <dcterms:created xsi:type="dcterms:W3CDTF">2023-10-28T19:50:52Z</dcterms:created>
  <dcterms:modified xsi:type="dcterms:W3CDTF">2023-10-30T07:21:31Z</dcterms:modified>
</cp:coreProperties>
</file>