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2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8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11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567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12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5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0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5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7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455A840-7750-4D34-BA00-8F1CD437241F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A4A94-7EC4-42E9-88E2-CA85911BC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5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38082"/>
          </a:xfrm>
        </p:spPr>
        <p:txBody>
          <a:bodyPr/>
          <a:lstStyle/>
          <a:p>
            <a:pPr algn="r"/>
            <a:r>
              <a:rPr lang="ar-IQ" b="1" dirty="0" smtClean="0"/>
              <a:t>جامعة بغداد</a:t>
            </a:r>
            <a:br>
              <a:rPr lang="ar-IQ" b="1" dirty="0" smtClean="0"/>
            </a:br>
            <a:r>
              <a:rPr lang="ar-IQ" b="1" dirty="0" smtClean="0"/>
              <a:t>كلية الادارة والاقتصاد</a:t>
            </a:r>
            <a:br>
              <a:rPr lang="ar-IQ" b="1" dirty="0" smtClean="0"/>
            </a:br>
            <a:r>
              <a:rPr lang="ar-IQ" b="1" dirty="0" smtClean="0"/>
              <a:t>قسم ادارة الاعمال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923309"/>
            <a:ext cx="8946541" cy="3325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4800" b="1" dirty="0">
                <a:solidFill>
                  <a:srgbClr val="FFFF00"/>
                </a:solidFill>
              </a:rPr>
              <a:t> </a:t>
            </a:r>
            <a:r>
              <a:rPr lang="ar-IQ" sz="4800" b="1" dirty="0" smtClean="0">
                <a:solidFill>
                  <a:srgbClr val="FFFF00"/>
                </a:solidFill>
              </a:rPr>
              <a:t>ادارة سلاسل </a:t>
            </a:r>
            <a:r>
              <a:rPr lang="ar-IQ" sz="4800" b="1" dirty="0" smtClean="0">
                <a:solidFill>
                  <a:srgbClr val="FFFF00"/>
                </a:solidFill>
              </a:rPr>
              <a:t>التجهيز</a:t>
            </a:r>
          </a:p>
          <a:p>
            <a:pPr marL="0" indent="0" algn="ctr">
              <a:buNone/>
            </a:pPr>
            <a:r>
              <a:rPr lang="ar-IQ" sz="4800" b="1" dirty="0" smtClean="0">
                <a:solidFill>
                  <a:srgbClr val="00B0F0"/>
                </a:solidFill>
              </a:rPr>
              <a:t>المحاضرة الثالثة</a:t>
            </a:r>
          </a:p>
          <a:p>
            <a:pPr marL="0" indent="0" algn="ctr">
              <a:buNone/>
            </a:pPr>
            <a:r>
              <a:rPr lang="ar-IQ" sz="4800" b="1" dirty="0">
                <a:solidFill>
                  <a:srgbClr val="FFC000"/>
                </a:solidFill>
              </a:rPr>
              <a:t>خصائص سلسلة التجهيز</a:t>
            </a:r>
            <a:endParaRPr lang="ar-IQ" sz="48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ar-IQ" sz="3600" b="1" dirty="0" smtClean="0"/>
              <a:t>ا.م. أميرة شكر ولي البياتي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20209"/>
            <a:ext cx="2495372" cy="22212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6" y="2590800"/>
            <a:ext cx="387927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المحاضرة الثالثة</a:t>
            </a:r>
            <a:br>
              <a:rPr lang="ar-IQ" b="1" dirty="0" smtClean="0"/>
            </a:br>
            <a:r>
              <a:rPr lang="ar-IQ" b="1" dirty="0" smtClean="0">
                <a:solidFill>
                  <a:srgbClr val="FFC000"/>
                </a:solidFill>
              </a:rPr>
              <a:t>خصائص سلسلة التجهيز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IQ" b="1" dirty="0">
                <a:solidFill>
                  <a:srgbClr val="92D050"/>
                </a:solidFill>
              </a:rPr>
              <a:t>خصائص إدارة سلسلة التجهيز تتضمن:</a:t>
            </a:r>
            <a:endParaRPr lang="en-US" b="1" dirty="0">
              <a:solidFill>
                <a:srgbClr val="92D050"/>
              </a:solidFill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>
                <a:solidFill>
                  <a:srgbClr val="FFFF00"/>
                </a:solidFill>
              </a:rPr>
              <a:t>الحجم  </a:t>
            </a:r>
            <a:r>
              <a:rPr lang="en-US" b="1" i="1" dirty="0">
                <a:solidFill>
                  <a:srgbClr val="FFFF00"/>
                </a:solidFill>
              </a:rPr>
              <a:t>Size</a:t>
            </a:r>
            <a:r>
              <a:rPr lang="ar-IQ" b="1" dirty="0"/>
              <a:t>: طول السلسلة وعرضها بمعنى ما تتضمنه من أنشطة.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/>
              <a:t>القوة </a:t>
            </a:r>
            <a:r>
              <a:rPr lang="en-US" b="1" i="1" dirty="0"/>
              <a:t>Power</a:t>
            </a:r>
            <a:r>
              <a:rPr lang="ar-IQ" b="1" dirty="0"/>
              <a:t>: أين تكمن القوة؟ وكيف يتم نشرها.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>
                <a:solidFill>
                  <a:srgbClr val="FFFF00"/>
                </a:solidFill>
              </a:rPr>
              <a:t>النضج </a:t>
            </a:r>
            <a:r>
              <a:rPr lang="en-US" b="1" i="1" dirty="0">
                <a:solidFill>
                  <a:srgbClr val="FFFF00"/>
                </a:solidFill>
              </a:rPr>
              <a:t>Maturity</a:t>
            </a:r>
            <a:r>
              <a:rPr lang="ar-IQ" b="1" dirty="0"/>
              <a:t>: التعامل مع السلاسل الناضجة يختلف عنه مع حديثة التشكيل.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/>
              <a:t>الموقف </a:t>
            </a:r>
            <a:r>
              <a:rPr lang="en-US" b="1" i="1" dirty="0"/>
              <a:t>Attitude</a:t>
            </a:r>
            <a:r>
              <a:rPr lang="ar-IQ" b="1" dirty="0"/>
              <a:t>: مدى تعاون المشاركين وصدقهم.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>
                <a:solidFill>
                  <a:srgbClr val="FFFF00"/>
                </a:solidFill>
              </a:rPr>
              <a:t>الطلب </a:t>
            </a:r>
            <a:r>
              <a:rPr lang="en-US" b="1" i="1" dirty="0">
                <a:solidFill>
                  <a:srgbClr val="FFFF00"/>
                </a:solidFill>
              </a:rPr>
              <a:t>Demand</a:t>
            </a:r>
            <a:r>
              <a:rPr lang="ar-IQ" b="1" dirty="0"/>
              <a:t>: طبيعة أو مدى ثبات الطلب.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/>
              <a:t>المُنتج </a:t>
            </a:r>
            <a:r>
              <a:rPr lang="en-US" b="1" i="1" dirty="0"/>
              <a:t>Product</a:t>
            </a:r>
            <a:r>
              <a:rPr lang="ar-IQ" b="1" dirty="0"/>
              <a:t>: قد يكون المُنتج عامل يهدد الحياة، أو يحافظ عليها بشكل كبير.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>
                <a:solidFill>
                  <a:srgbClr val="FFFF00"/>
                </a:solidFill>
              </a:rPr>
              <a:t>الكمية </a:t>
            </a:r>
            <a:r>
              <a:rPr lang="en-US" b="1" i="1" dirty="0">
                <a:solidFill>
                  <a:srgbClr val="FFFF00"/>
                </a:solidFill>
              </a:rPr>
              <a:t>Volume</a:t>
            </a:r>
            <a:r>
              <a:rPr lang="ar-IQ" b="1" dirty="0">
                <a:solidFill>
                  <a:srgbClr val="FFFF00"/>
                </a:solidFill>
              </a:rPr>
              <a:t>: </a:t>
            </a:r>
            <a:r>
              <a:rPr lang="ar-IQ" b="1" dirty="0"/>
              <a:t>سلع بعض السلاسل ساكنة أو بطيئة، وأخرى معتدلة ورشيقة.</a:t>
            </a:r>
            <a:endParaRPr lang="en-US" b="1" dirty="0"/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ar-IQ" b="1" dirty="0"/>
              <a:t>الاتساق </a:t>
            </a:r>
            <a:r>
              <a:rPr lang="en-US" b="1" i="1" dirty="0"/>
              <a:t>Consistency</a:t>
            </a:r>
            <a:r>
              <a:rPr lang="ar-IQ" b="1" dirty="0"/>
              <a:t>: بعض السلاسل شاذة وأخرى متغيرة.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20209"/>
            <a:ext cx="2495372" cy="22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 smtClean="0">
                <a:solidFill>
                  <a:srgbClr val="FFC000"/>
                </a:solidFill>
              </a:rPr>
              <a:t>خصائص سلاسل التجهيز العالمية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b="1" dirty="0" smtClean="0"/>
              <a:t> </a:t>
            </a:r>
            <a:r>
              <a:rPr lang="ar-IQ" b="1" dirty="0" smtClean="0">
                <a:solidFill>
                  <a:srgbClr val="92D050"/>
                </a:solidFill>
              </a:rPr>
              <a:t>سلاسل </a:t>
            </a:r>
            <a:r>
              <a:rPr lang="ar-IQ" b="1" dirty="0">
                <a:solidFill>
                  <a:srgbClr val="92D050"/>
                </a:solidFill>
              </a:rPr>
              <a:t>التجهيز العالمية تُظهر مجموعة من الخصائص المميزة عند مقارنتها بالمنظمات التقليدية. </a:t>
            </a:r>
            <a:r>
              <a:rPr lang="ar-IQ" b="1" dirty="0" smtClean="0">
                <a:solidFill>
                  <a:srgbClr val="92D050"/>
                </a:solidFill>
              </a:rPr>
              <a:t>و هذه </a:t>
            </a:r>
            <a:r>
              <a:rPr lang="ar-IQ" b="1" dirty="0">
                <a:solidFill>
                  <a:srgbClr val="92D050"/>
                </a:solidFill>
              </a:rPr>
              <a:t>الخصائص هي:</a:t>
            </a:r>
            <a:endParaRPr lang="en-US" b="1" dirty="0">
              <a:solidFill>
                <a:srgbClr val="92D050"/>
              </a:solidFill>
            </a:endParaRPr>
          </a:p>
          <a:p>
            <a:pPr lvl="0" algn="r" rtl="1">
              <a:buFont typeface="Wingdings" panose="05000000000000000000" pitchFamily="2" charset="2"/>
              <a:buChar char="ü"/>
            </a:pPr>
            <a:r>
              <a:rPr lang="ar-IQ" sz="2800" b="1" dirty="0">
                <a:solidFill>
                  <a:srgbClr val="FFFF00"/>
                </a:solidFill>
              </a:rPr>
              <a:t>بناء علاقات متطورة، ينتج عنها صنع حلول </a:t>
            </a:r>
            <a:r>
              <a:rPr lang="ar-IQ" sz="2800" b="1" dirty="0" smtClean="0">
                <a:solidFill>
                  <a:srgbClr val="FFFF00"/>
                </a:solidFill>
              </a:rPr>
              <a:t>لزبائنها.</a:t>
            </a:r>
            <a:endParaRPr lang="en-US" sz="2800" b="1" dirty="0">
              <a:solidFill>
                <a:srgbClr val="FFFF00"/>
              </a:solidFill>
            </a:endParaRPr>
          </a:p>
          <a:p>
            <a:pPr lvl="0" algn="r" rtl="1">
              <a:buFont typeface="Wingdings" panose="05000000000000000000" pitchFamily="2" charset="2"/>
              <a:buChar char="ü"/>
            </a:pPr>
            <a:r>
              <a:rPr lang="ar-IQ" sz="2800" b="1" dirty="0"/>
              <a:t>توفير سلع وخدمات وهي غالبا ما تتجاوز متطلبات </a:t>
            </a:r>
            <a:r>
              <a:rPr lang="ar-IQ" sz="2800" b="1" dirty="0" smtClean="0"/>
              <a:t>الزبون.</a:t>
            </a:r>
          </a:p>
          <a:p>
            <a:pPr lvl="0" algn="r" rtl="1">
              <a:buFont typeface="Wingdings" panose="05000000000000000000" pitchFamily="2" charset="2"/>
              <a:buChar char="ü"/>
            </a:pPr>
            <a:r>
              <a:rPr lang="en-US" sz="2800" b="1" dirty="0" smtClean="0"/>
              <a:t> </a:t>
            </a:r>
            <a:r>
              <a:rPr lang="ar-IQ" sz="2800" b="1" dirty="0" smtClean="0">
                <a:solidFill>
                  <a:srgbClr val="FFFF00"/>
                </a:solidFill>
              </a:rPr>
              <a:t>منح </a:t>
            </a:r>
            <a:r>
              <a:rPr lang="ar-IQ" sz="2800" b="1" dirty="0">
                <a:solidFill>
                  <a:srgbClr val="FFFF00"/>
                </a:solidFill>
              </a:rPr>
              <a:t>الجودة والسلامة الأسبقية </a:t>
            </a:r>
            <a:r>
              <a:rPr lang="ar-IQ" sz="2800" b="1" dirty="0" smtClean="0">
                <a:solidFill>
                  <a:srgbClr val="FFFF00"/>
                </a:solidFill>
              </a:rPr>
              <a:t>الاولى.</a:t>
            </a:r>
            <a:endParaRPr lang="en-US" sz="2800" b="1" dirty="0">
              <a:solidFill>
                <a:srgbClr val="FFFF00"/>
              </a:solidFill>
            </a:endParaRPr>
          </a:p>
          <a:p>
            <a:pPr lvl="0" algn="r" rtl="1">
              <a:buFont typeface="Wingdings" panose="05000000000000000000" pitchFamily="2" charset="2"/>
              <a:buChar char="ü"/>
            </a:pPr>
            <a:r>
              <a:rPr lang="ar-IQ" sz="2800" b="1" dirty="0"/>
              <a:t>الاستجابة الكفوءة للتغيرات المفاجئة في احتياجات </a:t>
            </a:r>
            <a:r>
              <a:rPr lang="ar-IQ" sz="2800" b="1" dirty="0" smtClean="0"/>
              <a:t>السوق.</a:t>
            </a:r>
          </a:p>
          <a:p>
            <a:pPr lvl="0" algn="r" rtl="1">
              <a:buFont typeface="Wingdings" panose="05000000000000000000" pitchFamily="2" charset="2"/>
              <a:buChar char="ü"/>
            </a:pPr>
            <a:r>
              <a:rPr lang="en-US" sz="2800" b="1" dirty="0" smtClean="0"/>
              <a:t> </a:t>
            </a:r>
            <a:r>
              <a:rPr lang="ar-IQ" sz="2800" b="1" dirty="0" smtClean="0">
                <a:solidFill>
                  <a:srgbClr val="FFFF00"/>
                </a:solidFill>
              </a:rPr>
              <a:t>كسب </a:t>
            </a:r>
            <a:r>
              <a:rPr lang="ar-IQ" sz="2800" b="1" dirty="0">
                <a:solidFill>
                  <a:srgbClr val="FFFF00"/>
                </a:solidFill>
              </a:rPr>
              <a:t>عوائد تسهم في نجاح كل أعضاء سلسلة التجهيز.</a:t>
            </a:r>
            <a:endParaRPr lang="en-US" sz="2800" b="1" dirty="0">
              <a:solidFill>
                <a:srgbClr val="FFFF00"/>
              </a:solidFill>
            </a:endParaRPr>
          </a:p>
          <a:p>
            <a:pPr lvl="0" algn="r" rtl="1">
              <a:buFont typeface="Wingdings" panose="05000000000000000000" pitchFamily="2" charset="2"/>
              <a:buChar char="ü"/>
            </a:pPr>
            <a:r>
              <a:rPr lang="ar-IQ" sz="2800" b="1" dirty="0"/>
              <a:t>بقاء المنظمة قائدة في مجالها الصناعي.</a:t>
            </a:r>
            <a:endParaRPr lang="en-US" sz="28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20209"/>
            <a:ext cx="2495372" cy="193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2737"/>
          </a:xfrm>
        </p:spPr>
        <p:txBody>
          <a:bodyPr/>
          <a:lstStyle/>
          <a:p>
            <a:pPr algn="r" rtl="1"/>
            <a:r>
              <a:rPr lang="ar-IQ" b="1" dirty="0">
                <a:solidFill>
                  <a:srgbClr val="FFC000"/>
                </a:solidFill>
              </a:rPr>
              <a:t>تصميم وعملية سلسلة التجهيز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432" t="8752" r="2481"/>
          <a:stretch/>
        </p:blipFill>
        <p:spPr>
          <a:xfrm>
            <a:off x="1981199" y="1898074"/>
            <a:ext cx="9060873" cy="42394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20209"/>
            <a:ext cx="2495372" cy="193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 smtClean="0">
                <a:solidFill>
                  <a:srgbClr val="FFC000"/>
                </a:solidFill>
              </a:rPr>
              <a:t>علاقة ادارة سلسلة التجهيز بمهام المنظمة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9636" y="1853248"/>
            <a:ext cx="8742219" cy="44228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20209"/>
            <a:ext cx="2495372" cy="193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203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 New Roman</vt:lpstr>
      <vt:lpstr>Wingdings</vt:lpstr>
      <vt:lpstr>Wingdings 3</vt:lpstr>
      <vt:lpstr>Ion</vt:lpstr>
      <vt:lpstr>جامعة بغداد كلية الادارة والاقتصاد قسم ادارة الاعمال</vt:lpstr>
      <vt:lpstr>المحاضرة الثالثة خصائص سلسلة التجهيز</vt:lpstr>
      <vt:lpstr>خصائص سلاسل التجهيز العالمية</vt:lpstr>
      <vt:lpstr>تصميم وعملية سلسلة التجهيز</vt:lpstr>
      <vt:lpstr>علاقة ادارة سلسلة التجهيز بمهام المنظمة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الادارة والاقتصاد قسم ادارة الاعمال</dc:title>
  <dc:creator>Microsoft account</dc:creator>
  <cp:lastModifiedBy>Microsoft account</cp:lastModifiedBy>
  <cp:revision>3</cp:revision>
  <dcterms:created xsi:type="dcterms:W3CDTF">2023-10-29T04:58:56Z</dcterms:created>
  <dcterms:modified xsi:type="dcterms:W3CDTF">2023-10-30T07:26:01Z</dcterms:modified>
</cp:coreProperties>
</file>