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7"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B3F94B-3B5E-461B-A508-2D476B300431}"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2E926-3964-422C-8193-C3C517FBCA9C}" type="slidenum">
              <a:rPr lang="en-US" smtClean="0"/>
              <a:t>‹#›</a:t>
            </a:fld>
            <a:endParaRPr lang="en-US"/>
          </a:p>
        </p:txBody>
      </p:sp>
    </p:spTree>
    <p:extLst>
      <p:ext uri="{BB962C8B-B14F-4D97-AF65-F5344CB8AC3E}">
        <p14:creationId xmlns:p14="http://schemas.microsoft.com/office/powerpoint/2010/main" val="3825288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3F94B-3B5E-461B-A508-2D476B300431}"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2E926-3964-422C-8193-C3C517FBCA9C}" type="slidenum">
              <a:rPr lang="en-US" smtClean="0"/>
              <a:t>‹#›</a:t>
            </a:fld>
            <a:endParaRPr lang="en-US"/>
          </a:p>
        </p:txBody>
      </p:sp>
    </p:spTree>
    <p:extLst>
      <p:ext uri="{BB962C8B-B14F-4D97-AF65-F5344CB8AC3E}">
        <p14:creationId xmlns:p14="http://schemas.microsoft.com/office/powerpoint/2010/main" val="157508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B3F94B-3B5E-461B-A508-2D476B300431}"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2E926-3964-422C-8193-C3C517FBCA9C}" type="slidenum">
              <a:rPr lang="en-US" smtClean="0"/>
              <a:t>‹#›</a:t>
            </a:fld>
            <a:endParaRPr lang="en-US"/>
          </a:p>
        </p:txBody>
      </p:sp>
    </p:spTree>
    <p:extLst>
      <p:ext uri="{BB962C8B-B14F-4D97-AF65-F5344CB8AC3E}">
        <p14:creationId xmlns:p14="http://schemas.microsoft.com/office/powerpoint/2010/main" val="1959087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B3F94B-3B5E-461B-A508-2D476B300431}"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2E926-3964-422C-8193-C3C517FBCA9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22024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B3F94B-3B5E-461B-A508-2D476B300431}"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2E926-3964-422C-8193-C3C517FBCA9C}" type="slidenum">
              <a:rPr lang="en-US" smtClean="0"/>
              <a:t>‹#›</a:t>
            </a:fld>
            <a:endParaRPr lang="en-US"/>
          </a:p>
        </p:txBody>
      </p:sp>
    </p:spTree>
    <p:extLst>
      <p:ext uri="{BB962C8B-B14F-4D97-AF65-F5344CB8AC3E}">
        <p14:creationId xmlns:p14="http://schemas.microsoft.com/office/powerpoint/2010/main" val="1667448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AB3F94B-3B5E-461B-A508-2D476B300431}" type="datetimeFigureOut">
              <a:rPr lang="en-US" smtClean="0"/>
              <a:t>10/30/2023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2E926-3964-422C-8193-C3C517FBCA9C}" type="slidenum">
              <a:rPr lang="en-US" smtClean="0"/>
              <a:t>‹#›</a:t>
            </a:fld>
            <a:endParaRPr lang="en-US"/>
          </a:p>
        </p:txBody>
      </p:sp>
    </p:spTree>
    <p:extLst>
      <p:ext uri="{BB962C8B-B14F-4D97-AF65-F5344CB8AC3E}">
        <p14:creationId xmlns:p14="http://schemas.microsoft.com/office/powerpoint/2010/main" val="1689386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AB3F94B-3B5E-461B-A508-2D476B300431}" type="datetimeFigureOut">
              <a:rPr lang="en-US" smtClean="0"/>
              <a:t>10/30/2023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2E926-3964-422C-8193-C3C517FBCA9C}" type="slidenum">
              <a:rPr lang="en-US" smtClean="0"/>
              <a:t>‹#›</a:t>
            </a:fld>
            <a:endParaRPr lang="en-US"/>
          </a:p>
        </p:txBody>
      </p:sp>
    </p:spTree>
    <p:extLst>
      <p:ext uri="{BB962C8B-B14F-4D97-AF65-F5344CB8AC3E}">
        <p14:creationId xmlns:p14="http://schemas.microsoft.com/office/powerpoint/2010/main" val="2097249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B3F94B-3B5E-461B-A508-2D476B300431}"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2E926-3964-422C-8193-C3C517FBCA9C}" type="slidenum">
              <a:rPr lang="en-US" smtClean="0"/>
              <a:t>‹#›</a:t>
            </a:fld>
            <a:endParaRPr lang="en-US"/>
          </a:p>
        </p:txBody>
      </p:sp>
    </p:spTree>
    <p:extLst>
      <p:ext uri="{BB962C8B-B14F-4D97-AF65-F5344CB8AC3E}">
        <p14:creationId xmlns:p14="http://schemas.microsoft.com/office/powerpoint/2010/main" val="1267898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B3F94B-3B5E-461B-A508-2D476B300431}"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2E926-3964-422C-8193-C3C517FBCA9C}" type="slidenum">
              <a:rPr lang="en-US" smtClean="0"/>
              <a:t>‹#›</a:t>
            </a:fld>
            <a:endParaRPr lang="en-US"/>
          </a:p>
        </p:txBody>
      </p:sp>
    </p:spTree>
    <p:extLst>
      <p:ext uri="{BB962C8B-B14F-4D97-AF65-F5344CB8AC3E}">
        <p14:creationId xmlns:p14="http://schemas.microsoft.com/office/powerpoint/2010/main" val="106215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AB3F94B-3B5E-461B-A508-2D476B300431}"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2E926-3964-422C-8193-C3C517FBCA9C}" type="slidenum">
              <a:rPr lang="en-US" smtClean="0"/>
              <a:t>‹#›</a:t>
            </a:fld>
            <a:endParaRPr lang="en-US"/>
          </a:p>
        </p:txBody>
      </p:sp>
    </p:spTree>
    <p:extLst>
      <p:ext uri="{BB962C8B-B14F-4D97-AF65-F5344CB8AC3E}">
        <p14:creationId xmlns:p14="http://schemas.microsoft.com/office/powerpoint/2010/main" val="487014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B3F94B-3B5E-461B-A508-2D476B300431}"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2E926-3964-422C-8193-C3C517FBCA9C}" type="slidenum">
              <a:rPr lang="en-US" smtClean="0"/>
              <a:t>‹#›</a:t>
            </a:fld>
            <a:endParaRPr lang="en-US"/>
          </a:p>
        </p:txBody>
      </p:sp>
    </p:spTree>
    <p:extLst>
      <p:ext uri="{BB962C8B-B14F-4D97-AF65-F5344CB8AC3E}">
        <p14:creationId xmlns:p14="http://schemas.microsoft.com/office/powerpoint/2010/main" val="228231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B3F94B-3B5E-461B-A508-2D476B300431}"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2E926-3964-422C-8193-C3C517FBCA9C}" type="slidenum">
              <a:rPr lang="en-US" smtClean="0"/>
              <a:t>‹#›</a:t>
            </a:fld>
            <a:endParaRPr lang="en-US"/>
          </a:p>
        </p:txBody>
      </p:sp>
    </p:spTree>
    <p:extLst>
      <p:ext uri="{BB962C8B-B14F-4D97-AF65-F5344CB8AC3E}">
        <p14:creationId xmlns:p14="http://schemas.microsoft.com/office/powerpoint/2010/main" val="390875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B3F94B-3B5E-461B-A508-2D476B300431}" type="datetimeFigureOut">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02E926-3964-422C-8193-C3C517FBCA9C}" type="slidenum">
              <a:rPr lang="en-US" smtClean="0"/>
              <a:t>‹#›</a:t>
            </a:fld>
            <a:endParaRPr lang="en-US"/>
          </a:p>
        </p:txBody>
      </p:sp>
    </p:spTree>
    <p:extLst>
      <p:ext uri="{BB962C8B-B14F-4D97-AF65-F5344CB8AC3E}">
        <p14:creationId xmlns:p14="http://schemas.microsoft.com/office/powerpoint/2010/main" val="225417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AB3F94B-3B5E-461B-A508-2D476B300431}" type="datetimeFigureOut">
              <a:rPr lang="en-US" smtClean="0"/>
              <a:t>10/30/2023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102E926-3964-422C-8193-C3C517FBCA9C}" type="slidenum">
              <a:rPr lang="en-US" smtClean="0"/>
              <a:t>‹#›</a:t>
            </a:fld>
            <a:endParaRPr lang="en-US"/>
          </a:p>
        </p:txBody>
      </p:sp>
    </p:spTree>
    <p:extLst>
      <p:ext uri="{BB962C8B-B14F-4D97-AF65-F5344CB8AC3E}">
        <p14:creationId xmlns:p14="http://schemas.microsoft.com/office/powerpoint/2010/main" val="77803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AB3F94B-3B5E-461B-A508-2D476B300431}" type="datetimeFigureOut">
              <a:rPr lang="en-US" smtClean="0"/>
              <a:t>10/30/2023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102E926-3964-422C-8193-C3C517FBCA9C}" type="slidenum">
              <a:rPr lang="en-US" smtClean="0"/>
              <a:t>‹#›</a:t>
            </a:fld>
            <a:endParaRPr lang="en-US"/>
          </a:p>
        </p:txBody>
      </p:sp>
    </p:spTree>
    <p:extLst>
      <p:ext uri="{BB962C8B-B14F-4D97-AF65-F5344CB8AC3E}">
        <p14:creationId xmlns:p14="http://schemas.microsoft.com/office/powerpoint/2010/main" val="608297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AB3F94B-3B5E-461B-A508-2D476B300431}" type="datetimeFigureOut">
              <a:rPr lang="en-US" smtClean="0"/>
              <a:t>10/30/2023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102E926-3964-422C-8193-C3C517FBCA9C}" type="slidenum">
              <a:rPr lang="en-US" smtClean="0"/>
              <a:t>‹#›</a:t>
            </a:fld>
            <a:endParaRPr lang="en-US"/>
          </a:p>
        </p:txBody>
      </p:sp>
    </p:spTree>
    <p:extLst>
      <p:ext uri="{BB962C8B-B14F-4D97-AF65-F5344CB8AC3E}">
        <p14:creationId xmlns:p14="http://schemas.microsoft.com/office/powerpoint/2010/main" val="3768314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3F94B-3B5E-461B-A508-2D476B300431}"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2E926-3964-422C-8193-C3C517FBCA9C}" type="slidenum">
              <a:rPr lang="en-US" smtClean="0"/>
              <a:t>‹#›</a:t>
            </a:fld>
            <a:endParaRPr lang="en-US"/>
          </a:p>
        </p:txBody>
      </p:sp>
    </p:spTree>
    <p:extLst>
      <p:ext uri="{BB962C8B-B14F-4D97-AF65-F5344CB8AC3E}">
        <p14:creationId xmlns:p14="http://schemas.microsoft.com/office/powerpoint/2010/main" val="2090941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AB3F94B-3B5E-461B-A508-2D476B300431}" type="datetimeFigureOut">
              <a:rPr lang="en-US" smtClean="0"/>
              <a:t>10/30/2023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102E926-3964-422C-8193-C3C517FBCA9C}" type="slidenum">
              <a:rPr lang="en-US" smtClean="0"/>
              <a:t>‹#›</a:t>
            </a:fld>
            <a:endParaRPr lang="en-US"/>
          </a:p>
        </p:txBody>
      </p:sp>
    </p:spTree>
    <p:extLst>
      <p:ext uri="{BB962C8B-B14F-4D97-AF65-F5344CB8AC3E}">
        <p14:creationId xmlns:p14="http://schemas.microsoft.com/office/powerpoint/2010/main" val="32347733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2138082"/>
          </a:xfrm>
        </p:spPr>
        <p:txBody>
          <a:bodyPr/>
          <a:lstStyle/>
          <a:p>
            <a:pPr algn="r"/>
            <a:r>
              <a:rPr lang="ar-IQ" b="1" dirty="0" smtClean="0"/>
              <a:t>جامعة بغداد</a:t>
            </a:r>
            <a:br>
              <a:rPr lang="ar-IQ" b="1" dirty="0" smtClean="0"/>
            </a:br>
            <a:r>
              <a:rPr lang="ar-IQ" b="1" dirty="0" smtClean="0"/>
              <a:t>كلية الادارة والاقتصاد</a:t>
            </a:r>
            <a:br>
              <a:rPr lang="ar-IQ" b="1" dirty="0" smtClean="0"/>
            </a:br>
            <a:r>
              <a:rPr lang="ar-IQ" b="1" dirty="0" smtClean="0"/>
              <a:t>قسم ادارة الاعمال</a:t>
            </a:r>
            <a:endParaRPr lang="en-US" b="1" dirty="0"/>
          </a:p>
        </p:txBody>
      </p:sp>
      <p:sp>
        <p:nvSpPr>
          <p:cNvPr id="3" name="Content Placeholder 2"/>
          <p:cNvSpPr>
            <a:spLocks noGrp="1"/>
          </p:cNvSpPr>
          <p:nvPr>
            <p:ph idx="1"/>
          </p:nvPr>
        </p:nvSpPr>
        <p:spPr>
          <a:xfrm>
            <a:off x="1103312" y="2923309"/>
            <a:ext cx="8946541" cy="3325090"/>
          </a:xfrm>
        </p:spPr>
        <p:txBody>
          <a:bodyPr>
            <a:normAutofit fontScale="92500" lnSpcReduction="10000"/>
          </a:bodyPr>
          <a:lstStyle/>
          <a:p>
            <a:pPr marL="0" indent="0" algn="ctr">
              <a:buNone/>
            </a:pPr>
            <a:r>
              <a:rPr lang="ar-IQ" sz="6000" b="1" dirty="0">
                <a:solidFill>
                  <a:srgbClr val="FFFF00"/>
                </a:solidFill>
              </a:rPr>
              <a:t> </a:t>
            </a:r>
            <a:r>
              <a:rPr lang="ar-IQ" sz="4800" b="1" dirty="0" smtClean="0">
                <a:solidFill>
                  <a:srgbClr val="FFFF00"/>
                </a:solidFill>
              </a:rPr>
              <a:t>ادارة سلاسل </a:t>
            </a:r>
            <a:r>
              <a:rPr lang="ar-IQ" sz="4800" b="1" dirty="0" smtClean="0">
                <a:solidFill>
                  <a:srgbClr val="FFFF00"/>
                </a:solidFill>
              </a:rPr>
              <a:t>التجهيز</a:t>
            </a:r>
          </a:p>
          <a:p>
            <a:pPr marL="0" indent="0" algn="ctr">
              <a:buNone/>
            </a:pPr>
            <a:r>
              <a:rPr lang="ar-IQ" sz="4800" b="1" dirty="0" smtClean="0">
                <a:solidFill>
                  <a:srgbClr val="00B0F0"/>
                </a:solidFill>
              </a:rPr>
              <a:t>المحاضرة الرابعة</a:t>
            </a:r>
          </a:p>
          <a:p>
            <a:pPr marL="0" indent="0" algn="ctr">
              <a:buNone/>
            </a:pPr>
            <a:r>
              <a:rPr lang="ar-IQ" sz="6000" b="1" dirty="0">
                <a:solidFill>
                  <a:srgbClr val="FFC000"/>
                </a:solidFill>
              </a:rPr>
              <a:t>اجزاء سلسة التجهيز</a:t>
            </a:r>
            <a:endParaRPr lang="ar-IQ" sz="6000" b="1" dirty="0" smtClean="0">
              <a:solidFill>
                <a:srgbClr val="FFFF00"/>
              </a:solidFill>
            </a:endParaRPr>
          </a:p>
          <a:p>
            <a:pPr marL="0" indent="0" algn="ctr">
              <a:buNone/>
            </a:pPr>
            <a:r>
              <a:rPr lang="ar-IQ" sz="3600" b="1" dirty="0" smtClean="0"/>
              <a:t>ا.م. أميرة شكر ولي البياتي</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120209"/>
            <a:ext cx="2495372" cy="222121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3049"/>
          <a:stretch/>
        </p:blipFill>
        <p:spPr>
          <a:xfrm>
            <a:off x="8146473" y="3250009"/>
            <a:ext cx="4045527" cy="3607991"/>
          </a:xfrm>
          <a:prstGeom prst="rect">
            <a:avLst/>
          </a:prstGeom>
        </p:spPr>
      </p:pic>
    </p:spTree>
    <p:extLst>
      <p:ext uri="{BB962C8B-B14F-4D97-AF65-F5344CB8AC3E}">
        <p14:creationId xmlns:p14="http://schemas.microsoft.com/office/powerpoint/2010/main" val="329139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b="1" dirty="0" smtClean="0"/>
              <a:t>المحاضرة الرابعة</a:t>
            </a:r>
            <a:br>
              <a:rPr lang="ar-IQ" b="1" dirty="0" smtClean="0"/>
            </a:br>
            <a:r>
              <a:rPr lang="ar-IQ" b="1" dirty="0" smtClean="0">
                <a:solidFill>
                  <a:srgbClr val="FFC000"/>
                </a:solidFill>
              </a:rPr>
              <a:t>اجزاء سلسة التجهيز</a:t>
            </a:r>
            <a:endParaRPr lang="en-US" b="1" dirty="0">
              <a:solidFill>
                <a:srgbClr val="FFC000"/>
              </a:solidFill>
            </a:endParaRPr>
          </a:p>
        </p:txBody>
      </p:sp>
      <p:sp>
        <p:nvSpPr>
          <p:cNvPr id="3" name="Content Placeholder 2"/>
          <p:cNvSpPr>
            <a:spLocks noGrp="1"/>
          </p:cNvSpPr>
          <p:nvPr>
            <p:ph idx="1"/>
          </p:nvPr>
        </p:nvSpPr>
        <p:spPr/>
        <p:txBody>
          <a:bodyPr>
            <a:normAutofit/>
          </a:bodyPr>
          <a:lstStyle/>
          <a:p>
            <a:pPr marL="0" indent="0" algn="r">
              <a:buNone/>
            </a:pPr>
            <a:r>
              <a:rPr lang="ar-IQ" sz="2800" b="1" dirty="0" smtClean="0">
                <a:solidFill>
                  <a:srgbClr val="92D050"/>
                </a:solidFill>
              </a:rPr>
              <a:t>ادارة الامدادات </a:t>
            </a:r>
            <a:r>
              <a:rPr lang="ar-IQ" sz="2800" b="1" dirty="0" smtClean="0"/>
              <a:t>:</a:t>
            </a:r>
            <a:r>
              <a:rPr lang="ar-IQ" sz="2800" b="1" dirty="0"/>
              <a:t>نظام متكامل من الانظمة الفرعية المترابطة تتضمن كافة عمليات النقل والخزن والمناولة  والتغليف والامدادات العكسية للمواد والمعلومات لضمان استمراريتها من نقاط الاصل الى نقاط  الاىستخدام او الاستعمال باقل وقت وكلفة</a:t>
            </a:r>
            <a:endParaRPr lang="en-US" sz="2800" b="1" dirty="0"/>
          </a:p>
          <a:p>
            <a:pPr marL="0" indent="0" algn="r">
              <a:buNone/>
            </a:pPr>
            <a:endParaRPr lang="ar-IQ" sz="2800" dirty="0" smtClean="0"/>
          </a:p>
          <a:p>
            <a:pPr marL="0" indent="0" algn="r">
              <a:buNone/>
            </a:pPr>
            <a:r>
              <a:rPr lang="ar-IQ" sz="2800" b="1" dirty="0">
                <a:solidFill>
                  <a:srgbClr val="92D050"/>
                </a:solidFill>
              </a:rPr>
              <a:t>ادارة الامدادات </a:t>
            </a:r>
            <a:r>
              <a:rPr lang="ar-IQ" sz="2800" b="1" dirty="0" smtClean="0">
                <a:solidFill>
                  <a:srgbClr val="92D050"/>
                </a:solidFill>
              </a:rPr>
              <a:t> تمثل عملية </a:t>
            </a:r>
            <a:r>
              <a:rPr lang="ar-IQ" sz="2800" b="1" dirty="0" smtClean="0"/>
              <a:t>نقل </a:t>
            </a:r>
            <a:r>
              <a:rPr lang="ar-IQ" sz="2800" b="1" dirty="0"/>
              <a:t>الكمية المناسبة من المواد او المنتجات المناسبة الى  للمكان المناسب في الوقت المناسب وبالجودة المناسبة وبالكلفة المناسبة الى الزبون المناسب</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120209"/>
            <a:ext cx="2495372" cy="1932709"/>
          </a:xfrm>
          <a:prstGeom prst="rect">
            <a:avLst/>
          </a:prstGeom>
        </p:spPr>
      </p:pic>
    </p:spTree>
    <p:extLst>
      <p:ext uri="{BB962C8B-B14F-4D97-AF65-F5344CB8AC3E}">
        <p14:creationId xmlns:p14="http://schemas.microsoft.com/office/powerpoint/2010/main" val="1802503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dirty="0" smtClean="0">
                <a:solidFill>
                  <a:srgbClr val="FFC000"/>
                </a:solidFill>
              </a:rPr>
              <a:t>اهمية ادارة الامدادات</a:t>
            </a:r>
            <a:br>
              <a:rPr lang="ar-IQ" b="1" dirty="0" smtClean="0">
                <a:solidFill>
                  <a:srgbClr val="FFC000"/>
                </a:solidFill>
              </a:rPr>
            </a:br>
            <a:r>
              <a:rPr lang="ar-IQ" b="1" dirty="0" smtClean="0">
                <a:solidFill>
                  <a:srgbClr val="92D050"/>
                </a:solidFill>
              </a:rPr>
              <a:t>الاهمية الاقتصادية</a:t>
            </a:r>
            <a:endParaRPr lang="en-US" b="1" dirty="0">
              <a:solidFill>
                <a:srgbClr val="92D050"/>
              </a:solidFill>
            </a:endParaRPr>
          </a:p>
        </p:txBody>
      </p:sp>
      <p:sp>
        <p:nvSpPr>
          <p:cNvPr id="3" name="Content Placeholder 2"/>
          <p:cNvSpPr>
            <a:spLocks noGrp="1"/>
          </p:cNvSpPr>
          <p:nvPr>
            <p:ph idx="1"/>
          </p:nvPr>
        </p:nvSpPr>
        <p:spPr/>
        <p:txBody>
          <a:bodyPr/>
          <a:lstStyle/>
          <a:p>
            <a:pPr algn="r" rtl="1"/>
            <a:r>
              <a:rPr lang="ar-SA" sz="2400" b="1" dirty="0"/>
              <a:t>تكمن الاهمية للامدادات التسويقية في دورها المهم  والمؤثر في اقتصاد الدول لكونها تعمل على نقل وتحويل المواد ( اولية – نصف مصنعة – تامة – مكملة – داعمة ...) من نقاط الاصل الى نقاط الاستخدام وهذا يعمل على زيادة الكلف اللوجستية والسعي الى تقليلها الى ان حاليا شهدت الكلف اللوجستية تراجعا لكن لايعني انخفاض في استخدام  الانشطة اللوجستية بل الاتجاه الى تقليصها باستخدام النظم الحديثة لتقليص الكلف والاستفادة من الوفورات لتطوير المنتجات</a:t>
            </a:r>
            <a:r>
              <a:rPr lang="ar-SA" sz="2400" b="1" dirty="0" smtClean="0"/>
              <a:t>.</a:t>
            </a:r>
            <a:endParaRPr lang="ar-IQ" sz="2400" b="1" dirty="0" smtClean="0"/>
          </a:p>
          <a:p>
            <a:pPr marL="0" indent="0" algn="r" rtl="1">
              <a:buNone/>
            </a:pPr>
            <a:endParaRPr lang="en-US" sz="2400" dirty="0"/>
          </a:p>
          <a:p>
            <a:pPr algn="r" rtl="1"/>
            <a:r>
              <a:rPr lang="ar-IQ" sz="2400" b="1" dirty="0" smtClean="0"/>
              <a:t> تقليل البطالة : </a:t>
            </a:r>
            <a:r>
              <a:rPr lang="ar-SA" sz="2400" b="1" dirty="0" smtClean="0"/>
              <a:t>لكون </a:t>
            </a:r>
            <a:r>
              <a:rPr lang="ar-SA" sz="2400" b="1" dirty="0"/>
              <a:t>ادارة سلسلة الامدادات متشعبة تشمل ( الموردين- المنظمة – الموزعين) بكل انشطتها التوريد والانتاج والترويج </a:t>
            </a:r>
            <a:r>
              <a:rPr lang="ar-SA" b="1" dirty="0"/>
              <a:t>والتوزيع يسهم في توفير العديد من فرص العمل من ما يقلل البطالة.</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120209"/>
            <a:ext cx="2495372" cy="1932709"/>
          </a:xfrm>
          <a:prstGeom prst="rect">
            <a:avLst/>
          </a:prstGeom>
        </p:spPr>
      </p:pic>
    </p:spTree>
    <p:extLst>
      <p:ext uri="{BB962C8B-B14F-4D97-AF65-F5344CB8AC3E}">
        <p14:creationId xmlns:p14="http://schemas.microsoft.com/office/powerpoint/2010/main" val="54406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2800" b="1" dirty="0">
                <a:solidFill>
                  <a:srgbClr val="FFC000"/>
                </a:solidFill>
              </a:rPr>
              <a:t>اهمية ادارة الامدادات التسويقية على مستوى </a:t>
            </a:r>
            <a:r>
              <a:rPr lang="ar-SA" sz="2800" b="1" dirty="0" smtClean="0">
                <a:solidFill>
                  <a:srgbClr val="FFC000"/>
                </a:solidFill>
              </a:rPr>
              <a:t>المنظمة</a:t>
            </a:r>
            <a:r>
              <a:rPr lang="ar-IQ" sz="2800" b="1" dirty="0" smtClean="0">
                <a:solidFill>
                  <a:srgbClr val="FFC000"/>
                </a:solidFill>
              </a:rPr>
              <a:t/>
            </a:r>
            <a:br>
              <a:rPr lang="ar-IQ" sz="2800" b="1" dirty="0" smtClean="0">
                <a:solidFill>
                  <a:srgbClr val="FFC000"/>
                </a:solidFill>
              </a:rPr>
            </a:br>
            <a:r>
              <a:rPr lang="ar-IQ" sz="2800" b="1" dirty="0" smtClean="0">
                <a:solidFill>
                  <a:srgbClr val="92D050"/>
                </a:solidFill>
              </a:rPr>
              <a:t>تجاهل دور ادارة الامدادات واهميتها</a:t>
            </a:r>
            <a:endParaRPr lang="en-US" sz="2800" dirty="0">
              <a:solidFill>
                <a:srgbClr val="92D050"/>
              </a:solidFill>
            </a:endParaRPr>
          </a:p>
        </p:txBody>
      </p:sp>
      <p:sp>
        <p:nvSpPr>
          <p:cNvPr id="3" name="Content Placeholder 2"/>
          <p:cNvSpPr>
            <a:spLocks noGrp="1"/>
          </p:cNvSpPr>
          <p:nvPr>
            <p:ph idx="1"/>
          </p:nvPr>
        </p:nvSpPr>
        <p:spPr/>
        <p:txBody>
          <a:bodyPr>
            <a:normAutofit/>
          </a:bodyPr>
          <a:lstStyle/>
          <a:p>
            <a:pPr marL="0" indent="0" algn="r" rtl="1">
              <a:buNone/>
            </a:pPr>
            <a:r>
              <a:rPr lang="ar-SA" sz="2400" b="1" dirty="0"/>
              <a:t>تتجه المنظمات نحو تقليل الكلف لزيادة الارباح وهنا نجد ضعف امكانية تقليل الكلف الصناعية الانتاجية لارتباطها بجودة واسم المنتج وسمعته في السوق مما تحول دون قدرة خفض الكلف الا في حالة البحث عن بدائل المواد من ممكن الحصول على الافضل بكلف ادنى </a:t>
            </a:r>
            <a:endParaRPr lang="en-US" sz="2400" dirty="0"/>
          </a:p>
          <a:p>
            <a:pPr marL="0" indent="0" algn="r" rtl="1">
              <a:buNone/>
            </a:pPr>
            <a:r>
              <a:rPr lang="ar-SA" sz="2400" b="1" dirty="0"/>
              <a:t>والسعي للحصول على ارباح اعلى وحصة اكبر فاتتجه نحو خفض الكلف اللوجستية  مما تحقق  ( امكانية خفض الاسعار – خدمة الزبون بشكل افضل – زيادة  في  ربحية  المنظمة   دون الاضرار  بجودة المنتوج)</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120209"/>
            <a:ext cx="2105891" cy="1932709"/>
          </a:xfrm>
          <a:prstGeom prst="rect">
            <a:avLst/>
          </a:prstGeom>
        </p:spPr>
      </p:pic>
    </p:spTree>
    <p:extLst>
      <p:ext uri="{BB962C8B-B14F-4D97-AF65-F5344CB8AC3E}">
        <p14:creationId xmlns:p14="http://schemas.microsoft.com/office/powerpoint/2010/main" val="1830568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sz="3600" b="1" dirty="0">
                <a:solidFill>
                  <a:srgbClr val="FFC000"/>
                </a:solidFill>
              </a:rPr>
              <a:t>الاداء الامثل للانشطة اللوجستية</a:t>
            </a:r>
            <a:endParaRPr lang="en-US" sz="3600" dirty="0">
              <a:solidFill>
                <a:srgbClr val="FFC000"/>
              </a:solidFill>
            </a:endParaRPr>
          </a:p>
        </p:txBody>
      </p:sp>
      <p:sp>
        <p:nvSpPr>
          <p:cNvPr id="3" name="Content Placeholder 2"/>
          <p:cNvSpPr>
            <a:spLocks noGrp="1"/>
          </p:cNvSpPr>
          <p:nvPr>
            <p:ph idx="1"/>
          </p:nvPr>
        </p:nvSpPr>
        <p:spPr/>
        <p:txBody>
          <a:bodyPr/>
          <a:lstStyle/>
          <a:p>
            <a:pPr marL="0" indent="0" algn="r" rtl="1">
              <a:buNone/>
            </a:pPr>
            <a:r>
              <a:rPr lang="ar-SA" sz="3200" b="1" dirty="0"/>
              <a:t>تشمل توفير المنتج المطلوب بالجودة والزمان والمكان والكلفة المناسبة  لتحقيق رضا الزبون مما يخلق ولاءالزبون للمنظمة التي اشبعت حاجاته ويجعله يكرر عملية الشراء ويسهم في زيادة الربح والحصة السوقية والبقاء والاستمرار والعكس </a:t>
            </a:r>
            <a:r>
              <a:rPr lang="ar-SA" sz="3200" b="1" dirty="0" smtClean="0"/>
              <a:t>صحيح</a:t>
            </a:r>
            <a:endParaRPr lang="ar-IQ" sz="3200" b="1" dirty="0" smtClean="0"/>
          </a:p>
          <a:p>
            <a:pPr marL="0" indent="0" algn="r" rtl="1">
              <a:buNone/>
            </a:pPr>
            <a:r>
              <a:rPr lang="ar-SA" sz="3200" b="1" dirty="0" smtClean="0"/>
              <a:t> </a:t>
            </a:r>
            <a:r>
              <a:rPr lang="ar-SA" sz="3200" b="1" dirty="0">
                <a:solidFill>
                  <a:srgbClr val="FFFF00"/>
                </a:solidFill>
              </a:rPr>
              <a:t>(</a:t>
            </a:r>
            <a:r>
              <a:rPr lang="ar-SA" sz="3200" b="1" dirty="0"/>
              <a:t> مثل </a:t>
            </a:r>
            <a:r>
              <a:rPr lang="ar-SA" sz="3200" b="1" dirty="0" smtClean="0">
                <a:solidFill>
                  <a:srgbClr val="FFFF00"/>
                </a:solidFill>
              </a:rPr>
              <a:t>–</a:t>
            </a:r>
            <a:r>
              <a:rPr lang="ar-IQ" sz="3200" b="1" dirty="0" smtClean="0">
                <a:solidFill>
                  <a:srgbClr val="FFFF00"/>
                </a:solidFill>
              </a:rPr>
              <a:t> شراء هدية من موقع الكتروني معين والفرق في وصولها في الوقت المحدد والمناسب لطالبها او تأخرها عن الموعد المتفق عليه </a:t>
            </a:r>
            <a:r>
              <a:rPr lang="ar-SA" sz="3200" b="1" dirty="0" smtClean="0">
                <a:solidFill>
                  <a:srgbClr val="FFFF00"/>
                </a:solidFill>
              </a:rPr>
              <a:t> </a:t>
            </a:r>
            <a:r>
              <a:rPr lang="ar-IQ" sz="3200" b="1" dirty="0" smtClean="0">
                <a:solidFill>
                  <a:srgbClr val="FFFF00"/>
                </a:solidFill>
              </a:rPr>
              <a:t> </a:t>
            </a:r>
            <a:r>
              <a:rPr lang="ar-SA" sz="3200" b="1" dirty="0" smtClean="0">
                <a:solidFill>
                  <a:srgbClr val="FFFF00"/>
                </a:solidFill>
              </a:rPr>
              <a:t>)</a:t>
            </a:r>
            <a:endParaRPr lang="en-US" sz="3200" dirty="0">
              <a:solidFill>
                <a:srgbClr val="FFFF00"/>
              </a:solidFill>
            </a:endParaRPr>
          </a:p>
          <a:p>
            <a:pPr marL="0" indent="0" algn="r" rtl="1">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120209"/>
            <a:ext cx="2105891" cy="1932709"/>
          </a:xfrm>
          <a:prstGeom prst="rect">
            <a:avLst/>
          </a:prstGeom>
        </p:spPr>
      </p:pic>
    </p:spTree>
    <p:extLst>
      <p:ext uri="{BB962C8B-B14F-4D97-AF65-F5344CB8AC3E}">
        <p14:creationId xmlns:p14="http://schemas.microsoft.com/office/powerpoint/2010/main" val="2044424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2800" b="1" dirty="0">
                <a:solidFill>
                  <a:srgbClr val="FFC000"/>
                </a:solidFill>
              </a:rPr>
              <a:t>تنسيق انسيابية العمل بين ملكية  مصادرم السلع والخدمات</a:t>
            </a:r>
            <a:endParaRPr lang="en-US" sz="2800" dirty="0">
              <a:solidFill>
                <a:srgbClr val="FFC000"/>
              </a:solidFill>
            </a:endParaRPr>
          </a:p>
        </p:txBody>
      </p:sp>
      <p:sp>
        <p:nvSpPr>
          <p:cNvPr id="3" name="Content Placeholder 2"/>
          <p:cNvSpPr>
            <a:spLocks noGrp="1"/>
          </p:cNvSpPr>
          <p:nvPr>
            <p:ph idx="1"/>
          </p:nvPr>
        </p:nvSpPr>
        <p:spPr>
          <a:xfrm>
            <a:off x="1103312" y="1676400"/>
            <a:ext cx="8946541" cy="4571999"/>
          </a:xfrm>
        </p:spPr>
        <p:txBody>
          <a:bodyPr>
            <a:normAutofit lnSpcReduction="10000"/>
          </a:bodyPr>
          <a:lstStyle/>
          <a:p>
            <a:pPr marL="0" indent="0" algn="r" rtl="1">
              <a:buNone/>
            </a:pPr>
            <a:r>
              <a:rPr lang="ar-SA" b="1" dirty="0"/>
              <a:t>-</a:t>
            </a:r>
            <a:r>
              <a:rPr lang="ar-SA" sz="2800" b="1" dirty="0"/>
              <a:t> يعني اختلاف مصادر المعدات و مكونات المنتجات والخدمات   فبعضها مملوك للمنظمة وبعضها ملك للغير</a:t>
            </a:r>
            <a:endParaRPr lang="en-US" sz="2800" dirty="0"/>
          </a:p>
          <a:p>
            <a:pPr lvl="0" algn="r" rtl="1">
              <a:buFont typeface="Wingdings" panose="05000000000000000000" pitchFamily="2" charset="2"/>
              <a:buChar char="q"/>
            </a:pPr>
            <a:r>
              <a:rPr lang="ar-SA" sz="2800" b="1" dirty="0">
                <a:solidFill>
                  <a:srgbClr val="FFFF00"/>
                </a:solidFill>
              </a:rPr>
              <a:t>هذه المصادر  تكون داخل المنظمة </a:t>
            </a:r>
            <a:endParaRPr lang="en-US" sz="2800" dirty="0">
              <a:solidFill>
                <a:srgbClr val="FFFF00"/>
              </a:solidFill>
            </a:endParaRPr>
          </a:p>
          <a:p>
            <a:pPr algn="r" rtl="1">
              <a:buFont typeface="Wingdings" panose="05000000000000000000" pitchFamily="2" charset="2"/>
              <a:buChar char="q"/>
            </a:pPr>
            <a:r>
              <a:rPr lang="ar-SA" sz="2800" b="1" dirty="0"/>
              <a:t>-محلية الصنع     او </a:t>
            </a:r>
            <a:endParaRPr lang="en-US" sz="2800" dirty="0"/>
          </a:p>
          <a:p>
            <a:pPr algn="r" rtl="1">
              <a:buFont typeface="Wingdings" panose="05000000000000000000" pitchFamily="2" charset="2"/>
              <a:buChar char="q"/>
            </a:pPr>
            <a:r>
              <a:rPr lang="ar-SA" sz="2800" b="1" dirty="0"/>
              <a:t>–  تنتج المكونات في منظمات عالمية  ثم يتم  تجميعها( مثل المنشاءة العامة لصناعة السيارات بابل)</a:t>
            </a:r>
            <a:endParaRPr lang="en-US" sz="2800" dirty="0"/>
          </a:p>
          <a:p>
            <a:pPr lvl="0" algn="r" rtl="1">
              <a:buFont typeface="Wingdings" panose="05000000000000000000" pitchFamily="2" charset="2"/>
              <a:buChar char="q"/>
            </a:pPr>
            <a:r>
              <a:rPr lang="ar-SA" sz="2800" b="1" dirty="0">
                <a:solidFill>
                  <a:srgbClr val="FFFF00"/>
                </a:solidFill>
              </a:rPr>
              <a:t>هذه المصادر  تكون خارج المنظمة </a:t>
            </a:r>
            <a:endParaRPr lang="en-US" sz="2800" dirty="0">
              <a:solidFill>
                <a:srgbClr val="FFFF00"/>
              </a:solidFill>
            </a:endParaRPr>
          </a:p>
          <a:p>
            <a:pPr lvl="0" algn="r" rtl="1">
              <a:buFont typeface="Wingdings" panose="05000000000000000000" pitchFamily="2" charset="2"/>
              <a:buChar char="q"/>
            </a:pPr>
            <a:r>
              <a:rPr lang="ar-SA" sz="2800" b="1" dirty="0"/>
              <a:t>تشتري المنظمة المنتجات من مورد / مجهز محلي</a:t>
            </a:r>
            <a:endParaRPr lang="en-US" sz="2800" dirty="0"/>
          </a:p>
          <a:p>
            <a:pPr algn="r" rtl="1">
              <a:buFont typeface="Wingdings" panose="05000000000000000000" pitchFamily="2" charset="2"/>
              <a:buChar char="q"/>
            </a:pPr>
            <a:r>
              <a:rPr lang="ar-SA" sz="2800" b="1" dirty="0"/>
              <a:t>تشتري المنظمة المنتجات من مورد / مجهز خارجي</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120209"/>
            <a:ext cx="2105891" cy="1932709"/>
          </a:xfrm>
          <a:prstGeom prst="rect">
            <a:avLst/>
          </a:prstGeom>
        </p:spPr>
      </p:pic>
    </p:spTree>
    <p:extLst>
      <p:ext uri="{BB962C8B-B14F-4D97-AF65-F5344CB8AC3E}">
        <p14:creationId xmlns:p14="http://schemas.microsoft.com/office/powerpoint/2010/main" val="2680626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3200" b="1" dirty="0">
                <a:solidFill>
                  <a:srgbClr val="FFC000"/>
                </a:solidFill>
              </a:rPr>
              <a:t>الدور المهم للاعمال اللوجستية في استراتيجية المنظمة</a:t>
            </a:r>
            <a:endParaRPr lang="en-US" sz="3200" dirty="0">
              <a:solidFill>
                <a:srgbClr val="FFC000"/>
              </a:solidFill>
            </a:endParaRPr>
          </a:p>
        </p:txBody>
      </p:sp>
      <p:sp>
        <p:nvSpPr>
          <p:cNvPr id="3" name="Content Placeholder 2"/>
          <p:cNvSpPr>
            <a:spLocks noGrp="1"/>
          </p:cNvSpPr>
          <p:nvPr>
            <p:ph idx="1"/>
          </p:nvPr>
        </p:nvSpPr>
        <p:spPr/>
        <p:txBody>
          <a:bodyPr>
            <a:normAutofit/>
          </a:bodyPr>
          <a:lstStyle/>
          <a:p>
            <a:pPr marL="0" indent="0" algn="r" rtl="1">
              <a:buNone/>
            </a:pPr>
            <a:r>
              <a:rPr lang="ar-IQ" sz="2800" b="1" dirty="0"/>
              <a:t>تمتلك المنظمة </a:t>
            </a:r>
            <a:r>
              <a:rPr lang="ar-IQ" sz="2800" b="1" dirty="0">
                <a:solidFill>
                  <a:srgbClr val="92D050"/>
                </a:solidFill>
              </a:rPr>
              <a:t>ثلاثة استراتيجيات </a:t>
            </a:r>
            <a:r>
              <a:rPr lang="ar-IQ" sz="2800" b="1" dirty="0" smtClean="0">
                <a:solidFill>
                  <a:srgbClr val="92D050"/>
                </a:solidFill>
              </a:rPr>
              <a:t>اساسية هي:</a:t>
            </a:r>
            <a:endParaRPr lang="en-US" sz="2800" dirty="0">
              <a:solidFill>
                <a:srgbClr val="92D050"/>
              </a:solidFill>
            </a:endParaRPr>
          </a:p>
          <a:p>
            <a:pPr lvl="0" algn="r" rtl="1">
              <a:buFont typeface="Wingdings" panose="05000000000000000000" pitchFamily="2" charset="2"/>
              <a:buChar char="q"/>
            </a:pPr>
            <a:r>
              <a:rPr lang="ar-IQ" sz="2800" b="1" dirty="0">
                <a:solidFill>
                  <a:srgbClr val="FFFF00"/>
                </a:solidFill>
              </a:rPr>
              <a:t>استرابجية التماييز</a:t>
            </a:r>
            <a:r>
              <a:rPr lang="ar-IQ" sz="2800" b="1" dirty="0"/>
              <a:t>: ان تكون منتجاتها فريدة ويصعب تقليدها  من قبل المنافسين</a:t>
            </a:r>
            <a:endParaRPr lang="en-US" sz="2800" dirty="0"/>
          </a:p>
          <a:p>
            <a:pPr lvl="0" algn="r" rtl="1">
              <a:buFont typeface="Wingdings" panose="05000000000000000000" pitchFamily="2" charset="2"/>
              <a:buChar char="q"/>
            </a:pPr>
            <a:r>
              <a:rPr lang="ar-IQ" sz="2800" b="1" dirty="0">
                <a:solidFill>
                  <a:srgbClr val="FFFF00"/>
                </a:solidFill>
              </a:rPr>
              <a:t>استراتيجية قيادة الكلفة </a:t>
            </a:r>
            <a:r>
              <a:rPr lang="ar-IQ" sz="2800" b="1" dirty="0"/>
              <a:t>: ان تتمكن من ضغط الكلف وبالتالي تخفيض الاسعار  الى ادنى حد ممكن</a:t>
            </a:r>
            <a:endParaRPr lang="en-US" sz="2800" dirty="0"/>
          </a:p>
          <a:p>
            <a:pPr algn="r" rtl="1">
              <a:buFont typeface="Wingdings" panose="05000000000000000000" pitchFamily="2" charset="2"/>
              <a:buChar char="q"/>
            </a:pPr>
            <a:r>
              <a:rPr lang="ar-IQ" sz="2800" b="1" dirty="0">
                <a:solidFill>
                  <a:srgbClr val="FFFF00"/>
                </a:solidFill>
              </a:rPr>
              <a:t>استراتيجية  التركيز</a:t>
            </a:r>
            <a:r>
              <a:rPr lang="ar-IQ" sz="2800" b="1" dirty="0"/>
              <a:t>: اي تركيز نشاطها على  مجال واحد والتميز في تقديم الخدمات بكفاءة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120209"/>
            <a:ext cx="2105891" cy="1932709"/>
          </a:xfrm>
          <a:prstGeom prst="rect">
            <a:avLst/>
          </a:prstGeom>
        </p:spPr>
      </p:pic>
    </p:spTree>
    <p:extLst>
      <p:ext uri="{BB962C8B-B14F-4D97-AF65-F5344CB8AC3E}">
        <p14:creationId xmlns:p14="http://schemas.microsoft.com/office/powerpoint/2010/main" val="221884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a:solidFill>
                  <a:srgbClr val="FFC000"/>
                </a:solidFill>
              </a:rPr>
              <a:t>اهمية الامدادات التسويقية </a:t>
            </a:r>
            <a:r>
              <a:rPr lang="ar-SA" b="1" dirty="0" smtClean="0">
                <a:solidFill>
                  <a:srgbClr val="FFC000"/>
                </a:solidFill>
              </a:rPr>
              <a:t>للزبون</a:t>
            </a:r>
            <a:r>
              <a:rPr lang="ar-IQ" b="1" dirty="0" smtClean="0">
                <a:solidFill>
                  <a:srgbClr val="FFC000"/>
                </a:solidFill>
              </a:rPr>
              <a:t/>
            </a:r>
            <a:br>
              <a:rPr lang="ar-IQ" b="1" dirty="0" smtClean="0">
                <a:solidFill>
                  <a:srgbClr val="FFC000"/>
                </a:solidFill>
              </a:rPr>
            </a:br>
            <a:r>
              <a:rPr lang="ar-IQ" b="1" dirty="0" smtClean="0">
                <a:solidFill>
                  <a:srgbClr val="92D050"/>
                </a:solidFill>
              </a:rPr>
              <a:t>اضافة قيمة</a:t>
            </a:r>
            <a:endParaRPr lang="en-US" dirty="0">
              <a:solidFill>
                <a:srgbClr val="92D050"/>
              </a:solidFill>
            </a:endParaRPr>
          </a:p>
        </p:txBody>
      </p:sp>
      <p:sp>
        <p:nvSpPr>
          <p:cNvPr id="3" name="Content Placeholder 2"/>
          <p:cNvSpPr>
            <a:spLocks noGrp="1"/>
          </p:cNvSpPr>
          <p:nvPr>
            <p:ph idx="1"/>
          </p:nvPr>
        </p:nvSpPr>
        <p:spPr/>
        <p:txBody>
          <a:bodyPr>
            <a:normAutofit/>
          </a:bodyPr>
          <a:lstStyle/>
          <a:p>
            <a:pPr marL="0" indent="0" algn="r" rtl="1">
              <a:buNone/>
            </a:pPr>
            <a:r>
              <a:rPr lang="ar-SA" sz="2400" b="1" dirty="0"/>
              <a:t>تضيف الامدادات قيمة للمنتوجات وتقسم الى</a:t>
            </a:r>
            <a:endParaRPr lang="en-US" sz="2400" dirty="0"/>
          </a:p>
          <a:p>
            <a:pPr lvl="0" algn="r" rtl="1">
              <a:buFont typeface="Wingdings" panose="05000000000000000000" pitchFamily="2" charset="2"/>
              <a:buChar char="q"/>
            </a:pPr>
            <a:r>
              <a:rPr lang="ar-SA" sz="2400" b="1" dirty="0">
                <a:solidFill>
                  <a:srgbClr val="FFFF00"/>
                </a:solidFill>
              </a:rPr>
              <a:t>قيمة زمانية </a:t>
            </a:r>
            <a:r>
              <a:rPr lang="ar-SA" sz="2400" b="1" dirty="0"/>
              <a:t>: اي الوقت المناسب لتقديم واشباع حاجات الزبائن منعا لتحوله الى منظمات اخرى</a:t>
            </a:r>
            <a:endParaRPr lang="en-US" sz="2400" dirty="0"/>
          </a:p>
          <a:p>
            <a:pPr lvl="0" algn="r" rtl="1">
              <a:buFont typeface="Wingdings" panose="05000000000000000000" pitchFamily="2" charset="2"/>
              <a:buChar char="q"/>
            </a:pPr>
            <a:r>
              <a:rPr lang="ar-SA" sz="2400" b="1" dirty="0"/>
              <a:t>قيمة مكانية : اي المكان المناسب  او المتفق عليه</a:t>
            </a:r>
            <a:endParaRPr lang="en-US" sz="2400" dirty="0"/>
          </a:p>
          <a:p>
            <a:pPr lvl="0" algn="r" rtl="1">
              <a:buFont typeface="Wingdings" panose="05000000000000000000" pitchFamily="2" charset="2"/>
              <a:buChar char="q"/>
            </a:pPr>
            <a:r>
              <a:rPr lang="ar-SA" sz="2400" b="1" dirty="0">
                <a:solidFill>
                  <a:srgbClr val="FFFF00"/>
                </a:solidFill>
              </a:rPr>
              <a:t>قيمة شكلية </a:t>
            </a:r>
            <a:r>
              <a:rPr lang="ar-SA" sz="2400" b="1" dirty="0"/>
              <a:t>: اي القدرة على تغير شكله بحيث يصبح صالحا او مشبعا للطلب الزبون مثل فترة خزن المحاصيل ومنها الموز او تحويل المدخلات الى مخرجات</a:t>
            </a:r>
            <a:endParaRPr lang="en-US" sz="2400" dirty="0"/>
          </a:p>
          <a:p>
            <a:pPr lvl="0" algn="r" rtl="1">
              <a:buFont typeface="Wingdings" panose="05000000000000000000" pitchFamily="2" charset="2"/>
              <a:buChar char="q"/>
            </a:pPr>
            <a:r>
              <a:rPr lang="ar-SA" sz="2400" b="1" dirty="0"/>
              <a:t>قيمة كلفوية : اي الكلفة المناسبة لتقديم السلعة او الخدمة للزبون</a:t>
            </a:r>
            <a:endParaRPr lang="en-US" sz="2400" dirty="0"/>
          </a:p>
          <a:p>
            <a:pPr algn="r" rtl="1">
              <a:buFont typeface="Wingdings" panose="05000000000000000000" pitchFamily="2" charset="2"/>
              <a:buChar char="q"/>
            </a:pPr>
            <a:r>
              <a:rPr lang="ar-SA" sz="2400" b="1" dirty="0">
                <a:solidFill>
                  <a:srgbClr val="FFFF00"/>
                </a:solidFill>
              </a:rPr>
              <a:t>قيمة  التملك </a:t>
            </a:r>
            <a:r>
              <a:rPr lang="ar-SA" sz="2400" b="1" dirty="0"/>
              <a:t>: الناتجة عن نقل ملكية المنتجات من المنظمة الى الزبون عند الشراء</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120209"/>
            <a:ext cx="2105891" cy="1932709"/>
          </a:xfrm>
          <a:prstGeom prst="rect">
            <a:avLst/>
          </a:prstGeom>
        </p:spPr>
      </p:pic>
    </p:spTree>
    <p:extLst>
      <p:ext uri="{BB962C8B-B14F-4D97-AF65-F5344CB8AC3E}">
        <p14:creationId xmlns:p14="http://schemas.microsoft.com/office/powerpoint/2010/main" val="49451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solidFill>
                  <a:srgbClr val="FFC000"/>
                </a:solidFill>
              </a:rPr>
              <a:t>الاستجابة السريعة للزبائن</a:t>
            </a:r>
            <a:endParaRPr lang="en-US" dirty="0">
              <a:solidFill>
                <a:srgbClr val="FFC000"/>
              </a:solidFill>
            </a:endParaRPr>
          </a:p>
        </p:txBody>
      </p:sp>
      <p:sp>
        <p:nvSpPr>
          <p:cNvPr id="3" name="Content Placeholder 2"/>
          <p:cNvSpPr>
            <a:spLocks noGrp="1"/>
          </p:cNvSpPr>
          <p:nvPr>
            <p:ph idx="1"/>
          </p:nvPr>
        </p:nvSpPr>
        <p:spPr/>
        <p:txBody>
          <a:bodyPr/>
          <a:lstStyle/>
          <a:p>
            <a:pPr marL="0" indent="0" algn="r" rtl="1">
              <a:buNone/>
            </a:pPr>
            <a:r>
              <a:rPr lang="ar-SA" sz="2400" b="1" dirty="0"/>
              <a:t>للمحافظة على الزبائن لابد من الاستجابة  السريعة لحاجاتهم ورغباتهم لضمان البقاء والاستمرار في الاسواق وظهر المصطلحات التالية:</a:t>
            </a:r>
            <a:endParaRPr lang="en-US" sz="2400" dirty="0"/>
          </a:p>
          <a:p>
            <a:pPr lvl="0" algn="r" rtl="1">
              <a:buFont typeface="Wingdings" panose="05000000000000000000" pitchFamily="2" charset="2"/>
              <a:buChar char="q"/>
            </a:pPr>
            <a:r>
              <a:rPr lang="ar-SA" sz="2400" b="1" dirty="0">
                <a:solidFill>
                  <a:srgbClr val="FFFF00"/>
                </a:solidFill>
              </a:rPr>
              <a:t>الانتاج الواسع </a:t>
            </a:r>
            <a:r>
              <a:rPr lang="ar-SA" sz="2400" b="1" dirty="0"/>
              <a:t>: اي وفق تشكيلة واسعة من المنتجات بكميات كبيرة مثل انتاج السيارات</a:t>
            </a:r>
            <a:endParaRPr lang="en-US" sz="2400" dirty="0"/>
          </a:p>
          <a:p>
            <a:pPr lvl="0" algn="r" rtl="1">
              <a:buFont typeface="Wingdings" panose="05000000000000000000" pitchFamily="2" charset="2"/>
              <a:buChar char="q"/>
            </a:pPr>
            <a:r>
              <a:rPr lang="ar-SA" sz="2400" b="1" dirty="0">
                <a:solidFill>
                  <a:srgbClr val="FFFF00"/>
                </a:solidFill>
              </a:rPr>
              <a:t>التنميط</a:t>
            </a:r>
            <a:r>
              <a:rPr lang="ar-SA" sz="2400" b="1" dirty="0"/>
              <a:t> ( المعيارية ): اي تصميم  المنتجات بطريقة ابداعية.</a:t>
            </a:r>
            <a:endParaRPr lang="en-US" sz="2400" dirty="0"/>
          </a:p>
          <a:p>
            <a:pPr lvl="0" algn="r" rtl="1">
              <a:buFont typeface="Wingdings" panose="05000000000000000000" pitchFamily="2" charset="2"/>
              <a:buChar char="q"/>
            </a:pPr>
            <a:r>
              <a:rPr lang="ar-SA" sz="2400" b="1" dirty="0">
                <a:solidFill>
                  <a:srgbClr val="FFFF00"/>
                </a:solidFill>
              </a:rPr>
              <a:t>التسويق الواسع</a:t>
            </a:r>
            <a:r>
              <a:rPr lang="ar-SA" sz="2400" b="1" dirty="0"/>
              <a:t>:القدرة على الدخول الى اسواق جديدة بمنتجات متنوعة مصممة لتشبع حاجات ورغبات الزبائن بالجودة والسعر المناسب</a:t>
            </a:r>
            <a:endParaRPr lang="en-US" sz="2400" dirty="0"/>
          </a:p>
          <a:p>
            <a:pPr lvl="0" algn="r" rtl="1">
              <a:buFont typeface="Wingdings" panose="05000000000000000000" pitchFamily="2" charset="2"/>
              <a:buChar char="q"/>
            </a:pPr>
            <a:r>
              <a:rPr lang="ar-SA" sz="2400" b="1" dirty="0">
                <a:solidFill>
                  <a:srgbClr val="FFFF00"/>
                </a:solidFill>
              </a:rPr>
              <a:t>الايصاء</a:t>
            </a:r>
            <a:r>
              <a:rPr lang="ar-SA" sz="2400" b="1" dirty="0"/>
              <a:t>:يعد نظام انتاجي مرن له القدرة على التكيف لاشباع حاجات ورغبات محددة بسرعة مثل صناعة </a:t>
            </a:r>
            <a:r>
              <a:rPr lang="ar-SA" b="1" dirty="0"/>
              <a:t>المصوغات والحلي</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120209"/>
            <a:ext cx="2105891" cy="1932709"/>
          </a:xfrm>
          <a:prstGeom prst="rect">
            <a:avLst/>
          </a:prstGeom>
        </p:spPr>
      </p:pic>
    </p:spTree>
    <p:extLst>
      <p:ext uri="{BB962C8B-B14F-4D97-AF65-F5344CB8AC3E}">
        <p14:creationId xmlns:p14="http://schemas.microsoft.com/office/powerpoint/2010/main" val="14106106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41</TotalTime>
  <Words>621</Words>
  <Application>Microsoft Office PowerPoint</Application>
  <PresentationFormat>Widescreen</PresentationFormat>
  <Paragraphs>45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Century Gothic</vt:lpstr>
      <vt:lpstr>Times New Roman</vt:lpstr>
      <vt:lpstr>Wingdings</vt:lpstr>
      <vt:lpstr>Wingdings 3</vt:lpstr>
      <vt:lpstr>Ion</vt:lpstr>
      <vt:lpstr>جامعة بغداد كلية الادارة والاقتصاد قسم ادارة الاعمال</vt:lpstr>
      <vt:lpstr>المحاضرة الرابعة اجزاء سلسة التجهيز</vt:lpstr>
      <vt:lpstr>اهمية ادارة الامدادات الاهمية الاقتصادية</vt:lpstr>
      <vt:lpstr>اهمية ادارة الامدادات التسويقية على مستوى المنظمة تجاهل دور ادارة الامدادات واهميتها</vt:lpstr>
      <vt:lpstr>الاداء الامثل للانشطة اللوجستية</vt:lpstr>
      <vt:lpstr>تنسيق انسيابية العمل بين ملكية  مصادرم السلع والخدمات</vt:lpstr>
      <vt:lpstr>الدور المهم للاعمال اللوجستية في استراتيجية المنظمة</vt:lpstr>
      <vt:lpstr>اهمية الامدادات التسويقية للزبون اضافة قيمة</vt:lpstr>
      <vt:lpstr>الاستجابة السريعة للزبائن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بغداد كلية الادارة والاقتصاد قسم ادارة الاعمال</dc:title>
  <dc:creator>Microsoft account</dc:creator>
  <cp:lastModifiedBy>Microsoft account</cp:lastModifiedBy>
  <cp:revision>6</cp:revision>
  <dcterms:created xsi:type="dcterms:W3CDTF">2023-10-29T05:16:19Z</dcterms:created>
  <dcterms:modified xsi:type="dcterms:W3CDTF">2023-10-30T07:30:47Z</dcterms:modified>
</cp:coreProperties>
</file>