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9" d="100"/>
          <a:sy n="69" d="100"/>
        </p:scale>
        <p:origin x="75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2760753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68CD3-F47A-4D75-9F67-FC56909A5126}"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2229011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4053135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31472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1669749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2350722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1632737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1741521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217496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1785339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2913342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E68CD3-F47A-4D75-9F67-FC56909A5126}"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387540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E68CD3-F47A-4D75-9F67-FC56909A5126}"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34771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28853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354229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7CE68CD3-F47A-4D75-9F67-FC56909A5126}" type="datetimeFigureOut">
              <a:rPr lang="en-US" smtClean="0"/>
              <a:t>10/30/2023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323717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68CD3-F47A-4D75-9F67-FC56909A5126}"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A0FC0-5449-494B-A40C-F34DCAF9D13C}" type="slidenum">
              <a:rPr lang="en-US" smtClean="0"/>
              <a:t>‹#›</a:t>
            </a:fld>
            <a:endParaRPr lang="en-US"/>
          </a:p>
        </p:txBody>
      </p:sp>
    </p:spTree>
    <p:extLst>
      <p:ext uri="{BB962C8B-B14F-4D97-AF65-F5344CB8AC3E}">
        <p14:creationId xmlns:p14="http://schemas.microsoft.com/office/powerpoint/2010/main" val="256531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CE68CD3-F47A-4D75-9F67-FC56909A5126}" type="datetimeFigureOut">
              <a:rPr lang="en-US" smtClean="0"/>
              <a:t>10/30/2023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48A0FC0-5449-494B-A40C-F34DCAF9D13C}" type="slidenum">
              <a:rPr lang="en-US" smtClean="0"/>
              <a:t>‹#›</a:t>
            </a:fld>
            <a:endParaRPr lang="en-US"/>
          </a:p>
        </p:txBody>
      </p:sp>
    </p:spTree>
    <p:extLst>
      <p:ext uri="{BB962C8B-B14F-4D97-AF65-F5344CB8AC3E}">
        <p14:creationId xmlns:p14="http://schemas.microsoft.com/office/powerpoint/2010/main" val="51476372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2138082"/>
          </a:xfrm>
        </p:spPr>
        <p:txBody>
          <a:bodyPr/>
          <a:lstStyle/>
          <a:p>
            <a:pPr algn="r"/>
            <a:r>
              <a:rPr lang="ar-IQ" b="1" dirty="0" smtClean="0"/>
              <a:t>جامعة بغداد</a:t>
            </a:r>
            <a:br>
              <a:rPr lang="ar-IQ" b="1" dirty="0" smtClean="0"/>
            </a:br>
            <a:r>
              <a:rPr lang="ar-IQ" b="1" dirty="0" smtClean="0"/>
              <a:t>كلية الادارة والاقتصاد</a:t>
            </a:r>
            <a:br>
              <a:rPr lang="ar-IQ" b="1" dirty="0" smtClean="0"/>
            </a:br>
            <a:r>
              <a:rPr lang="ar-IQ" b="1" dirty="0" smtClean="0"/>
              <a:t>قسم ادارة الاعمال</a:t>
            </a:r>
            <a:endParaRPr lang="en-US" b="1" dirty="0"/>
          </a:p>
        </p:txBody>
      </p:sp>
      <p:sp>
        <p:nvSpPr>
          <p:cNvPr id="3" name="Content Placeholder 2"/>
          <p:cNvSpPr>
            <a:spLocks noGrp="1"/>
          </p:cNvSpPr>
          <p:nvPr>
            <p:ph idx="1"/>
          </p:nvPr>
        </p:nvSpPr>
        <p:spPr>
          <a:xfrm>
            <a:off x="1103312" y="2923309"/>
            <a:ext cx="8946541" cy="3325090"/>
          </a:xfrm>
        </p:spPr>
        <p:txBody>
          <a:bodyPr>
            <a:normAutofit fontScale="92500" lnSpcReduction="10000"/>
          </a:bodyPr>
          <a:lstStyle/>
          <a:p>
            <a:pPr marL="0" indent="0" algn="ctr">
              <a:buNone/>
            </a:pPr>
            <a:r>
              <a:rPr lang="ar-IQ" sz="6000" b="1" dirty="0">
                <a:solidFill>
                  <a:srgbClr val="FFFF00"/>
                </a:solidFill>
              </a:rPr>
              <a:t> </a:t>
            </a:r>
            <a:r>
              <a:rPr lang="ar-IQ" sz="5200" b="1" dirty="0" smtClean="0">
                <a:solidFill>
                  <a:srgbClr val="FFFF00"/>
                </a:solidFill>
              </a:rPr>
              <a:t>ادارة سلاسل </a:t>
            </a:r>
            <a:r>
              <a:rPr lang="ar-IQ" sz="5200" b="1" dirty="0" smtClean="0">
                <a:solidFill>
                  <a:srgbClr val="FFFF00"/>
                </a:solidFill>
              </a:rPr>
              <a:t>التجهيز</a:t>
            </a:r>
          </a:p>
          <a:p>
            <a:pPr marL="0" indent="0" algn="ctr">
              <a:buNone/>
            </a:pPr>
            <a:r>
              <a:rPr lang="ar-IQ" sz="5200" b="1" dirty="0" smtClean="0">
                <a:solidFill>
                  <a:srgbClr val="00B0F0"/>
                </a:solidFill>
              </a:rPr>
              <a:t>المحاضرة الخامسة</a:t>
            </a:r>
            <a:endParaRPr lang="ar-IQ" sz="5600" b="1" dirty="0" smtClean="0">
              <a:solidFill>
                <a:srgbClr val="00B0F0"/>
              </a:solidFill>
            </a:endParaRPr>
          </a:p>
          <a:p>
            <a:pPr marL="0" indent="0" algn="ctr">
              <a:buNone/>
            </a:pPr>
            <a:r>
              <a:rPr lang="ar-IQ" sz="5600" b="1" dirty="0">
                <a:solidFill>
                  <a:srgbClr val="FFC000"/>
                </a:solidFill>
              </a:rPr>
              <a:t>اهمية ادارة الامدادات </a:t>
            </a:r>
            <a:endParaRPr lang="ar-IQ" sz="5600" b="1" dirty="0" smtClean="0">
              <a:solidFill>
                <a:srgbClr val="FFFF00"/>
              </a:solidFill>
            </a:endParaRPr>
          </a:p>
          <a:p>
            <a:pPr marL="0" indent="0" algn="ctr">
              <a:buNone/>
            </a:pPr>
            <a:r>
              <a:rPr lang="ar-IQ" sz="3600" b="1" dirty="0" smtClean="0"/>
              <a:t>ا.م. أميرة شكر ولي البياتي</a:t>
            </a:r>
            <a:endParaRPr lang="en-US" sz="36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8873" y="2923309"/>
            <a:ext cx="3893127" cy="3934691"/>
          </a:xfrm>
          <a:prstGeom prst="rect">
            <a:avLst/>
          </a:prstGeom>
        </p:spPr>
      </p:pic>
    </p:spTree>
    <p:extLst>
      <p:ext uri="{BB962C8B-B14F-4D97-AF65-F5344CB8AC3E}">
        <p14:creationId xmlns:p14="http://schemas.microsoft.com/office/powerpoint/2010/main" val="2535389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3600" dirty="0" smtClean="0"/>
              <a:t>المحاضرة الخامسة</a:t>
            </a:r>
            <a:br>
              <a:rPr lang="ar-IQ" sz="3600" dirty="0" smtClean="0"/>
            </a:br>
            <a:r>
              <a:rPr lang="ar-IQ" sz="3600" b="1" dirty="0" smtClean="0">
                <a:solidFill>
                  <a:srgbClr val="FFC000"/>
                </a:solidFill>
              </a:rPr>
              <a:t>اهمية ادارة الامدادات في المجالات الاخرى</a:t>
            </a:r>
            <a:endParaRPr lang="en-US" sz="3600" b="1" dirty="0">
              <a:solidFill>
                <a:srgbClr val="FFC000"/>
              </a:solidFill>
            </a:endParaRPr>
          </a:p>
        </p:txBody>
      </p:sp>
      <p:sp>
        <p:nvSpPr>
          <p:cNvPr id="3" name="Content Placeholder 2"/>
          <p:cNvSpPr>
            <a:spLocks noGrp="1"/>
          </p:cNvSpPr>
          <p:nvPr>
            <p:ph idx="1"/>
          </p:nvPr>
        </p:nvSpPr>
        <p:spPr/>
        <p:txBody>
          <a:bodyPr>
            <a:normAutofit/>
          </a:bodyPr>
          <a:lstStyle/>
          <a:p>
            <a:pPr marL="0" indent="0" algn="r" rtl="1">
              <a:buNone/>
            </a:pPr>
            <a:r>
              <a:rPr lang="ar-IQ" b="1" dirty="0" smtClean="0">
                <a:solidFill>
                  <a:srgbClr val="92D050"/>
                </a:solidFill>
              </a:rPr>
              <a:t>الامدادات في صناعة الخدمات</a:t>
            </a:r>
          </a:p>
          <a:p>
            <a:pPr algn="r" rtl="1">
              <a:buFont typeface="Wingdings" panose="05000000000000000000" pitchFamily="2" charset="2"/>
              <a:buChar char="v"/>
            </a:pPr>
            <a:r>
              <a:rPr lang="ar-SA" b="1" dirty="0"/>
              <a:t>يتصف قطاع الخدمات في الدول المتقدمة باتساعه سواء على القطاع الحكومي او الخاص وتقسم الى</a:t>
            </a:r>
            <a:endParaRPr lang="en-US" dirty="0"/>
          </a:p>
          <a:p>
            <a:pPr lvl="0" algn="r" rtl="1">
              <a:buFont typeface="Wingdings" panose="05000000000000000000" pitchFamily="2" charset="2"/>
              <a:buChar char="v"/>
            </a:pPr>
            <a:r>
              <a:rPr lang="ar-SA" b="1" dirty="0"/>
              <a:t>الخدمة مطلقة : اي الخدمات الغير مصاحبة لمنتوج مثل الخدمة الصحية او التعليمية</a:t>
            </a:r>
            <a:endParaRPr lang="en-US" dirty="0"/>
          </a:p>
          <a:p>
            <a:pPr algn="r" rtl="1">
              <a:buFont typeface="Wingdings" panose="05000000000000000000" pitchFamily="2" charset="2"/>
              <a:buChar char="v"/>
            </a:pPr>
            <a:r>
              <a:rPr lang="ar-SA" b="1" dirty="0"/>
              <a:t>الخدمة مصاحبة لمنتوج : مثل خدمات صيانةالاجهزة الكهربائية او الخدمة المصاحبة للطعام </a:t>
            </a:r>
            <a:endParaRPr lang="ar-IQ" b="1" dirty="0" smtClean="0"/>
          </a:p>
          <a:p>
            <a:pPr marL="0" indent="0" algn="r" rtl="1">
              <a:buNone/>
            </a:pPr>
            <a:endParaRPr lang="ar-IQ" b="1" dirty="0" smtClean="0"/>
          </a:p>
          <a:p>
            <a:pPr marL="0" indent="0" algn="r" rtl="1">
              <a:buNone/>
            </a:pPr>
            <a:r>
              <a:rPr lang="ar-IQ" b="1" dirty="0" smtClean="0">
                <a:solidFill>
                  <a:srgbClr val="92D050"/>
                </a:solidFill>
              </a:rPr>
              <a:t>الامدادات في الحقل العسكري</a:t>
            </a:r>
          </a:p>
          <a:p>
            <a:pPr marL="0" indent="0" algn="r" rtl="1">
              <a:buNone/>
            </a:pPr>
            <a:r>
              <a:rPr lang="ar-SA" b="1" dirty="0"/>
              <a:t>يرجع اصل استخدام ادارة الامدادت للجانب العسكري في نقل المؤن والافراد الى مناطق الطلب  او الحاجة اليها مما يخدم الجيوش المتحاربة</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133600" cy="2221210"/>
          </a:xfrm>
          <a:prstGeom prst="rect">
            <a:avLst/>
          </a:prstGeom>
        </p:spPr>
      </p:pic>
    </p:spTree>
    <p:extLst>
      <p:ext uri="{BB962C8B-B14F-4D97-AF65-F5344CB8AC3E}">
        <p14:creationId xmlns:p14="http://schemas.microsoft.com/office/powerpoint/2010/main" val="189113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3600" b="1" dirty="0">
                <a:solidFill>
                  <a:srgbClr val="FFC000"/>
                </a:solidFill>
              </a:rPr>
              <a:t>اهمية ادارة الامدادات في المجالات الاخرى</a:t>
            </a:r>
            <a:endParaRPr lang="en-US" sz="3600" dirty="0"/>
          </a:p>
        </p:txBody>
      </p:sp>
      <p:sp>
        <p:nvSpPr>
          <p:cNvPr id="3" name="Content Placeholder 2"/>
          <p:cNvSpPr>
            <a:spLocks noGrp="1"/>
          </p:cNvSpPr>
          <p:nvPr>
            <p:ph idx="1"/>
          </p:nvPr>
        </p:nvSpPr>
        <p:spPr/>
        <p:txBody>
          <a:bodyPr>
            <a:normAutofit lnSpcReduction="10000"/>
          </a:bodyPr>
          <a:lstStyle/>
          <a:p>
            <a:pPr algn="r" rtl="1">
              <a:buFont typeface="Wingdings" panose="05000000000000000000" pitchFamily="2" charset="2"/>
              <a:buChar char="v"/>
            </a:pPr>
            <a:r>
              <a:rPr lang="ar-IQ" b="1" dirty="0" smtClean="0">
                <a:solidFill>
                  <a:srgbClr val="92D050"/>
                </a:solidFill>
              </a:rPr>
              <a:t>الامدادات البيئية</a:t>
            </a:r>
          </a:p>
          <a:p>
            <a:pPr marL="0" indent="0" algn="r" rtl="1">
              <a:buNone/>
            </a:pPr>
            <a:r>
              <a:rPr lang="ar-SA" b="1" dirty="0"/>
              <a:t>اي السعي لحماية البيئة وزيادة الوعي البيئي والاتجاه نحو المنتجات الخضراء  مع النمو السكاني وزيادة الحاجة الى اشباع الحاجات والرغبات  بالمنتجات الصديقة للبيئة والتي لاتسبب ضررا لها </a:t>
            </a:r>
            <a:r>
              <a:rPr lang="ar-IQ" b="1" dirty="0" smtClean="0"/>
              <a:t>( مثل </a:t>
            </a:r>
            <a:r>
              <a:rPr lang="ar-SA" b="1" dirty="0" smtClean="0"/>
              <a:t>عبوات </a:t>
            </a:r>
            <a:r>
              <a:rPr lang="ar-SA" b="1" dirty="0"/>
              <a:t>جبن بوك) كما انها تقلل الكلف لكونها تتخلص من كلف اعادة التدوير او الاستخدام الى الغير ولاتضر البيئة كما ظهرت العديد من القوانين لحماية البيئة من( التصحر او التلوث الصلب او المائي او الغازي او ارتفاع درجات الحرارة </a:t>
            </a:r>
            <a:r>
              <a:rPr lang="ar-SA" b="1" dirty="0" smtClean="0"/>
              <a:t>)</a:t>
            </a:r>
            <a:endParaRPr lang="ar-IQ" b="1" dirty="0" smtClean="0"/>
          </a:p>
          <a:p>
            <a:pPr marL="0" indent="0" algn="r" rtl="1">
              <a:buNone/>
            </a:pPr>
            <a:r>
              <a:rPr lang="ar-IQ" b="1" dirty="0" smtClean="0">
                <a:solidFill>
                  <a:srgbClr val="92D050"/>
                </a:solidFill>
              </a:rPr>
              <a:t>تحديد مستوى خدمة الزبون</a:t>
            </a:r>
          </a:p>
          <a:p>
            <a:pPr marL="0" indent="0" algn="r" rtl="1">
              <a:buNone/>
            </a:pPr>
            <a:r>
              <a:rPr lang="ar-SA" b="1" dirty="0"/>
              <a:t>يمكن قياس قابلية فقدان الزبائن على اساس مستوى الخدمة المقدمة ورضا الزبائن ويقسم الى:</a:t>
            </a:r>
            <a:endParaRPr lang="en-US" dirty="0"/>
          </a:p>
          <a:p>
            <a:pPr lvl="0" algn="r" rtl="1">
              <a:buFont typeface="Wingdings" panose="05000000000000000000" pitchFamily="2" charset="2"/>
              <a:buChar char="v"/>
            </a:pPr>
            <a:r>
              <a:rPr lang="ar-SA" b="1" dirty="0">
                <a:solidFill>
                  <a:srgbClr val="FFFF00"/>
                </a:solidFill>
              </a:rPr>
              <a:t>الرضا الاستباقي </a:t>
            </a:r>
            <a:r>
              <a:rPr lang="ar-SA" b="1" dirty="0"/>
              <a:t>: الناجم عن الرضا عن عوائل المنتجات  نتيجة لكون احدها او البعض منها مشبعا وجيدا مثل الرضا عن منتجات شركة الببسي العراقية</a:t>
            </a:r>
            <a:endParaRPr lang="en-US" dirty="0"/>
          </a:p>
          <a:p>
            <a:pPr lvl="0" algn="r" rtl="1">
              <a:buFont typeface="Wingdings" panose="05000000000000000000" pitchFamily="2" charset="2"/>
              <a:buChar char="v"/>
            </a:pPr>
            <a:r>
              <a:rPr lang="ar-SA" b="1" dirty="0">
                <a:solidFill>
                  <a:srgbClr val="FFFF00"/>
                </a:solidFill>
              </a:rPr>
              <a:t>الرضا الاستجابي  </a:t>
            </a:r>
            <a:r>
              <a:rPr lang="ar-SA" b="1" dirty="0"/>
              <a:t>: الناجم عن التاثر بالحملات الاعلانية وطريقة عرض المنتجات</a:t>
            </a:r>
            <a:endParaRPr lang="en-US" dirty="0"/>
          </a:p>
          <a:p>
            <a:pPr algn="r" rtl="1">
              <a:buFont typeface="Wingdings" panose="05000000000000000000" pitchFamily="2" charset="2"/>
              <a:buChar char="v"/>
            </a:pPr>
            <a:r>
              <a:rPr lang="ar-SA" b="1" dirty="0">
                <a:solidFill>
                  <a:srgbClr val="FFFF00"/>
                </a:solidFill>
              </a:rPr>
              <a:t>الرضا</a:t>
            </a:r>
            <a:r>
              <a:rPr lang="ar-SA" b="1" dirty="0"/>
              <a:t> : اي الشعور بان المنتج  ملبي لحاجات ورغبات الزبون</a:t>
            </a:r>
            <a:endParaRPr lang="ar-IQ" b="1" dirty="0">
              <a:solidFill>
                <a:srgbClr val="92D050"/>
              </a:solidFill>
            </a:endParaRPr>
          </a:p>
          <a:p>
            <a:pPr marL="0" indent="0" algn="r" rtl="1">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179859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sz="3600" b="1" dirty="0">
                <a:solidFill>
                  <a:srgbClr val="FFC000"/>
                </a:solidFill>
              </a:rPr>
              <a:t>اهمية ادارة الامدادات في المجالات الاخرى</a:t>
            </a:r>
            <a:endParaRPr lang="en-US" sz="3600" dirty="0"/>
          </a:p>
        </p:txBody>
      </p:sp>
      <p:sp>
        <p:nvSpPr>
          <p:cNvPr id="3" name="Content Placeholder 2"/>
          <p:cNvSpPr>
            <a:spLocks noGrp="1"/>
          </p:cNvSpPr>
          <p:nvPr>
            <p:ph idx="1"/>
          </p:nvPr>
        </p:nvSpPr>
        <p:spPr/>
        <p:txBody>
          <a:bodyPr>
            <a:normAutofit fontScale="92500" lnSpcReduction="20000"/>
          </a:bodyPr>
          <a:lstStyle/>
          <a:p>
            <a:pPr algn="r" rtl="1">
              <a:buFont typeface="Wingdings" panose="05000000000000000000" pitchFamily="2" charset="2"/>
              <a:buChar char="v"/>
            </a:pPr>
            <a:r>
              <a:rPr lang="ar-IQ" sz="2400" b="1" dirty="0" smtClean="0">
                <a:solidFill>
                  <a:srgbClr val="92D050"/>
                </a:solidFill>
              </a:rPr>
              <a:t>تحديد مستوى خدمة النقل:</a:t>
            </a:r>
          </a:p>
          <a:p>
            <a:pPr marL="0" indent="0" algn="r" rtl="1">
              <a:buNone/>
            </a:pPr>
            <a:r>
              <a:rPr lang="ar-SA" sz="2400" b="1" dirty="0"/>
              <a:t>تسعى المنظمات الى الارتفاع بمستوى خدمة الزبون من حيث امكانية توصيل الطلبات بالوقت والسرعة المناسبة وبالجودة المناسبة ومن المعروف ان الكلفة تتناسب طرديا مع السرعة فكلما زادت السرعة ولعلاجها نستخدم طرق اخرى بكلف ادنى دون الاضرار بجودة </a:t>
            </a:r>
            <a:r>
              <a:rPr lang="ar-SA" sz="2400" b="1" dirty="0" smtClean="0"/>
              <a:t>المنتجات</a:t>
            </a:r>
            <a:endParaRPr lang="ar-IQ" sz="2400" b="1" dirty="0" smtClean="0"/>
          </a:p>
          <a:p>
            <a:pPr algn="r" rtl="1">
              <a:buFont typeface="Wingdings" panose="05000000000000000000" pitchFamily="2" charset="2"/>
              <a:buChar char="v"/>
            </a:pPr>
            <a:r>
              <a:rPr lang="ar-IQ" sz="2400" b="1" dirty="0" smtClean="0">
                <a:solidFill>
                  <a:srgbClr val="92D050"/>
                </a:solidFill>
              </a:rPr>
              <a:t>تحديد مستوى خزين الامان</a:t>
            </a:r>
          </a:p>
          <a:p>
            <a:pPr marL="0" indent="0" algn="r" rtl="1">
              <a:buNone/>
            </a:pPr>
            <a:r>
              <a:rPr lang="ar-SA" sz="2400" b="1" dirty="0"/>
              <a:t>يسمى ال(</a:t>
            </a:r>
            <a:r>
              <a:rPr lang="en-US" sz="2400" b="1" dirty="0"/>
              <a:t>Safety Stock</a:t>
            </a:r>
            <a:r>
              <a:rPr lang="ar-SA" sz="2400" b="1" dirty="0"/>
              <a:t>) او الاحتياطي</a:t>
            </a:r>
            <a:r>
              <a:rPr lang="en-US" sz="2400" b="1" dirty="0"/>
              <a:t>  </a:t>
            </a:r>
            <a:r>
              <a:rPr lang="ar-IQ" sz="2400" b="1" dirty="0"/>
              <a:t> اي الخزين الذي لانستخدمه ولايظهر الا في حالة كون الخزين المتاح = صفر </a:t>
            </a:r>
            <a:r>
              <a:rPr lang="ar-IQ" sz="2400" b="1" dirty="0" smtClean="0"/>
              <a:t>ويجب </a:t>
            </a:r>
            <a:r>
              <a:rPr lang="ar-IQ" sz="2400" b="1" dirty="0"/>
              <a:t>على المنظمة لانخزن اقل مما يجب  لانها يؤدي الى فقدان الفرصة البيعية لنوقف العملية الانتاجية ولا اكثر مما يجب لانه يؤدي الى تعطيل رؤوس الاموال  والتي يمكن الاستفادة منها بالتطويربل وفق طرق علمية </a:t>
            </a:r>
            <a:endParaRPr lang="ar-IQ" sz="2400" b="1" dirty="0" smtClean="0"/>
          </a:p>
          <a:p>
            <a:pPr algn="r" rtl="1">
              <a:buFont typeface="Wingdings" panose="05000000000000000000" pitchFamily="2" charset="2"/>
              <a:buChar char="v"/>
            </a:pPr>
            <a:r>
              <a:rPr lang="ar-IQ" sz="2400" b="1" dirty="0" smtClean="0">
                <a:solidFill>
                  <a:srgbClr val="92D050"/>
                </a:solidFill>
              </a:rPr>
              <a:t>تحديد عدد المخازن:</a:t>
            </a:r>
          </a:p>
          <a:p>
            <a:pPr marL="0" indent="0" algn="r" rtl="1">
              <a:buNone/>
            </a:pPr>
            <a:r>
              <a:rPr lang="ar-SA" sz="2400" b="1" dirty="0"/>
              <a:t>الموازنة بين عدد المخازن المفتوحة القريبة من السوق والكلف المترتبة على فتحها وحمايتها والعائد المترتب عليها في ضوء سرعة التلبية لطلبات وحاجات الزبائن</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2535626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b="1" dirty="0" smtClean="0">
                <a:solidFill>
                  <a:srgbClr val="FFC000"/>
                </a:solidFill>
              </a:rPr>
              <a:t>اهداف ادارة الامدادات</a:t>
            </a:r>
            <a:endParaRPr lang="en-US" b="1" dirty="0">
              <a:solidFill>
                <a:srgbClr val="FFC000"/>
              </a:solidFill>
            </a:endParaRPr>
          </a:p>
        </p:txBody>
      </p:sp>
      <p:pic>
        <p:nvPicPr>
          <p:cNvPr id="5" name="Content Placeholder 4"/>
          <p:cNvPicPr>
            <a:picLocks noGrp="1" noChangeAspect="1"/>
          </p:cNvPicPr>
          <p:nvPr>
            <p:ph idx="1"/>
          </p:nvPr>
        </p:nvPicPr>
        <p:blipFill>
          <a:blip r:embed="rId2"/>
          <a:stretch>
            <a:fillRect/>
          </a:stretch>
        </p:blipFill>
        <p:spPr>
          <a:xfrm>
            <a:off x="1482436" y="2185757"/>
            <a:ext cx="9531928" cy="435358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45" y="120209"/>
            <a:ext cx="2495372" cy="2221210"/>
          </a:xfrm>
          <a:prstGeom prst="rect">
            <a:avLst/>
          </a:prstGeom>
        </p:spPr>
      </p:pic>
    </p:spTree>
    <p:extLst>
      <p:ext uri="{BB962C8B-B14F-4D97-AF65-F5344CB8AC3E}">
        <p14:creationId xmlns:p14="http://schemas.microsoft.com/office/powerpoint/2010/main" val="2027037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TotalTime>
  <Words>368</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Times New Roman</vt:lpstr>
      <vt:lpstr>Wingdings</vt:lpstr>
      <vt:lpstr>Wingdings 3</vt:lpstr>
      <vt:lpstr>Ion</vt:lpstr>
      <vt:lpstr>جامعة بغداد كلية الادارة والاقتصاد قسم ادارة الاعمال</vt:lpstr>
      <vt:lpstr>المحاضرة الخامسة اهمية ادارة الامدادات في المجالات الاخرى</vt:lpstr>
      <vt:lpstr>اهمية ادارة الامدادات في المجالات الاخرى</vt:lpstr>
      <vt:lpstr>اهمية ادارة الامدادات في المجالات الاخرى</vt:lpstr>
      <vt:lpstr>اهداف ادارة الامدادات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بغداد كلية الادارة والاقتصاد قسم ادارة الاعمال</dc:title>
  <dc:creator>Microsoft account</dc:creator>
  <cp:lastModifiedBy>Microsoft account</cp:lastModifiedBy>
  <cp:revision>4</cp:revision>
  <dcterms:created xsi:type="dcterms:W3CDTF">2023-10-29T05:54:16Z</dcterms:created>
  <dcterms:modified xsi:type="dcterms:W3CDTF">2023-10-30T07:39:17Z</dcterms:modified>
</cp:coreProperties>
</file>