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9" d="100"/>
          <a:sy n="69" d="100"/>
        </p:scale>
        <p:origin x="7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82208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77EB4-58A0-4531-95AE-01E93A1E1C70}"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271743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4113865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15029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624515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4144296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1478551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1802648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3768616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99544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347733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C77EB4-58A0-4531-95AE-01E93A1E1C70}"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59129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C77EB4-58A0-4531-95AE-01E93A1E1C70}"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349828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44187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599312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BC77EB4-58A0-4531-95AE-01E93A1E1C70}" type="datetimeFigureOut">
              <a:rPr lang="en-US" smtClean="0"/>
              <a:t>10/30/2023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53662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77EB4-58A0-4531-95AE-01E93A1E1C70}"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96DEB-9F18-4627-98C5-4DA62AA78F28}" type="slidenum">
              <a:rPr lang="en-US" smtClean="0"/>
              <a:t>‹#›</a:t>
            </a:fld>
            <a:endParaRPr lang="en-US"/>
          </a:p>
        </p:txBody>
      </p:sp>
    </p:spTree>
    <p:extLst>
      <p:ext uri="{BB962C8B-B14F-4D97-AF65-F5344CB8AC3E}">
        <p14:creationId xmlns:p14="http://schemas.microsoft.com/office/powerpoint/2010/main" val="364162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BC77EB4-58A0-4531-95AE-01E93A1E1C70}" type="datetimeFigureOut">
              <a:rPr lang="en-US" smtClean="0"/>
              <a:t>10/30/2023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A096DEB-9F18-4627-98C5-4DA62AA78F28}" type="slidenum">
              <a:rPr lang="en-US" smtClean="0"/>
              <a:t>‹#›</a:t>
            </a:fld>
            <a:endParaRPr lang="en-US"/>
          </a:p>
        </p:txBody>
      </p:sp>
    </p:spTree>
    <p:extLst>
      <p:ext uri="{BB962C8B-B14F-4D97-AF65-F5344CB8AC3E}">
        <p14:creationId xmlns:p14="http://schemas.microsoft.com/office/powerpoint/2010/main" val="4686917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2138082"/>
          </a:xfrm>
        </p:spPr>
        <p:txBody>
          <a:bodyPr/>
          <a:lstStyle/>
          <a:p>
            <a:pPr algn="r"/>
            <a:r>
              <a:rPr lang="ar-IQ" b="1" dirty="0" smtClean="0"/>
              <a:t>جامعة بغداد</a:t>
            </a:r>
            <a:br>
              <a:rPr lang="ar-IQ" b="1" dirty="0" smtClean="0"/>
            </a:br>
            <a:r>
              <a:rPr lang="ar-IQ" b="1" dirty="0" smtClean="0"/>
              <a:t>كلية الادارة والاقتصاد</a:t>
            </a:r>
            <a:br>
              <a:rPr lang="ar-IQ" b="1" dirty="0" smtClean="0"/>
            </a:br>
            <a:r>
              <a:rPr lang="ar-IQ" b="1" dirty="0" smtClean="0"/>
              <a:t>قسم ادارة الاعمال</a:t>
            </a:r>
            <a:endParaRPr lang="en-US" b="1" dirty="0"/>
          </a:p>
        </p:txBody>
      </p:sp>
      <p:sp>
        <p:nvSpPr>
          <p:cNvPr id="3" name="Content Placeholder 2"/>
          <p:cNvSpPr>
            <a:spLocks noGrp="1"/>
          </p:cNvSpPr>
          <p:nvPr>
            <p:ph idx="1"/>
          </p:nvPr>
        </p:nvSpPr>
        <p:spPr>
          <a:xfrm>
            <a:off x="1103312" y="2923309"/>
            <a:ext cx="8946541" cy="3325090"/>
          </a:xfrm>
        </p:spPr>
        <p:txBody>
          <a:bodyPr>
            <a:normAutofit lnSpcReduction="10000"/>
          </a:bodyPr>
          <a:lstStyle/>
          <a:p>
            <a:pPr marL="0" indent="0" algn="ctr">
              <a:buNone/>
            </a:pPr>
            <a:r>
              <a:rPr lang="ar-IQ" sz="6000" b="1" dirty="0">
                <a:solidFill>
                  <a:srgbClr val="FFFF00"/>
                </a:solidFill>
              </a:rPr>
              <a:t> </a:t>
            </a:r>
            <a:r>
              <a:rPr lang="ar-IQ" sz="4800" b="1" dirty="0" smtClean="0">
                <a:solidFill>
                  <a:srgbClr val="FFFF00"/>
                </a:solidFill>
              </a:rPr>
              <a:t>ادارة سلاسل </a:t>
            </a:r>
            <a:r>
              <a:rPr lang="ar-IQ" sz="4800" b="1" dirty="0" smtClean="0">
                <a:solidFill>
                  <a:srgbClr val="FFFF00"/>
                </a:solidFill>
              </a:rPr>
              <a:t>التجهيز</a:t>
            </a:r>
            <a:endParaRPr lang="en-US" sz="4800" b="1" dirty="0" smtClean="0">
              <a:solidFill>
                <a:srgbClr val="FFFF00"/>
              </a:solidFill>
            </a:endParaRPr>
          </a:p>
          <a:p>
            <a:pPr marL="0" indent="0" algn="ctr">
              <a:buNone/>
            </a:pPr>
            <a:r>
              <a:rPr lang="ar-IQ" sz="4800" b="1" dirty="0">
                <a:solidFill>
                  <a:srgbClr val="FFFF00"/>
                </a:solidFill>
              </a:rPr>
              <a:t> </a:t>
            </a:r>
            <a:r>
              <a:rPr lang="ar-IQ" sz="4800" b="1" dirty="0" smtClean="0">
                <a:solidFill>
                  <a:srgbClr val="00B0F0"/>
                </a:solidFill>
              </a:rPr>
              <a:t>المحاضرة السادسة</a:t>
            </a:r>
          </a:p>
          <a:p>
            <a:pPr marL="0" indent="0" algn="ctr">
              <a:buNone/>
            </a:pPr>
            <a:r>
              <a:rPr lang="ar-IQ" sz="5200" b="1" dirty="0">
                <a:solidFill>
                  <a:srgbClr val="FFC000"/>
                </a:solidFill>
              </a:rPr>
              <a:t>مدخل الى الخزين والمخازن</a:t>
            </a:r>
            <a:endParaRPr lang="ar-IQ" sz="5200" b="1" dirty="0" smtClean="0">
              <a:solidFill>
                <a:srgbClr val="FFFF00"/>
              </a:solidFill>
            </a:endParaRPr>
          </a:p>
          <a:p>
            <a:pPr marL="0" indent="0" algn="ctr">
              <a:buNone/>
            </a:pPr>
            <a:r>
              <a:rPr lang="ar-IQ" sz="3600" b="1" dirty="0" smtClean="0"/>
              <a:t>ا.م. أميرة شكر ولي البياتي</a:t>
            </a:r>
            <a:endParaRPr 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54290" y="2140526"/>
            <a:ext cx="3713017" cy="4107873"/>
          </a:xfrm>
          <a:prstGeom prst="rect">
            <a:avLst/>
          </a:prstGeom>
        </p:spPr>
      </p:pic>
    </p:spTree>
    <p:extLst>
      <p:ext uri="{BB962C8B-B14F-4D97-AF65-F5344CB8AC3E}">
        <p14:creationId xmlns:p14="http://schemas.microsoft.com/office/powerpoint/2010/main" val="1513287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3600" b="1" dirty="0" smtClean="0"/>
              <a:t>المحاضرة السادسة</a:t>
            </a:r>
            <a:br>
              <a:rPr lang="ar-IQ" sz="3600" b="1" dirty="0" smtClean="0"/>
            </a:br>
            <a:r>
              <a:rPr lang="ar-IQ" sz="3600" b="1" dirty="0" smtClean="0">
                <a:solidFill>
                  <a:srgbClr val="FFC000"/>
                </a:solidFill>
              </a:rPr>
              <a:t>مدخل الى الخزين والمخازن</a:t>
            </a:r>
            <a:endParaRPr lang="en-US" sz="3600" b="1" dirty="0">
              <a:solidFill>
                <a:srgbClr val="FFC000"/>
              </a:solidFill>
            </a:endParaRPr>
          </a:p>
        </p:txBody>
      </p:sp>
      <p:sp>
        <p:nvSpPr>
          <p:cNvPr id="3" name="Content Placeholder 2"/>
          <p:cNvSpPr>
            <a:spLocks noGrp="1"/>
          </p:cNvSpPr>
          <p:nvPr>
            <p:ph idx="1"/>
          </p:nvPr>
        </p:nvSpPr>
        <p:spPr/>
        <p:txBody>
          <a:bodyPr>
            <a:normAutofit/>
          </a:bodyPr>
          <a:lstStyle/>
          <a:p>
            <a:pPr marL="0" indent="0" algn="r">
              <a:buNone/>
            </a:pPr>
            <a:r>
              <a:rPr lang="ar-IQ" sz="2400" b="1" dirty="0" smtClean="0">
                <a:solidFill>
                  <a:srgbClr val="92D050"/>
                </a:solidFill>
              </a:rPr>
              <a:t>المخزون</a:t>
            </a:r>
            <a:r>
              <a:rPr lang="ar-IQ" sz="2400" b="1" dirty="0" smtClean="0"/>
              <a:t>: يمثل  مجموعة </a:t>
            </a:r>
            <a:r>
              <a:rPr lang="ar-IQ" sz="2400" b="1" dirty="0"/>
              <a:t>من العناصر الملموسة والمملوكة للوحدة الاقتصادية التي تكون على شكل سلع ومواد معدة للبيع خلال النشاط الطبيعي للمنظمة او مواد تحت التشغيل حتى تصبح جاهزة للبيع او مواد ومهمات تستهلك مباشرة في العمليات الصناعية </a:t>
            </a:r>
            <a:r>
              <a:rPr lang="ar-IQ" sz="2400" b="1" baseline="30000" dirty="0"/>
              <a:t>(4)</a:t>
            </a:r>
            <a:r>
              <a:rPr lang="ar-IQ" sz="2400" b="1" dirty="0"/>
              <a:t>. </a:t>
            </a:r>
            <a:r>
              <a:rPr lang="ar-SA" sz="2400" b="1" dirty="0"/>
              <a:t>وهناك من ينظر للخزين في كونه جزءا من نظام الامداد والتوزيع الذي يقوم بعملية خزن المنتجات (المواد الخام والمواد المصنعة وتحت التشغيل وتامة الصنع) </a:t>
            </a: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spTree>
    <p:extLst>
      <p:ext uri="{BB962C8B-B14F-4D97-AF65-F5344CB8AC3E}">
        <p14:creationId xmlns:p14="http://schemas.microsoft.com/office/powerpoint/2010/main" val="206789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a:solidFill>
                  <a:srgbClr val="FFC000"/>
                </a:solidFill>
              </a:rPr>
              <a:t>أهمية الخزين والسيطرة عليه في المنظمة </a:t>
            </a:r>
            <a:endParaRPr lang="en-US" b="1" dirty="0">
              <a:solidFill>
                <a:srgbClr val="FFC000"/>
              </a:solidFill>
            </a:endParaRPr>
          </a:p>
        </p:txBody>
      </p:sp>
      <p:sp>
        <p:nvSpPr>
          <p:cNvPr id="3" name="Content Placeholder 2"/>
          <p:cNvSpPr>
            <a:spLocks noGrp="1"/>
          </p:cNvSpPr>
          <p:nvPr>
            <p:ph idx="1"/>
          </p:nvPr>
        </p:nvSpPr>
        <p:spPr/>
        <p:txBody>
          <a:bodyPr/>
          <a:lstStyle/>
          <a:p>
            <a:pPr marL="0" indent="0" rtl="1">
              <a:buNone/>
            </a:pPr>
            <a:r>
              <a:rPr lang="ar-SA" dirty="0"/>
              <a:t> </a:t>
            </a:r>
            <a:endParaRPr lang="en-US" dirty="0"/>
          </a:p>
          <a:p>
            <a:pPr algn="r" rtl="1">
              <a:buFont typeface="Wingdings" panose="05000000000000000000" pitchFamily="2" charset="2"/>
              <a:buChar char="v"/>
            </a:pPr>
            <a:r>
              <a:rPr lang="ar-SA" dirty="0"/>
              <a:t>❶ حماية المنظمة من توقف العملية الانتاجية وما يترتب عليه من خسائر مادية ومعنوية.</a:t>
            </a:r>
            <a:endParaRPr lang="en-US" dirty="0"/>
          </a:p>
          <a:p>
            <a:pPr algn="r" rtl="1">
              <a:buFont typeface="Wingdings" panose="05000000000000000000" pitchFamily="2" charset="2"/>
              <a:buChar char="v"/>
            </a:pPr>
            <a:r>
              <a:rPr lang="ar-SA" dirty="0"/>
              <a:t>❷ توافر المواد والسلع للمستهلكين عند الطلب وعدم جعلهم ينتظرون للحصول عليها. </a:t>
            </a:r>
            <a:endParaRPr lang="en-US" dirty="0"/>
          </a:p>
          <a:p>
            <a:pPr algn="r" rtl="1">
              <a:buFont typeface="Wingdings" panose="05000000000000000000" pitchFamily="2" charset="2"/>
              <a:buChar char="v"/>
            </a:pPr>
            <a:r>
              <a:rPr lang="ar-SA" dirty="0"/>
              <a:t>❸ خفض راس المال المستثمر في الخزين لحدود معينة دون الاضرار بالمنظمة ومحاولة سد احتياجات الاقسام المختلفة بالجودة المناسبة وبأقصر فترة انتظار ممكنة. </a:t>
            </a:r>
            <a:endParaRPr lang="en-US" dirty="0"/>
          </a:p>
          <a:p>
            <a:pPr algn="r" rtl="1">
              <a:buFont typeface="Wingdings" panose="05000000000000000000" pitchFamily="2" charset="2"/>
              <a:buChar char="v"/>
            </a:pPr>
            <a:r>
              <a:rPr lang="ar-SA" dirty="0"/>
              <a:t>❹ محاولة الاستفادة من الخصومات المالية الممنوحة ووفورات النقل.</a:t>
            </a:r>
            <a:endParaRPr lang="en-US" dirty="0"/>
          </a:p>
          <a:p>
            <a:pPr algn="r" rtl="1">
              <a:buFont typeface="Wingdings" panose="05000000000000000000" pitchFamily="2" charset="2"/>
              <a:buChar char="v"/>
            </a:pPr>
            <a:r>
              <a:rPr lang="ar-SA" dirty="0"/>
              <a:t>❺ الاستفادة من تقلبات الاسعار وتحقيق الوفورات من هذه العملية ولاسيما للسلع الموسمية.</a:t>
            </a:r>
            <a:endParaRPr lang="en-US" dirty="0"/>
          </a:p>
          <a:p>
            <a:pPr algn="r" rtl="1">
              <a:buFont typeface="Wingdings" panose="05000000000000000000" pitchFamily="2" charset="2"/>
              <a:buChar char="v"/>
            </a:pPr>
            <a:r>
              <a:rPr lang="ar-SA" dirty="0"/>
              <a:t>❻ اضافة منافع ضمنية للمنتجات المخزونة مما يكسبها جودة اعلى او تصبح  صالحة للاستخدام كخزن السجاد والتحف والتبغ والاخشاب</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9852" y="2521527"/>
            <a:ext cx="2142147" cy="4336473"/>
          </a:xfrm>
          <a:prstGeom prst="rect">
            <a:avLst/>
          </a:prstGeom>
        </p:spPr>
      </p:pic>
    </p:spTree>
    <p:extLst>
      <p:ext uri="{BB962C8B-B14F-4D97-AF65-F5344CB8AC3E}">
        <p14:creationId xmlns:p14="http://schemas.microsoft.com/office/powerpoint/2010/main" val="3438496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solidFill>
                  <a:srgbClr val="FFC000"/>
                </a:solidFill>
              </a:rPr>
              <a:t>دورة الخزن</a:t>
            </a:r>
            <a:endParaRPr lang="en-US" b="1" dirty="0">
              <a:solidFill>
                <a:srgbClr val="FFC000"/>
              </a:solidFill>
            </a:endParaRPr>
          </a:p>
        </p:txBody>
      </p:sp>
      <p:pic>
        <p:nvPicPr>
          <p:cNvPr id="5" name="Content Placeholder 4"/>
          <p:cNvPicPr>
            <a:picLocks noGrp="1" noChangeAspect="1"/>
          </p:cNvPicPr>
          <p:nvPr>
            <p:ph idx="1"/>
          </p:nvPr>
        </p:nvPicPr>
        <p:blipFill>
          <a:blip r:embed="rId2"/>
          <a:stretch>
            <a:fillRect/>
          </a:stretch>
        </p:blipFill>
        <p:spPr>
          <a:xfrm>
            <a:off x="1551709" y="2341419"/>
            <a:ext cx="9088582" cy="419576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spTree>
    <p:extLst>
      <p:ext uri="{BB962C8B-B14F-4D97-AF65-F5344CB8AC3E}">
        <p14:creationId xmlns:p14="http://schemas.microsoft.com/office/powerpoint/2010/main" val="2225162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solidFill>
                  <a:srgbClr val="FFC000"/>
                </a:solidFill>
              </a:rPr>
              <a:t>مخاطر تحديد الخطا في كمية الخزين  </a:t>
            </a:r>
            <a:endParaRPr lang="en-US" b="1" dirty="0">
              <a:solidFill>
                <a:srgbClr val="FFC000"/>
              </a:solidFill>
            </a:endParaRPr>
          </a:p>
        </p:txBody>
      </p:sp>
      <p:sp>
        <p:nvSpPr>
          <p:cNvPr id="3" name="Content Placeholder 2"/>
          <p:cNvSpPr>
            <a:spLocks noGrp="1"/>
          </p:cNvSpPr>
          <p:nvPr>
            <p:ph idx="1"/>
          </p:nvPr>
        </p:nvSpPr>
        <p:spPr/>
        <p:txBody>
          <a:bodyPr/>
          <a:lstStyle/>
          <a:p>
            <a:pPr marL="0" indent="0" algn="r" rtl="1">
              <a:buNone/>
            </a:pPr>
            <a:r>
              <a:rPr lang="ar-SA" b="1" dirty="0">
                <a:solidFill>
                  <a:srgbClr val="92D050"/>
                </a:solidFill>
              </a:rPr>
              <a:t>تحديد كميته هو زيادة مخاطر تضخم تكاليفه والتي تتمثل </a:t>
            </a:r>
            <a:r>
              <a:rPr lang="ar-SA" b="1" dirty="0" smtClean="0">
                <a:solidFill>
                  <a:srgbClr val="92D050"/>
                </a:solidFill>
              </a:rPr>
              <a:t>في</a:t>
            </a:r>
            <a:r>
              <a:rPr lang="ar-IQ" b="1" dirty="0" smtClean="0">
                <a:solidFill>
                  <a:srgbClr val="92D050"/>
                </a:solidFill>
              </a:rPr>
              <a:t> </a:t>
            </a:r>
            <a:endParaRPr lang="en-US" b="1" dirty="0">
              <a:solidFill>
                <a:srgbClr val="92D050"/>
              </a:solidFill>
            </a:endParaRPr>
          </a:p>
          <a:p>
            <a:pPr algn="r" rtl="1">
              <a:buFont typeface="Wingdings" panose="05000000000000000000" pitchFamily="2" charset="2"/>
              <a:buChar char="v"/>
            </a:pPr>
            <a:r>
              <a:rPr lang="ar-SA" b="1" dirty="0"/>
              <a:t>❶ مخاطر على نسبة السيولة وذروة رأس المال العامل</a:t>
            </a:r>
            <a:r>
              <a:rPr lang="en-US" b="1" dirty="0"/>
              <a:t>.</a:t>
            </a:r>
          </a:p>
          <a:p>
            <a:pPr algn="r" rtl="1">
              <a:buFont typeface="Wingdings" panose="05000000000000000000" pitchFamily="2" charset="2"/>
              <a:buChar char="v"/>
            </a:pPr>
            <a:r>
              <a:rPr lang="en-US" b="1" dirty="0"/>
              <a:t> ❷</a:t>
            </a:r>
            <a:r>
              <a:rPr lang="ar-SA" b="1" dirty="0"/>
              <a:t>مخاطر على الاستخدام الأمثل للطاقة الإنتاجية</a:t>
            </a:r>
            <a:r>
              <a:rPr lang="en-US" b="1" dirty="0"/>
              <a:t>.</a:t>
            </a:r>
          </a:p>
          <a:p>
            <a:pPr algn="r" rtl="1">
              <a:buFont typeface="Wingdings" panose="05000000000000000000" pitchFamily="2" charset="2"/>
              <a:buChar char="v"/>
            </a:pPr>
            <a:r>
              <a:rPr lang="ar-SA" b="1" dirty="0"/>
              <a:t>❸ مخاطر على استقرار العاملين معنويا ووظيفيا</a:t>
            </a:r>
            <a:r>
              <a:rPr lang="en-US" b="1" dirty="0"/>
              <a:t>.</a:t>
            </a:r>
          </a:p>
          <a:p>
            <a:pPr algn="r" rtl="1">
              <a:buFont typeface="Wingdings" panose="05000000000000000000" pitchFamily="2" charset="2"/>
              <a:buChar char="v"/>
            </a:pPr>
            <a:r>
              <a:rPr lang="ar-SA" b="1" dirty="0"/>
              <a:t>❹ مخاطر على أسعار الأسهم والوفاء بالديون ومنح الائتمان</a:t>
            </a:r>
            <a:r>
              <a:rPr lang="en-US" b="1"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spTree>
    <p:extLst>
      <p:ext uri="{BB962C8B-B14F-4D97-AF65-F5344CB8AC3E}">
        <p14:creationId xmlns:p14="http://schemas.microsoft.com/office/powerpoint/2010/main" val="122564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solidFill>
                  <a:srgbClr val="FFC000"/>
                </a:solidFill>
              </a:rPr>
              <a:t>انواع المخازن</a:t>
            </a:r>
            <a:endParaRPr lang="en-US" b="1" dirty="0">
              <a:solidFill>
                <a:srgbClr val="FFC000"/>
              </a:solidFill>
            </a:endParaRPr>
          </a:p>
        </p:txBody>
      </p:sp>
      <p:sp>
        <p:nvSpPr>
          <p:cNvPr id="3" name="Content Placeholder 2"/>
          <p:cNvSpPr>
            <a:spLocks noGrp="1"/>
          </p:cNvSpPr>
          <p:nvPr>
            <p:ph idx="1"/>
          </p:nvPr>
        </p:nvSpPr>
        <p:spPr/>
        <p:txBody>
          <a:bodyPr/>
          <a:lstStyle/>
          <a:p>
            <a:pPr marL="0" indent="0" algn="r" rtl="1">
              <a:buNone/>
            </a:pPr>
            <a:r>
              <a:rPr lang="ar-SA" b="1" dirty="0">
                <a:solidFill>
                  <a:srgbClr val="92D050"/>
                </a:solidFill>
              </a:rPr>
              <a:t>تصنف المخازن في الحياة العملية بشكل عام على ستة انواع </a:t>
            </a:r>
            <a:r>
              <a:rPr lang="ar-SA" b="1" dirty="0" smtClean="0">
                <a:solidFill>
                  <a:srgbClr val="92D050"/>
                </a:solidFill>
              </a:rPr>
              <a:t>هي: </a:t>
            </a:r>
            <a:endParaRPr lang="en-US" b="1" dirty="0" smtClean="0">
              <a:solidFill>
                <a:srgbClr val="92D050"/>
              </a:solidFill>
            </a:endParaRPr>
          </a:p>
          <a:p>
            <a:pPr algn="r" rtl="1">
              <a:buFont typeface="Wingdings" panose="05000000000000000000" pitchFamily="2" charset="2"/>
              <a:buChar char="v"/>
            </a:pPr>
            <a:r>
              <a:rPr lang="ar-SA" b="1" dirty="0" smtClean="0"/>
              <a:t>❶ </a:t>
            </a:r>
            <a:r>
              <a:rPr lang="ar-SA" b="1" dirty="0" smtClean="0">
                <a:solidFill>
                  <a:srgbClr val="FFFF00"/>
                </a:solidFill>
              </a:rPr>
              <a:t>مخازن المنتجات تامة الصنع</a:t>
            </a:r>
            <a:r>
              <a:rPr lang="ar-SA" b="1" dirty="0" smtClean="0"/>
              <a:t>:</a:t>
            </a:r>
            <a:r>
              <a:rPr lang="ar-SA" dirty="0" smtClean="0"/>
              <a:t> المستخدمة من قبل المنتج والموزع.</a:t>
            </a:r>
            <a:endParaRPr lang="en-US" dirty="0" smtClean="0"/>
          </a:p>
          <a:p>
            <a:pPr algn="r" rtl="1">
              <a:buFont typeface="Wingdings" panose="05000000000000000000" pitchFamily="2" charset="2"/>
              <a:buChar char="v"/>
            </a:pPr>
            <a:r>
              <a:rPr lang="ar-SA" b="1" dirty="0" smtClean="0"/>
              <a:t>❷ </a:t>
            </a:r>
            <a:r>
              <a:rPr lang="ar-SA" b="1" dirty="0">
                <a:solidFill>
                  <a:srgbClr val="00B0F0"/>
                </a:solidFill>
              </a:rPr>
              <a:t>المخازن المثلجة</a:t>
            </a:r>
            <a:r>
              <a:rPr lang="ar-SA" b="1" dirty="0"/>
              <a:t>:</a:t>
            </a:r>
            <a:r>
              <a:rPr lang="ar-SA" dirty="0"/>
              <a:t> تستخدم للمواد سريعة التلف كمنتوجات الالبان والادوية والاسماك وغيرها.</a:t>
            </a:r>
            <a:endParaRPr lang="en-US" dirty="0"/>
          </a:p>
          <a:p>
            <a:pPr algn="r" rtl="1">
              <a:buFont typeface="Wingdings" panose="05000000000000000000" pitchFamily="2" charset="2"/>
              <a:buChar char="v"/>
            </a:pPr>
            <a:r>
              <a:rPr lang="ar-SA" b="1" dirty="0"/>
              <a:t>❸ </a:t>
            </a:r>
            <a:r>
              <a:rPr lang="ar-SA" b="1" dirty="0">
                <a:solidFill>
                  <a:srgbClr val="FFFF00"/>
                </a:solidFill>
              </a:rPr>
              <a:t>المستودعات:</a:t>
            </a:r>
            <a:r>
              <a:rPr lang="ar-SA" dirty="0">
                <a:solidFill>
                  <a:srgbClr val="FFFF00"/>
                </a:solidFill>
              </a:rPr>
              <a:t> </a:t>
            </a:r>
            <a:r>
              <a:rPr lang="ar-SA" dirty="0"/>
              <a:t>تحفظ بها بعض المواد المستوردة الى ان يتم تخليصها كمركياً.</a:t>
            </a:r>
            <a:endParaRPr lang="en-US" dirty="0"/>
          </a:p>
          <a:p>
            <a:pPr algn="r" rtl="1">
              <a:buFont typeface="Wingdings" panose="05000000000000000000" pitchFamily="2" charset="2"/>
              <a:buChar char="v"/>
            </a:pPr>
            <a:r>
              <a:rPr lang="ar-SA" dirty="0"/>
              <a:t>❹ </a:t>
            </a:r>
            <a:r>
              <a:rPr lang="ar-SA" dirty="0">
                <a:solidFill>
                  <a:srgbClr val="00B0F0"/>
                </a:solidFill>
              </a:rPr>
              <a:t>مخازن السلع المنزلية والاثاث </a:t>
            </a:r>
            <a:r>
              <a:rPr lang="ar-SA" dirty="0"/>
              <a:t>لحماية الممتلكات الشخصية للأفراد لمدة مؤقتة وتقاس بالمساحة المفتوحة وبعدد الاقدام المكعبة.</a:t>
            </a:r>
            <a:endParaRPr lang="en-US" dirty="0"/>
          </a:p>
          <a:p>
            <a:pPr algn="r" rtl="1">
              <a:buFont typeface="Wingdings" panose="05000000000000000000" pitchFamily="2" charset="2"/>
              <a:buChar char="v"/>
            </a:pPr>
            <a:r>
              <a:rPr lang="ar-SA" dirty="0"/>
              <a:t>❺ </a:t>
            </a:r>
            <a:r>
              <a:rPr lang="ar-SA" dirty="0">
                <a:solidFill>
                  <a:srgbClr val="FFFF00"/>
                </a:solidFill>
              </a:rPr>
              <a:t>مخازن السلع الخاصة </a:t>
            </a:r>
            <a:r>
              <a:rPr lang="ar-SA" dirty="0"/>
              <a:t>مثل مخازن الحبوب والاخشاب والقطن وغيرها.</a:t>
            </a:r>
            <a:endParaRPr lang="en-US" dirty="0"/>
          </a:p>
          <a:p>
            <a:pPr algn="r" rtl="1">
              <a:buFont typeface="Wingdings" panose="05000000000000000000" pitchFamily="2" charset="2"/>
              <a:buChar char="v"/>
            </a:pPr>
            <a:r>
              <a:rPr lang="ar-SA" dirty="0"/>
              <a:t>❻ </a:t>
            </a:r>
            <a:r>
              <a:rPr lang="ar-SA" dirty="0">
                <a:solidFill>
                  <a:srgbClr val="00B0F0"/>
                </a:solidFill>
              </a:rPr>
              <a:t>مخازن المنتجات النفطية </a:t>
            </a:r>
            <a:r>
              <a:rPr lang="ar-SA" dirty="0"/>
              <a:t>وعادة ما تكون تحت سطح الارض مثل محطات تعبئة الوقود ومخازن الفحم والرمل.</a:t>
            </a: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spTree>
    <p:extLst>
      <p:ext uri="{BB962C8B-B14F-4D97-AF65-F5344CB8AC3E}">
        <p14:creationId xmlns:p14="http://schemas.microsoft.com/office/powerpoint/2010/main" val="763600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79</TotalTime>
  <Words>250</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Century Gothic</vt:lpstr>
      <vt:lpstr>Times New Roman</vt:lpstr>
      <vt:lpstr>Wingdings</vt:lpstr>
      <vt:lpstr>Wingdings 3</vt:lpstr>
      <vt:lpstr>Ion</vt:lpstr>
      <vt:lpstr>جامعة بغداد كلية الادارة والاقتصاد قسم ادارة الاعمال</vt:lpstr>
      <vt:lpstr>المحاضرة السادسة مدخل الى الخزين والمخازن</vt:lpstr>
      <vt:lpstr>أهمية الخزين والسيطرة عليه في المنظمة </vt:lpstr>
      <vt:lpstr>دورة الخزن</vt:lpstr>
      <vt:lpstr>مخاطر تحديد الخطا في كمية الخزين  </vt:lpstr>
      <vt:lpstr>انواع المخازن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الادارة والاقتصاد قسم ادارة الاعمال</dc:title>
  <dc:creator>Microsoft account</dc:creator>
  <cp:lastModifiedBy>Microsoft account</cp:lastModifiedBy>
  <cp:revision>7</cp:revision>
  <dcterms:created xsi:type="dcterms:W3CDTF">2023-10-29T06:26:32Z</dcterms:created>
  <dcterms:modified xsi:type="dcterms:W3CDTF">2023-10-30T07:47:43Z</dcterms:modified>
</cp:coreProperties>
</file>