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7C6CDB6-2BF7-4CF6-82AC-F1CB2714D82F}"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21B5C-4160-42EF-8492-18445B35DE14}" type="slidenum">
              <a:rPr lang="en-US" smtClean="0"/>
              <a:t>‹#›</a:t>
            </a:fld>
            <a:endParaRPr lang="en-US"/>
          </a:p>
        </p:txBody>
      </p:sp>
    </p:spTree>
    <p:extLst>
      <p:ext uri="{BB962C8B-B14F-4D97-AF65-F5344CB8AC3E}">
        <p14:creationId xmlns:p14="http://schemas.microsoft.com/office/powerpoint/2010/main" val="192694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C6CDB6-2BF7-4CF6-82AC-F1CB2714D82F}"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C21B5C-4160-42EF-8492-18445B35DE14}" type="slidenum">
              <a:rPr lang="en-US" smtClean="0"/>
              <a:t>‹#›</a:t>
            </a:fld>
            <a:endParaRPr lang="en-US"/>
          </a:p>
        </p:txBody>
      </p:sp>
    </p:spTree>
    <p:extLst>
      <p:ext uri="{BB962C8B-B14F-4D97-AF65-F5344CB8AC3E}">
        <p14:creationId xmlns:p14="http://schemas.microsoft.com/office/powerpoint/2010/main" val="1075500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C6CDB6-2BF7-4CF6-82AC-F1CB2714D82F}"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21B5C-4160-42EF-8492-18445B35DE14}" type="slidenum">
              <a:rPr lang="en-US" smtClean="0"/>
              <a:t>‹#›</a:t>
            </a:fld>
            <a:endParaRPr lang="en-US"/>
          </a:p>
        </p:txBody>
      </p:sp>
    </p:spTree>
    <p:extLst>
      <p:ext uri="{BB962C8B-B14F-4D97-AF65-F5344CB8AC3E}">
        <p14:creationId xmlns:p14="http://schemas.microsoft.com/office/powerpoint/2010/main" val="2176424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C6CDB6-2BF7-4CF6-82AC-F1CB2714D82F}"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21B5C-4160-42EF-8492-18445B35DE14}"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91654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C6CDB6-2BF7-4CF6-82AC-F1CB2714D82F}"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21B5C-4160-42EF-8492-18445B35DE14}" type="slidenum">
              <a:rPr lang="en-US" smtClean="0"/>
              <a:t>‹#›</a:t>
            </a:fld>
            <a:endParaRPr lang="en-US"/>
          </a:p>
        </p:txBody>
      </p:sp>
    </p:spTree>
    <p:extLst>
      <p:ext uri="{BB962C8B-B14F-4D97-AF65-F5344CB8AC3E}">
        <p14:creationId xmlns:p14="http://schemas.microsoft.com/office/powerpoint/2010/main" val="1552999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7C6CDB6-2BF7-4CF6-82AC-F1CB2714D82F}" type="datetimeFigureOut">
              <a:rPr lang="en-US" smtClean="0"/>
              <a:t>10/30/2023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21B5C-4160-42EF-8492-18445B35DE14}" type="slidenum">
              <a:rPr lang="en-US" smtClean="0"/>
              <a:t>‹#›</a:t>
            </a:fld>
            <a:endParaRPr lang="en-US"/>
          </a:p>
        </p:txBody>
      </p:sp>
    </p:spTree>
    <p:extLst>
      <p:ext uri="{BB962C8B-B14F-4D97-AF65-F5344CB8AC3E}">
        <p14:creationId xmlns:p14="http://schemas.microsoft.com/office/powerpoint/2010/main" val="488978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7C6CDB6-2BF7-4CF6-82AC-F1CB2714D82F}" type="datetimeFigureOut">
              <a:rPr lang="en-US" smtClean="0"/>
              <a:t>10/30/2023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21B5C-4160-42EF-8492-18445B35DE14}" type="slidenum">
              <a:rPr lang="en-US" smtClean="0"/>
              <a:t>‹#›</a:t>
            </a:fld>
            <a:endParaRPr lang="en-US"/>
          </a:p>
        </p:txBody>
      </p:sp>
    </p:spTree>
    <p:extLst>
      <p:ext uri="{BB962C8B-B14F-4D97-AF65-F5344CB8AC3E}">
        <p14:creationId xmlns:p14="http://schemas.microsoft.com/office/powerpoint/2010/main" val="2592540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C6CDB6-2BF7-4CF6-82AC-F1CB2714D82F}"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21B5C-4160-42EF-8492-18445B35DE14}" type="slidenum">
              <a:rPr lang="en-US" smtClean="0"/>
              <a:t>‹#›</a:t>
            </a:fld>
            <a:endParaRPr lang="en-US"/>
          </a:p>
        </p:txBody>
      </p:sp>
    </p:spTree>
    <p:extLst>
      <p:ext uri="{BB962C8B-B14F-4D97-AF65-F5344CB8AC3E}">
        <p14:creationId xmlns:p14="http://schemas.microsoft.com/office/powerpoint/2010/main" val="2429717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C6CDB6-2BF7-4CF6-82AC-F1CB2714D82F}"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21B5C-4160-42EF-8492-18445B35DE14}" type="slidenum">
              <a:rPr lang="en-US" smtClean="0"/>
              <a:t>‹#›</a:t>
            </a:fld>
            <a:endParaRPr lang="en-US"/>
          </a:p>
        </p:txBody>
      </p:sp>
    </p:spTree>
    <p:extLst>
      <p:ext uri="{BB962C8B-B14F-4D97-AF65-F5344CB8AC3E}">
        <p14:creationId xmlns:p14="http://schemas.microsoft.com/office/powerpoint/2010/main" val="3506509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57C6CDB6-2BF7-4CF6-82AC-F1CB2714D82F}"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21B5C-4160-42EF-8492-18445B35DE14}" type="slidenum">
              <a:rPr lang="en-US" smtClean="0"/>
              <a:t>‹#›</a:t>
            </a:fld>
            <a:endParaRPr lang="en-US"/>
          </a:p>
        </p:txBody>
      </p:sp>
    </p:spTree>
    <p:extLst>
      <p:ext uri="{BB962C8B-B14F-4D97-AF65-F5344CB8AC3E}">
        <p14:creationId xmlns:p14="http://schemas.microsoft.com/office/powerpoint/2010/main" val="3690096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C6CDB6-2BF7-4CF6-82AC-F1CB2714D82F}"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21B5C-4160-42EF-8492-18445B35DE14}" type="slidenum">
              <a:rPr lang="en-US" smtClean="0"/>
              <a:t>‹#›</a:t>
            </a:fld>
            <a:endParaRPr lang="en-US"/>
          </a:p>
        </p:txBody>
      </p:sp>
    </p:spTree>
    <p:extLst>
      <p:ext uri="{BB962C8B-B14F-4D97-AF65-F5344CB8AC3E}">
        <p14:creationId xmlns:p14="http://schemas.microsoft.com/office/powerpoint/2010/main" val="3806798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C6CDB6-2BF7-4CF6-82AC-F1CB2714D82F}"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C21B5C-4160-42EF-8492-18445B35DE14}" type="slidenum">
              <a:rPr lang="en-US" smtClean="0"/>
              <a:t>‹#›</a:t>
            </a:fld>
            <a:endParaRPr lang="en-US"/>
          </a:p>
        </p:txBody>
      </p:sp>
    </p:spTree>
    <p:extLst>
      <p:ext uri="{BB962C8B-B14F-4D97-AF65-F5344CB8AC3E}">
        <p14:creationId xmlns:p14="http://schemas.microsoft.com/office/powerpoint/2010/main" val="4139187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7C6CDB6-2BF7-4CF6-82AC-F1CB2714D82F}" type="datetimeFigureOut">
              <a:rPr lang="en-US" smtClean="0"/>
              <a:t>10/30/2023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C21B5C-4160-42EF-8492-18445B35DE14}" type="slidenum">
              <a:rPr lang="en-US" smtClean="0"/>
              <a:t>‹#›</a:t>
            </a:fld>
            <a:endParaRPr lang="en-US"/>
          </a:p>
        </p:txBody>
      </p:sp>
    </p:spTree>
    <p:extLst>
      <p:ext uri="{BB962C8B-B14F-4D97-AF65-F5344CB8AC3E}">
        <p14:creationId xmlns:p14="http://schemas.microsoft.com/office/powerpoint/2010/main" val="3707880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57C6CDB6-2BF7-4CF6-82AC-F1CB2714D82F}" type="datetimeFigureOut">
              <a:rPr lang="en-US" smtClean="0"/>
              <a:t>10/30/2023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2C21B5C-4160-42EF-8492-18445B35DE14}" type="slidenum">
              <a:rPr lang="en-US" smtClean="0"/>
              <a:t>‹#›</a:t>
            </a:fld>
            <a:endParaRPr lang="en-US"/>
          </a:p>
        </p:txBody>
      </p:sp>
    </p:spTree>
    <p:extLst>
      <p:ext uri="{BB962C8B-B14F-4D97-AF65-F5344CB8AC3E}">
        <p14:creationId xmlns:p14="http://schemas.microsoft.com/office/powerpoint/2010/main" val="3143567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7C6CDB6-2BF7-4CF6-82AC-F1CB2714D82F}" type="datetimeFigureOut">
              <a:rPr lang="en-US" smtClean="0"/>
              <a:t>10/30/2023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2C21B5C-4160-42EF-8492-18445B35DE14}" type="slidenum">
              <a:rPr lang="en-US" smtClean="0"/>
              <a:t>‹#›</a:t>
            </a:fld>
            <a:endParaRPr lang="en-US"/>
          </a:p>
        </p:txBody>
      </p:sp>
    </p:spTree>
    <p:extLst>
      <p:ext uri="{BB962C8B-B14F-4D97-AF65-F5344CB8AC3E}">
        <p14:creationId xmlns:p14="http://schemas.microsoft.com/office/powerpoint/2010/main" val="1513929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57C6CDB6-2BF7-4CF6-82AC-F1CB2714D82F}" type="datetimeFigureOut">
              <a:rPr lang="en-US" smtClean="0"/>
              <a:t>10/30/2023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2C21B5C-4160-42EF-8492-18445B35DE14}" type="slidenum">
              <a:rPr lang="en-US" smtClean="0"/>
              <a:t>‹#›</a:t>
            </a:fld>
            <a:endParaRPr lang="en-US"/>
          </a:p>
        </p:txBody>
      </p:sp>
    </p:spTree>
    <p:extLst>
      <p:ext uri="{BB962C8B-B14F-4D97-AF65-F5344CB8AC3E}">
        <p14:creationId xmlns:p14="http://schemas.microsoft.com/office/powerpoint/2010/main" val="1332988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C6CDB6-2BF7-4CF6-82AC-F1CB2714D82F}"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C21B5C-4160-42EF-8492-18445B35DE14}" type="slidenum">
              <a:rPr lang="en-US" smtClean="0"/>
              <a:t>‹#›</a:t>
            </a:fld>
            <a:endParaRPr lang="en-US"/>
          </a:p>
        </p:txBody>
      </p:sp>
    </p:spTree>
    <p:extLst>
      <p:ext uri="{BB962C8B-B14F-4D97-AF65-F5344CB8AC3E}">
        <p14:creationId xmlns:p14="http://schemas.microsoft.com/office/powerpoint/2010/main" val="1459735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7C6CDB6-2BF7-4CF6-82AC-F1CB2714D82F}" type="datetimeFigureOut">
              <a:rPr lang="en-US" smtClean="0"/>
              <a:t>10/30/2023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2C21B5C-4160-42EF-8492-18445B35DE14}" type="slidenum">
              <a:rPr lang="en-US" smtClean="0"/>
              <a:t>‹#›</a:t>
            </a:fld>
            <a:endParaRPr lang="en-US"/>
          </a:p>
        </p:txBody>
      </p:sp>
    </p:spTree>
    <p:extLst>
      <p:ext uri="{BB962C8B-B14F-4D97-AF65-F5344CB8AC3E}">
        <p14:creationId xmlns:p14="http://schemas.microsoft.com/office/powerpoint/2010/main" val="258537392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2138082"/>
          </a:xfrm>
        </p:spPr>
        <p:txBody>
          <a:bodyPr/>
          <a:lstStyle/>
          <a:p>
            <a:pPr algn="r"/>
            <a:r>
              <a:rPr lang="ar-IQ" b="1" dirty="0" smtClean="0"/>
              <a:t>جامعة بغداد</a:t>
            </a:r>
            <a:br>
              <a:rPr lang="ar-IQ" b="1" dirty="0" smtClean="0"/>
            </a:br>
            <a:r>
              <a:rPr lang="ar-IQ" b="1" dirty="0" smtClean="0"/>
              <a:t>كلية الادارة والاقتصاد</a:t>
            </a:r>
            <a:br>
              <a:rPr lang="ar-IQ" b="1" dirty="0" smtClean="0"/>
            </a:br>
            <a:r>
              <a:rPr lang="ar-IQ" b="1" dirty="0" smtClean="0"/>
              <a:t>قسم ادارة الاعمال</a:t>
            </a:r>
            <a:endParaRPr lang="en-US" b="1" dirty="0"/>
          </a:p>
        </p:txBody>
      </p:sp>
      <p:sp>
        <p:nvSpPr>
          <p:cNvPr id="3" name="Content Placeholder 2"/>
          <p:cNvSpPr>
            <a:spLocks noGrp="1"/>
          </p:cNvSpPr>
          <p:nvPr>
            <p:ph idx="1"/>
          </p:nvPr>
        </p:nvSpPr>
        <p:spPr>
          <a:xfrm>
            <a:off x="1103312" y="2923309"/>
            <a:ext cx="8946541" cy="3325090"/>
          </a:xfrm>
        </p:spPr>
        <p:txBody>
          <a:bodyPr>
            <a:normAutofit lnSpcReduction="10000"/>
          </a:bodyPr>
          <a:lstStyle/>
          <a:p>
            <a:pPr marL="0" indent="0" algn="ctr">
              <a:buNone/>
            </a:pPr>
            <a:r>
              <a:rPr lang="ar-IQ" sz="6000" b="1" dirty="0">
                <a:solidFill>
                  <a:srgbClr val="FFFF00"/>
                </a:solidFill>
              </a:rPr>
              <a:t> </a:t>
            </a:r>
            <a:r>
              <a:rPr lang="ar-IQ" sz="5700" b="1" dirty="0" smtClean="0">
                <a:solidFill>
                  <a:srgbClr val="FFFF00"/>
                </a:solidFill>
              </a:rPr>
              <a:t>ادارة سلاسل </a:t>
            </a:r>
            <a:r>
              <a:rPr lang="ar-IQ" sz="5700" b="1" dirty="0" smtClean="0">
                <a:solidFill>
                  <a:srgbClr val="FFFF00"/>
                </a:solidFill>
              </a:rPr>
              <a:t>التجهيز</a:t>
            </a:r>
          </a:p>
          <a:p>
            <a:pPr marL="0" indent="0" algn="ctr">
              <a:buNone/>
            </a:pPr>
            <a:r>
              <a:rPr lang="ar-IQ" sz="5700" b="1" dirty="0" smtClean="0">
                <a:solidFill>
                  <a:srgbClr val="00B0F0"/>
                </a:solidFill>
              </a:rPr>
              <a:t>المحاضرة السابعة</a:t>
            </a:r>
          </a:p>
          <a:p>
            <a:pPr marL="0" indent="0" algn="ctr">
              <a:buNone/>
            </a:pPr>
            <a:r>
              <a:rPr lang="ar-IQ" sz="5200" b="1" dirty="0">
                <a:solidFill>
                  <a:srgbClr val="FFC000"/>
                </a:solidFill>
              </a:rPr>
              <a:t>نظام الانتاج الاني</a:t>
            </a:r>
            <a:r>
              <a:rPr lang="ar-IQ" sz="6000" b="1" dirty="0">
                <a:solidFill>
                  <a:srgbClr val="FFC000"/>
                </a:solidFill>
              </a:rPr>
              <a:t/>
            </a:r>
            <a:br>
              <a:rPr lang="ar-IQ" sz="6000" b="1" dirty="0">
                <a:solidFill>
                  <a:srgbClr val="FFC000"/>
                </a:solidFill>
              </a:rPr>
            </a:br>
            <a:r>
              <a:rPr lang="ar-IQ" sz="3600" b="1" dirty="0" smtClean="0"/>
              <a:t>ا.م</a:t>
            </a:r>
            <a:r>
              <a:rPr lang="ar-IQ" sz="3600" b="1" dirty="0" smtClean="0"/>
              <a:t>. أميرة شكر ولي البياتي</a:t>
            </a:r>
            <a:endParaRPr lang="en-US" sz="3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45" y="120209"/>
            <a:ext cx="2495372" cy="222121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6691" y="2757055"/>
            <a:ext cx="3685309" cy="4100945"/>
          </a:xfrm>
          <a:prstGeom prst="rect">
            <a:avLst/>
          </a:prstGeom>
        </p:spPr>
      </p:pic>
    </p:spTree>
    <p:extLst>
      <p:ext uri="{BB962C8B-B14F-4D97-AF65-F5344CB8AC3E}">
        <p14:creationId xmlns:p14="http://schemas.microsoft.com/office/powerpoint/2010/main" val="2620612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1888701"/>
          </a:xfrm>
        </p:spPr>
        <p:txBody>
          <a:bodyPr/>
          <a:lstStyle/>
          <a:p>
            <a:pPr algn="ctr"/>
            <a:r>
              <a:rPr lang="ar-IQ" b="1" dirty="0" smtClean="0"/>
              <a:t>المحاضرة السابعة</a:t>
            </a:r>
            <a:r>
              <a:rPr lang="ar-IQ" b="1" dirty="0" smtClean="0">
                <a:solidFill>
                  <a:srgbClr val="FFC000"/>
                </a:solidFill>
              </a:rPr>
              <a:t/>
            </a:r>
            <a:br>
              <a:rPr lang="ar-IQ" b="1" dirty="0" smtClean="0">
                <a:solidFill>
                  <a:srgbClr val="FFC000"/>
                </a:solidFill>
              </a:rPr>
            </a:br>
            <a:r>
              <a:rPr lang="ar-IQ" b="1" dirty="0" smtClean="0">
                <a:solidFill>
                  <a:srgbClr val="FFC000"/>
                </a:solidFill>
              </a:rPr>
              <a:t>نظام الانتاج الاني</a:t>
            </a:r>
            <a:br>
              <a:rPr lang="ar-IQ" b="1" dirty="0" smtClean="0">
                <a:solidFill>
                  <a:srgbClr val="FFC000"/>
                </a:solidFill>
              </a:rPr>
            </a:br>
            <a:r>
              <a:rPr lang="en-US" b="1" dirty="0" smtClean="0">
                <a:solidFill>
                  <a:srgbClr val="FFC000"/>
                </a:solidFill>
              </a:rPr>
              <a:t> Just in Time-JIT</a:t>
            </a:r>
            <a:r>
              <a:rPr lang="ar-IQ" b="1" dirty="0" smtClean="0">
                <a:solidFill>
                  <a:srgbClr val="FFC000"/>
                </a:solidFill>
              </a:rPr>
              <a:t/>
            </a:r>
            <a:br>
              <a:rPr lang="ar-IQ" b="1" dirty="0" smtClean="0">
                <a:solidFill>
                  <a:srgbClr val="FFC000"/>
                </a:solidFill>
              </a:rPr>
            </a:br>
            <a:r>
              <a:rPr lang="ar-IQ" b="1" dirty="0" smtClean="0">
                <a:solidFill>
                  <a:srgbClr val="FFC000"/>
                </a:solidFill>
              </a:rPr>
              <a:t> </a:t>
            </a:r>
            <a:endParaRPr lang="en-US" b="1" dirty="0">
              <a:solidFill>
                <a:srgbClr val="FFC000"/>
              </a:solidFill>
            </a:endParaRPr>
          </a:p>
        </p:txBody>
      </p:sp>
      <p:sp>
        <p:nvSpPr>
          <p:cNvPr id="3" name="Content Placeholder 2"/>
          <p:cNvSpPr>
            <a:spLocks noGrp="1"/>
          </p:cNvSpPr>
          <p:nvPr>
            <p:ph idx="1"/>
          </p:nvPr>
        </p:nvSpPr>
        <p:spPr>
          <a:xfrm>
            <a:off x="1103312" y="2507673"/>
            <a:ext cx="8946541" cy="3740726"/>
          </a:xfrm>
        </p:spPr>
        <p:txBody>
          <a:bodyPr>
            <a:normAutofit/>
          </a:bodyPr>
          <a:lstStyle/>
          <a:p>
            <a:pPr algn="r" rtl="1">
              <a:buFont typeface="Wingdings" panose="05000000000000000000" pitchFamily="2" charset="2"/>
              <a:buChar char="v"/>
            </a:pPr>
            <a:r>
              <a:rPr lang="ar-SA" sz="2400" b="1" dirty="0"/>
              <a:t>يستمد نظام (</a:t>
            </a:r>
            <a:r>
              <a:rPr lang="en-US" sz="2400" b="1" dirty="0"/>
              <a:t>JIT</a:t>
            </a:r>
            <a:r>
              <a:rPr lang="ar-SA" sz="2400" b="1" dirty="0"/>
              <a:t>) مفهومه الأساس من فكرة وصول المواد فقط عند الحاجة إليها، ومن أبرز أهداف النظام هو إحداث تحسينات مستمرة في نشاطات الإنتاج والتي تتعلق بالمنتوج أو العمليات في إطار مبادئ فلسفية مرنة بالإمكان تطبيقها بصيغ مختلفة من بيئة إلى أخرى</a:t>
            </a:r>
            <a:r>
              <a:rPr lang="ar-SA" sz="2400" b="1" dirty="0" smtClean="0"/>
              <a:t>.</a:t>
            </a:r>
            <a:endParaRPr lang="en-US" sz="2400" b="1" dirty="0" smtClean="0"/>
          </a:p>
          <a:p>
            <a:pPr algn="r" rtl="1">
              <a:buFont typeface="Wingdings" panose="05000000000000000000" pitchFamily="2" charset="2"/>
              <a:buChar char="v"/>
            </a:pPr>
            <a:r>
              <a:rPr lang="ar-SA" sz="2400" b="1" dirty="0" smtClean="0"/>
              <a:t>ويعد </a:t>
            </a:r>
            <a:r>
              <a:rPr lang="ar-SA" sz="2400" b="1" dirty="0"/>
              <a:t>نظام (</a:t>
            </a:r>
            <a:r>
              <a:rPr lang="en-US" sz="2400" b="1" dirty="0"/>
              <a:t>JIT</a:t>
            </a:r>
            <a:r>
              <a:rPr lang="ar-SA" sz="2400" b="1" dirty="0"/>
              <a:t>) مدخلاً فعالاً لإزالة الهدر ومصادره المختلفة وأي شيء لا يؤدي إلى القيمة المضافة في الإنتاج</a:t>
            </a:r>
            <a:endParaRPr lang="en-US"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45" y="120209"/>
            <a:ext cx="2495372" cy="22212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9852" y="2341418"/>
            <a:ext cx="2142147" cy="4516582"/>
          </a:xfrm>
          <a:prstGeom prst="rect">
            <a:avLst/>
          </a:prstGeom>
        </p:spPr>
      </p:pic>
    </p:spTree>
    <p:extLst>
      <p:ext uri="{BB962C8B-B14F-4D97-AF65-F5344CB8AC3E}">
        <p14:creationId xmlns:p14="http://schemas.microsoft.com/office/powerpoint/2010/main" val="1020930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b="1" dirty="0" smtClean="0">
                <a:solidFill>
                  <a:srgbClr val="FFC000"/>
                </a:solidFill>
              </a:rPr>
              <a:t>اهداف نظام الانتاج الاني</a:t>
            </a:r>
            <a:endParaRPr lang="en-US" b="1" dirty="0">
              <a:solidFill>
                <a:srgbClr val="FFC000"/>
              </a:solidFill>
            </a:endParaRPr>
          </a:p>
        </p:txBody>
      </p:sp>
      <p:sp>
        <p:nvSpPr>
          <p:cNvPr id="3" name="Content Placeholder 2"/>
          <p:cNvSpPr>
            <a:spLocks noGrp="1"/>
          </p:cNvSpPr>
          <p:nvPr>
            <p:ph idx="1"/>
          </p:nvPr>
        </p:nvSpPr>
        <p:spPr/>
        <p:txBody>
          <a:bodyPr/>
          <a:lstStyle/>
          <a:p>
            <a:pPr marL="0" indent="0" algn="r" rtl="1">
              <a:buNone/>
            </a:pPr>
            <a:r>
              <a:rPr lang="ar-SA" b="1" dirty="0">
                <a:solidFill>
                  <a:srgbClr val="92D050"/>
                </a:solidFill>
              </a:rPr>
              <a:t>يعد نظام الانتاج الاني(</a:t>
            </a:r>
            <a:r>
              <a:rPr lang="en-US" b="1" dirty="0">
                <a:solidFill>
                  <a:srgbClr val="92D050"/>
                </a:solidFill>
              </a:rPr>
              <a:t>JIT</a:t>
            </a:r>
            <a:r>
              <a:rPr lang="ar-SA" b="1" dirty="0">
                <a:solidFill>
                  <a:srgbClr val="92D050"/>
                </a:solidFill>
              </a:rPr>
              <a:t> ) ثورة في نظم رقابة المخزون السلعي ولعل من اهم الاهداف التي جاء بها النظام الاتي  </a:t>
            </a:r>
            <a:endParaRPr lang="ar-IQ" b="1" baseline="30000" dirty="0">
              <a:solidFill>
                <a:srgbClr val="92D050"/>
              </a:solidFill>
            </a:endParaRPr>
          </a:p>
          <a:p>
            <a:pPr algn="r" rtl="1">
              <a:buFont typeface="Wingdings" panose="05000000000000000000" pitchFamily="2" charset="2"/>
              <a:buChar char="v"/>
            </a:pPr>
            <a:r>
              <a:rPr lang="ar-SA" dirty="0" smtClean="0"/>
              <a:t>●</a:t>
            </a:r>
            <a:r>
              <a:rPr lang="ar-SA" b="1" dirty="0"/>
              <a:t>الاستغناء عن كافة </a:t>
            </a:r>
            <a:r>
              <a:rPr lang="ar-SA" b="1" dirty="0" smtClean="0"/>
              <a:t>ا</a:t>
            </a:r>
            <a:r>
              <a:rPr lang="ar-IQ" b="1" dirty="0" smtClean="0"/>
              <a:t>ن</a:t>
            </a:r>
            <a:r>
              <a:rPr lang="ar-SA" b="1" dirty="0" smtClean="0"/>
              <a:t>واع </a:t>
            </a:r>
            <a:r>
              <a:rPr lang="ar-SA" b="1" dirty="0"/>
              <a:t>المخزون او تخفيضه الى ادنى حد ممكن.</a:t>
            </a:r>
            <a:endParaRPr lang="en-US" b="1" dirty="0"/>
          </a:p>
          <a:p>
            <a:pPr algn="r" rtl="1">
              <a:buFont typeface="Wingdings" panose="05000000000000000000" pitchFamily="2" charset="2"/>
              <a:buChar char="v"/>
            </a:pPr>
            <a:r>
              <a:rPr lang="ar-SA" b="1" dirty="0"/>
              <a:t>●الحد من الهدرفي الوقت ، والموارد في العمليات الانتاجي.</a:t>
            </a:r>
            <a:endParaRPr lang="en-US" b="1" dirty="0"/>
          </a:p>
          <a:p>
            <a:pPr algn="r" rtl="1">
              <a:buFont typeface="Wingdings" panose="05000000000000000000" pitchFamily="2" charset="2"/>
              <a:buChar char="v"/>
            </a:pPr>
            <a:r>
              <a:rPr lang="ar-SA" b="1" dirty="0"/>
              <a:t>●الشراء بالكميات والوقت المناسب لتلبية احتياجات المستهلكين والجودة المناسبة.</a:t>
            </a:r>
            <a:endParaRPr lang="en-US" b="1" dirty="0"/>
          </a:p>
          <a:p>
            <a:pPr algn="r" rtl="1">
              <a:buFont typeface="Wingdings" panose="05000000000000000000" pitchFamily="2" charset="2"/>
              <a:buChar char="v"/>
            </a:pPr>
            <a:r>
              <a:rPr lang="ar-SA" b="1" dirty="0"/>
              <a:t>●تخفيض المخزون الى الصفر</a:t>
            </a:r>
            <a:endParaRPr lang="en-US" b="1" dirty="0"/>
          </a:p>
          <a:p>
            <a:pPr algn="r" rtl="1">
              <a:buFont typeface="Wingdings" panose="05000000000000000000" pitchFamily="2" charset="2"/>
              <a:buChar char="v"/>
            </a:pPr>
            <a:r>
              <a:rPr lang="ar-SA" b="1" dirty="0"/>
              <a:t>●التخلص تماما من الانتاج المعيب</a:t>
            </a:r>
            <a:endParaRPr lang="en-US" b="1" dirty="0"/>
          </a:p>
          <a:p>
            <a:pPr algn="r" rtl="1">
              <a:buFont typeface="Wingdings" panose="05000000000000000000" pitchFamily="2" charset="2"/>
              <a:buChar char="v"/>
            </a:pPr>
            <a:r>
              <a:rPr lang="ar-SA" b="1" dirty="0"/>
              <a:t>●القضاءعلى الانتاج الفائض اذا يكون حسب الطلب.</a:t>
            </a:r>
            <a:endParaRPr lang="en-US" b="1"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45" y="120209"/>
            <a:ext cx="2495372" cy="2221210"/>
          </a:xfrm>
          <a:prstGeom prst="rect">
            <a:avLst/>
          </a:prstGeom>
        </p:spPr>
      </p:pic>
      <p:pic>
        <p:nvPicPr>
          <p:cNvPr id="5" name="Picture 4"/>
          <p:cNvPicPr>
            <a:picLocks noChangeAspect="1"/>
          </p:cNvPicPr>
          <p:nvPr/>
        </p:nvPicPr>
        <p:blipFill rotWithShape="1">
          <a:blip r:embed="rId3"/>
          <a:srcRect l="10296" r="24924"/>
          <a:stretch/>
        </p:blipFill>
        <p:spPr>
          <a:xfrm>
            <a:off x="209370" y="2541089"/>
            <a:ext cx="2727793" cy="4184072"/>
          </a:xfrm>
          <a:prstGeom prst="rect">
            <a:avLst/>
          </a:prstGeom>
        </p:spPr>
      </p:pic>
    </p:spTree>
    <p:extLst>
      <p:ext uri="{BB962C8B-B14F-4D97-AF65-F5344CB8AC3E}">
        <p14:creationId xmlns:p14="http://schemas.microsoft.com/office/powerpoint/2010/main" val="1536331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112846"/>
          </a:xfrm>
        </p:spPr>
        <p:txBody>
          <a:bodyPr/>
          <a:lstStyle/>
          <a:p>
            <a:pPr algn="r" rtl="1"/>
            <a:r>
              <a:rPr lang="ar-IQ" b="1" dirty="0" smtClean="0">
                <a:solidFill>
                  <a:srgbClr val="FFC000"/>
                </a:solidFill>
              </a:rPr>
              <a:t>تكاليف الخزين</a:t>
            </a:r>
            <a:endParaRPr lang="en-US" b="1" dirty="0">
              <a:solidFill>
                <a:srgbClr val="FFC000"/>
              </a:solidFill>
            </a:endParaRPr>
          </a:p>
        </p:txBody>
      </p:sp>
      <p:sp>
        <p:nvSpPr>
          <p:cNvPr id="3" name="Content Placeholder 2"/>
          <p:cNvSpPr>
            <a:spLocks noGrp="1"/>
          </p:cNvSpPr>
          <p:nvPr>
            <p:ph idx="1"/>
          </p:nvPr>
        </p:nvSpPr>
        <p:spPr>
          <a:xfrm>
            <a:off x="1103312" y="1690256"/>
            <a:ext cx="8946541" cy="4558144"/>
          </a:xfrm>
        </p:spPr>
        <p:txBody>
          <a:bodyPr>
            <a:normAutofit/>
          </a:bodyPr>
          <a:lstStyle/>
          <a:p>
            <a:pPr marL="0" indent="0" algn="r" rtl="1">
              <a:buNone/>
            </a:pPr>
            <a:r>
              <a:rPr lang="ar-IQ" sz="2400" b="1" dirty="0"/>
              <a:t>تعد</a:t>
            </a:r>
            <a:r>
              <a:rPr lang="ar-SA" sz="2400" b="1" dirty="0"/>
              <a:t> المبالغ المدفوعة للنقل ومناولة وفحص والاستلام كافة والمحافظة على المواد المنقولة او المحفوظة في المخازن </a:t>
            </a:r>
            <a:r>
              <a:rPr lang="ar-IQ" sz="2400" b="1" dirty="0" smtClean="0"/>
              <a:t>ويمكن </a:t>
            </a:r>
            <a:r>
              <a:rPr lang="ar-SA" sz="2400" b="1" dirty="0" smtClean="0"/>
              <a:t>تحديد </a:t>
            </a:r>
            <a:r>
              <a:rPr lang="ar-SA" sz="2400" b="1" dirty="0"/>
              <a:t>التكاليف المرتبطة بقرارات الخزين </a:t>
            </a:r>
            <a:r>
              <a:rPr lang="ar-IQ" sz="2400" b="1" dirty="0"/>
              <a:t>بالاتي</a:t>
            </a:r>
            <a:r>
              <a:rPr lang="ar-IQ" sz="2400" b="1" baseline="30000" dirty="0"/>
              <a:t> </a:t>
            </a:r>
            <a:endParaRPr lang="ar-IQ" sz="2400" b="1" baseline="30000" dirty="0" smtClean="0"/>
          </a:p>
          <a:p>
            <a:pPr algn="r" rtl="1">
              <a:buFont typeface="Wingdings" panose="05000000000000000000" pitchFamily="2" charset="2"/>
              <a:buChar char="v"/>
            </a:pPr>
            <a:r>
              <a:rPr lang="ar-SA" sz="2400" dirty="0" smtClean="0"/>
              <a:t> </a:t>
            </a:r>
            <a:r>
              <a:rPr lang="ar-SA" sz="2400" b="1" dirty="0">
                <a:solidFill>
                  <a:srgbClr val="00B0F0"/>
                </a:solidFill>
              </a:rPr>
              <a:t>تكاليف تقديم </a:t>
            </a:r>
            <a:r>
              <a:rPr lang="ar-SA" sz="2400" b="1" dirty="0" smtClean="0">
                <a:solidFill>
                  <a:srgbClr val="00B0F0"/>
                </a:solidFill>
              </a:rPr>
              <a:t>الطلب</a:t>
            </a:r>
            <a:endParaRPr lang="ar-IQ" sz="2400" b="1" dirty="0">
              <a:solidFill>
                <a:srgbClr val="00B0F0"/>
              </a:solidFill>
            </a:endParaRPr>
          </a:p>
          <a:p>
            <a:pPr algn="r" rtl="1">
              <a:buFont typeface="Wingdings" panose="05000000000000000000" pitchFamily="2" charset="2"/>
              <a:buChar char="v"/>
            </a:pPr>
            <a:r>
              <a:rPr lang="ar-SA" sz="2400" b="1" dirty="0">
                <a:solidFill>
                  <a:srgbClr val="FFFF00"/>
                </a:solidFill>
              </a:rPr>
              <a:t>تكاليف متعلقة </a:t>
            </a:r>
            <a:r>
              <a:rPr lang="ar-SA" sz="2400" b="1" dirty="0" smtClean="0">
                <a:solidFill>
                  <a:srgbClr val="FFFF00"/>
                </a:solidFill>
              </a:rPr>
              <a:t>بالخزن</a:t>
            </a:r>
            <a:endParaRPr lang="ar-IQ" sz="2400" b="1" dirty="0" smtClean="0">
              <a:solidFill>
                <a:srgbClr val="FFFF00"/>
              </a:solidFill>
            </a:endParaRPr>
          </a:p>
          <a:p>
            <a:pPr algn="r" rtl="1">
              <a:buFont typeface="Wingdings" panose="05000000000000000000" pitchFamily="2" charset="2"/>
              <a:buChar char="v"/>
            </a:pPr>
            <a:r>
              <a:rPr lang="ar-SA" sz="2400" b="1" dirty="0">
                <a:solidFill>
                  <a:srgbClr val="00B0F0"/>
                </a:solidFill>
              </a:rPr>
              <a:t>تكاليف رأسمال </a:t>
            </a:r>
            <a:r>
              <a:rPr lang="ar-SA" sz="2400" b="1" dirty="0" smtClean="0">
                <a:solidFill>
                  <a:srgbClr val="00B0F0"/>
                </a:solidFill>
              </a:rPr>
              <a:t>التشغيل</a:t>
            </a:r>
            <a:endParaRPr lang="ar-IQ" sz="2400" b="1" dirty="0" smtClean="0">
              <a:solidFill>
                <a:srgbClr val="00B0F0"/>
              </a:solidFill>
            </a:endParaRPr>
          </a:p>
          <a:p>
            <a:pPr algn="r" rtl="1">
              <a:buFont typeface="Wingdings" panose="05000000000000000000" pitchFamily="2" charset="2"/>
              <a:buChar char="v"/>
            </a:pPr>
            <a:r>
              <a:rPr lang="ar-SA" sz="2400" b="1" dirty="0">
                <a:solidFill>
                  <a:srgbClr val="FFFF00"/>
                </a:solidFill>
              </a:rPr>
              <a:t>تكاليف </a:t>
            </a:r>
            <a:r>
              <a:rPr lang="ar-SA" sz="2400" b="1" dirty="0" smtClean="0">
                <a:solidFill>
                  <a:srgbClr val="FFFF00"/>
                </a:solidFill>
              </a:rPr>
              <a:t>التخزين</a:t>
            </a:r>
            <a:endParaRPr lang="ar-IQ" sz="2400" b="1" dirty="0" smtClean="0">
              <a:solidFill>
                <a:srgbClr val="FFFF00"/>
              </a:solidFill>
            </a:endParaRPr>
          </a:p>
          <a:p>
            <a:pPr algn="r" rtl="1">
              <a:buFont typeface="Wingdings" panose="05000000000000000000" pitchFamily="2" charset="2"/>
              <a:buChar char="v"/>
            </a:pPr>
            <a:r>
              <a:rPr lang="ar-IQ" sz="2400" dirty="0" smtClean="0"/>
              <a:t> </a:t>
            </a:r>
            <a:r>
              <a:rPr lang="ar-SA" sz="2400" b="1" dirty="0" smtClean="0"/>
              <a:t> </a:t>
            </a:r>
            <a:r>
              <a:rPr lang="ar-SA" sz="2400" b="1" dirty="0">
                <a:solidFill>
                  <a:srgbClr val="00B0F0"/>
                </a:solidFill>
              </a:rPr>
              <a:t>تكاليف </a:t>
            </a:r>
            <a:r>
              <a:rPr lang="ar-SA" sz="2400" b="1" dirty="0" smtClean="0">
                <a:solidFill>
                  <a:srgbClr val="00B0F0"/>
                </a:solidFill>
              </a:rPr>
              <a:t>الاهمال</a:t>
            </a:r>
            <a:r>
              <a:rPr lang="ar-IQ" sz="2400" b="1" dirty="0" smtClean="0">
                <a:solidFill>
                  <a:srgbClr val="00B0F0"/>
                </a:solidFill>
              </a:rPr>
              <a:t> </a:t>
            </a:r>
          </a:p>
          <a:p>
            <a:pPr algn="r" rtl="1">
              <a:buFont typeface="Wingdings" panose="05000000000000000000" pitchFamily="2" charset="2"/>
              <a:buChar char="v"/>
            </a:pPr>
            <a:r>
              <a:rPr lang="ar-IQ" sz="2400" dirty="0" smtClean="0"/>
              <a:t> </a:t>
            </a:r>
            <a:r>
              <a:rPr lang="ar-SA" sz="2400" b="1" dirty="0" smtClean="0"/>
              <a:t> </a:t>
            </a:r>
            <a:r>
              <a:rPr lang="ar-SA" sz="2400" b="1" dirty="0">
                <a:solidFill>
                  <a:srgbClr val="FFFF00"/>
                </a:solidFill>
              </a:rPr>
              <a:t>تكاليف عدم الكفاءة الانتاجية</a:t>
            </a:r>
            <a:endParaRPr lang="en-US" sz="2400"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95372" cy="1690256"/>
          </a:xfrm>
          <a:prstGeom prst="rect">
            <a:avLst/>
          </a:prstGeom>
        </p:spPr>
      </p:pic>
    </p:spTree>
    <p:extLst>
      <p:ext uri="{BB962C8B-B14F-4D97-AF65-F5344CB8AC3E}">
        <p14:creationId xmlns:p14="http://schemas.microsoft.com/office/powerpoint/2010/main" val="2920577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46591"/>
          </a:xfrm>
        </p:spPr>
        <p:txBody>
          <a:bodyPr/>
          <a:lstStyle/>
          <a:p>
            <a:pPr algn="r" rtl="1"/>
            <a:r>
              <a:rPr lang="ar-IQ" b="1" dirty="0" smtClean="0">
                <a:solidFill>
                  <a:srgbClr val="FFC000"/>
                </a:solidFill>
              </a:rPr>
              <a:t>طرق الرقابة على الخزين</a:t>
            </a:r>
            <a:endParaRPr lang="en-US" b="1" dirty="0">
              <a:solidFill>
                <a:srgbClr val="FFC000"/>
              </a:solidFill>
            </a:endParaRPr>
          </a:p>
        </p:txBody>
      </p:sp>
      <p:sp>
        <p:nvSpPr>
          <p:cNvPr id="3" name="Content Placeholder 2"/>
          <p:cNvSpPr>
            <a:spLocks noGrp="1"/>
          </p:cNvSpPr>
          <p:nvPr>
            <p:ph idx="1"/>
          </p:nvPr>
        </p:nvSpPr>
        <p:spPr>
          <a:xfrm>
            <a:off x="1103312" y="1510146"/>
            <a:ext cx="8946541" cy="4738254"/>
          </a:xfrm>
        </p:spPr>
        <p:txBody>
          <a:bodyPr>
            <a:normAutofit fontScale="85000" lnSpcReduction="20000"/>
          </a:bodyPr>
          <a:lstStyle/>
          <a:p>
            <a:pPr marL="0" indent="0" algn="r" rtl="1">
              <a:buNone/>
            </a:pPr>
            <a:r>
              <a:rPr lang="ar-SA" sz="2400" b="1" dirty="0" smtClean="0">
                <a:solidFill>
                  <a:srgbClr val="92D050"/>
                </a:solidFill>
              </a:rPr>
              <a:t>كمية </a:t>
            </a:r>
            <a:r>
              <a:rPr lang="ar-SA" sz="2400" b="1" dirty="0">
                <a:solidFill>
                  <a:srgbClr val="92D050"/>
                </a:solidFill>
              </a:rPr>
              <a:t>الطلب المثلى او الاقتصادية </a:t>
            </a:r>
            <a:r>
              <a:rPr lang="en-US" sz="2400" b="1" dirty="0"/>
              <a:t>(EOQ)  </a:t>
            </a:r>
            <a:r>
              <a:rPr lang="ar-SA" sz="2400" b="1" dirty="0"/>
              <a:t>    </a:t>
            </a:r>
            <a:r>
              <a:rPr lang="en-US" sz="2400" b="1" dirty="0"/>
              <a:t>Economic Order Quantity  </a:t>
            </a:r>
            <a:endParaRPr lang="ar-IQ" sz="2400" b="1" dirty="0" smtClean="0"/>
          </a:p>
          <a:p>
            <a:pPr algn="r" rtl="1">
              <a:buFont typeface="Wingdings" panose="05000000000000000000" pitchFamily="2" charset="2"/>
              <a:buChar char="v"/>
            </a:pPr>
            <a:r>
              <a:rPr lang="ar-SA" sz="2400" b="1" dirty="0"/>
              <a:t>تعد طريقة تحديد </a:t>
            </a:r>
            <a:r>
              <a:rPr lang="ar-SA" sz="2400" b="1" dirty="0" smtClean="0"/>
              <a:t>من </a:t>
            </a:r>
            <a:r>
              <a:rPr lang="ar-SA" sz="2400" b="1" dirty="0"/>
              <a:t>احدى طرق الرقابة على الخزين </a:t>
            </a:r>
            <a:r>
              <a:rPr lang="ar-IQ" sz="2400" b="1" dirty="0" smtClean="0"/>
              <a:t>وتعرف</a:t>
            </a:r>
            <a:r>
              <a:rPr lang="ar-SA" sz="2400" b="1" dirty="0" smtClean="0"/>
              <a:t>  </a:t>
            </a:r>
            <a:r>
              <a:rPr lang="ar-SA" sz="2400" b="1" dirty="0"/>
              <a:t>بانها الكمية المشتراة من اي مادة او سلعة  في وقت معين والتي تتعادل عندها كلف الاحتفاظ بالخزين مع كلفة الحصول عليه وعندها تحصل اقل كلفة كلية للشراء </a:t>
            </a:r>
            <a:r>
              <a:rPr lang="ar-SA" sz="2400" b="1" dirty="0" smtClean="0"/>
              <a:t>والخزن</a:t>
            </a:r>
            <a:endParaRPr lang="ar-IQ" sz="2400" b="1" dirty="0" smtClean="0"/>
          </a:p>
          <a:p>
            <a:pPr algn="r" rtl="1">
              <a:buFont typeface="Wingdings" panose="05000000000000000000" pitchFamily="2" charset="2"/>
              <a:buChar char="v"/>
            </a:pPr>
            <a:endParaRPr lang="ar-IQ" sz="2400" dirty="0" smtClean="0"/>
          </a:p>
          <a:p>
            <a:pPr marL="0" indent="0" algn="r" rtl="1">
              <a:buNone/>
            </a:pPr>
            <a:r>
              <a:rPr lang="ar-SA" sz="2400" b="1" dirty="0" smtClean="0">
                <a:solidFill>
                  <a:srgbClr val="92D050"/>
                </a:solidFill>
              </a:rPr>
              <a:t>وتعتمد </a:t>
            </a:r>
            <a:r>
              <a:rPr lang="ar-SA" sz="2400" b="1" dirty="0">
                <a:solidFill>
                  <a:srgbClr val="92D050"/>
                </a:solidFill>
              </a:rPr>
              <a:t>طريقة تحديد كمية الطلب الاقتصادية على الافتراضات الآتية </a:t>
            </a:r>
            <a:endParaRPr lang="ar-IQ" sz="2400" b="1" dirty="0" smtClean="0">
              <a:solidFill>
                <a:srgbClr val="92D050"/>
              </a:solidFill>
            </a:endParaRPr>
          </a:p>
          <a:p>
            <a:pPr algn="r" rtl="1">
              <a:buFont typeface="Wingdings" panose="05000000000000000000" pitchFamily="2" charset="2"/>
              <a:buChar char="v"/>
            </a:pPr>
            <a:r>
              <a:rPr lang="ar-IQ" sz="2400" dirty="0" smtClean="0"/>
              <a:t>اذ</a:t>
            </a:r>
            <a:r>
              <a:rPr lang="ar-SA" sz="2400" dirty="0" smtClean="0"/>
              <a:t> </a:t>
            </a:r>
            <a:r>
              <a:rPr lang="ar-SA" sz="2400" dirty="0"/>
              <a:t>يكون الطلب معروفاً وثابتاً ومستقلاً.</a:t>
            </a:r>
            <a:endParaRPr lang="en-US" sz="2400" dirty="0"/>
          </a:p>
          <a:p>
            <a:pPr algn="r" rtl="1">
              <a:buFont typeface="Wingdings" panose="05000000000000000000" pitchFamily="2" charset="2"/>
              <a:buChar char="v"/>
            </a:pPr>
            <a:r>
              <a:rPr lang="ar-SA" sz="2400" dirty="0"/>
              <a:t>● الوقت اللازم للمعالجة </a:t>
            </a:r>
            <a:r>
              <a:rPr lang="en-US" sz="2400" dirty="0"/>
              <a:t>(Lead Time)</a:t>
            </a:r>
            <a:r>
              <a:rPr lang="ar-SA" sz="2400" dirty="0"/>
              <a:t>، اي الوقت بين تقديم واستلام الطلب يكون معروفاً وثابتاً. </a:t>
            </a:r>
            <a:endParaRPr lang="en-US" sz="2400" dirty="0"/>
          </a:p>
          <a:p>
            <a:pPr algn="r" rtl="1">
              <a:buFont typeface="Wingdings" panose="05000000000000000000" pitchFamily="2" charset="2"/>
              <a:buChar char="v"/>
            </a:pPr>
            <a:r>
              <a:rPr lang="ar-SA" sz="2400" dirty="0"/>
              <a:t>● يكون أستلام المخزون فورياً وكاملاً، اي يصل المخزون من الطلب في دفعة واحدة ووقت واحد.</a:t>
            </a:r>
            <a:endParaRPr lang="en-US" sz="2400" dirty="0"/>
          </a:p>
          <a:p>
            <a:pPr algn="r" rtl="1">
              <a:buFont typeface="Wingdings" panose="05000000000000000000" pitchFamily="2" charset="2"/>
              <a:buChar char="v"/>
            </a:pPr>
            <a:r>
              <a:rPr lang="ar-SA" sz="2400" dirty="0"/>
              <a:t>● خصم الكمية غير ممكن. </a:t>
            </a:r>
            <a:endParaRPr lang="en-US" sz="2400" dirty="0"/>
          </a:p>
          <a:p>
            <a:pPr algn="r" rtl="1">
              <a:buFont typeface="Wingdings" panose="05000000000000000000" pitchFamily="2" charset="2"/>
              <a:buChar char="v"/>
            </a:pPr>
            <a:r>
              <a:rPr lang="ar-SA" sz="2400" dirty="0"/>
              <a:t>● ان الكلف المتغيرة الوحيدة هي كلفة الاعداد أو تقديم الطلب (كلفة الاعداد)، وكلفة الاحتفاظ بالمخزون أو خزنه بمرور الوقت (كلفة الاحتفاظ أو التحويل الى سنة تالية).</a:t>
            </a:r>
            <a:endParaRPr lang="en-US" sz="2400" dirty="0"/>
          </a:p>
          <a:p>
            <a:pPr algn="r" rtl="1">
              <a:buFont typeface="Wingdings" panose="05000000000000000000" pitchFamily="2" charset="2"/>
              <a:buChar char="v"/>
            </a:pPr>
            <a:r>
              <a:rPr lang="ar-SA" sz="2400" dirty="0"/>
              <a:t>● يمكن تجنب ن</a:t>
            </a:r>
            <a:r>
              <a:rPr lang="ar-IQ" sz="2400" dirty="0"/>
              <a:t>ف</a:t>
            </a:r>
            <a:r>
              <a:rPr lang="ar-SA" sz="2400" dirty="0"/>
              <a:t>ا</a:t>
            </a:r>
            <a:r>
              <a:rPr lang="ar-IQ" sz="2400" dirty="0"/>
              <a:t>د</a:t>
            </a:r>
            <a:r>
              <a:rPr lang="ar-SA" sz="2400" dirty="0"/>
              <a:t> المخزون (النقص) بشكل كامل اذا قُدمت الطلبات في الوقت المناسب</a:t>
            </a:r>
            <a:endParaRPr lang="en-US"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20982" cy="2221210"/>
          </a:xfrm>
          <a:prstGeom prst="rect">
            <a:avLst/>
          </a:prstGeom>
        </p:spPr>
      </p:pic>
    </p:spTree>
    <p:extLst>
      <p:ext uri="{BB962C8B-B14F-4D97-AF65-F5344CB8AC3E}">
        <p14:creationId xmlns:p14="http://schemas.microsoft.com/office/powerpoint/2010/main" val="568185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b="1" dirty="0">
                <a:solidFill>
                  <a:srgbClr val="FFC000"/>
                </a:solidFill>
              </a:rPr>
              <a:t>طرق الرقابة على الخزين</a:t>
            </a:r>
            <a:endParaRPr lang="en-US" dirty="0"/>
          </a:p>
        </p:txBody>
      </p:sp>
      <p:sp>
        <p:nvSpPr>
          <p:cNvPr id="3" name="Content Placeholder 2"/>
          <p:cNvSpPr>
            <a:spLocks noGrp="1"/>
          </p:cNvSpPr>
          <p:nvPr>
            <p:ph idx="1"/>
          </p:nvPr>
        </p:nvSpPr>
        <p:spPr>
          <a:xfrm>
            <a:off x="1103312" y="1607128"/>
            <a:ext cx="8946541" cy="4641272"/>
          </a:xfrm>
        </p:spPr>
        <p:txBody>
          <a:bodyPr/>
          <a:lstStyle/>
          <a:p>
            <a:pPr marL="0" indent="0" algn="r" rtl="1">
              <a:buNone/>
            </a:pPr>
            <a:r>
              <a:rPr lang="ar-SA" b="1" dirty="0" smtClean="0"/>
              <a:t>التحليل الجدولي الاحصائي</a:t>
            </a:r>
            <a:endParaRPr lang="ar-IQ" b="1" dirty="0" smtClean="0"/>
          </a:p>
          <a:p>
            <a:pPr marL="0" indent="0" algn="r" rtl="1">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45" y="120209"/>
            <a:ext cx="2495372" cy="2221210"/>
          </a:xfrm>
          <a:prstGeom prst="rect">
            <a:avLst/>
          </a:prstGeom>
        </p:spPr>
      </p:pic>
      <p:pic>
        <p:nvPicPr>
          <p:cNvPr id="5" name="Picture 4"/>
          <p:cNvPicPr>
            <a:picLocks noChangeAspect="1"/>
          </p:cNvPicPr>
          <p:nvPr/>
        </p:nvPicPr>
        <p:blipFill>
          <a:blip r:embed="rId3"/>
          <a:stretch>
            <a:fillRect/>
          </a:stretch>
        </p:blipFill>
        <p:spPr>
          <a:xfrm>
            <a:off x="1787237" y="2266788"/>
            <a:ext cx="8719818" cy="3981612"/>
          </a:xfrm>
          <a:prstGeom prst="rect">
            <a:avLst/>
          </a:prstGeom>
        </p:spPr>
      </p:pic>
    </p:spTree>
    <p:extLst>
      <p:ext uri="{BB962C8B-B14F-4D97-AF65-F5344CB8AC3E}">
        <p14:creationId xmlns:p14="http://schemas.microsoft.com/office/powerpoint/2010/main" val="4228512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b="1" dirty="0">
                <a:solidFill>
                  <a:srgbClr val="FFC000"/>
                </a:solidFill>
              </a:rPr>
              <a:t>طرق الرقابة على </a:t>
            </a:r>
            <a:r>
              <a:rPr lang="ar-IQ" b="1" dirty="0" smtClean="0">
                <a:solidFill>
                  <a:srgbClr val="FFC000"/>
                </a:solidFill>
              </a:rPr>
              <a:t>الخزين</a:t>
            </a:r>
            <a:br>
              <a:rPr lang="ar-IQ" b="1" dirty="0" smtClean="0">
                <a:solidFill>
                  <a:srgbClr val="FFC000"/>
                </a:solidFill>
              </a:rPr>
            </a:br>
            <a:r>
              <a:rPr lang="ar-IQ" sz="2800" b="1" dirty="0" smtClean="0">
                <a:solidFill>
                  <a:schemeClr val="tx1"/>
                </a:solidFill>
              </a:rPr>
              <a:t>التحليل الجدولي الاحصائي</a:t>
            </a:r>
            <a:endParaRPr lang="en-US" sz="2800" dirty="0">
              <a:solidFill>
                <a:schemeClr val="tx1"/>
              </a:solidFill>
            </a:endParaRPr>
          </a:p>
        </p:txBody>
      </p:sp>
      <p:sp>
        <p:nvSpPr>
          <p:cNvPr id="3" name="Content Placeholder 2"/>
          <p:cNvSpPr>
            <a:spLocks noGrp="1"/>
          </p:cNvSpPr>
          <p:nvPr>
            <p:ph idx="1"/>
          </p:nvPr>
        </p:nvSpPr>
        <p:spPr>
          <a:xfrm>
            <a:off x="1103312" y="2341419"/>
            <a:ext cx="8946541" cy="3906980"/>
          </a:xfrm>
        </p:spPr>
        <p:txBody>
          <a:bodyPr/>
          <a:lstStyle/>
          <a:p>
            <a:pPr marL="0" indent="0" algn="r" rtl="1">
              <a:buNone/>
            </a:pPr>
            <a:r>
              <a:rPr lang="ar-SA" sz="2800" b="1" dirty="0"/>
              <a:t>خططت شركة الصادق التجارية لشراء احتياجاتها للسنة الانتاجية القادمة من احد الموردين بـ (12000) وحدة بسعر (2) دينار وقدرت كلفة اعداد الطلب الواحد (10) دينار اما كلفة الخزن فقدرت (20%) من قيمة متوسط الخزين المطلوب حساب الكمية الاقتصادية للطلبية </a:t>
            </a:r>
            <a:r>
              <a:rPr lang="en-US" sz="2800" b="1" dirty="0"/>
              <a:t>(EOQ) </a:t>
            </a:r>
            <a:r>
              <a:rPr lang="ar-SA" sz="2800" b="1" dirty="0" smtClean="0"/>
              <a:t>بطريقة </a:t>
            </a:r>
            <a:r>
              <a:rPr lang="ar-SA" sz="2800" b="1" dirty="0"/>
              <a:t>التحليل الجــدولي </a:t>
            </a:r>
            <a:endParaRPr lang="en-US" sz="2800" b="1" dirty="0"/>
          </a:p>
          <a:p>
            <a:pPr marL="0" indent="0" algn="r" rtl="1">
              <a:buNone/>
            </a:pPr>
            <a:r>
              <a:rPr lang="ar-SA" sz="2800" b="1" dirty="0"/>
              <a:t>للدفعات (الاولى والثانية  والثالثة والرابعة).</a:t>
            </a:r>
            <a:endParaRPr lang="en-US" sz="2800" b="1" dirty="0"/>
          </a:p>
          <a:p>
            <a:pPr marL="0" indent="0" algn="r" rtl="1">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45" y="120209"/>
            <a:ext cx="2008910" cy="2221210"/>
          </a:xfrm>
          <a:prstGeom prst="rect">
            <a:avLst/>
          </a:prstGeom>
        </p:spPr>
      </p:pic>
    </p:spTree>
    <p:extLst>
      <p:ext uri="{BB962C8B-B14F-4D97-AF65-F5344CB8AC3E}">
        <p14:creationId xmlns:p14="http://schemas.microsoft.com/office/powerpoint/2010/main" val="703999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32737"/>
          </a:xfrm>
        </p:spPr>
        <p:txBody>
          <a:bodyPr/>
          <a:lstStyle/>
          <a:p>
            <a:pPr algn="r" rtl="1"/>
            <a:r>
              <a:rPr lang="ar-IQ" b="1" dirty="0">
                <a:solidFill>
                  <a:srgbClr val="FFC000"/>
                </a:solidFill>
              </a:rPr>
              <a:t>طرق الرقابة على الخزين</a:t>
            </a:r>
            <a:endParaRPr lang="en-US" dirty="0"/>
          </a:p>
        </p:txBody>
      </p:sp>
      <p:pic>
        <p:nvPicPr>
          <p:cNvPr id="5" name="Content Placeholder 4"/>
          <p:cNvPicPr>
            <a:picLocks noGrp="1" noChangeAspect="1"/>
          </p:cNvPicPr>
          <p:nvPr>
            <p:ph idx="1"/>
          </p:nvPr>
        </p:nvPicPr>
        <p:blipFill>
          <a:blip r:embed="rId2"/>
          <a:stretch>
            <a:fillRect/>
          </a:stretch>
        </p:blipFill>
        <p:spPr>
          <a:xfrm>
            <a:off x="1260764" y="1205345"/>
            <a:ext cx="10002981" cy="522316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91" y="-101464"/>
            <a:ext cx="1357746" cy="2221210"/>
          </a:xfrm>
          <a:prstGeom prst="rect">
            <a:avLst/>
          </a:prstGeom>
        </p:spPr>
      </p:pic>
    </p:spTree>
    <p:extLst>
      <p:ext uri="{BB962C8B-B14F-4D97-AF65-F5344CB8AC3E}">
        <p14:creationId xmlns:p14="http://schemas.microsoft.com/office/powerpoint/2010/main" val="3301722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73</TotalTime>
  <Words>443</Words>
  <Application>Microsoft Office PowerPoint</Application>
  <PresentationFormat>Widescreen</PresentationFormat>
  <Paragraphs>40</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Century Gothic</vt:lpstr>
      <vt:lpstr>Times New Roman</vt:lpstr>
      <vt:lpstr>Wingdings</vt:lpstr>
      <vt:lpstr>Wingdings 3</vt:lpstr>
      <vt:lpstr>Ion</vt:lpstr>
      <vt:lpstr>جامعة بغداد كلية الادارة والاقتصاد قسم ادارة الاعمال</vt:lpstr>
      <vt:lpstr>المحاضرة السابعة نظام الانتاج الاني  Just in Time-JIT  </vt:lpstr>
      <vt:lpstr>اهداف نظام الانتاج الاني</vt:lpstr>
      <vt:lpstr>تكاليف الخزين</vt:lpstr>
      <vt:lpstr>طرق الرقابة على الخزين</vt:lpstr>
      <vt:lpstr>طرق الرقابة على الخزين</vt:lpstr>
      <vt:lpstr>طرق الرقابة على الخزين التحليل الجدولي الاحصائي</vt:lpstr>
      <vt:lpstr>طرق الرقابة على الخزين</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جامعة بغداد كلية الادارة والاقتصاد قسم ادارة الاعمال</dc:title>
  <dc:creator>Microsoft account</dc:creator>
  <cp:lastModifiedBy>Microsoft account</cp:lastModifiedBy>
  <cp:revision>7</cp:revision>
  <dcterms:created xsi:type="dcterms:W3CDTF">2023-10-29T07:38:35Z</dcterms:created>
  <dcterms:modified xsi:type="dcterms:W3CDTF">2023-10-30T07:55:15Z</dcterms:modified>
</cp:coreProperties>
</file>