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9" d="100"/>
          <a:sy n="69" d="100"/>
        </p:scale>
        <p:origin x="7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F32FA5B-41A1-43F4-B4DF-EDADBF87E95A}"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3E4E9-B566-4F8F-9D90-F3CE8BFEA0BB}" type="slidenum">
              <a:rPr lang="en-US" smtClean="0"/>
              <a:t>‹#›</a:t>
            </a:fld>
            <a:endParaRPr lang="en-US"/>
          </a:p>
        </p:txBody>
      </p:sp>
    </p:spTree>
    <p:extLst>
      <p:ext uri="{BB962C8B-B14F-4D97-AF65-F5344CB8AC3E}">
        <p14:creationId xmlns:p14="http://schemas.microsoft.com/office/powerpoint/2010/main" val="2765028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2FA5B-41A1-43F4-B4DF-EDADBF87E95A}"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3E4E9-B566-4F8F-9D90-F3CE8BFEA0BB}" type="slidenum">
              <a:rPr lang="en-US" smtClean="0"/>
              <a:t>‹#›</a:t>
            </a:fld>
            <a:endParaRPr lang="en-US"/>
          </a:p>
        </p:txBody>
      </p:sp>
    </p:spTree>
    <p:extLst>
      <p:ext uri="{BB962C8B-B14F-4D97-AF65-F5344CB8AC3E}">
        <p14:creationId xmlns:p14="http://schemas.microsoft.com/office/powerpoint/2010/main" val="823454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32FA5B-41A1-43F4-B4DF-EDADBF87E95A}"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3E4E9-B566-4F8F-9D90-F3CE8BFEA0BB}" type="slidenum">
              <a:rPr lang="en-US" smtClean="0"/>
              <a:t>‹#›</a:t>
            </a:fld>
            <a:endParaRPr lang="en-US"/>
          </a:p>
        </p:txBody>
      </p:sp>
    </p:spTree>
    <p:extLst>
      <p:ext uri="{BB962C8B-B14F-4D97-AF65-F5344CB8AC3E}">
        <p14:creationId xmlns:p14="http://schemas.microsoft.com/office/powerpoint/2010/main" val="1205288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32FA5B-41A1-43F4-B4DF-EDADBF87E95A}"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3E4E9-B566-4F8F-9D90-F3CE8BFEA0B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42814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32FA5B-41A1-43F4-B4DF-EDADBF87E95A}"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3E4E9-B566-4F8F-9D90-F3CE8BFEA0BB}" type="slidenum">
              <a:rPr lang="en-US" smtClean="0"/>
              <a:t>‹#›</a:t>
            </a:fld>
            <a:endParaRPr lang="en-US"/>
          </a:p>
        </p:txBody>
      </p:sp>
    </p:spTree>
    <p:extLst>
      <p:ext uri="{BB962C8B-B14F-4D97-AF65-F5344CB8AC3E}">
        <p14:creationId xmlns:p14="http://schemas.microsoft.com/office/powerpoint/2010/main" val="1543489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F32FA5B-41A1-43F4-B4DF-EDADBF87E95A}" type="datetimeFigureOut">
              <a:rPr lang="en-US" smtClean="0"/>
              <a:t>10/30/2023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3E4E9-B566-4F8F-9D90-F3CE8BFEA0BB}" type="slidenum">
              <a:rPr lang="en-US" smtClean="0"/>
              <a:t>‹#›</a:t>
            </a:fld>
            <a:endParaRPr lang="en-US"/>
          </a:p>
        </p:txBody>
      </p:sp>
    </p:spTree>
    <p:extLst>
      <p:ext uri="{BB962C8B-B14F-4D97-AF65-F5344CB8AC3E}">
        <p14:creationId xmlns:p14="http://schemas.microsoft.com/office/powerpoint/2010/main" val="305079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F32FA5B-41A1-43F4-B4DF-EDADBF87E95A}" type="datetimeFigureOut">
              <a:rPr lang="en-US" smtClean="0"/>
              <a:t>10/30/2023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3E4E9-B566-4F8F-9D90-F3CE8BFEA0BB}" type="slidenum">
              <a:rPr lang="en-US" smtClean="0"/>
              <a:t>‹#›</a:t>
            </a:fld>
            <a:endParaRPr lang="en-US"/>
          </a:p>
        </p:txBody>
      </p:sp>
    </p:spTree>
    <p:extLst>
      <p:ext uri="{BB962C8B-B14F-4D97-AF65-F5344CB8AC3E}">
        <p14:creationId xmlns:p14="http://schemas.microsoft.com/office/powerpoint/2010/main" val="3760390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32FA5B-41A1-43F4-B4DF-EDADBF87E95A}"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3E4E9-B566-4F8F-9D90-F3CE8BFEA0BB}" type="slidenum">
              <a:rPr lang="en-US" smtClean="0"/>
              <a:t>‹#›</a:t>
            </a:fld>
            <a:endParaRPr lang="en-US"/>
          </a:p>
        </p:txBody>
      </p:sp>
    </p:spTree>
    <p:extLst>
      <p:ext uri="{BB962C8B-B14F-4D97-AF65-F5344CB8AC3E}">
        <p14:creationId xmlns:p14="http://schemas.microsoft.com/office/powerpoint/2010/main" val="3252441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32FA5B-41A1-43F4-B4DF-EDADBF87E95A}"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3E4E9-B566-4F8F-9D90-F3CE8BFEA0BB}" type="slidenum">
              <a:rPr lang="en-US" smtClean="0"/>
              <a:t>‹#›</a:t>
            </a:fld>
            <a:endParaRPr lang="en-US"/>
          </a:p>
        </p:txBody>
      </p:sp>
    </p:spTree>
    <p:extLst>
      <p:ext uri="{BB962C8B-B14F-4D97-AF65-F5344CB8AC3E}">
        <p14:creationId xmlns:p14="http://schemas.microsoft.com/office/powerpoint/2010/main" val="1782444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AF32FA5B-41A1-43F4-B4DF-EDADBF87E95A}"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3E4E9-B566-4F8F-9D90-F3CE8BFEA0BB}" type="slidenum">
              <a:rPr lang="en-US" smtClean="0"/>
              <a:t>‹#›</a:t>
            </a:fld>
            <a:endParaRPr lang="en-US"/>
          </a:p>
        </p:txBody>
      </p:sp>
    </p:spTree>
    <p:extLst>
      <p:ext uri="{BB962C8B-B14F-4D97-AF65-F5344CB8AC3E}">
        <p14:creationId xmlns:p14="http://schemas.microsoft.com/office/powerpoint/2010/main" val="373295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32FA5B-41A1-43F4-B4DF-EDADBF87E95A}"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3E4E9-B566-4F8F-9D90-F3CE8BFEA0BB}" type="slidenum">
              <a:rPr lang="en-US" smtClean="0"/>
              <a:t>‹#›</a:t>
            </a:fld>
            <a:endParaRPr lang="en-US"/>
          </a:p>
        </p:txBody>
      </p:sp>
    </p:spTree>
    <p:extLst>
      <p:ext uri="{BB962C8B-B14F-4D97-AF65-F5344CB8AC3E}">
        <p14:creationId xmlns:p14="http://schemas.microsoft.com/office/powerpoint/2010/main" val="1536461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F32FA5B-41A1-43F4-B4DF-EDADBF87E95A}"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3E4E9-B566-4F8F-9D90-F3CE8BFEA0BB}" type="slidenum">
              <a:rPr lang="en-US" smtClean="0"/>
              <a:t>‹#›</a:t>
            </a:fld>
            <a:endParaRPr lang="en-US"/>
          </a:p>
        </p:txBody>
      </p:sp>
    </p:spTree>
    <p:extLst>
      <p:ext uri="{BB962C8B-B14F-4D97-AF65-F5344CB8AC3E}">
        <p14:creationId xmlns:p14="http://schemas.microsoft.com/office/powerpoint/2010/main" val="1437105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F32FA5B-41A1-43F4-B4DF-EDADBF87E95A}" type="datetimeFigureOut">
              <a:rPr lang="en-US" smtClean="0"/>
              <a:t>10/30/2023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53E4E9-B566-4F8F-9D90-F3CE8BFEA0BB}" type="slidenum">
              <a:rPr lang="en-US" smtClean="0"/>
              <a:t>‹#›</a:t>
            </a:fld>
            <a:endParaRPr lang="en-US"/>
          </a:p>
        </p:txBody>
      </p:sp>
    </p:spTree>
    <p:extLst>
      <p:ext uri="{BB962C8B-B14F-4D97-AF65-F5344CB8AC3E}">
        <p14:creationId xmlns:p14="http://schemas.microsoft.com/office/powerpoint/2010/main" val="367150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F32FA5B-41A1-43F4-B4DF-EDADBF87E95A}" type="datetimeFigureOut">
              <a:rPr lang="en-US" smtClean="0"/>
              <a:t>10/30/2023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653E4E9-B566-4F8F-9D90-F3CE8BFEA0BB}" type="slidenum">
              <a:rPr lang="en-US" smtClean="0"/>
              <a:t>‹#›</a:t>
            </a:fld>
            <a:endParaRPr lang="en-US"/>
          </a:p>
        </p:txBody>
      </p:sp>
    </p:spTree>
    <p:extLst>
      <p:ext uri="{BB962C8B-B14F-4D97-AF65-F5344CB8AC3E}">
        <p14:creationId xmlns:p14="http://schemas.microsoft.com/office/powerpoint/2010/main" val="3458803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F32FA5B-41A1-43F4-B4DF-EDADBF87E95A}" type="datetimeFigureOut">
              <a:rPr lang="en-US" smtClean="0"/>
              <a:t>10/30/2023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653E4E9-B566-4F8F-9D90-F3CE8BFEA0BB}" type="slidenum">
              <a:rPr lang="en-US" smtClean="0"/>
              <a:t>‹#›</a:t>
            </a:fld>
            <a:endParaRPr lang="en-US"/>
          </a:p>
        </p:txBody>
      </p:sp>
    </p:spTree>
    <p:extLst>
      <p:ext uri="{BB962C8B-B14F-4D97-AF65-F5344CB8AC3E}">
        <p14:creationId xmlns:p14="http://schemas.microsoft.com/office/powerpoint/2010/main" val="1548190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AF32FA5B-41A1-43F4-B4DF-EDADBF87E95A}" type="datetimeFigureOut">
              <a:rPr lang="en-US" smtClean="0"/>
              <a:t>10/30/2023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653E4E9-B566-4F8F-9D90-F3CE8BFEA0BB}" type="slidenum">
              <a:rPr lang="en-US" smtClean="0"/>
              <a:t>‹#›</a:t>
            </a:fld>
            <a:endParaRPr lang="en-US"/>
          </a:p>
        </p:txBody>
      </p:sp>
    </p:spTree>
    <p:extLst>
      <p:ext uri="{BB962C8B-B14F-4D97-AF65-F5344CB8AC3E}">
        <p14:creationId xmlns:p14="http://schemas.microsoft.com/office/powerpoint/2010/main" val="279431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2FA5B-41A1-43F4-B4DF-EDADBF87E95A}"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3E4E9-B566-4F8F-9D90-F3CE8BFEA0BB}" type="slidenum">
              <a:rPr lang="en-US" smtClean="0"/>
              <a:t>‹#›</a:t>
            </a:fld>
            <a:endParaRPr lang="en-US"/>
          </a:p>
        </p:txBody>
      </p:sp>
    </p:spTree>
    <p:extLst>
      <p:ext uri="{BB962C8B-B14F-4D97-AF65-F5344CB8AC3E}">
        <p14:creationId xmlns:p14="http://schemas.microsoft.com/office/powerpoint/2010/main" val="1739293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F32FA5B-41A1-43F4-B4DF-EDADBF87E95A}" type="datetimeFigureOut">
              <a:rPr lang="en-US" smtClean="0"/>
              <a:t>10/30/2023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653E4E9-B566-4F8F-9D90-F3CE8BFEA0BB}" type="slidenum">
              <a:rPr lang="en-US" smtClean="0"/>
              <a:t>‹#›</a:t>
            </a:fld>
            <a:endParaRPr lang="en-US"/>
          </a:p>
        </p:txBody>
      </p:sp>
    </p:spTree>
    <p:extLst>
      <p:ext uri="{BB962C8B-B14F-4D97-AF65-F5344CB8AC3E}">
        <p14:creationId xmlns:p14="http://schemas.microsoft.com/office/powerpoint/2010/main" val="67250896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2138082"/>
          </a:xfrm>
        </p:spPr>
        <p:txBody>
          <a:bodyPr/>
          <a:lstStyle/>
          <a:p>
            <a:pPr algn="r"/>
            <a:r>
              <a:rPr lang="ar-IQ" b="1" dirty="0" smtClean="0"/>
              <a:t>جامعة بغداد</a:t>
            </a:r>
            <a:br>
              <a:rPr lang="ar-IQ" b="1" dirty="0" smtClean="0"/>
            </a:br>
            <a:r>
              <a:rPr lang="ar-IQ" b="1" dirty="0" smtClean="0"/>
              <a:t>كلية الادارة والاقتصاد</a:t>
            </a:r>
            <a:br>
              <a:rPr lang="ar-IQ" b="1" dirty="0" smtClean="0"/>
            </a:br>
            <a:r>
              <a:rPr lang="ar-IQ" b="1" dirty="0" smtClean="0"/>
              <a:t>قسم ادارة الاعمال</a:t>
            </a:r>
            <a:endParaRPr lang="en-US" b="1" dirty="0"/>
          </a:p>
        </p:txBody>
      </p:sp>
      <p:sp>
        <p:nvSpPr>
          <p:cNvPr id="3" name="Content Placeholder 2"/>
          <p:cNvSpPr>
            <a:spLocks noGrp="1"/>
          </p:cNvSpPr>
          <p:nvPr>
            <p:ph idx="1"/>
          </p:nvPr>
        </p:nvSpPr>
        <p:spPr>
          <a:xfrm>
            <a:off x="1103312" y="2923309"/>
            <a:ext cx="8946541" cy="3325090"/>
          </a:xfrm>
        </p:spPr>
        <p:txBody>
          <a:bodyPr>
            <a:normAutofit lnSpcReduction="10000"/>
          </a:bodyPr>
          <a:lstStyle/>
          <a:p>
            <a:pPr marL="0" indent="0" algn="ctr" rtl="1">
              <a:buNone/>
            </a:pPr>
            <a:r>
              <a:rPr lang="ar-IQ" sz="6000" b="1" dirty="0">
                <a:solidFill>
                  <a:srgbClr val="FFFF00"/>
                </a:solidFill>
              </a:rPr>
              <a:t> </a:t>
            </a:r>
            <a:r>
              <a:rPr lang="ar-IQ" sz="4800" b="1" dirty="0" smtClean="0">
                <a:solidFill>
                  <a:srgbClr val="FFFF00"/>
                </a:solidFill>
              </a:rPr>
              <a:t>ادارة سلاسل </a:t>
            </a:r>
            <a:r>
              <a:rPr lang="ar-IQ" sz="4800" b="1" dirty="0" smtClean="0">
                <a:solidFill>
                  <a:srgbClr val="FFFF00"/>
                </a:solidFill>
              </a:rPr>
              <a:t>التجهيز</a:t>
            </a:r>
            <a:endParaRPr lang="en-US" sz="4800" b="1" dirty="0" smtClean="0">
              <a:solidFill>
                <a:srgbClr val="FFFF00"/>
              </a:solidFill>
            </a:endParaRPr>
          </a:p>
          <a:p>
            <a:pPr marL="0" indent="0" algn="ctr" rtl="1">
              <a:buNone/>
            </a:pPr>
            <a:r>
              <a:rPr lang="ar-IQ" sz="4800" b="1" dirty="0">
                <a:solidFill>
                  <a:srgbClr val="FFFF00"/>
                </a:solidFill>
              </a:rPr>
              <a:t> </a:t>
            </a:r>
            <a:r>
              <a:rPr lang="ar-IQ" sz="4800" b="1" dirty="0" smtClean="0">
                <a:solidFill>
                  <a:srgbClr val="00B0F0"/>
                </a:solidFill>
              </a:rPr>
              <a:t>المحاضرة الثامنة</a:t>
            </a:r>
            <a:endParaRPr lang="en-US" sz="4800" b="1" dirty="0" smtClean="0">
              <a:solidFill>
                <a:srgbClr val="00B0F0"/>
              </a:solidFill>
            </a:endParaRPr>
          </a:p>
          <a:p>
            <a:pPr marL="0" indent="0" algn="ctr" rtl="1">
              <a:buNone/>
            </a:pPr>
            <a:r>
              <a:rPr lang="ar-IQ" sz="4800" b="1" dirty="0">
                <a:solidFill>
                  <a:srgbClr val="FFC000"/>
                </a:solidFill>
              </a:rPr>
              <a:t>تحديد مستويات الخزين</a:t>
            </a:r>
            <a:endParaRPr lang="ar-IQ" sz="4800" b="1" dirty="0" smtClean="0">
              <a:solidFill>
                <a:srgbClr val="FFFF00"/>
              </a:solidFill>
            </a:endParaRPr>
          </a:p>
          <a:p>
            <a:pPr marL="0" indent="0" algn="ctr">
              <a:buNone/>
            </a:pPr>
            <a:r>
              <a:rPr lang="ar-IQ" sz="3600" b="1" dirty="0" smtClean="0"/>
              <a:t>ا.م. أميرة شكر ولي البياتي</a:t>
            </a:r>
            <a:endParaRPr lang="en-US" sz="3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45" y="120209"/>
            <a:ext cx="2495372" cy="222121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1772"/>
          <a:stretch/>
        </p:blipFill>
        <p:spPr>
          <a:xfrm>
            <a:off x="8201891" y="3131127"/>
            <a:ext cx="3990109" cy="3726873"/>
          </a:xfrm>
          <a:prstGeom prst="rect">
            <a:avLst/>
          </a:prstGeom>
        </p:spPr>
      </p:pic>
    </p:spTree>
    <p:extLst>
      <p:ext uri="{BB962C8B-B14F-4D97-AF65-F5344CB8AC3E}">
        <p14:creationId xmlns:p14="http://schemas.microsoft.com/office/powerpoint/2010/main" val="3739807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b="1" dirty="0" smtClean="0"/>
              <a:t>المحاضرة الثامنة</a:t>
            </a:r>
            <a:br>
              <a:rPr lang="ar-IQ" b="1" dirty="0" smtClean="0"/>
            </a:br>
            <a:r>
              <a:rPr lang="ar-IQ" b="1" dirty="0">
                <a:solidFill>
                  <a:srgbClr val="FFC000"/>
                </a:solidFill>
              </a:rPr>
              <a:t>تحديد مستويات الخزين</a:t>
            </a:r>
            <a:r>
              <a:rPr lang="ar-IQ" b="1" dirty="0" smtClean="0"/>
              <a:t/>
            </a:r>
            <a:br>
              <a:rPr lang="ar-IQ" b="1" dirty="0" smtClean="0"/>
            </a:br>
            <a:r>
              <a:rPr lang="ar-IQ" b="1" dirty="0" smtClean="0"/>
              <a:t/>
            </a:r>
            <a:br>
              <a:rPr lang="ar-IQ" b="1" dirty="0" smtClean="0"/>
            </a:b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03312" y="2052918"/>
                <a:ext cx="8946541" cy="4488559"/>
              </a:xfrm>
            </p:spPr>
            <p:txBody>
              <a:bodyPr>
                <a:normAutofit fontScale="92500" lnSpcReduction="10000"/>
              </a:bodyPr>
              <a:lstStyle/>
              <a:p>
                <a:pPr marL="0" indent="0" algn="r" rtl="1">
                  <a:buNone/>
                </a:pPr>
                <a:r>
                  <a:rPr lang="ar-IQ" b="1" dirty="0">
                    <a:solidFill>
                      <a:srgbClr val="00B0F0"/>
                    </a:solidFill>
                  </a:rPr>
                  <a:t>الحد الادنى للخزين ويدعى ايضا بالخزين الاحتياطي او خزين الامان </a:t>
                </a:r>
                <a:r>
                  <a:rPr lang="ar-IQ" b="1" dirty="0" smtClean="0">
                    <a:solidFill>
                      <a:srgbClr val="00B0F0"/>
                    </a:solidFill>
                  </a:rPr>
                  <a:t>الـ </a:t>
                </a:r>
                <a:r>
                  <a:rPr lang="en-US" b="1" dirty="0">
                    <a:solidFill>
                      <a:srgbClr val="00B0F0"/>
                    </a:solidFill>
                  </a:rPr>
                  <a:t>(Safety Stock)</a:t>
                </a:r>
                <a:r>
                  <a:rPr lang="ar-IQ" b="1" dirty="0">
                    <a:solidFill>
                      <a:srgbClr val="00B0F0"/>
                    </a:solidFill>
                  </a:rPr>
                  <a:t>. </a:t>
                </a:r>
                <a:endParaRPr lang="ar-IQ" b="1" dirty="0" smtClean="0">
                  <a:solidFill>
                    <a:srgbClr val="00B0F0"/>
                  </a:solidFill>
                </a:endParaRPr>
              </a:p>
              <a:p>
                <a:pPr marL="0" indent="0" algn="r" rtl="1">
                  <a:buNone/>
                </a:pPr>
                <a:r>
                  <a:rPr lang="ar-SA" b="1" dirty="0" smtClean="0"/>
                  <a:t>وهو </a:t>
                </a:r>
                <a:r>
                  <a:rPr lang="ar-SA" b="1" dirty="0"/>
                  <a:t>مسألة إدارية مهمة لمواجهة ظروف عدم التأكد بسب تأثير عوامل خارجية تؤدي إلى تذبذب كميات الطلب على المنتوجات، أو نتيجة عدم القدرة على التحكم بالمجهزين أو بعوامل أخرى داخلية تؤدي إلى عدم دقة كميات المواد الأولية اللازمة. ويتأثر بعاملين هما: </a:t>
                </a:r>
                <a:endParaRPr lang="en-US" b="1" dirty="0"/>
              </a:p>
              <a:p>
                <a:pPr marL="0" indent="0" algn="r" rtl="1">
                  <a:buNone/>
                </a:pPr>
                <a:r>
                  <a:rPr lang="ar-SA" b="1" dirty="0"/>
                  <a:t>● </a:t>
                </a:r>
                <a:r>
                  <a:rPr lang="ar-SA" b="1" dirty="0">
                    <a:solidFill>
                      <a:srgbClr val="92D050"/>
                    </a:solidFill>
                  </a:rPr>
                  <a:t>معدل الاستهلاك: </a:t>
                </a:r>
                <a:r>
                  <a:rPr lang="ar-SA" b="1" dirty="0"/>
                  <a:t>وهو كمية المواد والسلع المباعة خلال مدة زمنية معين ويكون اما يوميا او اسبوعيا او شهريا ويحتسب  على وفق المعادلات الاتية:</a:t>
                </a:r>
                <a:endParaRPr lang="en-US" b="1" dirty="0"/>
              </a:p>
              <a:p>
                <a:pPr marL="0" indent="0" algn="r" rtl="1">
                  <a:buNone/>
                </a:pPr>
                <a:r>
                  <a:rPr lang="ar-SA" b="1" dirty="0" smtClean="0">
                    <a:solidFill>
                      <a:srgbClr val="FFFF00"/>
                    </a:solidFill>
                  </a:rPr>
                  <a:t>معدل الاستهلاك اليومي =</a:t>
                </a:r>
                <a14:m>
                  <m:oMath xmlns:m="http://schemas.openxmlformats.org/officeDocument/2006/math">
                    <m:f>
                      <m:fPr>
                        <m:ctrlPr>
                          <a:rPr lang="en-US" b="1" i="1">
                            <a:solidFill>
                              <a:srgbClr val="FFFF00"/>
                            </a:solidFill>
                            <a:latin typeface="Cambria Math" panose="02040503050406030204" pitchFamily="18" charset="0"/>
                          </a:rPr>
                        </m:ctrlPr>
                      </m:fPr>
                      <m:num>
                        <m:r>
                          <a:rPr lang="ar-SA" b="1">
                            <a:solidFill>
                              <a:srgbClr val="FFFF00"/>
                            </a:solidFill>
                            <a:latin typeface="Cambria Math" panose="02040503050406030204" pitchFamily="18" charset="0"/>
                          </a:rPr>
                          <m:t>السنوية</m:t>
                        </m:r>
                        <m:r>
                          <a:rPr lang="ar-SA" b="1">
                            <a:solidFill>
                              <a:srgbClr val="FFFF00"/>
                            </a:solidFill>
                            <a:latin typeface="Cambria Math" panose="02040503050406030204" pitchFamily="18" charset="0"/>
                          </a:rPr>
                          <m:t> </m:t>
                        </m:r>
                        <m:r>
                          <a:rPr lang="ar-SA" b="1">
                            <a:solidFill>
                              <a:srgbClr val="FFFF00"/>
                            </a:solidFill>
                            <a:latin typeface="Cambria Math" panose="02040503050406030204" pitchFamily="18" charset="0"/>
                          </a:rPr>
                          <m:t>الاحتياجات</m:t>
                        </m:r>
                      </m:num>
                      <m:den>
                        <m:r>
                          <a:rPr lang="ar-SA" b="1">
                            <a:solidFill>
                              <a:srgbClr val="FFFF00"/>
                            </a:solidFill>
                            <a:latin typeface="Cambria Math" panose="02040503050406030204" pitchFamily="18" charset="0"/>
                          </a:rPr>
                          <m:t>السنة</m:t>
                        </m:r>
                        <m:r>
                          <a:rPr lang="ar-SA" b="1">
                            <a:solidFill>
                              <a:srgbClr val="FFFF00"/>
                            </a:solidFill>
                            <a:latin typeface="Cambria Math" panose="02040503050406030204" pitchFamily="18" charset="0"/>
                          </a:rPr>
                          <m:t> </m:t>
                        </m:r>
                        <m:r>
                          <a:rPr lang="ar-SA" b="1">
                            <a:solidFill>
                              <a:srgbClr val="FFFF00"/>
                            </a:solidFill>
                            <a:latin typeface="Cambria Math" panose="02040503050406030204" pitchFamily="18" charset="0"/>
                          </a:rPr>
                          <m:t>ايام</m:t>
                        </m:r>
                        <m:r>
                          <a:rPr lang="ar-SA" b="1">
                            <a:solidFill>
                              <a:srgbClr val="FFFF00"/>
                            </a:solidFill>
                            <a:latin typeface="Cambria Math" panose="02040503050406030204" pitchFamily="18" charset="0"/>
                          </a:rPr>
                          <m:t> </m:t>
                        </m:r>
                        <m:r>
                          <a:rPr lang="ar-SA" b="1">
                            <a:solidFill>
                              <a:srgbClr val="FFFF00"/>
                            </a:solidFill>
                            <a:latin typeface="Cambria Math" panose="02040503050406030204" pitchFamily="18" charset="0"/>
                          </a:rPr>
                          <m:t>عدد</m:t>
                        </m:r>
                      </m:den>
                    </m:f>
                  </m:oMath>
                </a14:m>
                <a:r>
                  <a:rPr lang="ar-SA" b="1" dirty="0"/>
                  <a:t>  </a:t>
                </a:r>
                <a:endParaRPr lang="en-US" b="1" dirty="0"/>
              </a:p>
              <a:p>
                <a:pPr marL="0" indent="0" algn="r" rtl="1">
                  <a:buNone/>
                </a:pPr>
                <a:r>
                  <a:rPr lang="ar-SA" b="1" dirty="0" smtClean="0">
                    <a:solidFill>
                      <a:srgbClr val="FFFF00"/>
                    </a:solidFill>
                  </a:rPr>
                  <a:t>معدل الاستهلاك الاسبوعي=</a:t>
                </a:r>
                <a14:m>
                  <m:oMath xmlns:m="http://schemas.openxmlformats.org/officeDocument/2006/math">
                    <m:f>
                      <m:fPr>
                        <m:ctrlPr>
                          <a:rPr lang="en-US" b="1" i="1">
                            <a:solidFill>
                              <a:srgbClr val="FFFF00"/>
                            </a:solidFill>
                            <a:latin typeface="Cambria Math" panose="02040503050406030204" pitchFamily="18" charset="0"/>
                          </a:rPr>
                        </m:ctrlPr>
                      </m:fPr>
                      <m:num>
                        <m:r>
                          <a:rPr lang="ar-SA" b="1">
                            <a:solidFill>
                              <a:srgbClr val="FFFF00"/>
                            </a:solidFill>
                            <a:latin typeface="Cambria Math" panose="02040503050406030204" pitchFamily="18" charset="0"/>
                          </a:rPr>
                          <m:t>السنوية</m:t>
                        </m:r>
                        <m:r>
                          <a:rPr lang="ar-SA" b="1">
                            <a:solidFill>
                              <a:srgbClr val="FFFF00"/>
                            </a:solidFill>
                            <a:latin typeface="Cambria Math" panose="02040503050406030204" pitchFamily="18" charset="0"/>
                          </a:rPr>
                          <m:t> </m:t>
                        </m:r>
                        <m:r>
                          <a:rPr lang="ar-SA" b="1">
                            <a:solidFill>
                              <a:srgbClr val="FFFF00"/>
                            </a:solidFill>
                            <a:latin typeface="Cambria Math" panose="02040503050406030204" pitchFamily="18" charset="0"/>
                          </a:rPr>
                          <m:t>الاحتياجات</m:t>
                        </m:r>
                      </m:num>
                      <m:den>
                        <m:r>
                          <a:rPr lang="ar-SA" b="1">
                            <a:solidFill>
                              <a:srgbClr val="FFFF00"/>
                            </a:solidFill>
                            <a:latin typeface="Cambria Math" panose="02040503050406030204" pitchFamily="18" charset="0"/>
                          </a:rPr>
                          <m:t>السنة</m:t>
                        </m:r>
                        <m:r>
                          <a:rPr lang="ar-SA" b="1">
                            <a:solidFill>
                              <a:srgbClr val="FFFF00"/>
                            </a:solidFill>
                            <a:latin typeface="Cambria Math" panose="02040503050406030204" pitchFamily="18" charset="0"/>
                          </a:rPr>
                          <m:t> </m:t>
                        </m:r>
                        <m:r>
                          <a:rPr lang="ar-SA" b="1">
                            <a:solidFill>
                              <a:srgbClr val="FFFF00"/>
                            </a:solidFill>
                            <a:latin typeface="Cambria Math" panose="02040503050406030204" pitchFamily="18" charset="0"/>
                          </a:rPr>
                          <m:t>اسابيع</m:t>
                        </m:r>
                        <m:r>
                          <a:rPr lang="ar-SA" b="1">
                            <a:solidFill>
                              <a:srgbClr val="FFFF00"/>
                            </a:solidFill>
                            <a:latin typeface="Cambria Math" panose="02040503050406030204" pitchFamily="18" charset="0"/>
                          </a:rPr>
                          <m:t> </m:t>
                        </m:r>
                        <m:r>
                          <a:rPr lang="ar-SA" b="1">
                            <a:solidFill>
                              <a:srgbClr val="FFFF00"/>
                            </a:solidFill>
                            <a:latin typeface="Cambria Math" panose="02040503050406030204" pitchFamily="18" charset="0"/>
                          </a:rPr>
                          <m:t>عدد</m:t>
                        </m:r>
                      </m:den>
                    </m:f>
                  </m:oMath>
                </a14:m>
                <a:endParaRPr lang="ar-IQ" b="1" dirty="0" smtClean="0"/>
              </a:p>
              <a:p>
                <a:pPr marL="0" indent="0" algn="r" rtl="1">
                  <a:buNone/>
                </a:pPr>
                <a:r>
                  <a:rPr lang="ar-SA" b="1" dirty="0">
                    <a:solidFill>
                      <a:srgbClr val="FFFF00"/>
                    </a:solidFill>
                  </a:rPr>
                  <a:t>معدل الاستهلاك الشهري=</a:t>
                </a:r>
                <a14:m>
                  <m:oMath xmlns:m="http://schemas.openxmlformats.org/officeDocument/2006/math">
                    <m:f>
                      <m:fPr>
                        <m:ctrlPr>
                          <a:rPr lang="en-US" b="1" i="1">
                            <a:solidFill>
                              <a:srgbClr val="FFFF00"/>
                            </a:solidFill>
                            <a:latin typeface="Cambria Math" panose="02040503050406030204" pitchFamily="18" charset="0"/>
                          </a:rPr>
                        </m:ctrlPr>
                      </m:fPr>
                      <m:num>
                        <m:r>
                          <a:rPr lang="ar-SA" b="1">
                            <a:solidFill>
                              <a:srgbClr val="FFFF00"/>
                            </a:solidFill>
                            <a:latin typeface="Cambria Math" panose="02040503050406030204" pitchFamily="18" charset="0"/>
                          </a:rPr>
                          <m:t>السنوية</m:t>
                        </m:r>
                        <m:r>
                          <a:rPr lang="ar-SA" b="1">
                            <a:solidFill>
                              <a:srgbClr val="FFFF00"/>
                            </a:solidFill>
                            <a:latin typeface="Cambria Math" panose="02040503050406030204" pitchFamily="18" charset="0"/>
                          </a:rPr>
                          <m:t> </m:t>
                        </m:r>
                        <m:r>
                          <a:rPr lang="ar-SA" b="1">
                            <a:solidFill>
                              <a:srgbClr val="FFFF00"/>
                            </a:solidFill>
                            <a:latin typeface="Cambria Math" panose="02040503050406030204" pitchFamily="18" charset="0"/>
                          </a:rPr>
                          <m:t>الاحتياجات</m:t>
                        </m:r>
                      </m:num>
                      <m:den>
                        <m:r>
                          <a:rPr lang="ar-SA" b="1">
                            <a:solidFill>
                              <a:srgbClr val="FFFF00"/>
                            </a:solidFill>
                            <a:latin typeface="Cambria Math" panose="02040503050406030204" pitchFamily="18" charset="0"/>
                          </a:rPr>
                          <m:t>السنة</m:t>
                        </m:r>
                        <m:r>
                          <a:rPr lang="ar-SA" b="1">
                            <a:solidFill>
                              <a:srgbClr val="FFFF00"/>
                            </a:solidFill>
                            <a:latin typeface="Cambria Math" panose="02040503050406030204" pitchFamily="18" charset="0"/>
                          </a:rPr>
                          <m:t> </m:t>
                        </m:r>
                        <m:r>
                          <a:rPr lang="ar-SA" b="1">
                            <a:solidFill>
                              <a:srgbClr val="FFFF00"/>
                            </a:solidFill>
                            <a:latin typeface="Cambria Math" panose="02040503050406030204" pitchFamily="18" charset="0"/>
                          </a:rPr>
                          <m:t>اشهر</m:t>
                        </m:r>
                        <m:r>
                          <a:rPr lang="ar-SA" b="1">
                            <a:solidFill>
                              <a:srgbClr val="FFFF00"/>
                            </a:solidFill>
                            <a:latin typeface="Cambria Math" panose="02040503050406030204" pitchFamily="18" charset="0"/>
                          </a:rPr>
                          <m:t> </m:t>
                        </m:r>
                        <m:r>
                          <a:rPr lang="ar-SA" b="1">
                            <a:solidFill>
                              <a:srgbClr val="FFFF00"/>
                            </a:solidFill>
                            <a:latin typeface="Cambria Math" panose="02040503050406030204" pitchFamily="18" charset="0"/>
                          </a:rPr>
                          <m:t>عدد</m:t>
                        </m:r>
                      </m:den>
                    </m:f>
                  </m:oMath>
                </a14:m>
                <a:endParaRPr lang="en-US" b="1" dirty="0">
                  <a:solidFill>
                    <a:srgbClr val="FFFF00"/>
                  </a:solidFill>
                </a:endParaRPr>
              </a:p>
              <a:p>
                <a:pPr marL="0" indent="0" algn="r" rtl="1">
                  <a:buNone/>
                </a:pPr>
                <a:r>
                  <a:rPr lang="ar-SA" b="1" dirty="0">
                    <a:solidFill>
                      <a:srgbClr val="FFFF00"/>
                    </a:solidFill>
                  </a:rPr>
                  <a:t>(</a:t>
                </a:r>
                <a:r>
                  <a:rPr lang="ar-SA" b="1" dirty="0">
                    <a:solidFill>
                      <a:srgbClr val="00B0F0"/>
                    </a:solidFill>
                  </a:rPr>
                  <a:t>سواء كانت سنة اعتيادية اي عدد ايامها 365 يوماً او سنة عمل انتاجية اي عدد ايامها اما 250 يوماً او 300 </a:t>
                </a:r>
                <a:r>
                  <a:rPr lang="ar-SA" dirty="0">
                    <a:solidFill>
                      <a:srgbClr val="00B0F0"/>
                    </a:solidFill>
                  </a:rPr>
                  <a:t>يوماً)</a:t>
                </a:r>
                <a:endParaRPr lang="en-US" dirty="0">
                  <a:solidFill>
                    <a:srgbClr val="00B0F0"/>
                  </a:solidFill>
                </a:endParaRPr>
              </a:p>
              <a:p>
                <a:pPr marL="0" indent="0" algn="r" rtl="1">
                  <a:buNone/>
                </a:pPr>
                <a:endParaRPr lang="ar-IQ" b="1" dirty="0" smtClean="0"/>
              </a:p>
              <a:p>
                <a:pPr marL="0" indent="0" algn="r" rtl="1">
                  <a:buNone/>
                </a:pPr>
                <a:endParaRPr lang="en-US" b="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03312" y="2052918"/>
                <a:ext cx="8946541" cy="4488559"/>
              </a:xfrm>
              <a:blipFill rotWithShape="0">
                <a:blip r:embed="rId2"/>
                <a:stretch>
                  <a:fillRect l="-886" t="-1359" r="-545"/>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45" y="120209"/>
            <a:ext cx="1911928" cy="1733039"/>
          </a:xfrm>
          <a:prstGeom prst="rect">
            <a:avLst/>
          </a:prstGeom>
        </p:spPr>
      </p:pic>
    </p:spTree>
    <p:extLst>
      <p:ext uri="{BB962C8B-B14F-4D97-AF65-F5344CB8AC3E}">
        <p14:creationId xmlns:p14="http://schemas.microsoft.com/office/powerpoint/2010/main" val="2618462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38457"/>
          </a:xfrm>
        </p:spPr>
        <p:txBody>
          <a:bodyPr/>
          <a:lstStyle/>
          <a:p>
            <a:pPr algn="r"/>
            <a:r>
              <a:rPr lang="ar-IQ" b="1" dirty="0">
                <a:solidFill>
                  <a:srgbClr val="FFC000"/>
                </a:solidFill>
              </a:rPr>
              <a:t>تحديد مستويات الخزين</a:t>
            </a:r>
            <a:endParaRPr lang="en-US" dirty="0"/>
          </a:p>
        </p:txBody>
      </p:sp>
      <p:sp>
        <p:nvSpPr>
          <p:cNvPr id="3" name="Content Placeholder 2"/>
          <p:cNvSpPr>
            <a:spLocks noGrp="1"/>
          </p:cNvSpPr>
          <p:nvPr>
            <p:ph idx="1"/>
          </p:nvPr>
        </p:nvSpPr>
        <p:spPr>
          <a:xfrm>
            <a:off x="1103312" y="1364566"/>
            <a:ext cx="8946541" cy="4883833"/>
          </a:xfrm>
        </p:spPr>
        <p:txBody>
          <a:bodyPr>
            <a:normAutofit fontScale="92500" lnSpcReduction="10000"/>
          </a:bodyPr>
          <a:lstStyle/>
          <a:p>
            <a:endParaRPr lang="ar-IQ" dirty="0" smtClean="0"/>
          </a:p>
          <a:p>
            <a:pPr marL="0" indent="0" algn="r" rtl="1">
              <a:buNone/>
            </a:pPr>
            <a:r>
              <a:rPr lang="ar-SA" sz="2200" b="1" dirty="0" smtClean="0">
                <a:solidFill>
                  <a:srgbClr val="92D050"/>
                </a:solidFill>
              </a:rPr>
              <a:t>فترة </a:t>
            </a:r>
            <a:r>
              <a:rPr lang="ar-SA" sz="2200" b="1" dirty="0">
                <a:solidFill>
                  <a:srgbClr val="92D050"/>
                </a:solidFill>
              </a:rPr>
              <a:t>الانتظار  او التجهيز: </a:t>
            </a:r>
            <a:r>
              <a:rPr lang="ar-SA" sz="2200" b="1" dirty="0"/>
              <a:t>اي المدة الزمنية بين تقديم الطلب والحصول عليه  ويجب ان تتشابه مع معدل الاستهلاك بالوحدات </a:t>
            </a:r>
            <a:r>
              <a:rPr lang="ar-SA" sz="2200" b="1" dirty="0" smtClean="0"/>
              <a:t>الزمنية</a:t>
            </a:r>
            <a:endParaRPr lang="ar-IQ" sz="2200" b="1" dirty="0" smtClean="0"/>
          </a:p>
          <a:p>
            <a:pPr marL="0" indent="0" algn="r" rtl="1">
              <a:buNone/>
            </a:pPr>
            <a:r>
              <a:rPr lang="ar-IQ" sz="2200" b="1" dirty="0"/>
              <a:t>الحد الاعلى للخزين: هو اعلى حد من المواد والسلع الذي يمكن ان تحتفظ به المنظمة بشكل اقتصادي دون التأثير في معدلات السيولة النقدية للمنظمة. ويحتسب من خلال المعادلة الاتية:</a:t>
            </a:r>
            <a:endParaRPr lang="en-US" sz="2200" b="1" dirty="0"/>
          </a:p>
          <a:p>
            <a:pPr marL="0" indent="0" algn="r" rtl="1">
              <a:buNone/>
            </a:pPr>
            <a:r>
              <a:rPr lang="ar-IQ" sz="2200" b="1" dirty="0">
                <a:solidFill>
                  <a:srgbClr val="FFFF00"/>
                </a:solidFill>
              </a:rPr>
              <a:t>الحد الاعلى للخزين = الكمية الاقتصادية للطلبية (</a:t>
            </a:r>
            <a:r>
              <a:rPr lang="en-US" sz="2200" b="1" dirty="0">
                <a:solidFill>
                  <a:srgbClr val="FFFF00"/>
                </a:solidFill>
              </a:rPr>
              <a:t>EOQ</a:t>
            </a:r>
            <a:r>
              <a:rPr lang="ar-IQ" sz="2200" b="1" dirty="0">
                <a:solidFill>
                  <a:srgbClr val="FFFF00"/>
                </a:solidFill>
              </a:rPr>
              <a:t>) + الحد الادنى للخزين</a:t>
            </a:r>
            <a:endParaRPr lang="en-US" sz="2200" b="1" dirty="0">
              <a:solidFill>
                <a:srgbClr val="FFFF00"/>
              </a:solidFill>
            </a:endParaRPr>
          </a:p>
          <a:p>
            <a:pPr marL="0" indent="0" algn="r" rtl="1">
              <a:buNone/>
            </a:pPr>
            <a:r>
              <a:rPr lang="ar-IQ" sz="2200" b="1" dirty="0"/>
              <a:t>■ مستوى اعادة الطلب: هو نقطة وهمية بين الحد الادنى والاعلى للخزين فاذا ما وصل اليها الخزين وجب على ادارة اللوجستيك في المنظمة ان تقوم بإجراءات اعادة الطلب على المواد ذات الارصدة المنخفضة  وهذا </a:t>
            </a:r>
            <a:r>
              <a:rPr lang="ar-IQ" sz="2200" b="1" dirty="0">
                <a:solidFill>
                  <a:srgbClr val="92D050"/>
                </a:solidFill>
              </a:rPr>
              <a:t>يتأثر بثلاثة عوامل </a:t>
            </a:r>
            <a:r>
              <a:rPr lang="ar-IQ" sz="2200" b="1" dirty="0"/>
              <a:t>:</a:t>
            </a:r>
            <a:endParaRPr lang="en-US" sz="2200" b="1" dirty="0"/>
          </a:p>
          <a:p>
            <a:pPr marL="0" indent="0" algn="r" rtl="1">
              <a:buNone/>
            </a:pPr>
            <a:r>
              <a:rPr lang="ar-IQ" sz="2200" b="1" dirty="0"/>
              <a:t>● </a:t>
            </a:r>
            <a:r>
              <a:rPr lang="ar-IQ" sz="2200" b="1" dirty="0">
                <a:solidFill>
                  <a:srgbClr val="FFFF00"/>
                </a:solidFill>
              </a:rPr>
              <a:t>فترة الانتظار</a:t>
            </a:r>
            <a:r>
              <a:rPr lang="ar-IQ" sz="2200" b="1" dirty="0" smtClean="0">
                <a:solidFill>
                  <a:srgbClr val="FFFF00"/>
                </a:solidFill>
              </a:rPr>
              <a:t>. ● </a:t>
            </a:r>
            <a:r>
              <a:rPr lang="ar-IQ" sz="2200" b="1" dirty="0">
                <a:solidFill>
                  <a:srgbClr val="FFFF00"/>
                </a:solidFill>
              </a:rPr>
              <a:t>معدل الاستهلاك</a:t>
            </a:r>
            <a:r>
              <a:rPr lang="ar-IQ" sz="2200" b="1" dirty="0" smtClean="0">
                <a:solidFill>
                  <a:srgbClr val="FFFF00"/>
                </a:solidFill>
              </a:rPr>
              <a:t>. ● </a:t>
            </a:r>
            <a:r>
              <a:rPr lang="ar-IQ" sz="2200" b="1" dirty="0">
                <a:solidFill>
                  <a:srgbClr val="FFFF00"/>
                </a:solidFill>
              </a:rPr>
              <a:t>الحد الادنى للخزين</a:t>
            </a:r>
            <a:r>
              <a:rPr lang="ar-IQ" sz="2200" b="1" dirty="0"/>
              <a:t>.</a:t>
            </a:r>
            <a:endParaRPr lang="en-US" sz="2200" b="1" dirty="0"/>
          </a:p>
          <a:p>
            <a:pPr marL="0" indent="0" algn="r" rtl="1">
              <a:buNone/>
            </a:pPr>
            <a:r>
              <a:rPr lang="ar-IQ" sz="2200" b="1" dirty="0"/>
              <a:t>        ويحتسب من خلال المعادلة التالية:</a:t>
            </a:r>
            <a:endParaRPr lang="en-US" sz="2200" b="1" dirty="0"/>
          </a:p>
          <a:p>
            <a:pPr marL="0" indent="0" algn="r" rtl="1">
              <a:buNone/>
            </a:pPr>
            <a:r>
              <a:rPr lang="ar-IQ" sz="2200" b="1" dirty="0">
                <a:solidFill>
                  <a:srgbClr val="FFFF00"/>
                </a:solidFill>
              </a:rPr>
              <a:t>مستوى اعادة الطلب =  الحد الادنى للخزين + (الاحتياجات خلال فترة الانتظار).</a:t>
            </a:r>
            <a:endParaRPr lang="en-US" sz="2200" b="1" dirty="0">
              <a:solidFill>
                <a:srgbClr val="FFFF00"/>
              </a:solidFill>
            </a:endParaRPr>
          </a:p>
          <a:p>
            <a:pPr marL="0" indent="0" algn="r" rtl="1">
              <a:buNone/>
            </a:pPr>
            <a:r>
              <a:rPr lang="ar-IQ" sz="2200" b="1" dirty="0">
                <a:solidFill>
                  <a:srgbClr val="FFFF00"/>
                </a:solidFill>
              </a:rPr>
              <a:t>اي مستوى اعادة الطلب =  الحد الادنى  للخزين + (معدل الاستهلاك </a:t>
            </a:r>
            <a:r>
              <a:rPr lang="en-US" sz="2200" b="1" dirty="0">
                <a:solidFill>
                  <a:srgbClr val="FFFF00"/>
                </a:solidFill>
              </a:rPr>
              <a:t>x</a:t>
            </a:r>
            <a:r>
              <a:rPr lang="ar-IQ" sz="2200" b="1" dirty="0">
                <a:solidFill>
                  <a:srgbClr val="FFFF00"/>
                </a:solidFill>
              </a:rPr>
              <a:t> فترة الانتظار).</a:t>
            </a:r>
            <a:endParaRPr lang="en-US" sz="2200" b="1" dirty="0">
              <a:solidFill>
                <a:srgbClr val="FFFF00"/>
              </a:solidFill>
            </a:endParaRPr>
          </a:p>
          <a:p>
            <a:pPr algn="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061" y="-138659"/>
            <a:ext cx="1983545" cy="2221210"/>
          </a:xfrm>
          <a:prstGeom prst="rect">
            <a:avLst/>
          </a:prstGeom>
        </p:spPr>
      </p:pic>
    </p:spTree>
    <p:extLst>
      <p:ext uri="{BB962C8B-B14F-4D97-AF65-F5344CB8AC3E}">
        <p14:creationId xmlns:p14="http://schemas.microsoft.com/office/powerpoint/2010/main" val="3106636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b="1" dirty="0">
                <a:solidFill>
                  <a:srgbClr val="FFC000"/>
                </a:solidFill>
              </a:rPr>
              <a:t>تحديد مستويات الخزين</a:t>
            </a:r>
            <a:endParaRPr lang="en-US" dirty="0"/>
          </a:p>
        </p:txBody>
      </p:sp>
      <p:sp>
        <p:nvSpPr>
          <p:cNvPr id="3" name="Content Placeholder 2"/>
          <p:cNvSpPr>
            <a:spLocks noGrp="1"/>
          </p:cNvSpPr>
          <p:nvPr>
            <p:ph idx="1"/>
          </p:nvPr>
        </p:nvSpPr>
        <p:spPr>
          <a:xfrm>
            <a:off x="1097280" y="2221210"/>
            <a:ext cx="8952573" cy="2927565"/>
          </a:xfrm>
        </p:spPr>
        <p:txBody>
          <a:bodyPr/>
          <a:lstStyle/>
          <a:p>
            <a:pPr algn="r" rtl="1"/>
            <a:r>
              <a:rPr lang="ar-IQ" b="1" dirty="0"/>
              <a:t>معمل </a:t>
            </a:r>
            <a:r>
              <a:rPr lang="ar-IQ" b="1" dirty="0" smtClean="0"/>
              <a:t>قطر الندى </a:t>
            </a:r>
            <a:r>
              <a:rPr lang="ar-IQ" b="1" dirty="0"/>
              <a:t>لصناعة الاثاث المنزلي يعمل (22) يوما شهريا و(12) شهرا سنويا طلبه السنوي من مادة معينه (66) الف وحدة تشترى من مورد خارجي تورد على اساس (6) دفع خلال السنة  فاذا علمت ان صاحب المعمل يحتفظ بخزين امان يعادل طلب يوم واحد فقط  والمهلة الزمنية كانت (4) ايام.</a:t>
            </a:r>
            <a:endParaRPr lang="en-US" b="1" dirty="0"/>
          </a:p>
          <a:p>
            <a:pPr algn="r" rtl="1"/>
            <a:r>
              <a:rPr lang="ar-IQ" b="1" dirty="0"/>
              <a:t>المطلوب:</a:t>
            </a:r>
            <a:endParaRPr lang="en-US" b="1" dirty="0"/>
          </a:p>
          <a:p>
            <a:pPr algn="r" rtl="1"/>
            <a:r>
              <a:rPr lang="ar-IQ" b="1" dirty="0"/>
              <a:t>أ- احسب مستويات الطلب الثلاثة.</a:t>
            </a:r>
            <a:endParaRPr lang="en-US" b="1" dirty="0"/>
          </a:p>
          <a:p>
            <a:pPr algn="r" rtl="1"/>
            <a:r>
              <a:rPr lang="ar-IQ" b="1" dirty="0"/>
              <a:t>ب- احسب المدة بين كل طلب واخر.</a:t>
            </a:r>
            <a:endParaRPr lang="en-US" b="1"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71003" cy="2221210"/>
          </a:xfrm>
          <a:prstGeom prst="rect">
            <a:avLst/>
          </a:prstGeom>
        </p:spPr>
      </p:pic>
    </p:spTree>
    <p:extLst>
      <p:ext uri="{BB962C8B-B14F-4D97-AF65-F5344CB8AC3E}">
        <p14:creationId xmlns:p14="http://schemas.microsoft.com/office/powerpoint/2010/main" val="1390866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24390"/>
          </a:xfrm>
        </p:spPr>
        <p:txBody>
          <a:bodyPr/>
          <a:lstStyle/>
          <a:p>
            <a:pPr algn="r" rtl="1"/>
            <a:r>
              <a:rPr lang="ar-IQ" b="1" dirty="0" smtClean="0">
                <a:solidFill>
                  <a:srgbClr val="FFC000"/>
                </a:solidFill>
              </a:rPr>
              <a:t>تحديد مستويات الخزين</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03312" y="1477108"/>
                <a:ext cx="8946541" cy="4771291"/>
              </a:xfrm>
            </p:spPr>
            <p:txBody>
              <a:bodyPr>
                <a:normAutofit/>
              </a:bodyPr>
              <a:lstStyle/>
              <a:p>
                <a:pPr algn="r" rtl="1"/>
                <a:r>
                  <a:rPr lang="ar-IQ" b="1" dirty="0"/>
                  <a:t>مستويات الطلب الثلاثة.</a:t>
                </a:r>
                <a:endParaRPr lang="en-US" dirty="0"/>
              </a:p>
              <a:p>
                <a:pPr algn="r" rtl="1"/>
                <a:r>
                  <a:rPr lang="ar-IQ" b="1" dirty="0"/>
                  <a:t>●</a:t>
                </a:r>
                <a:r>
                  <a:rPr lang="ar-SA" b="1" dirty="0"/>
                  <a:t> الحد الاعلى للخزين= الحد الادنى + الكمية الاقتصادية للطلبية </a:t>
                </a:r>
                <a:r>
                  <a:rPr lang="ar-IQ" b="1" dirty="0"/>
                  <a:t>(</a:t>
                </a:r>
                <a:r>
                  <a:rPr lang="en-US" b="1" dirty="0"/>
                  <a:t>EOQ</a:t>
                </a:r>
                <a:r>
                  <a:rPr lang="ar-IQ" b="1" dirty="0"/>
                  <a:t>)</a:t>
                </a:r>
                <a:endParaRPr lang="en-US" b="1" dirty="0"/>
              </a:p>
              <a:p>
                <a:pPr algn="r" rtl="1"/>
                <a:r>
                  <a:rPr lang="ar-SA" b="1" dirty="0"/>
                  <a:t>      الحد الادنى للخزين = طلب يوم واحد فقط = معدل الاستهلاك اليومي.</a:t>
                </a:r>
                <a:endParaRPr lang="en-US" b="1" dirty="0"/>
              </a:p>
              <a:p>
                <a:pPr algn="r" rtl="1"/>
                <a:r>
                  <a:rPr lang="ar-SA" b="1" dirty="0"/>
                  <a:t>      معدل الاستهلاك اليومي= </a:t>
                </a:r>
                <a14:m>
                  <m:oMath xmlns:m="http://schemas.openxmlformats.org/officeDocument/2006/math">
                    <m:f>
                      <m:fPr>
                        <m:ctrlPr>
                          <a:rPr lang="en-US" b="1" i="1">
                            <a:latin typeface="Cambria Math" panose="02040503050406030204" pitchFamily="18" charset="0"/>
                          </a:rPr>
                        </m:ctrlPr>
                      </m:fPr>
                      <m:num>
                        <m:r>
                          <a:rPr lang="ar-SA" b="1">
                            <a:latin typeface="Cambria Math" panose="02040503050406030204" pitchFamily="18" charset="0"/>
                          </a:rPr>
                          <m:t>السنوية</m:t>
                        </m:r>
                        <m:r>
                          <a:rPr lang="ar-SA" b="1">
                            <a:latin typeface="Cambria Math" panose="02040503050406030204" pitchFamily="18" charset="0"/>
                          </a:rPr>
                          <m:t> </m:t>
                        </m:r>
                        <m:r>
                          <a:rPr lang="ar-SA" b="1" i="1">
                            <a:latin typeface="Cambria Math" panose="02040503050406030204" pitchFamily="18" charset="0"/>
                          </a:rPr>
                          <m:t> </m:t>
                        </m:r>
                        <m:r>
                          <a:rPr lang="ar-SA" b="1">
                            <a:latin typeface="Cambria Math" panose="02040503050406030204" pitchFamily="18" charset="0"/>
                          </a:rPr>
                          <m:t>الاحتياجات</m:t>
                        </m:r>
                      </m:num>
                      <m:den>
                        <m:r>
                          <a:rPr lang="ar-SA" b="1">
                            <a:latin typeface="Cambria Math" panose="02040503050406030204" pitchFamily="18" charset="0"/>
                          </a:rPr>
                          <m:t>السنة</m:t>
                        </m:r>
                        <m:r>
                          <a:rPr lang="ar-SA" b="1">
                            <a:latin typeface="Cambria Math" panose="02040503050406030204" pitchFamily="18" charset="0"/>
                          </a:rPr>
                          <m:t> </m:t>
                        </m:r>
                        <m:r>
                          <a:rPr lang="ar-SA" b="1">
                            <a:latin typeface="Cambria Math" panose="02040503050406030204" pitchFamily="18" charset="0"/>
                          </a:rPr>
                          <m:t>ايام</m:t>
                        </m:r>
                        <m:r>
                          <a:rPr lang="ar-SA" b="1">
                            <a:latin typeface="Cambria Math" panose="02040503050406030204" pitchFamily="18" charset="0"/>
                          </a:rPr>
                          <m:t> </m:t>
                        </m:r>
                        <m:r>
                          <a:rPr lang="ar-SA" b="1" i="1">
                            <a:latin typeface="Cambria Math" panose="02040503050406030204" pitchFamily="18" charset="0"/>
                          </a:rPr>
                          <m:t> </m:t>
                        </m:r>
                        <m:r>
                          <a:rPr lang="ar-SA" b="1">
                            <a:latin typeface="Cambria Math" panose="02040503050406030204" pitchFamily="18" charset="0"/>
                          </a:rPr>
                          <m:t>عدد</m:t>
                        </m:r>
                      </m:den>
                    </m:f>
                  </m:oMath>
                </a14:m>
                <a:r>
                  <a:rPr lang="en-US" b="1" dirty="0"/>
                  <a:t>  </a:t>
                </a:r>
              </a:p>
              <a:p>
                <a:pPr algn="r" rtl="1"/>
                <a:r>
                  <a:rPr lang="ar-SA" b="1" dirty="0"/>
                  <a:t>(نلاحظ ان السنة انتاجية اي سنة عمل لان المعمل يعمل (22) يوما بالشهر اي تم حذف ايام الجمعة والسبت من كل شهر) </a:t>
                </a:r>
                <a:endParaRPr lang="en-US" b="1" dirty="0"/>
              </a:p>
              <a:p>
                <a:pPr algn="r" rtl="1"/>
                <a:r>
                  <a:rPr lang="ar-IQ" b="1" dirty="0"/>
                  <a:t>● </a:t>
                </a:r>
                <a:r>
                  <a:rPr lang="ar-SA" b="1" dirty="0"/>
                  <a:t>عدد </a:t>
                </a:r>
                <a:r>
                  <a:rPr lang="ar-IQ" b="1" dirty="0"/>
                  <a:t>ايام </a:t>
                </a:r>
                <a:r>
                  <a:rPr lang="ar-SA" b="1" dirty="0"/>
                  <a:t>العمل الفعلية لمعمل العيسى = 22 </a:t>
                </a:r>
                <a:r>
                  <a:rPr lang="en-US" b="1" dirty="0"/>
                  <a:t>x</a:t>
                </a:r>
                <a:r>
                  <a:rPr lang="ar-IQ" b="1" dirty="0"/>
                  <a:t> 12 = 264 يوم  بالسنة</a:t>
                </a:r>
                <a:endParaRPr lang="en-US" b="1" dirty="0"/>
              </a:p>
              <a:p>
                <a:pPr algn="r" rtl="1"/>
                <a:r>
                  <a:rPr lang="ar-IQ" b="1" dirty="0"/>
                  <a:t>● معدل </a:t>
                </a:r>
                <a:r>
                  <a:rPr lang="ar-SA" b="1" dirty="0"/>
                  <a:t>الاستهلاك</a:t>
                </a:r>
                <a:r>
                  <a:rPr lang="ar-IQ" b="1" dirty="0"/>
                  <a:t> اليومي =</a:t>
                </a:r>
                <a14:m>
                  <m:oMath xmlns:m="http://schemas.openxmlformats.org/officeDocument/2006/math">
                    <m:f>
                      <m:fPr>
                        <m:ctrlPr>
                          <a:rPr lang="en-US" b="1" i="1">
                            <a:latin typeface="Cambria Math" panose="02040503050406030204" pitchFamily="18" charset="0"/>
                          </a:rPr>
                        </m:ctrlPr>
                      </m:fPr>
                      <m:num>
                        <m:r>
                          <a:rPr lang="en-US" b="1" i="1">
                            <a:latin typeface="Cambria Math" panose="02040503050406030204" pitchFamily="18" charset="0"/>
                          </a:rPr>
                          <m:t>𝟔𝟔𝟎𝟎𝟎</m:t>
                        </m:r>
                      </m:num>
                      <m:den>
                        <m:r>
                          <a:rPr lang="en-US" b="1" i="1">
                            <a:latin typeface="Cambria Math" panose="02040503050406030204" pitchFamily="18" charset="0"/>
                          </a:rPr>
                          <m:t>𝟐𝟔𝟒</m:t>
                        </m:r>
                      </m:den>
                    </m:f>
                  </m:oMath>
                </a14:m>
                <a:r>
                  <a:rPr lang="ar-SA" b="1" dirty="0"/>
                  <a:t>  = 250 وحدة = الحد الادنى للخزين</a:t>
                </a:r>
                <a:endParaRPr lang="en-US" b="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03312" y="1477108"/>
                <a:ext cx="8946541" cy="4771291"/>
              </a:xfrm>
              <a:blipFill rotWithShape="0">
                <a:blip r:embed="rId2"/>
                <a:stretch>
                  <a:fillRect t="-639" r="-272"/>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45" y="120209"/>
            <a:ext cx="2495372" cy="2221210"/>
          </a:xfrm>
          <a:prstGeom prst="rect">
            <a:avLst/>
          </a:prstGeom>
        </p:spPr>
      </p:pic>
    </p:spTree>
    <p:extLst>
      <p:ext uri="{BB962C8B-B14F-4D97-AF65-F5344CB8AC3E}">
        <p14:creationId xmlns:p14="http://schemas.microsoft.com/office/powerpoint/2010/main" val="1219469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b="1" dirty="0">
                <a:solidFill>
                  <a:srgbClr val="FFC000"/>
                </a:solidFill>
              </a:rPr>
              <a:t>تحديد مستويات الخزين</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03312" y="1853248"/>
                <a:ext cx="8946541" cy="4395151"/>
              </a:xfrm>
            </p:spPr>
            <p:txBody>
              <a:bodyPr/>
              <a:lstStyle/>
              <a:p>
                <a:pPr algn="r" rtl="1"/>
                <a:r>
                  <a:rPr lang="ar-SA" b="1" dirty="0"/>
                  <a:t>الكمية الاقتصادية للطلبية </a:t>
                </a:r>
                <a:r>
                  <a:rPr lang="en-US" b="1" dirty="0"/>
                  <a:t>(EOQ)</a:t>
                </a:r>
                <a:r>
                  <a:rPr lang="ar-SA" b="1" dirty="0"/>
                  <a:t> = </a:t>
                </a:r>
                <a14:m>
                  <m:oMath xmlns:m="http://schemas.openxmlformats.org/officeDocument/2006/math">
                    <m:f>
                      <m:fPr>
                        <m:ctrlPr>
                          <a:rPr lang="en-US" b="1" i="1">
                            <a:latin typeface="Cambria Math" panose="02040503050406030204" pitchFamily="18" charset="0"/>
                          </a:rPr>
                        </m:ctrlPr>
                      </m:fPr>
                      <m:num>
                        <m:r>
                          <a:rPr lang="ar-SA" b="1">
                            <a:latin typeface="Cambria Math" panose="02040503050406030204" pitchFamily="18" charset="0"/>
                          </a:rPr>
                          <m:t>ك</m:t>
                        </m:r>
                      </m:num>
                      <m:den>
                        <m:r>
                          <a:rPr lang="ar-SA" b="1">
                            <a:latin typeface="Cambria Math" panose="02040503050406030204" pitchFamily="18" charset="0"/>
                          </a:rPr>
                          <m:t>ن</m:t>
                        </m:r>
                      </m:den>
                    </m:f>
                  </m:oMath>
                </a14:m>
                <a:r>
                  <a:rPr lang="ar-SA" b="1" dirty="0"/>
                  <a:t> =</a:t>
                </a:r>
                <a14:m>
                  <m:oMath xmlns:m="http://schemas.openxmlformats.org/officeDocument/2006/math">
                    <m:f>
                      <m:fPr>
                        <m:ctrlPr>
                          <a:rPr lang="en-US" b="1" i="1">
                            <a:latin typeface="Cambria Math" panose="02040503050406030204" pitchFamily="18" charset="0"/>
                          </a:rPr>
                        </m:ctrlPr>
                      </m:fPr>
                      <m:num>
                        <m:r>
                          <a:rPr lang="en-US" b="1" i="1">
                            <a:latin typeface="Cambria Math" panose="02040503050406030204" pitchFamily="18" charset="0"/>
                          </a:rPr>
                          <m:t>𝟔𝟔𝟎𝟎𝟎</m:t>
                        </m:r>
                      </m:num>
                      <m:den>
                        <m:r>
                          <a:rPr lang="en-US" b="1" i="1">
                            <a:latin typeface="Cambria Math" panose="02040503050406030204" pitchFamily="18" charset="0"/>
                          </a:rPr>
                          <m:t>𝟔</m:t>
                        </m:r>
                      </m:den>
                    </m:f>
                  </m:oMath>
                </a14:m>
                <a:r>
                  <a:rPr lang="ar-SA" b="1" dirty="0"/>
                  <a:t> = 11000 وحدة</a:t>
                </a:r>
                <a:endParaRPr lang="en-US" b="1" dirty="0"/>
              </a:p>
              <a:p>
                <a:pPr algn="r" rtl="1"/>
                <a:r>
                  <a:rPr lang="ar-SA" b="1" dirty="0"/>
                  <a:t>الحد الاعلى للخزين = 11000+ 250 </a:t>
                </a:r>
                <a:endParaRPr lang="en-US" b="1" dirty="0"/>
              </a:p>
              <a:p>
                <a:pPr algn="r" rtl="1"/>
                <a:r>
                  <a:rPr lang="ar-SA" b="1" dirty="0"/>
                  <a:t>الحد الاعلى للخزين = 11250 وحدة.</a:t>
                </a:r>
                <a:endParaRPr lang="en-US" b="1" dirty="0"/>
              </a:p>
              <a:p>
                <a:pPr algn="r" rtl="1"/>
                <a:r>
                  <a:rPr lang="ar-SA" dirty="0" smtClean="0"/>
                  <a:t>نقطة </a:t>
                </a:r>
                <a:r>
                  <a:rPr lang="ar-SA" dirty="0"/>
                  <a:t>اعادة الطلب </a:t>
                </a:r>
                <a:r>
                  <a:rPr lang="ar-IQ" dirty="0"/>
                  <a:t>= الحد الادنى للخزين + (معدل الاستهلاك </a:t>
                </a:r>
                <a:r>
                  <a:rPr lang="en-US" dirty="0"/>
                  <a:t>x</a:t>
                </a:r>
                <a:r>
                  <a:rPr lang="ar-IQ" dirty="0"/>
                  <a:t> فترة الانتظار</a:t>
                </a:r>
                <a:r>
                  <a:rPr lang="ar-IQ" dirty="0" smtClean="0"/>
                  <a:t>).</a:t>
                </a:r>
              </a:p>
              <a:p>
                <a:pPr algn="r" rtl="1"/>
                <a:r>
                  <a:rPr lang="ar-SA" dirty="0" smtClean="0"/>
                  <a:t>نقطة </a:t>
                </a:r>
                <a:r>
                  <a:rPr lang="ar-SA" dirty="0"/>
                  <a:t>اعادة الطلب = 250 + (250 </a:t>
                </a:r>
                <a:r>
                  <a:rPr lang="en-US" dirty="0"/>
                  <a:t>X </a:t>
                </a:r>
                <a:r>
                  <a:rPr lang="ar-IQ" dirty="0"/>
                  <a:t>  4)</a:t>
                </a:r>
                <a:endParaRPr lang="en-US" dirty="0"/>
              </a:p>
              <a:p>
                <a:pPr algn="r" rtl="1"/>
                <a:r>
                  <a:rPr lang="ar-SA" dirty="0"/>
                  <a:t>نقطة اعادة الطلب = 1250 </a:t>
                </a:r>
                <a:r>
                  <a:rPr lang="ar-IQ" dirty="0"/>
                  <a:t>وحدة</a:t>
                </a:r>
                <a:endParaRPr lang="en-US" dirty="0"/>
              </a:p>
              <a:p>
                <a:pPr algn="r" rtl="1"/>
                <a:r>
                  <a:rPr lang="ar-IQ" dirty="0"/>
                  <a:t>● المدة بين كل طلب واخر = </a:t>
                </a:r>
                <a14:m>
                  <m:oMath xmlns:m="http://schemas.openxmlformats.org/officeDocument/2006/math">
                    <m:f>
                      <m:fPr>
                        <m:ctrlPr>
                          <a:rPr lang="en-US" b="1" i="1">
                            <a:latin typeface="Cambria Math" panose="02040503050406030204" pitchFamily="18" charset="0"/>
                          </a:rPr>
                        </m:ctrlPr>
                      </m:fPr>
                      <m:num>
                        <m:r>
                          <a:rPr lang="ar-IQ">
                            <a:latin typeface="Cambria Math" panose="02040503050406030204" pitchFamily="18" charset="0"/>
                          </a:rPr>
                          <m:t>الفعلية</m:t>
                        </m:r>
                        <m:r>
                          <a:rPr lang="ar-IQ">
                            <a:latin typeface="Cambria Math" panose="02040503050406030204" pitchFamily="18" charset="0"/>
                          </a:rPr>
                          <m:t> </m:t>
                        </m:r>
                        <m:r>
                          <a:rPr lang="ar-IQ">
                            <a:latin typeface="Cambria Math" panose="02040503050406030204" pitchFamily="18" charset="0"/>
                          </a:rPr>
                          <m:t>السنة</m:t>
                        </m:r>
                        <m:r>
                          <a:rPr lang="ar-IQ">
                            <a:latin typeface="Cambria Math" panose="02040503050406030204" pitchFamily="18" charset="0"/>
                          </a:rPr>
                          <m:t> </m:t>
                        </m:r>
                        <m:r>
                          <a:rPr lang="ar-IQ">
                            <a:latin typeface="Cambria Math" panose="02040503050406030204" pitchFamily="18" charset="0"/>
                          </a:rPr>
                          <m:t>ايام</m:t>
                        </m:r>
                        <m:r>
                          <a:rPr lang="ar-IQ">
                            <a:latin typeface="Cambria Math" panose="02040503050406030204" pitchFamily="18" charset="0"/>
                          </a:rPr>
                          <m:t> </m:t>
                        </m:r>
                        <m:r>
                          <a:rPr lang="ar-IQ">
                            <a:latin typeface="Cambria Math" panose="02040503050406030204" pitchFamily="18" charset="0"/>
                          </a:rPr>
                          <m:t>عدد</m:t>
                        </m:r>
                      </m:num>
                      <m:den>
                        <m:r>
                          <a:rPr lang="ar-IQ">
                            <a:latin typeface="Cambria Math" panose="02040503050406030204" pitchFamily="18" charset="0"/>
                          </a:rPr>
                          <m:t>ن</m:t>
                        </m:r>
                      </m:den>
                    </m:f>
                  </m:oMath>
                </a14:m>
                <a:r>
                  <a:rPr lang="ar-IQ" b="1" dirty="0"/>
                  <a:t> =</a:t>
                </a:r>
                <a14:m>
                  <m:oMath xmlns:m="http://schemas.openxmlformats.org/officeDocument/2006/math">
                    <m:f>
                      <m:fPr>
                        <m:ctrlPr>
                          <a:rPr lang="en-US" b="1" i="1">
                            <a:latin typeface="Cambria Math" panose="02040503050406030204" pitchFamily="18" charset="0"/>
                          </a:rPr>
                        </m:ctrlPr>
                      </m:fPr>
                      <m:num>
                        <m:r>
                          <a:rPr lang="en-US" b="1" i="1">
                            <a:latin typeface="Cambria Math" panose="02040503050406030204" pitchFamily="18" charset="0"/>
                          </a:rPr>
                          <m:t>𝟐𝟔𝟒</m:t>
                        </m:r>
                      </m:num>
                      <m:den>
                        <m:r>
                          <a:rPr lang="en-US" b="1" i="1">
                            <a:latin typeface="Cambria Math" panose="02040503050406030204" pitchFamily="18" charset="0"/>
                          </a:rPr>
                          <m:t>𝟔</m:t>
                        </m:r>
                      </m:den>
                    </m:f>
                  </m:oMath>
                </a14:m>
                <a:r>
                  <a:rPr lang="ar-IQ" b="1" dirty="0"/>
                  <a:t> = </a:t>
                </a:r>
                <a:r>
                  <a:rPr lang="ar-IQ" dirty="0"/>
                  <a:t>44 يوما فقط بين كل طلب واخر.</a:t>
                </a: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03312" y="1853248"/>
                <a:ext cx="8946541" cy="4395151"/>
              </a:xfrm>
              <a:blipFill rotWithShape="0">
                <a:blip r:embed="rId2"/>
                <a:stretch>
                  <a:fillRect r="-272"/>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45" y="120209"/>
            <a:ext cx="2495372" cy="2221210"/>
          </a:xfrm>
          <a:prstGeom prst="rect">
            <a:avLst/>
          </a:prstGeom>
        </p:spPr>
      </p:pic>
    </p:spTree>
    <p:extLst>
      <p:ext uri="{BB962C8B-B14F-4D97-AF65-F5344CB8AC3E}">
        <p14:creationId xmlns:p14="http://schemas.microsoft.com/office/powerpoint/2010/main" val="22402889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48</TotalTime>
  <Words>398</Words>
  <Application>Microsoft Office PowerPoint</Application>
  <PresentationFormat>Widescreen</PresentationFormat>
  <Paragraphs>45</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Cambria Math</vt:lpstr>
      <vt:lpstr>Century Gothic</vt:lpstr>
      <vt:lpstr>Times New Roman</vt:lpstr>
      <vt:lpstr>Wingdings 3</vt:lpstr>
      <vt:lpstr>Ion</vt:lpstr>
      <vt:lpstr>جامعة بغداد كلية الادارة والاقتصاد قسم ادارة الاعمال</vt:lpstr>
      <vt:lpstr>المحاضرة الثامنة تحديد مستويات الخزين  </vt:lpstr>
      <vt:lpstr>تحديد مستويات الخزين</vt:lpstr>
      <vt:lpstr>تحديد مستويات الخزين</vt:lpstr>
      <vt:lpstr>تحديد مستويات الخزين</vt:lpstr>
      <vt:lpstr>تحديد مستويات الخزين</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بغداد كلية الادارة والاقتصاد قسم ادارة الاعمال</dc:title>
  <dc:creator>Microsoft account</dc:creator>
  <cp:lastModifiedBy>Microsoft account</cp:lastModifiedBy>
  <cp:revision>5</cp:revision>
  <dcterms:created xsi:type="dcterms:W3CDTF">2023-10-29T10:54:21Z</dcterms:created>
  <dcterms:modified xsi:type="dcterms:W3CDTF">2023-10-30T07:59:51Z</dcterms:modified>
</cp:coreProperties>
</file>