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2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8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29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459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71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39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4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9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1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8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8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9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6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7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AF3A40-60BF-4D90-8A26-2A039365D7A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D94E0-4CA5-4E21-9DBD-7127A9E6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91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38082"/>
          </a:xfrm>
        </p:spPr>
        <p:txBody>
          <a:bodyPr/>
          <a:lstStyle/>
          <a:p>
            <a:pPr algn="r"/>
            <a:r>
              <a:rPr lang="ar-IQ" b="1" dirty="0" smtClean="0"/>
              <a:t>جامعة بغداد</a:t>
            </a:r>
            <a:br>
              <a:rPr lang="ar-IQ" b="1" dirty="0" smtClean="0"/>
            </a:br>
            <a:r>
              <a:rPr lang="ar-IQ" b="1" dirty="0" smtClean="0"/>
              <a:t>كلية الادارة والاقتصاد</a:t>
            </a:r>
            <a:br>
              <a:rPr lang="ar-IQ" b="1" dirty="0" smtClean="0"/>
            </a:br>
            <a:r>
              <a:rPr lang="ar-IQ" b="1" dirty="0" smtClean="0"/>
              <a:t>قسم ادارة الاعمال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90800"/>
            <a:ext cx="8946541" cy="3172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6000" b="1" dirty="0">
                <a:solidFill>
                  <a:srgbClr val="FFFF00"/>
                </a:solidFill>
              </a:rPr>
              <a:t> </a:t>
            </a:r>
            <a:r>
              <a:rPr lang="ar-IQ" sz="4000" b="1" dirty="0" smtClean="0">
                <a:solidFill>
                  <a:srgbClr val="FFFF00"/>
                </a:solidFill>
              </a:rPr>
              <a:t>ادارة سلاسل </a:t>
            </a:r>
            <a:r>
              <a:rPr lang="ar-IQ" sz="4000" b="1" dirty="0" smtClean="0">
                <a:solidFill>
                  <a:srgbClr val="FFFF00"/>
                </a:solidFill>
              </a:rPr>
              <a:t>التجهيز</a:t>
            </a:r>
          </a:p>
          <a:p>
            <a:pPr marL="0" indent="0" algn="ctr">
              <a:buNone/>
            </a:pPr>
            <a:r>
              <a:rPr lang="ar-IQ" sz="3600" b="1" dirty="0">
                <a:solidFill>
                  <a:srgbClr val="00B0F0"/>
                </a:solidFill>
              </a:rPr>
              <a:t>المحاضرة التاسعة</a:t>
            </a:r>
            <a:r>
              <a:rPr lang="ar-IQ" sz="4400" dirty="0">
                <a:solidFill>
                  <a:srgbClr val="FFC000"/>
                </a:solidFill>
              </a:rPr>
              <a:t/>
            </a:r>
            <a:br>
              <a:rPr lang="ar-IQ" sz="4400" dirty="0">
                <a:solidFill>
                  <a:srgbClr val="FFC000"/>
                </a:solidFill>
              </a:rPr>
            </a:br>
            <a:r>
              <a:rPr lang="ar-SA" sz="4400" b="1" dirty="0">
                <a:solidFill>
                  <a:srgbClr val="FFC000"/>
                </a:solidFill>
              </a:rPr>
              <a:t>السلامة الصناعية والصحة المهنية</a:t>
            </a:r>
            <a:endParaRPr lang="en-US" sz="4400" b="1" dirty="0"/>
          </a:p>
          <a:p>
            <a:pPr marL="0" indent="0" algn="ctr">
              <a:buNone/>
            </a:pPr>
            <a:r>
              <a:rPr lang="ar-IQ" sz="3600" b="1" dirty="0" smtClean="0"/>
              <a:t>ا.م</a:t>
            </a:r>
            <a:r>
              <a:rPr lang="ar-IQ" sz="3600" b="1" dirty="0" smtClean="0"/>
              <a:t>. أميرة شكر ولي </a:t>
            </a:r>
            <a:r>
              <a:rPr lang="ar-IQ" sz="3600" b="1" dirty="0" smtClean="0"/>
              <a:t>البياتي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78645"/>
            <a:ext cx="2495372" cy="22212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745" y="2590801"/>
            <a:ext cx="3089564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18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المحاضرة </a:t>
            </a:r>
            <a:r>
              <a:rPr lang="ar-IQ" b="1" dirty="0" smtClean="0"/>
              <a:t>التاسعة</a:t>
            </a:r>
            <a:r>
              <a:rPr lang="ar-IQ" sz="3600" dirty="0" smtClean="0">
                <a:solidFill>
                  <a:srgbClr val="FFC000"/>
                </a:solidFill>
              </a:rPr>
              <a:t/>
            </a:r>
            <a:br>
              <a:rPr lang="ar-IQ" sz="3600" dirty="0" smtClean="0">
                <a:solidFill>
                  <a:srgbClr val="FFC000"/>
                </a:solidFill>
              </a:rPr>
            </a:br>
            <a:r>
              <a:rPr lang="ar-SA" sz="3600" b="1" dirty="0">
                <a:solidFill>
                  <a:srgbClr val="FFC000"/>
                </a:solidFill>
              </a:rPr>
              <a:t>السلامة الصناعية والصحة المهنية</a:t>
            </a:r>
            <a:r>
              <a:rPr lang="en-US" dirty="0"/>
              <a:t/>
            </a:r>
            <a:br>
              <a:rPr lang="en-US" dirty="0"/>
            </a:b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b="1" dirty="0"/>
              <a:t>يعتقد البعض  ان الصحة والسلامة المهنية مفهومان مترادفان الا ان</a:t>
            </a:r>
            <a:r>
              <a:rPr lang="ar-SA" sz="2800" b="1" dirty="0">
                <a:solidFill>
                  <a:srgbClr val="FFFF00"/>
                </a:solidFill>
              </a:rPr>
              <a:t> الصحة </a:t>
            </a:r>
            <a:r>
              <a:rPr lang="ar-SA" sz="2800" b="1" dirty="0"/>
              <a:t>المهنية تعني خلو الفرد العامل من الامراض العقلية والجسدية اما </a:t>
            </a:r>
            <a:r>
              <a:rPr lang="ar-SA" sz="2800" b="1" dirty="0">
                <a:solidFill>
                  <a:srgbClr val="00B0F0"/>
                </a:solidFill>
              </a:rPr>
              <a:t>السلامة</a:t>
            </a:r>
            <a:r>
              <a:rPr lang="ar-SA" sz="2800" b="1" dirty="0"/>
              <a:t> </a:t>
            </a:r>
            <a:r>
              <a:rPr lang="ar-SA" sz="2800" b="1" dirty="0" smtClean="0"/>
              <a:t>تعني </a:t>
            </a:r>
            <a:r>
              <a:rPr lang="ar-SA" sz="2800" b="1" dirty="0"/>
              <a:t>سلامته  من الحوادث وتجنب الاصابة بها </a:t>
            </a:r>
            <a:r>
              <a:rPr lang="ar-IQ" sz="2800" b="1" dirty="0" smtClean="0"/>
              <a:t> </a:t>
            </a:r>
            <a:r>
              <a:rPr lang="ar-SA" sz="2800" b="1" dirty="0" smtClean="0">
                <a:solidFill>
                  <a:srgbClr val="FFC000"/>
                </a:solidFill>
              </a:rPr>
              <a:t>فالصحة </a:t>
            </a:r>
            <a:r>
              <a:rPr lang="ar-SA" sz="2800" b="1" dirty="0">
                <a:solidFill>
                  <a:srgbClr val="FFC000"/>
                </a:solidFill>
              </a:rPr>
              <a:t>والسلامة المهنية  </a:t>
            </a:r>
            <a:r>
              <a:rPr lang="ar-SA" sz="2800" b="1" dirty="0"/>
              <a:t>تعني  الانشطة والاجراءات الخاصة بوقاية العاملين  من الامراض  الناتجة عن الاعمال التي يؤدونها و التي قد تؤدي الى اصابتهم  بالامراض والحوادث 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78645"/>
            <a:ext cx="2495372" cy="22212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473" y="4704994"/>
            <a:ext cx="6456218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9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rgbClr val="FFC000"/>
                </a:solidFill>
              </a:rPr>
              <a:t>أهداف السلامة والصحة المهنية 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51710"/>
            <a:ext cx="8946541" cy="4696690"/>
          </a:xfrm>
        </p:spPr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en-US" sz="2400" b="1" dirty="0"/>
              <a:t>● </a:t>
            </a:r>
            <a:r>
              <a:rPr lang="ar-SA" sz="2400" b="1" dirty="0"/>
              <a:t>حماية العنصر البشري من الإصابات الناجمة عن مخاطر بيئة العمل وذلك بمنع تعرضهم للحوادث والإصابات والأمراض المهنية</a:t>
            </a:r>
            <a:r>
              <a:rPr lang="en-US" sz="2400" b="1" dirty="0" smtClean="0"/>
              <a:t>.</a:t>
            </a:r>
            <a:endParaRPr lang="ar-IQ" sz="2400" b="1" dirty="0" smtClean="0"/>
          </a:p>
          <a:p>
            <a:pPr marL="0" indent="0" algn="r" rtl="1">
              <a:buNone/>
            </a:pPr>
            <a:endParaRPr lang="en-US" sz="24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en-US" sz="2400" b="1" dirty="0"/>
              <a:t>● </a:t>
            </a:r>
            <a:r>
              <a:rPr lang="ar-SA" sz="2400" b="1" dirty="0"/>
              <a:t>الحفاظ على مقـومات العنصر المادي المتمثل في المنشآت وما تحتويه من أجهزة ومعدات من التلف والضياع نتيجة للحوادث</a:t>
            </a:r>
            <a:r>
              <a:rPr lang="en-US" sz="2400" b="1" dirty="0" smtClean="0"/>
              <a:t>.</a:t>
            </a:r>
            <a:endParaRPr lang="ar-IQ" sz="2400" b="1" dirty="0" smtClean="0"/>
          </a:p>
          <a:p>
            <a:pPr marL="0" indent="0" algn="r" rtl="1">
              <a:buNone/>
            </a:pPr>
            <a:endParaRPr lang="en-US" sz="24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en-US" sz="2400" b="1" dirty="0"/>
              <a:t>● </a:t>
            </a:r>
            <a:r>
              <a:rPr lang="ar-SA" sz="2400" b="1" dirty="0"/>
              <a:t>توفير وتنفيذ كافة اشتراطات السلامة والصحة المهنية التي تكفل توفير بيئة آمنة تحقق الوقاية من المخاطر للعنصرين البشري والمادي</a:t>
            </a:r>
            <a:r>
              <a:rPr lang="en-US" sz="2400" b="1" dirty="0" smtClean="0"/>
              <a:t>.</a:t>
            </a:r>
            <a:endParaRPr lang="ar-IQ" sz="2400" b="1" dirty="0" smtClean="0"/>
          </a:p>
          <a:p>
            <a:pPr marL="0" indent="0" algn="r" rtl="1">
              <a:buNone/>
            </a:pPr>
            <a:endParaRPr lang="en-US" sz="24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en-US" sz="2400" b="1" dirty="0"/>
              <a:t>● </a:t>
            </a:r>
            <a:r>
              <a:rPr lang="ar-SA" sz="2400" b="1" dirty="0"/>
              <a:t>تستهدف السلامة والصحة المهنية كمنهج علمي تثبيت الآمان والطمأنينة في قلوب العاملين أثناء قيامهم </a:t>
            </a:r>
            <a:r>
              <a:rPr lang="ar-SA" sz="2400" b="1" dirty="0" smtClean="0"/>
              <a:t>بأعمالهم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78645"/>
            <a:ext cx="1717964" cy="222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8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 smtClean="0">
                <a:solidFill>
                  <a:srgbClr val="FFC000"/>
                </a:solidFill>
              </a:rPr>
              <a:t>مقومات الصحة والسلامة المهنية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en-US" sz="2800" b="1" dirty="0"/>
              <a:t>● </a:t>
            </a:r>
            <a:r>
              <a:rPr lang="ar-SA" sz="2800" b="1" dirty="0"/>
              <a:t>التخطيط الفني السليم والهادف لأسس الوقاية في المنشات</a:t>
            </a:r>
            <a:r>
              <a:rPr lang="en-US" sz="2800" b="1" dirty="0" smtClean="0"/>
              <a:t>.</a:t>
            </a:r>
            <a:endParaRPr lang="ar-IQ" sz="2800" b="1" dirty="0" smtClean="0"/>
          </a:p>
          <a:p>
            <a:pPr marL="0" indent="0" algn="r" rtl="1">
              <a:buNone/>
            </a:pPr>
            <a:endParaRPr lang="en-US" sz="28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en-US" sz="2800" b="1" dirty="0"/>
              <a:t>● </a:t>
            </a:r>
            <a:r>
              <a:rPr lang="ar-SA" sz="2800" b="1" dirty="0"/>
              <a:t>التشريع النابع من الحاجة إلى تنفيذ هذا التخطيط </a:t>
            </a:r>
            <a:r>
              <a:rPr lang="ar-SA" sz="2800" b="1" dirty="0" smtClean="0"/>
              <a:t>الفني</a:t>
            </a:r>
            <a:endParaRPr lang="ar-IQ" sz="2800" b="1" dirty="0" smtClean="0"/>
          </a:p>
          <a:p>
            <a:pPr marL="0" indent="0" algn="r" rtl="1">
              <a:buNone/>
            </a:pPr>
            <a:endParaRPr lang="en-US" sz="28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en-US" sz="2800" b="1" dirty="0"/>
              <a:t>● </a:t>
            </a:r>
            <a:r>
              <a:rPr lang="ar-SA" sz="2800" b="1" dirty="0"/>
              <a:t>التنفيذ المبنى على الأسس العلمية السليمة عند عمليات الإنشاء مع توفير الأجهزة الفنية المتخصصة لضمان استمرار تنفيذ خدمات السلامة والصحة المهنية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78645"/>
            <a:ext cx="2495372" cy="222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5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>
                <a:solidFill>
                  <a:srgbClr val="FFC000"/>
                </a:solidFill>
              </a:rPr>
              <a:t>اهمية السلامة والصحة المهنية 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SA" sz="2800" b="1" dirty="0"/>
              <a:t>زيادة الانتاجية نتيجة لتقليص ايام العمل الضائعة بسب الامراض وحوادث واصبات العمل</a:t>
            </a:r>
            <a:r>
              <a:rPr lang="ar-SA" sz="2800" b="1" dirty="0" smtClean="0"/>
              <a:t>.</a:t>
            </a:r>
            <a:endParaRPr lang="ar-IQ" sz="2800" b="1" dirty="0" smtClean="0"/>
          </a:p>
          <a:p>
            <a:pPr marL="0" indent="0" algn="r" rtl="1">
              <a:buNone/>
            </a:pPr>
            <a:endParaRPr lang="en-US" sz="28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800" b="1" dirty="0" smtClean="0"/>
              <a:t> </a:t>
            </a:r>
            <a:r>
              <a:rPr lang="ar-SA" sz="2800" b="1" dirty="0" smtClean="0"/>
              <a:t>خفض </a:t>
            </a:r>
            <a:r>
              <a:rPr lang="ar-SA" sz="2800" b="1" dirty="0"/>
              <a:t>كلف العلاج والتامين الصحي  ومعدلات التعويض المادي</a:t>
            </a:r>
            <a:r>
              <a:rPr lang="ar-SA" sz="2800" b="1" dirty="0" smtClean="0"/>
              <a:t>.</a:t>
            </a:r>
            <a:endParaRPr lang="ar-IQ" sz="2800" b="1" dirty="0" smtClean="0"/>
          </a:p>
          <a:p>
            <a:pPr marL="0" indent="0" algn="r" rtl="1">
              <a:buNone/>
            </a:pPr>
            <a:endParaRPr lang="en-US" sz="28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800" b="1" dirty="0" smtClean="0"/>
              <a:t> </a:t>
            </a:r>
            <a:r>
              <a:rPr lang="ar-SA" sz="2800" b="1" dirty="0" smtClean="0"/>
              <a:t>الحفاظ </a:t>
            </a:r>
            <a:r>
              <a:rPr lang="ar-SA" sz="2800" b="1" dirty="0"/>
              <a:t>على سمعة المنظمة  واعتبارها </a:t>
            </a:r>
            <a:r>
              <a:rPr lang="ar-SA" sz="2800" dirty="0"/>
              <a:t>الخيار الافضل للعاملين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78645"/>
            <a:ext cx="2495372" cy="222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3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2800" b="1" dirty="0">
                <a:solidFill>
                  <a:srgbClr val="FFC000"/>
                </a:solidFill>
              </a:rPr>
              <a:t>الغرض من وجود برامج السلامة والصحة المهنية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IQ" sz="2800" b="1" dirty="0" smtClean="0"/>
              <a:t> </a:t>
            </a:r>
            <a:r>
              <a:rPr lang="ar-SA" sz="2800" b="1" dirty="0" smtClean="0"/>
              <a:t>اعداد </a:t>
            </a:r>
            <a:r>
              <a:rPr lang="ar-SA" sz="2800" b="1" dirty="0"/>
              <a:t>دورات تدريبية لزيادة الوعي بالسلامة والصحة المهنية.</a:t>
            </a:r>
            <a:endParaRPr lang="en-US" sz="28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800" b="1" dirty="0" smtClean="0"/>
              <a:t> </a:t>
            </a:r>
            <a:r>
              <a:rPr lang="ar-SA" sz="2800" b="1" dirty="0" smtClean="0"/>
              <a:t>وضع </a:t>
            </a:r>
            <a:r>
              <a:rPr lang="ar-SA" sz="2800" b="1" dirty="0"/>
              <a:t>لوائح واجراءات سلامة  صحية ومهنية  وتوعية في مواقع العمل.</a:t>
            </a:r>
            <a:endParaRPr lang="en-US" sz="28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800" b="1" dirty="0" smtClean="0"/>
              <a:t> </a:t>
            </a:r>
            <a:r>
              <a:rPr lang="ar-SA" sz="2800" b="1" dirty="0" smtClean="0"/>
              <a:t>تشجيع </a:t>
            </a:r>
            <a:r>
              <a:rPr lang="ar-SA" sz="2800" b="1" dirty="0"/>
              <a:t>العاملين واصحاب العمل على اتباع وتطبيق اجراءات السلامة والصحة المهنية.</a:t>
            </a:r>
            <a:endParaRPr lang="en-US" sz="2800" b="1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sz="2800" b="1" dirty="0" smtClean="0"/>
              <a:t> </a:t>
            </a:r>
            <a:r>
              <a:rPr lang="ar-SA" sz="2800" b="1" dirty="0" smtClean="0"/>
              <a:t>تحديد </a:t>
            </a:r>
            <a:r>
              <a:rPr lang="ar-SA" sz="2800" b="1" dirty="0"/>
              <a:t>واجبات ومسؤوليات العاملين واصحاب العمل فيما يتعلق بالسلامة والصحة المهنية</a:t>
            </a:r>
            <a:r>
              <a:rPr lang="ar-SA" sz="2800" b="1" dirty="0" smtClean="0"/>
              <a:t>.</a:t>
            </a:r>
            <a:r>
              <a:rPr lang="ar-IQ" sz="2800" b="1" dirty="0" smtClean="0"/>
              <a:t> </a:t>
            </a:r>
            <a:endParaRPr lang="en-US" sz="2800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78645"/>
            <a:ext cx="2495372" cy="22212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96"/>
          <a:stretch/>
        </p:blipFill>
        <p:spPr>
          <a:xfrm>
            <a:off x="10049853" y="2052919"/>
            <a:ext cx="2142147" cy="480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10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280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Times New Roman</vt:lpstr>
      <vt:lpstr>Wingdings</vt:lpstr>
      <vt:lpstr>Wingdings 3</vt:lpstr>
      <vt:lpstr>Ion</vt:lpstr>
      <vt:lpstr>جامعة بغداد كلية الادارة والاقتصاد قسم ادارة الاعمال</vt:lpstr>
      <vt:lpstr>المحاضرة التاسعة السلامة الصناعية والصحة المهنية  </vt:lpstr>
      <vt:lpstr>أهداف السلامة والصحة المهنية </vt:lpstr>
      <vt:lpstr>مقومات الصحة والسلامة المهنية</vt:lpstr>
      <vt:lpstr>اهمية السلامة والصحة المهنية </vt:lpstr>
      <vt:lpstr>الغرض من وجود برامج السلامة والصحة المهنية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الادارة والاقتصاد قسم ادارة الاعمال</dc:title>
  <dc:creator>Microsoft account</dc:creator>
  <cp:lastModifiedBy>Microsoft account</cp:lastModifiedBy>
  <cp:revision>8</cp:revision>
  <dcterms:created xsi:type="dcterms:W3CDTF">2023-10-30T06:13:29Z</dcterms:created>
  <dcterms:modified xsi:type="dcterms:W3CDTF">2023-10-30T07:04:06Z</dcterms:modified>
</cp:coreProperties>
</file>