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054406-1793-4404-8097-66B670B73741}" type="datetimeFigureOut">
              <a:rPr lang="ar-IQ" smtClean="0"/>
              <a:pPr/>
              <a:t>15/04/1445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2E8DCA6-B13B-4BFD-B0C1-34FB8442C9AA}"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2E8DCA6-B13B-4BFD-B0C1-34FB8442C9AA}"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143000"/>
          </a:xfrm>
        </p:spPr>
        <p:txBody>
          <a:bodyPr>
            <a:normAutofit fontScale="90000"/>
          </a:bodyPr>
          <a:lstStyle/>
          <a:p>
            <a:pPr algn="r" rtl="1"/>
            <a:r>
              <a:rPr lang="ar-IQ" b="1" dirty="0" smtClean="0"/>
              <a:t/>
            </a:r>
            <a:br>
              <a:rPr lang="ar-IQ" b="1" dirty="0" smtClean="0"/>
            </a:br>
            <a:r>
              <a:rPr lang="ar-IQ" b="1" dirty="0" smtClean="0"/>
              <a:t>         </a:t>
            </a:r>
            <a:r>
              <a:rPr lang="ar-SA" b="1" dirty="0" smtClean="0"/>
              <a:t>ادارة المعرفة والاقتصاد </a:t>
            </a:r>
            <a:r>
              <a:rPr lang="ar-SA" b="1" dirty="0" smtClean="0"/>
              <a:t>المعرفي</a:t>
            </a:r>
            <a:r>
              <a:rPr lang="en-US" b="1" dirty="0" smtClean="0"/>
              <a:t>                </a:t>
            </a:r>
            <a:r>
              <a:rPr lang="ar-IQ" b="1" smtClean="0"/>
              <a:t>           </a:t>
            </a:r>
            <a:r>
              <a:rPr lang="ar-IQ" sz="3100" b="1" smtClean="0"/>
              <a:t>ا.د.صلاح </a:t>
            </a:r>
            <a:r>
              <a:rPr lang="ar-IQ" sz="3100" b="1" dirty="0" smtClean="0"/>
              <a:t>الدين عواد الكبيسي/جامعة بغداد</a:t>
            </a:r>
            <a:r>
              <a:rPr lang="en-US" dirty="0" smtClean="0"/>
              <a:t/>
            </a:r>
            <a:br>
              <a:rPr lang="en-US" dirty="0" smtClean="0"/>
            </a:br>
            <a:endParaRPr lang="ar-IQ" dirty="0"/>
          </a:p>
        </p:txBody>
      </p:sp>
      <p:sp>
        <p:nvSpPr>
          <p:cNvPr id="3" name="Content Placeholder 2"/>
          <p:cNvSpPr>
            <a:spLocks noGrp="1"/>
          </p:cNvSpPr>
          <p:nvPr>
            <p:ph idx="1"/>
          </p:nvPr>
        </p:nvSpPr>
        <p:spPr>
          <a:xfrm>
            <a:off x="0" y="1371600"/>
            <a:ext cx="9144000" cy="5943600"/>
          </a:xfrm>
        </p:spPr>
        <p:txBody>
          <a:bodyPr>
            <a:normAutofit fontScale="92500"/>
          </a:bodyPr>
          <a:lstStyle/>
          <a:p>
            <a:pPr algn="r" rtl="1">
              <a:buNone/>
            </a:pPr>
            <a:r>
              <a:rPr lang="ar-SA" sz="4000" b="1" dirty="0" smtClean="0">
                <a:solidFill>
                  <a:srgbClr val="FF0000"/>
                </a:solidFill>
              </a:rPr>
              <a:t>اولاً: الاستثمار في الموجودات المعرفية</a:t>
            </a:r>
            <a:r>
              <a:rPr lang="ar-IQ" sz="4000" b="1" dirty="0" smtClean="0">
                <a:solidFill>
                  <a:srgbClr val="FF0000"/>
                </a:solidFill>
              </a:rPr>
              <a:t>:</a:t>
            </a:r>
            <a:endParaRPr lang="en-US" b="1" dirty="0" smtClean="0"/>
          </a:p>
          <a:p>
            <a:pPr marL="182563" indent="-182563" algn="just" rtl="1">
              <a:buNone/>
            </a:pPr>
            <a:r>
              <a:rPr lang="ar-IQ" b="1" dirty="0" smtClean="0"/>
              <a:t>* </a:t>
            </a:r>
            <a:r>
              <a:rPr lang="ar-SA" b="1" dirty="0" smtClean="0"/>
              <a:t>دراسة حديثة لحوالي </a:t>
            </a:r>
            <a:r>
              <a:rPr lang="en-US" b="1" dirty="0" smtClean="0"/>
              <a:t>(500)</a:t>
            </a:r>
            <a:r>
              <a:rPr lang="ar-SA" b="1" dirty="0" smtClean="0"/>
              <a:t> شركة أمريكية ظهر</a:t>
            </a:r>
            <a:r>
              <a:rPr lang="ar-IQ" b="1" dirty="0" smtClean="0"/>
              <a:t>ت</a:t>
            </a:r>
            <a:r>
              <a:rPr lang="ar-SA" b="1" dirty="0" smtClean="0"/>
              <a:t> ان كل </a:t>
            </a:r>
            <a:r>
              <a:rPr lang="en-US" b="1" dirty="0" smtClean="0"/>
              <a:t>(6)</a:t>
            </a:r>
            <a:r>
              <a:rPr lang="ar-SA" b="1" dirty="0" smtClean="0"/>
              <a:t>دولارات يوجد دولار واحد يمثل قيمة الموجودات المادية والمالية أما الدولارات الخمسة الباقية فأنها تعكس موجودات المعرفة (المعنوية والفكرية) وأظهرت الدراسة بالنسبة للتقديرات الاقتصادية للاصول المعنوية والمادية المستمدة بصورة مستقلة عن قيمة راس المال في السوق تشير إلى نسبة </a:t>
            </a:r>
            <a:r>
              <a:rPr lang="en-US" b="1" dirty="0" smtClean="0"/>
              <a:t>1/4</a:t>
            </a:r>
            <a:r>
              <a:rPr lang="ar-SA" b="1" dirty="0" smtClean="0"/>
              <a:t> لصالح الأصول غير الملموسة أي الاصول المعرفية المتعلقة بالبحث والتطوير،العلامة التجارية،الامتيازات الممنوحة من الاستثمار في المصادر البشرية وعمليات شبكة الانترنيت وقنوات التجهيز والتوزيع وانها تشكل عناصر رئيسة لقيمة المنظمة في ظل الاقتصاد الجديد.</a:t>
            </a:r>
            <a:endParaRPr lang="en-US" b="1" dirty="0" smtClean="0"/>
          </a:p>
          <a:p>
            <a:pPr marL="92075" indent="-92075" algn="just" rtl="1">
              <a:buNone/>
            </a:pPr>
            <a:r>
              <a:rPr lang="ar-SA" b="1" dirty="0" smtClean="0"/>
              <a:t> </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algn="just" rtl="1">
              <a:buNone/>
            </a:pPr>
            <a:r>
              <a:rPr lang="ar-IQ" b="1" dirty="0" smtClean="0"/>
              <a:t>- </a:t>
            </a:r>
            <a:r>
              <a:rPr lang="ar-SA" b="1" dirty="0" smtClean="0"/>
              <a:t>في الاقتصاد المعرفي تختلف النظرة للاستثمارف</a:t>
            </a:r>
            <a:r>
              <a:rPr lang="ar-IQ" b="1" dirty="0" smtClean="0"/>
              <a:t>ي ا</a:t>
            </a:r>
            <a:r>
              <a:rPr lang="ar-SA" b="1" dirty="0" smtClean="0"/>
              <a:t>لموجودات عما هو في الاقتصاد التقليد</a:t>
            </a:r>
            <a:r>
              <a:rPr lang="ar-IQ" b="1" dirty="0" smtClean="0"/>
              <a:t>ي</a:t>
            </a:r>
            <a:r>
              <a:rPr lang="ar-SA" b="1" dirty="0" smtClean="0"/>
              <a:t> لأن الموجودات المعرفية لا تستنزف بالاستخدام بل تتزايد وتتعاظم</a:t>
            </a:r>
            <a:endParaRPr lang="ar-IQ" b="1" dirty="0" smtClean="0"/>
          </a:p>
          <a:p>
            <a:pPr algn="just" rtl="1">
              <a:buNone/>
            </a:pPr>
            <a:r>
              <a:rPr lang="ar-IQ" b="1" dirty="0" smtClean="0"/>
              <a:t>- </a:t>
            </a:r>
            <a:r>
              <a:rPr lang="ar-SA" b="1" dirty="0" smtClean="0"/>
              <a:t>وفي</a:t>
            </a:r>
            <a:r>
              <a:rPr lang="ar-IQ" b="1" dirty="0" smtClean="0"/>
              <a:t> </a:t>
            </a:r>
            <a:r>
              <a:rPr lang="ar-SA" b="1" dirty="0" smtClean="0"/>
              <a:t>الاقتصاد المعرفي تكون غاية الاستثمار في التقنية المستخدمة هو تعزيز العلاقات مع الزبائن والمجهزين والمستخدمين ومع حملة الأسهم وهذه العلاقات تكون الأساس للنجاح الاقتصادي.</a:t>
            </a:r>
            <a:endParaRPr lang="en-US" b="1" dirty="0" smtClean="0"/>
          </a:p>
          <a:p>
            <a:pPr algn="r">
              <a:buNone/>
            </a:pPr>
            <a:r>
              <a:rPr lang="ar-SA" b="1" dirty="0" smtClean="0"/>
              <a:t>  </a:t>
            </a:r>
            <a:r>
              <a:rPr lang="ar-IQ" b="1" dirty="0" smtClean="0"/>
              <a:t>- </a:t>
            </a:r>
            <a:r>
              <a:rPr lang="ar-SA" b="1" dirty="0" smtClean="0"/>
              <a:t>المنتجات في ظل الاقتصادي المعرفي أيضاً لا تعد مهمة كأهمية الكفاءات والأفراد الذين ينتجونها ، لأنها سرعان ما تتقادم وتستبدل بالابداعات الجديدة لذا فمن الحكمة للشركات أن تتنافس في الكفاءات والقابلية على حل المشكلات والمعرفة والابداع</a:t>
            </a:r>
            <a:r>
              <a:rPr lang="ar-IQ" b="1" dirty="0" smtClean="0"/>
              <a:t>.</a:t>
            </a:r>
            <a:r>
              <a:rPr lang="ar-SA" b="1" baseline="30000" dirty="0" smtClean="0"/>
              <a:t> </a:t>
            </a:r>
            <a:endParaRPr lang="ar-IQ"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77000"/>
          </a:xfrm>
        </p:spPr>
        <p:txBody>
          <a:bodyPr>
            <a:normAutofit fontScale="85000" lnSpcReduction="10000"/>
          </a:bodyPr>
          <a:lstStyle/>
          <a:p>
            <a:pPr algn="r" rtl="1">
              <a:buNone/>
            </a:pPr>
            <a:r>
              <a:rPr lang="ar-SA" sz="3800" b="1" dirty="0" smtClean="0">
                <a:solidFill>
                  <a:srgbClr val="FF0000"/>
                </a:solidFill>
              </a:rPr>
              <a:t>ثانياً: بناء النموذج الاقتصادي وخلق التنافس</a:t>
            </a:r>
            <a:endParaRPr lang="ar-IQ" sz="3800" b="1" dirty="0" smtClean="0">
              <a:solidFill>
                <a:srgbClr val="FF0000"/>
              </a:solidFill>
            </a:endParaRPr>
          </a:p>
          <a:p>
            <a:pPr algn="r" rtl="1">
              <a:buNone/>
            </a:pPr>
            <a:r>
              <a:rPr lang="ar-SA" b="1" dirty="0" smtClean="0"/>
              <a:t>في مجال التنافس وبناء النموذج الاقتصادي</a:t>
            </a:r>
            <a:r>
              <a:rPr lang="ar-IQ" b="1" dirty="0" smtClean="0"/>
              <a:t> هناك</a:t>
            </a:r>
            <a:r>
              <a:rPr lang="ar-SA" b="1" dirty="0" smtClean="0"/>
              <a:t> استراتيجيتين لادارة المعرفةهما</a:t>
            </a:r>
            <a:endParaRPr lang="en-US" b="1" dirty="0" smtClean="0"/>
          </a:p>
          <a:p>
            <a:pPr marL="173038" lvl="0" indent="-173038" algn="r" rtl="1">
              <a:buNone/>
            </a:pPr>
            <a:r>
              <a:rPr lang="ar-IQ" b="1" dirty="0" smtClean="0"/>
              <a:t>- </a:t>
            </a:r>
            <a:r>
              <a:rPr lang="ar-SA" b="1" dirty="0" smtClean="0"/>
              <a:t>الاستراتيجية الترميزية </a:t>
            </a:r>
            <a:r>
              <a:rPr lang="en-US" b="1" dirty="0" smtClean="0"/>
              <a:t>(Codification Strategy)</a:t>
            </a:r>
            <a:r>
              <a:rPr lang="ar-SA" b="1" dirty="0" smtClean="0"/>
              <a:t>تتمحور حول الحاسوب  وفي مجال التنافس فأن هذه الاستراتيجية توفر نظم معلومات سريعة وفائقة النوعية والموثوقية باستخدام المعرفة المرمزة ، ويميل نموذجها الاقتصادي إلى اقتصاديات اعادة الاستخدام من خلال الاستثمار في الموجودات المعرفية ، واستخدام فرق عمل كبيرة بمعدل عالي من المشاركة مع الآخرين ، والتركيز على توليد عوائد كبيرة . </a:t>
            </a:r>
            <a:endParaRPr lang="en-US" b="1" dirty="0" smtClean="0"/>
          </a:p>
          <a:p>
            <a:pPr marL="173038" lvl="0" indent="-173038" algn="r" rtl="1">
              <a:buNone/>
            </a:pPr>
            <a:r>
              <a:rPr lang="ar-IQ" b="1" dirty="0" smtClean="0"/>
              <a:t>- </a:t>
            </a:r>
            <a:r>
              <a:rPr lang="ar-SA" b="1" dirty="0" smtClean="0"/>
              <a:t>استراتيجية الشخصية </a:t>
            </a:r>
            <a:r>
              <a:rPr lang="en-US" b="1" dirty="0" smtClean="0"/>
              <a:t>(Personalization Strategy)</a:t>
            </a:r>
            <a:r>
              <a:rPr lang="ar-SA" b="1" dirty="0" smtClean="0"/>
              <a:t> ففي مجال التنافس توفر المشورة التحليلية القوية والخلاقة حول المشكلات الاستراتيجية بواسطة قنوات الخبرة الفردية للأشخاص وهي تركز على اقتصاديات الخبرة من خلال الاستيفاءات العالية عن الحلول للمشكلات المعقدة واستخدام فرق عمل صغيرة بمعدل واطئ من المشاركة مع الآخرين والتركيز على ادامة هامش ربحي عالي.</a:t>
            </a:r>
            <a:endParaRPr lang="en-US" b="1" dirty="0" smtClean="0"/>
          </a:p>
          <a:p>
            <a:pPr algn="r" rtl="1"/>
            <a:r>
              <a:rPr lang="ar-SA" b="1" dirty="0" smtClean="0"/>
              <a:t> الاستراتيجية الشخصية تلائم المنظمات التي تنتج منتجات تحتاج إلى تغيير مستمر أما الترميزية فتلائم المنظمات المصنعة للمنتوج حسب الطلب.</a:t>
            </a:r>
            <a:endParaRPr lang="ar-IQ"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400800"/>
          </a:xfrm>
        </p:spPr>
        <p:txBody>
          <a:bodyPr>
            <a:normAutofit fontScale="85000" lnSpcReduction="10000"/>
          </a:bodyPr>
          <a:lstStyle/>
          <a:p>
            <a:pPr algn="just" rtl="1">
              <a:buNone/>
            </a:pPr>
            <a:r>
              <a:rPr lang="ar-IQ" sz="3600" b="1" dirty="0" smtClean="0">
                <a:solidFill>
                  <a:srgbClr val="FF0000"/>
                </a:solidFill>
              </a:rPr>
              <a:t>- </a:t>
            </a:r>
            <a:r>
              <a:rPr lang="ar-SA" sz="3600" b="1" dirty="0" smtClean="0">
                <a:solidFill>
                  <a:srgbClr val="FF0000"/>
                </a:solidFill>
              </a:rPr>
              <a:t>ثالثاً: تقييم دور إدارة المعرفة في الاقتصادي المعرفي</a:t>
            </a:r>
            <a:endParaRPr lang="en-US" sz="3600" b="1" dirty="0" smtClean="0">
              <a:solidFill>
                <a:srgbClr val="FF0000"/>
              </a:solidFill>
            </a:endParaRPr>
          </a:p>
          <a:p>
            <a:pPr algn="just" rtl="1">
              <a:buNone/>
            </a:pPr>
            <a:r>
              <a:rPr lang="ar-SA" b="1" dirty="0" smtClean="0"/>
              <a:t>   يعد مدخل اقتصاد المعرفة لدراسة إدارة المعرفة هو مدخل الاقتصاديين ونقادهم ورؤيتهم بتشفير القواعد والنماذج التطبيقية التي تؤدي إلى الفاعلية وحتى البقاء في اقتصاد المعرفة ، وقد اتجهت المنظمات الدولية (الأمم المتحدة ، ومنظمة التجارة العالمية ، والبنك الدولي) بتقييم التأثيرات التي يفرضها تطور إدارة المعرفة والمنظمات المعرفية على اقتصاديات العالم.</a:t>
            </a:r>
            <a:endParaRPr lang="en-US" b="1" dirty="0" smtClean="0"/>
          </a:p>
          <a:p>
            <a:pPr algn="just" rtl="1"/>
            <a:r>
              <a:rPr lang="ar-SA" b="1" dirty="0" smtClean="0"/>
              <a:t> ويؤكد على ان المنظمات التي تسعى لتتلائم مع متطلبات اقتصاد المعرفة يجب ان يتضمن برنامج إدارة المعرفة فيها جملة أمور أهمها :-</a:t>
            </a:r>
            <a:endParaRPr lang="en-US" b="1" dirty="0" smtClean="0"/>
          </a:p>
          <a:p>
            <a:pPr lvl="0" algn="just" rtl="1">
              <a:buNone/>
            </a:pPr>
            <a:r>
              <a:rPr lang="ar-IQ" b="1" dirty="0" smtClean="0"/>
              <a:t>      - </a:t>
            </a:r>
            <a:r>
              <a:rPr lang="ar-SA" b="1" dirty="0" smtClean="0"/>
              <a:t>ضمان الانسيابية المستمرة للعمليات الجوهرية للمنظمة.</a:t>
            </a:r>
            <a:endParaRPr lang="en-US" b="1" dirty="0" smtClean="0"/>
          </a:p>
          <a:p>
            <a:pPr lvl="0" algn="just" rtl="1">
              <a:buNone/>
            </a:pPr>
            <a:r>
              <a:rPr lang="ar-IQ" b="1" dirty="0" smtClean="0"/>
              <a:t>      - </a:t>
            </a:r>
            <a:r>
              <a:rPr lang="ar-SA" b="1" dirty="0" smtClean="0"/>
              <a:t>تطوير وتعميق كفاءة وقابلية المنظمة الجوهرية غير القابلة للتقليد.</a:t>
            </a:r>
            <a:endParaRPr lang="en-US" b="1" dirty="0" smtClean="0"/>
          </a:p>
          <a:p>
            <a:pPr lvl="0" algn="just" rtl="1">
              <a:buNone/>
            </a:pPr>
            <a:r>
              <a:rPr lang="ar-IQ" b="1" dirty="0" smtClean="0"/>
              <a:t>      - </a:t>
            </a:r>
            <a:r>
              <a:rPr lang="ar-SA" b="1" dirty="0" smtClean="0"/>
              <a:t>تعزيز الابداعات الجذرية والتدريجية </a:t>
            </a:r>
            <a:endParaRPr lang="ar-IQ" b="1" dirty="0" smtClean="0"/>
          </a:p>
          <a:p>
            <a:pPr lvl="0" algn="just" rtl="1">
              <a:buNone/>
            </a:pPr>
            <a:r>
              <a:rPr lang="ar-SA" b="1" dirty="0" smtClean="0"/>
              <a:t>تلعب الموجودات المعرفية الكامنة في عقول البشر دوراً رئيسياً في الاقتصاد المعرفي اليوم وهذه المعرفة تحتاج إلى فعل الادارة التي تجعل من هذه</a:t>
            </a:r>
            <a:r>
              <a:rPr lang="en-US" b="1" dirty="0" smtClean="0"/>
              <a:t> </a:t>
            </a:r>
            <a:r>
              <a:rPr lang="ar-SA" b="1" dirty="0" smtClean="0"/>
              <a:t>المعرفة مفيدة وجاهزة للتطبيق</a:t>
            </a:r>
            <a:endParaRPr lang="ar-IQ"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a:bodyPr>
          <a:lstStyle/>
          <a:p>
            <a:pPr marL="173038" indent="-173038" algn="r" rtl="1"/>
            <a:r>
              <a:rPr lang="ar-SA" b="1" dirty="0" smtClean="0"/>
              <a:t>ان المنظمات المعرفية تعكس عدة أبعاد منها كفاءتها في كيفية ابراز اللاملموسية القياسية لمنتجاتها.</a:t>
            </a:r>
            <a:endParaRPr lang="en-US" b="1" dirty="0" smtClean="0"/>
          </a:p>
          <a:p>
            <a:pPr marL="95250" indent="-95250" algn="r" rtl="1"/>
            <a:r>
              <a:rPr lang="ar-SA" b="1" dirty="0" smtClean="0"/>
              <a:t>   تهدف إدارة المعرفة إلى تقديم طريقة واضحة وعملية للتعامل مع تحديات اقتصاد المعرفة بطريقة نظامية ويؤكد </a:t>
            </a:r>
            <a:r>
              <a:rPr lang="ar-IQ" b="1" dirty="0" smtClean="0"/>
              <a:t>ع</a:t>
            </a:r>
            <a:r>
              <a:rPr lang="ar-SA" b="1" dirty="0" smtClean="0"/>
              <a:t>لى ان نتاج عملية إدارة المعرفة هي المعرفة ذاتها والتي تعد الموجود المنيع أمام الاستنساخ السهل والمفاجئ أو المحاكاة والتقليد</a:t>
            </a:r>
            <a:endParaRPr lang="en-US" b="1" dirty="0" smtClean="0"/>
          </a:p>
          <a:p>
            <a:pPr algn="r" rtl="1"/>
            <a:r>
              <a:rPr lang="ar-SA" b="1" dirty="0" smtClean="0"/>
              <a:t> </a:t>
            </a:r>
            <a:r>
              <a:rPr lang="ar-IQ" b="1" dirty="0" smtClean="0"/>
              <a:t>واشار </a:t>
            </a:r>
            <a:r>
              <a:rPr lang="en-US" b="1" dirty="0" smtClean="0"/>
              <a:t>( </a:t>
            </a:r>
            <a:r>
              <a:rPr lang="en-US" b="1" dirty="0" err="1" smtClean="0"/>
              <a:t>Drucker</a:t>
            </a:r>
            <a:r>
              <a:rPr lang="en-US" b="1" dirty="0" smtClean="0"/>
              <a:t> )</a:t>
            </a:r>
            <a:r>
              <a:rPr lang="ar-SA" b="1" dirty="0" smtClean="0"/>
              <a:t>  بان مصدر القيمة هو شيئاً يتمثل بشكل خاص بالمعرفة البشرية وإذا استخدمنا المعرفة في المهام التي نعرف كيف ننجزها بشكل واضح فنحن نطلق عليها الانتاجية ، وإذا استخدمنا المعرفة في المهام التي تعتبر جديدة ومختلفة نطلق عليها الابتكار</a:t>
            </a:r>
            <a:r>
              <a:rPr lang="ar-IQ" b="1" dirty="0" smtClean="0"/>
              <a:t>.</a:t>
            </a: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629400"/>
          </a:xfrm>
        </p:spPr>
        <p:txBody>
          <a:bodyPr>
            <a:normAutofit lnSpcReduction="10000"/>
          </a:bodyPr>
          <a:lstStyle/>
          <a:p>
            <a:pPr algn="r" rtl="1"/>
            <a:r>
              <a:rPr lang="ar-SA" b="1" dirty="0" smtClean="0"/>
              <a:t>رابعاً: المنظمة العربية والاقتصاد المعرفي</a:t>
            </a:r>
            <a:endParaRPr lang="ar-IQ" b="1" dirty="0" smtClean="0"/>
          </a:p>
          <a:p>
            <a:pPr algn="just" rtl="1">
              <a:buFontTx/>
              <a:buChar char="-"/>
            </a:pPr>
            <a:r>
              <a:rPr lang="ar-SA" b="1" dirty="0" smtClean="0"/>
              <a:t>تسعى بعض المنظمات العربية إلى التكيف واعادة ترتيب أوضاعها الأمر الذي سيكفل لها مواكبة متطلبات الاقتصاد المعرفي ، وهذا سيقلص الفجوة ويجعل نقطة الانطلاق متقاربة وبالتالي إشاعة بصيص من الأمل.</a:t>
            </a:r>
            <a:endParaRPr lang="ar-IQ" b="1" dirty="0" smtClean="0"/>
          </a:p>
          <a:p>
            <a:pPr algn="just" rtl="1">
              <a:buFontTx/>
              <a:buChar char="-"/>
            </a:pPr>
            <a:r>
              <a:rPr lang="ar-SA" b="1" dirty="0" smtClean="0"/>
              <a:t>أغلب المنظمات العربية تفتقد الآن إلى النموذج الجديد للادارة الذي يتلائم مع متطلبات الدخول إلى الاقتصاد المعرفي .</a:t>
            </a:r>
            <a:endParaRPr lang="en-US" b="1" dirty="0" smtClean="0"/>
          </a:p>
          <a:p>
            <a:pPr algn="just" rtl="1">
              <a:buFontTx/>
              <a:buChar char="-"/>
            </a:pPr>
            <a:r>
              <a:rPr lang="ar-SA" b="1" dirty="0" smtClean="0"/>
              <a:t>الدراسات تشير إلى ان الهيكل الميكانيكي السائد في أغلب إن لم يكن في جميع المنظمات العربية لا يتلائم مطلقاً مع اقتصاديات المعرفة </a:t>
            </a:r>
            <a:endParaRPr lang="ar-IQ" b="1" dirty="0" smtClean="0"/>
          </a:p>
          <a:p>
            <a:pPr algn="just" rtl="1">
              <a:buFontTx/>
              <a:buChar char="-"/>
            </a:pPr>
            <a:r>
              <a:rPr lang="ar-SA" b="1" dirty="0" smtClean="0"/>
              <a:t>الهرمية في السلطة وما يتبعها من أسلوب الأمرة والفرض في القرارات لا يتلائم مع تهيئة راس المال الفكري من أجل الابداع والابتكار والذي هو أساس المعرفة. </a:t>
            </a:r>
            <a:endParaRPr lang="en-US" b="1" dirty="0" smtClean="0"/>
          </a:p>
          <a:p>
            <a:pPr algn="r" rtl="1">
              <a:buNone/>
            </a:pPr>
            <a:endParaRPr lang="ar-IQ"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77500" lnSpcReduction="20000"/>
          </a:bodyPr>
          <a:lstStyle/>
          <a:p>
            <a:pPr algn="r" rtl="1">
              <a:buNone/>
            </a:pPr>
            <a:r>
              <a:rPr lang="ar-SA" b="1" dirty="0" smtClean="0"/>
              <a:t>والتساؤلات التي يجب أن تُثار الآن هي :</a:t>
            </a:r>
            <a:endParaRPr lang="en-US" b="1" dirty="0" smtClean="0"/>
          </a:p>
          <a:p>
            <a:pPr algn="r" rtl="1">
              <a:buNone/>
            </a:pPr>
            <a:r>
              <a:rPr lang="en-US" b="1" dirty="0" smtClean="0"/>
              <a:t>1</a:t>
            </a:r>
            <a:r>
              <a:rPr lang="ar-SA" b="1" dirty="0" smtClean="0"/>
              <a:t>- هل ان منظمات الأعمال العربية تسعى للبحث الناشط عن فرص لها في الاقتصاد الجديد من خلال تغلغلها في الأسواق الجديدة .</a:t>
            </a:r>
            <a:endParaRPr lang="en-US" b="1" dirty="0" smtClean="0"/>
          </a:p>
          <a:p>
            <a:pPr algn="r" rtl="1">
              <a:buNone/>
            </a:pPr>
            <a:r>
              <a:rPr lang="en-US" b="1" dirty="0" smtClean="0"/>
              <a:t>2</a:t>
            </a:r>
            <a:r>
              <a:rPr lang="ar-SA" b="1" dirty="0" smtClean="0"/>
              <a:t>- هل تتحرك باتجاه الشبكة الاقتصادية الدولية التي تتميز بالطبيعة التحالفية على نطاق واسع واستخدام التجارة الالكترونية والانترنيت .</a:t>
            </a:r>
            <a:endParaRPr lang="en-US" b="1" dirty="0" smtClean="0"/>
          </a:p>
          <a:p>
            <a:pPr algn="r" rtl="1">
              <a:buNone/>
            </a:pPr>
            <a:r>
              <a:rPr lang="en-US" b="1" dirty="0" smtClean="0"/>
              <a:t>3</a:t>
            </a:r>
            <a:r>
              <a:rPr lang="ar-SA" b="1" dirty="0" smtClean="0"/>
              <a:t>- هل برنامجها لتوليد وخزن واسترجاع وتطبيق المعرفة ينسجم وحجم وطبيعة التحدي الذي تواجه.</a:t>
            </a:r>
            <a:endParaRPr lang="en-US" b="1" dirty="0" smtClean="0"/>
          </a:p>
          <a:p>
            <a:pPr algn="r" rtl="1">
              <a:buNone/>
            </a:pPr>
            <a:r>
              <a:rPr lang="en-US" b="1" dirty="0" smtClean="0"/>
              <a:t>4</a:t>
            </a:r>
            <a:r>
              <a:rPr lang="ar-SA" b="1" dirty="0" smtClean="0"/>
              <a:t> </a:t>
            </a:r>
            <a:r>
              <a:rPr lang="en-US" b="1" dirty="0" smtClean="0"/>
              <a:t>-</a:t>
            </a:r>
            <a:r>
              <a:rPr lang="ar-SA" b="1" dirty="0" smtClean="0"/>
              <a:t>إلى أي مدى سعت منظمات الأعمال العربية للتكامل مع شقيقاتها العربية الأخرى</a:t>
            </a:r>
            <a:endParaRPr lang="en-US" b="1" dirty="0" smtClean="0"/>
          </a:p>
          <a:p>
            <a:pPr algn="r" rtl="1">
              <a:buNone/>
            </a:pPr>
            <a:r>
              <a:rPr lang="en-US" b="1" dirty="0" smtClean="0"/>
              <a:t>5</a:t>
            </a:r>
            <a:r>
              <a:rPr lang="ar-SA" b="1" dirty="0" smtClean="0"/>
              <a:t>- هل هناك تحسب لمتطلبات التحول الجذري في النظرية الاقتصادية خاصة في اعادة ترتيب أوضاعها وتحولها إلى الأنماط والهياكل الملاءمة للاقتصاد المعرفي.</a:t>
            </a:r>
            <a:endParaRPr lang="en-US" b="1" dirty="0" smtClean="0"/>
          </a:p>
          <a:p>
            <a:pPr algn="r" rtl="1">
              <a:buNone/>
            </a:pPr>
            <a:r>
              <a:rPr lang="en-US" b="1" dirty="0" smtClean="0"/>
              <a:t>6</a:t>
            </a:r>
            <a:r>
              <a:rPr lang="ar-SA" b="1" dirty="0" smtClean="0"/>
              <a:t>- هل تخلت الادارة العليا لمنظمات الأعمال العربية عن تبني الروايات الرسمية.</a:t>
            </a:r>
            <a:endParaRPr lang="en-US" b="1" dirty="0" smtClean="0"/>
          </a:p>
          <a:p>
            <a:pPr algn="r" rtl="1">
              <a:buNone/>
            </a:pPr>
            <a:r>
              <a:rPr lang="en-US" b="1" dirty="0" smtClean="0"/>
              <a:t>7</a:t>
            </a:r>
            <a:r>
              <a:rPr lang="ar-SA" b="1" dirty="0" smtClean="0"/>
              <a:t>- هل سعت المنظمات العربية شبه الرسمية لخلق تجمعات قطاعية لمنظمات الأعمال بغية تحديد صياغة مشتركة لتأسيس مراكز بحث وتطوير عربية.</a:t>
            </a:r>
            <a:endParaRPr lang="en-US" b="1" dirty="0" smtClean="0"/>
          </a:p>
          <a:p>
            <a:pPr algn="r" rtl="1">
              <a:buNone/>
            </a:pPr>
            <a:r>
              <a:rPr lang="en-US" b="1" dirty="0" smtClean="0"/>
              <a:t>8</a:t>
            </a:r>
            <a:r>
              <a:rPr lang="ar-SA" b="1" dirty="0" smtClean="0"/>
              <a:t>- ما هو الدور الذي يجب أن تتبناه المنظمات العربية حيال التطور الهائل في تكنولوجيا المعلومات وكيف تنتقل المنظمة إلى مرحلة المنظمة الرقمية.</a:t>
            </a:r>
            <a:endParaRPr lang="en-US"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849</Words>
  <Application>Microsoft Office PowerPoint</Application>
  <PresentationFormat>On-screen Show (4:3)</PresentationFormat>
  <Paragraphs>37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ادارة المعرفة والاقتصاد المعرفي                           ا.د.صلاح الدين عواد الكبيسي/جامعة بغداد </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dc:title>
  <dc:creator>Alrawasi</dc:creator>
  <cp:lastModifiedBy>Alrawasi</cp:lastModifiedBy>
  <cp:revision>35</cp:revision>
  <dcterms:created xsi:type="dcterms:W3CDTF">2006-08-16T00:00:00Z</dcterms:created>
  <dcterms:modified xsi:type="dcterms:W3CDTF">2023-10-29T16:33:36Z</dcterms:modified>
</cp:coreProperties>
</file>