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3" autoAdjust="0"/>
    <p:restoredTop sz="86342" autoAdjust="0"/>
  </p:normalViewPr>
  <p:slideViewPr>
    <p:cSldViewPr>
      <p:cViewPr varScale="1">
        <p:scale>
          <a:sx n="82" d="100"/>
          <a:sy n="82" d="100"/>
        </p:scale>
        <p:origin x="-1578" y="-84"/>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9B2284-D41C-40CA-A0BC-DB394464BB9D}" type="datetimeFigureOut">
              <a:rPr lang="ar-IQ" smtClean="0"/>
              <a:pPr/>
              <a:t>15/04/1445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E5D8698-4DB5-40D5-A768-38B7682D27D7}"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4E5D8698-4DB5-40D5-A768-38B7682D27D7}" type="slidenum">
              <a:rPr lang="ar-IQ" smtClean="0"/>
              <a:pPr/>
              <a:t>11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371599"/>
          </a:xfrm>
        </p:spPr>
        <p:txBody>
          <a:bodyPr>
            <a:normAutofit fontScale="90000"/>
          </a:bodyPr>
          <a:lstStyle/>
          <a:p>
            <a:pPr rtl="1"/>
            <a:r>
              <a:rPr lang="ar-IQ" b="1" dirty="0" smtClean="0"/>
              <a:t/>
            </a:r>
            <a:br>
              <a:rPr lang="ar-IQ" b="1" dirty="0" smtClean="0"/>
            </a:br>
            <a:r>
              <a:rPr lang="ar-SA" b="1" dirty="0" smtClean="0"/>
              <a:t>العناصر الأساسية لادارة </a:t>
            </a:r>
            <a:r>
              <a:rPr lang="ar-SA" b="1" dirty="0" smtClean="0"/>
              <a:t>المعرفة</a:t>
            </a:r>
            <a:r>
              <a:rPr lang="en-US" b="1" dirty="0" smtClean="0"/>
              <a:t/>
            </a:r>
            <a:br>
              <a:rPr lang="en-US" b="1" dirty="0" smtClean="0"/>
            </a:br>
            <a:r>
              <a:rPr lang="ar-IQ" sz="3100" b="1" dirty="0" smtClean="0"/>
              <a:t>ا.د.صلاح الدين عواد الكبيسي</a:t>
            </a:r>
            <a:r>
              <a:rPr lang="ar-IQ" sz="3100" b="1" dirty="0" smtClean="0"/>
              <a:t>/ جامعة بغداد</a:t>
            </a:r>
            <a:r>
              <a:rPr lang="en-US" dirty="0" smtClean="0"/>
              <a:t/>
            </a:r>
            <a:br>
              <a:rPr lang="en-US" dirty="0" smtClean="0"/>
            </a:br>
            <a:endParaRPr lang="ar-IQ" dirty="0"/>
          </a:p>
        </p:txBody>
      </p:sp>
      <p:sp>
        <p:nvSpPr>
          <p:cNvPr id="3" name="Subtitle 2"/>
          <p:cNvSpPr>
            <a:spLocks noGrp="1"/>
          </p:cNvSpPr>
          <p:nvPr>
            <p:ph type="subTitle" idx="1"/>
          </p:nvPr>
        </p:nvSpPr>
        <p:spPr>
          <a:xfrm>
            <a:off x="304800" y="2057400"/>
            <a:ext cx="8610600" cy="4495800"/>
          </a:xfrm>
        </p:spPr>
        <p:txBody>
          <a:bodyPr/>
          <a:lstStyle/>
          <a:p>
            <a:pPr algn="just" rtl="1"/>
            <a:r>
              <a:rPr lang="ar-SA" b="1" dirty="0" smtClean="0">
                <a:solidFill>
                  <a:schemeClr val="tx1"/>
                </a:solidFill>
              </a:rPr>
              <a:t>يشير الكثير من الباحثين إلى ان العناصر الأساسية لادارة المعرفة هي: (الاستراتيجية ، الأشخاص ، التكنولوجيا ، العملية) فالمنظمة تحصل على المعلومات والطاقة والنشاط من البيئة الخارجية وباشتراك العناصر الأربعة تتحول تلك المعلومات والطاقة إلى معرفة وعمليات وهياكل تنتج سلع وخدمات. ان تفاعل العناصر الأربعة يحدد شكل وطبيعة المعرفة وحجم الاحتياج لها.</a:t>
            </a:r>
            <a:endParaRPr lang="ar-IQ"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lnSpcReduction="10000"/>
          </a:bodyPr>
          <a:lstStyle/>
          <a:p>
            <a:pPr algn="just" rtl="1">
              <a:buNone/>
            </a:pPr>
            <a:r>
              <a:rPr lang="ar-IQ" b="1" dirty="0" smtClean="0">
                <a:solidFill>
                  <a:srgbClr val="7030A0"/>
                </a:solidFill>
              </a:rPr>
              <a:t>2</a:t>
            </a:r>
            <a:r>
              <a:rPr lang="ar-SA" b="1" dirty="0" smtClean="0">
                <a:solidFill>
                  <a:srgbClr val="7030A0"/>
                </a:solidFill>
              </a:rPr>
              <a:t>- دور التكنولوجيا في إدارة المعرفة:</a:t>
            </a:r>
            <a:endParaRPr lang="en-US" dirty="0" smtClean="0">
              <a:solidFill>
                <a:srgbClr val="7030A0"/>
              </a:solidFill>
            </a:endParaRPr>
          </a:p>
          <a:p>
            <a:pPr marL="514350" lvl="0" indent="-514350" algn="just" rtl="1">
              <a:buNone/>
            </a:pPr>
            <a:r>
              <a:rPr lang="ar-IQ" b="1" dirty="0" smtClean="0"/>
              <a:t>    أ- </a:t>
            </a:r>
            <a:r>
              <a:rPr lang="ar-SA" b="1" dirty="0" smtClean="0"/>
              <a:t>أسهمت التطورات التكنولوجية بتعزيز الامكانية للسيطرة على المعرفة الموجودة والتي جعلت منها سهلة وذات كلفة أقل ومتيسرة.</a:t>
            </a:r>
            <a:endParaRPr lang="ar-IQ" b="1" dirty="0" smtClean="0"/>
          </a:p>
          <a:p>
            <a:pPr marL="514350" lvl="0" indent="-514350" algn="just" rtl="1">
              <a:buNone/>
            </a:pPr>
            <a:r>
              <a:rPr lang="ar-SA" b="1" dirty="0" smtClean="0"/>
              <a:t>  ب- أسهمت بتهيئة بيئة ملائمة تسند تفاعل الموارد البشرية لتوليد معرفةجديدة.</a:t>
            </a:r>
            <a:endParaRPr lang="ar-IQ" b="1" dirty="0" smtClean="0"/>
          </a:p>
          <a:p>
            <a:pPr marL="514350" lvl="0" indent="-514350" algn="just" rtl="1">
              <a:buNone/>
            </a:pPr>
            <a:r>
              <a:rPr lang="ar-SA" b="1" dirty="0" smtClean="0"/>
              <a:t>   ت- أسهمت التكنولوجيا بتنميط وتسهيل وتسريع وتبسيط كل </a:t>
            </a:r>
            <a:r>
              <a:rPr lang="ar-IQ" b="1" dirty="0" smtClean="0"/>
              <a:t> </a:t>
            </a:r>
            <a:r>
              <a:rPr lang="ar-SA" b="1" dirty="0" smtClean="0"/>
              <a:t>عمليات</a:t>
            </a:r>
            <a:r>
              <a:rPr lang="ar-IQ" b="1" dirty="0" smtClean="0"/>
              <a:t> </a:t>
            </a:r>
            <a:r>
              <a:rPr lang="ar-SA" b="1" dirty="0" smtClean="0"/>
              <a:t>إدارة المعرفة من توليد وخزن ومشاركة ونقل وتطبيقوالاسترجاع.</a:t>
            </a:r>
            <a:endParaRPr lang="en-US" b="1" dirty="0" smtClean="0"/>
          </a:p>
          <a:p>
            <a:pPr lvl="0" algn="just" rtl="1">
              <a:buNone/>
            </a:pPr>
            <a:r>
              <a:rPr lang="ar-IQ" b="1" dirty="0" smtClean="0"/>
              <a:t>  ث- </a:t>
            </a:r>
            <a:r>
              <a:rPr lang="ar-SA" b="1" dirty="0" smtClean="0"/>
              <a:t>وفرت التكنولوجيا وسائل اتصال سهلت من تكوين ورش عمل مشتركة والتي تحتاجها الجماعات المتفاعلة في</a:t>
            </a:r>
            <a:r>
              <a:rPr lang="en-US" b="1" dirty="0" smtClean="0"/>
              <a:t>  </a:t>
            </a:r>
            <a:r>
              <a:rPr lang="ar-SA" b="1" dirty="0" smtClean="0"/>
              <a:t>جغرافية مختلفة.</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fontScale="92500" lnSpcReduction="10000"/>
          </a:bodyPr>
          <a:lstStyle/>
          <a:p>
            <a:pPr algn="r" rtl="1">
              <a:buNone/>
            </a:pPr>
            <a:r>
              <a:rPr lang="ar-SA" b="1" dirty="0" smtClean="0">
                <a:solidFill>
                  <a:srgbClr val="FF0000"/>
                </a:solidFill>
              </a:rPr>
              <a:t>رابعا": العملية</a:t>
            </a:r>
            <a:r>
              <a:rPr lang="ar-SA" b="1" dirty="0" smtClean="0"/>
              <a:t>: توفر العملية المهارة والحرفة واللتان تعدان من أهم مصادر</a:t>
            </a:r>
            <a:r>
              <a:rPr lang="en-US" b="1" dirty="0" smtClean="0"/>
              <a:t>  </a:t>
            </a:r>
            <a:r>
              <a:rPr lang="ar-SA" b="1" dirty="0" smtClean="0"/>
              <a:t>المعرفة ويتم المحافظة عليها عبر المكانة والتي يتم تحقيقها من خلال العملية.</a:t>
            </a:r>
            <a:endParaRPr lang="ar-IQ" b="1" dirty="0" smtClean="0"/>
          </a:p>
          <a:p>
            <a:pPr algn="r" rtl="1">
              <a:buNone/>
            </a:pPr>
            <a:r>
              <a:rPr lang="en-US" b="1" dirty="0" smtClean="0">
                <a:solidFill>
                  <a:srgbClr val="7030A0"/>
                </a:solidFill>
              </a:rPr>
              <a:t>-1</a:t>
            </a:r>
            <a:r>
              <a:rPr lang="ar-SA" b="1" dirty="0" smtClean="0">
                <a:solidFill>
                  <a:srgbClr val="7030A0"/>
                </a:solidFill>
              </a:rPr>
              <a:t>القضايا الإستراتيجية للعملية تبرز في المجالات الاتية</a:t>
            </a:r>
            <a:r>
              <a:rPr lang="ar-SA" b="1" dirty="0" smtClean="0"/>
              <a:t>: </a:t>
            </a:r>
            <a:endParaRPr lang="en-US" b="1" dirty="0" smtClean="0"/>
          </a:p>
          <a:p>
            <a:pPr lvl="0" algn="r" rtl="1">
              <a:buNone/>
            </a:pPr>
            <a:r>
              <a:rPr lang="ar-IQ" b="1" dirty="0" smtClean="0"/>
              <a:t>     </a:t>
            </a:r>
            <a:r>
              <a:rPr lang="ar-SA" b="1" dirty="0" smtClean="0"/>
              <a:t>فهم السياق التنافسي للمنظمة ،أي هل يتم التركيز على النوعية أم الكلفة؟تعيين على ماذا تركز العملية. هل على التصاميم القابلة للنسخ والتكرار مثلاً أم على التغيير المستمر للتصميم</a:t>
            </a:r>
            <a:r>
              <a:rPr lang="ar-IQ" b="1" dirty="0" smtClean="0"/>
              <a:t> </a:t>
            </a:r>
            <a:r>
              <a:rPr lang="ar-SA" b="1" dirty="0" smtClean="0"/>
              <a:t>تقرير مدى الممارسة العملية:تحديد مدى التصنيع هل هو نهائي أم</a:t>
            </a:r>
            <a:r>
              <a:rPr lang="en-US" b="1" dirty="0" smtClean="0"/>
              <a:t> </a:t>
            </a:r>
            <a:r>
              <a:rPr lang="ar-SA" b="1" dirty="0" smtClean="0"/>
              <a:t>نصف مصنع؟</a:t>
            </a:r>
            <a:endParaRPr lang="en-US" b="1" dirty="0" smtClean="0"/>
          </a:p>
          <a:p>
            <a:pPr lvl="0" algn="r" rtl="1">
              <a:buNone/>
            </a:pPr>
            <a:r>
              <a:rPr lang="ar-IQ" dirty="0" smtClean="0"/>
              <a:t>    </a:t>
            </a:r>
            <a:r>
              <a:rPr lang="ar-SA" b="1" dirty="0" smtClean="0"/>
              <a:t>تركز المنظمات المعتمدة على المعرفة في عصرما بعد الصناعة في</a:t>
            </a:r>
            <a:r>
              <a:rPr lang="en-US" b="1" dirty="0" smtClean="0"/>
              <a:t>     </a:t>
            </a:r>
            <a:r>
              <a:rPr lang="ar-SA" b="1" dirty="0" smtClean="0"/>
              <a:t>مجال العملية على : اقتراح التغيير المستمر للعمل في المجتمعات ما </a:t>
            </a:r>
            <a:r>
              <a:rPr lang="en-US" b="1" dirty="0" smtClean="0"/>
              <a:t>  </a:t>
            </a:r>
            <a:r>
              <a:rPr lang="ar-SA" b="1" dirty="0" smtClean="0"/>
              <a:t>بعد الصناعة من اليدوي /   الصناعي إلى المعرفي / الخدمي</a:t>
            </a:r>
            <a:r>
              <a:rPr lang="en-US" b="1" dirty="0" smtClean="0"/>
              <a:t> </a:t>
            </a:r>
            <a:r>
              <a:rPr lang="ar-SA" b="1" dirty="0" smtClean="0"/>
              <a:t>وتصنيف نوع العمل المعتمد غالباً على استعمال الاتصا</a:t>
            </a:r>
            <a:r>
              <a:rPr lang="ar-IQ" b="1" dirty="0" smtClean="0"/>
              <a:t>ل </a:t>
            </a:r>
            <a:r>
              <a:rPr lang="ar-SA" b="1" dirty="0" smtClean="0"/>
              <a:t>المسند</a:t>
            </a:r>
            <a:r>
              <a:rPr lang="en-US" b="1" dirty="0" smtClean="0"/>
              <a:t>  </a:t>
            </a:r>
            <a:r>
              <a:rPr lang="ar-SA" b="1" dirty="0" smtClean="0"/>
              <a:t>حاسوبياً</a:t>
            </a:r>
            <a:r>
              <a:rPr lang="en-US" b="1" dirty="0" smtClean="0"/>
              <a:t> </a:t>
            </a:r>
            <a:r>
              <a:rPr lang="ar-SA" b="1" dirty="0" smtClean="0"/>
              <a:t>وبتكنولوجيا المعلومات والتي ترتبط بالنشاطات لما يسمى  </a:t>
            </a:r>
            <a:r>
              <a:rPr lang="en-US" b="1" dirty="0" smtClean="0"/>
              <a:t>  </a:t>
            </a:r>
            <a:r>
              <a:rPr lang="ar-SA" b="1" dirty="0" smtClean="0"/>
              <a:t>بالصناعات المعرفية</a:t>
            </a:r>
            <a:r>
              <a:rPr lang="en-US" b="1" dirty="0" smtClean="0"/>
              <a:t>.</a:t>
            </a:r>
            <a:endParaRPr lang="ar-IQ"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686800" cy="6172200"/>
          </a:xfrm>
        </p:spPr>
        <p:txBody>
          <a:bodyPr>
            <a:normAutofit lnSpcReduction="10000"/>
          </a:bodyPr>
          <a:lstStyle/>
          <a:p>
            <a:pPr lvl="0" algn="just" rtl="1">
              <a:buNone/>
            </a:pPr>
            <a:r>
              <a:rPr lang="ar-IQ" b="1" dirty="0" smtClean="0">
                <a:solidFill>
                  <a:srgbClr val="7030A0"/>
                </a:solidFill>
              </a:rPr>
              <a:t>2- </a:t>
            </a:r>
            <a:r>
              <a:rPr lang="ar-SA" b="1" dirty="0" smtClean="0">
                <a:solidFill>
                  <a:srgbClr val="7030A0"/>
                </a:solidFill>
              </a:rPr>
              <a:t>دور العملية في إدارة المعرفة </a:t>
            </a:r>
            <a:r>
              <a:rPr lang="ar-SA" b="1" dirty="0" smtClean="0"/>
              <a:t>يبرز بالنشاطات:</a:t>
            </a:r>
            <a:endParaRPr lang="en-US" b="1" dirty="0" smtClean="0"/>
          </a:p>
          <a:p>
            <a:pPr lvl="0" algn="just" rtl="1">
              <a:buNone/>
            </a:pPr>
            <a:r>
              <a:rPr lang="ar-IQ" b="1" dirty="0" smtClean="0"/>
              <a:t>أ- </a:t>
            </a:r>
            <a:r>
              <a:rPr lang="ar-SA" b="1" dirty="0" smtClean="0"/>
              <a:t>تتضمن العملية في ظل التطورات التكنولوجية تطوير ممارسات</a:t>
            </a:r>
            <a:r>
              <a:rPr lang="en-US" b="1" dirty="0" smtClean="0"/>
              <a:t> </a:t>
            </a:r>
            <a:r>
              <a:rPr lang="ar-SA" b="1" dirty="0" smtClean="0"/>
              <a:t>العمل الجديدة التي تزيد من الترابط المتبادل لأفراد فريق العمل</a:t>
            </a:r>
            <a:r>
              <a:rPr lang="en-US" b="1" dirty="0" smtClean="0"/>
              <a:t> </a:t>
            </a:r>
            <a:r>
              <a:rPr lang="ar-SA" b="1" dirty="0" smtClean="0"/>
              <a:t>الواحد.العمل</a:t>
            </a:r>
            <a:r>
              <a:rPr lang="en-US" b="1" dirty="0" smtClean="0"/>
              <a:t> </a:t>
            </a:r>
            <a:r>
              <a:rPr lang="ar-SA" b="1" dirty="0" smtClean="0"/>
              <a:t>المعرفي يرتبط بنشاط صناع المعرفة </a:t>
            </a:r>
            <a:r>
              <a:rPr lang="en-US" b="1" dirty="0" smtClean="0"/>
              <a:t>(Knowledge Worker)      </a:t>
            </a:r>
            <a:r>
              <a:rPr lang="ar-SA" b="1" dirty="0" smtClean="0"/>
              <a:t> الذين يشغلون مراكز متقدمة في قسم العمليات وتُعكس</a:t>
            </a:r>
            <a:r>
              <a:rPr lang="en-US" b="1" dirty="0" smtClean="0"/>
              <a:t> </a:t>
            </a:r>
            <a:r>
              <a:rPr lang="ar-SA" b="1" dirty="0" smtClean="0"/>
              <a:t>خبرتهم بقوة في تصميم عملهم.</a:t>
            </a:r>
            <a:endParaRPr lang="en-US" b="1" dirty="0" smtClean="0"/>
          </a:p>
          <a:p>
            <a:pPr lvl="0" algn="just" rtl="1">
              <a:buNone/>
            </a:pPr>
            <a:r>
              <a:rPr lang="ar-IQ" b="1" dirty="0" smtClean="0"/>
              <a:t>ب- </a:t>
            </a:r>
            <a:r>
              <a:rPr lang="ar-SA" b="1" dirty="0" smtClean="0"/>
              <a:t>تسهم العملية بتطوير البرامج الرسمية التي تبنى المشاركة بالمعرفة والابداع من خلالها وتحديد الادوار والمهام للمشاركة الفردية والجماعية في برنامج إدارة المعرفة.</a:t>
            </a:r>
            <a:endParaRPr lang="en-US" b="1" dirty="0" smtClean="0"/>
          </a:p>
          <a:p>
            <a:pPr lvl="0" algn="just" rtl="1">
              <a:buNone/>
            </a:pPr>
            <a:r>
              <a:rPr lang="ar-IQ" b="1" dirty="0" smtClean="0"/>
              <a:t>ت- </a:t>
            </a:r>
            <a:r>
              <a:rPr lang="ar-SA" b="1" dirty="0" smtClean="0"/>
              <a:t>توفر العملية قياس النتائج وتراقب عملية التقدم بتنفيذ البرنامج وتعطي مؤشرات لتقليل الكلف وتحقيق سرعة الاستجابة.</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pPr algn="just" rtl="1">
              <a:buNone/>
            </a:pPr>
            <a:r>
              <a:rPr lang="ar-IQ" b="1" dirty="0" smtClean="0">
                <a:solidFill>
                  <a:srgbClr val="FF0000"/>
                </a:solidFill>
              </a:rPr>
              <a:t>اولا“: </a:t>
            </a:r>
            <a:r>
              <a:rPr lang="ar-SA" b="1" dirty="0" smtClean="0">
                <a:solidFill>
                  <a:srgbClr val="FF0000"/>
                </a:solidFill>
              </a:rPr>
              <a:t>الاستراتيجية</a:t>
            </a:r>
            <a:r>
              <a:rPr lang="ar-SA" dirty="0" smtClean="0"/>
              <a:t>: </a:t>
            </a:r>
            <a:r>
              <a:rPr lang="ar-SA" b="1" dirty="0" smtClean="0"/>
              <a:t>تعرف الاستراتيجية على انها أسلوب التحرك لمواجهة تهديدات أو فرص بيئية والذي يأخذ بالحسبان نقاط القوة والضعف الداخلية للمشروع سعياً لتحقيق رسالة وأهداف المشروع</a:t>
            </a:r>
            <a:r>
              <a:rPr lang="ar-IQ" b="1" dirty="0" smtClean="0"/>
              <a:t>.</a:t>
            </a:r>
          </a:p>
          <a:p>
            <a:pPr lvl="0" algn="just" rtl="1">
              <a:buNone/>
            </a:pPr>
            <a:r>
              <a:rPr lang="ar-IQ" b="1" dirty="0" smtClean="0">
                <a:solidFill>
                  <a:srgbClr val="7030A0"/>
                </a:solidFill>
              </a:rPr>
              <a:t>1- </a:t>
            </a:r>
            <a:r>
              <a:rPr lang="ar-SA" b="1" dirty="0" smtClean="0">
                <a:solidFill>
                  <a:srgbClr val="7030A0"/>
                </a:solidFill>
              </a:rPr>
              <a:t> مجالي استراتيجية ادارة المعرفة </a:t>
            </a:r>
            <a:r>
              <a:rPr lang="ar-SA" dirty="0" smtClean="0"/>
              <a:t>: </a:t>
            </a:r>
            <a:r>
              <a:rPr lang="ar-SA" b="1" dirty="0" smtClean="0"/>
              <a:t>ينظر إلى الاستراتيجية على مستويين: </a:t>
            </a:r>
            <a:endParaRPr lang="en-US" b="1" dirty="0" smtClean="0"/>
          </a:p>
          <a:p>
            <a:pPr lvl="0" algn="just" rtl="1">
              <a:buNone/>
            </a:pPr>
            <a:r>
              <a:rPr lang="ar-IQ" b="1" dirty="0" smtClean="0"/>
              <a:t>   </a:t>
            </a:r>
            <a:r>
              <a:rPr lang="ar-IQ" b="1" dirty="0" smtClean="0">
                <a:solidFill>
                  <a:schemeClr val="accent6">
                    <a:lumMod val="50000"/>
                  </a:schemeClr>
                </a:solidFill>
              </a:rPr>
              <a:t>أ- </a:t>
            </a:r>
            <a:r>
              <a:rPr lang="ar-SA" b="1" dirty="0" smtClean="0">
                <a:solidFill>
                  <a:schemeClr val="accent6">
                    <a:lumMod val="50000"/>
                  </a:schemeClr>
                </a:solidFill>
              </a:rPr>
              <a:t>المجال الأول</a:t>
            </a:r>
            <a:r>
              <a:rPr lang="ar-SA" dirty="0" smtClean="0">
                <a:solidFill>
                  <a:schemeClr val="accent6">
                    <a:lumMod val="50000"/>
                  </a:schemeClr>
                </a:solidFill>
              </a:rPr>
              <a:t>: </a:t>
            </a:r>
            <a:r>
              <a:rPr lang="ar-SA" b="1" dirty="0" smtClean="0"/>
              <a:t>يبحث في الأساليب والادوار التنفيذية والتي تقع مسؤوليتها   على مسؤول إدارة المعرفة وتهدف إلى تطوير استراتيجية معرفة المنظمة ومنحها الصفة الرسمية عبر المستويات التنظيمية.</a:t>
            </a:r>
            <a:endParaRPr lang="ar-IQ" b="1" dirty="0" smtClean="0"/>
          </a:p>
          <a:p>
            <a:pPr lvl="0" algn="just" rtl="1">
              <a:buNone/>
            </a:pPr>
            <a:r>
              <a:rPr lang="ar-SA" dirty="0" smtClean="0">
                <a:solidFill>
                  <a:schemeClr val="accent6">
                    <a:lumMod val="50000"/>
                  </a:schemeClr>
                </a:solidFill>
              </a:rPr>
              <a:t>ب-</a:t>
            </a:r>
            <a:r>
              <a:rPr lang="ar-SA" b="1" dirty="0" smtClean="0">
                <a:solidFill>
                  <a:schemeClr val="accent6">
                    <a:lumMod val="50000"/>
                  </a:schemeClr>
                </a:solidFill>
              </a:rPr>
              <a:t>المجال الثاني </a:t>
            </a:r>
            <a:r>
              <a:rPr lang="ar-SA" b="1" dirty="0" smtClean="0"/>
              <a:t>: يتمثل بضمان تطوير تلك الاستراتيجية وتكاملها مع استراتيجية المنظمة الأشمل .</a:t>
            </a:r>
            <a:endParaRPr lang="en-US" b="1" dirty="0" smtClean="0"/>
          </a:p>
          <a:p>
            <a:pPr algn="r" rtl="1">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rtl="1"/>
            <a:r>
              <a:rPr lang="ar-SA" b="1" dirty="0" smtClean="0"/>
              <a:t> الاستراتيجية في إدارة المعرفة تختلف في معالجتها تبعاً لنوعي المعرفة فالاستراتيجية في مجال المعرفة </a:t>
            </a:r>
            <a:r>
              <a:rPr lang="ar-SA" b="1" dirty="0" smtClean="0">
                <a:solidFill>
                  <a:srgbClr val="FF0000"/>
                </a:solidFill>
              </a:rPr>
              <a:t>الضمنية</a:t>
            </a:r>
            <a:r>
              <a:rPr lang="ar-SA" b="1" dirty="0" smtClean="0"/>
              <a:t> تتمثل بتنمية شبكات العمل لربط الناس لكي يتقاسموا المعرفة والتي تعبر عن الخبرة الفردية التي تقود إلى الابداع المبني على المشاكل الاستراتيجية .</a:t>
            </a:r>
            <a:endParaRPr lang="en-US" b="1" dirty="0" smtClean="0"/>
          </a:p>
          <a:p>
            <a:pPr algn="just" rtl="1"/>
            <a:r>
              <a:rPr lang="ar-SA" b="1" dirty="0" smtClean="0"/>
              <a:t>       أما في مجال المعرفة </a:t>
            </a:r>
            <a:r>
              <a:rPr lang="ar-SA" b="1" dirty="0" smtClean="0">
                <a:solidFill>
                  <a:srgbClr val="FF0000"/>
                </a:solidFill>
              </a:rPr>
              <a:t>الظاهرة</a:t>
            </a:r>
            <a:r>
              <a:rPr lang="ar-SA" b="1" dirty="0" smtClean="0"/>
              <a:t> فأن الاستراتيجية تتمثل بتطوير نظام الوثائق الورقي أو الالكتروني وخزن وتنسيق ونشر وإدامة المعرفة بقصد تسهيل وإعادة استخدامها والاستفادة منها من خلال تركيزها على تعظيم نوعية الوثائق ودرجة موثوقيتها.</a:t>
            </a:r>
            <a:endParaRPr lang="ar-IQ"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txBody>
          <a:bodyPr>
            <a:normAutofit fontScale="85000" lnSpcReduction="20000"/>
          </a:bodyPr>
          <a:lstStyle/>
          <a:p>
            <a:pPr lvl="0" algn="just" rtl="1">
              <a:buNone/>
            </a:pPr>
            <a:r>
              <a:rPr lang="ar-IQ" b="1" u="sng" dirty="0" smtClean="0"/>
              <a:t> </a:t>
            </a:r>
            <a:r>
              <a:rPr lang="ar-IQ" b="1" u="sng" dirty="0" smtClean="0">
                <a:solidFill>
                  <a:srgbClr val="7030A0"/>
                </a:solidFill>
              </a:rPr>
              <a:t>2-</a:t>
            </a:r>
            <a:r>
              <a:rPr lang="ar-IQ" b="1" u="sng" dirty="0" smtClean="0"/>
              <a:t>   </a:t>
            </a:r>
            <a:r>
              <a:rPr lang="ar-SA" b="1" u="sng" dirty="0" smtClean="0">
                <a:solidFill>
                  <a:srgbClr val="7030A0"/>
                </a:solidFill>
              </a:rPr>
              <a:t>دور الاستراتيجية في إدارة المعرفة </a:t>
            </a:r>
            <a:r>
              <a:rPr lang="ar-SA" b="1" dirty="0" smtClean="0"/>
              <a:t>يت</a:t>
            </a:r>
            <a:r>
              <a:rPr lang="ar-IQ" b="1" dirty="0" smtClean="0"/>
              <a:t>ثل </a:t>
            </a:r>
            <a:r>
              <a:rPr lang="ar-SA" b="1" dirty="0" smtClean="0"/>
              <a:t>مثل بالنقاط الآتية:</a:t>
            </a:r>
            <a:endParaRPr lang="ar-IQ" b="1" dirty="0" smtClean="0"/>
          </a:p>
          <a:p>
            <a:pPr lvl="0" algn="just" rtl="1">
              <a:buNone/>
            </a:pPr>
            <a:r>
              <a:rPr lang="ar-IQ" b="1" dirty="0" smtClean="0"/>
              <a:t>أ- </a:t>
            </a:r>
            <a:r>
              <a:rPr lang="ar-SA" b="1" dirty="0" smtClean="0"/>
              <a:t>صنع المعرفة بالتركيز على تأطير أو تبني الخيارات الصحيحة والملائمة ، وفي إدارة المعرفة يتم تبني الخيارات القصيرة الأمد لطبيعة المعرفة المتغيرة ، لأن الخيارات طويلة الأمد لا تكون ملائمة في حالة التغيير السريع.</a:t>
            </a:r>
            <a:endParaRPr lang="en-US" b="1" dirty="0" smtClean="0"/>
          </a:p>
          <a:p>
            <a:pPr lvl="0" algn="just" rtl="1">
              <a:buNone/>
            </a:pPr>
            <a:r>
              <a:rPr lang="ar-IQ" b="1" dirty="0" smtClean="0"/>
              <a:t>ب- </a:t>
            </a:r>
            <a:r>
              <a:rPr lang="ar-SA" b="1" dirty="0" smtClean="0"/>
              <a:t>توجه المنظمة إلى كيفية مسك ومعالجة موجوداتها الفكرية مثل الابتكار                                                                                                            والمهارة وتحديد المعرفة الجوهرية والمحافظة عليها.</a:t>
            </a:r>
            <a:endParaRPr lang="en-US" b="1" dirty="0" smtClean="0"/>
          </a:p>
          <a:p>
            <a:pPr lvl="0" algn="just" rtl="1">
              <a:buNone/>
            </a:pPr>
            <a:r>
              <a:rPr lang="ar-IQ" b="1" dirty="0" smtClean="0"/>
              <a:t>ت- </a:t>
            </a:r>
            <a:r>
              <a:rPr lang="ar-SA" b="1" dirty="0" smtClean="0"/>
              <a:t>تسهم الاستراتيجية وخاصة في مجال المعرفة الضمنية بتنمية شبكات العمل لربط الناس لكي يتقاسموا المعرفة.</a:t>
            </a:r>
            <a:endParaRPr lang="en-US" b="1" dirty="0" smtClean="0"/>
          </a:p>
          <a:p>
            <a:pPr lvl="0" algn="just" rtl="1">
              <a:buNone/>
            </a:pPr>
            <a:r>
              <a:rPr lang="ar-IQ" b="1" dirty="0" smtClean="0"/>
              <a:t>ث- </a:t>
            </a:r>
            <a:r>
              <a:rPr lang="ar-SA" b="1" dirty="0" smtClean="0"/>
              <a:t>تسهم الاستراتيجية بتحديد مناطق الأهمية الاستراتيجية للمنظمة فيتم التركيز عليها لجمع المعرفة حولها فاذا كانت مثلاً الخدمة المتميزة للزبون ذات أهمية استراتيجية يجري التركيز لجمع المعرفة حولها</a:t>
            </a:r>
            <a:endParaRPr lang="ar-IQ" b="1" dirty="0" smtClean="0"/>
          </a:p>
          <a:p>
            <a:pPr lvl="0" algn="r" rtl="1">
              <a:buNone/>
            </a:pPr>
            <a:r>
              <a:rPr lang="ar-IQ" b="1" dirty="0" smtClean="0"/>
              <a:t>ج- </a:t>
            </a:r>
            <a:r>
              <a:rPr lang="ar-SA" b="1" dirty="0" smtClean="0"/>
              <a:t>إن اختيار المنظمة لاستراتيجية معينة سواء أكانت (تنويع ، تركيز ، دفاعية ، هجومية) يدفع باتجاه توليد معرفة جديدة.</a:t>
            </a:r>
            <a:endParaRPr lang="en-US" b="1" dirty="0" smtClean="0"/>
          </a:p>
          <a:p>
            <a:pPr lvl="0" algn="just" rtl="1">
              <a:buNone/>
            </a:pPr>
            <a:r>
              <a:rPr lang="ar-IQ" b="1" dirty="0" smtClean="0"/>
              <a:t>ح- </a:t>
            </a:r>
            <a:r>
              <a:rPr lang="ar-SA" b="1" dirty="0" smtClean="0"/>
              <a:t>تسهم في تأسيس وتعظيم المعلومات والمعرفة وجعلها قريبة جداً ومتوازنة مع المعرفة المطلوبة في الصناعة وتهيئة الكادر المؤهل للتنفيذ وتدرس تفاعل المعرفة والمعلومات وآليات تحسين عمليات الانتقال والتحول بينهما.</a:t>
            </a:r>
            <a:endParaRPr lang="en-US" b="1" dirty="0" smtClean="0"/>
          </a:p>
          <a:p>
            <a:pPr lvl="0" algn="just" rtl="1">
              <a:buNone/>
            </a:pP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92500" lnSpcReduction="10000"/>
          </a:bodyPr>
          <a:lstStyle/>
          <a:p>
            <a:pPr algn="just" rtl="1">
              <a:buNone/>
            </a:pPr>
            <a:r>
              <a:rPr lang="ar-IQ" b="1" dirty="0" smtClean="0">
                <a:solidFill>
                  <a:srgbClr val="FF0000"/>
                </a:solidFill>
              </a:rPr>
              <a:t>ثانيا“ : </a:t>
            </a:r>
            <a:r>
              <a:rPr lang="ar-SA" b="1" dirty="0" smtClean="0">
                <a:solidFill>
                  <a:srgbClr val="FF0000"/>
                </a:solidFill>
              </a:rPr>
              <a:t>الأشخاص</a:t>
            </a:r>
            <a:r>
              <a:rPr lang="ar-SA" dirty="0" smtClean="0"/>
              <a:t>:  </a:t>
            </a:r>
            <a:r>
              <a:rPr lang="ar-SA" b="1" dirty="0" smtClean="0"/>
              <a:t>يعد الجانب البشري الجزء الأساس في إدارة المعرفة كونه يتضمن الأساس الذي تنتقل عبره المنظمة من المعرفة الفردية إلى المعرفة التنظيمية التي تنشط فيها ذاتها باتجاه المشاركة بتلك المعرفة واعادة استخدامها</a:t>
            </a:r>
            <a:r>
              <a:rPr lang="ar-SA" dirty="0" smtClean="0"/>
              <a:t>. </a:t>
            </a:r>
            <a:endParaRPr lang="en-US" dirty="0" smtClean="0"/>
          </a:p>
          <a:p>
            <a:pPr lvl="0" algn="just" rtl="1">
              <a:buNone/>
            </a:pPr>
            <a:r>
              <a:rPr lang="ar-IQ" sz="3000" b="1" dirty="0" smtClean="0">
                <a:solidFill>
                  <a:srgbClr val="7030A0"/>
                </a:solidFill>
              </a:rPr>
              <a:t>1- </a:t>
            </a:r>
            <a:r>
              <a:rPr lang="ar-SA" sz="3000" b="1" dirty="0" smtClean="0">
                <a:solidFill>
                  <a:srgbClr val="7030A0"/>
                </a:solidFill>
              </a:rPr>
              <a:t>المقصود بالأفراد في برامج ادارة المعرفة </a:t>
            </a:r>
            <a:r>
              <a:rPr lang="ar-SA" sz="3000" b="1" dirty="0" smtClean="0"/>
              <a:t>هم :  كادر أنظمة المعلومات ، كادر إدارة المعرفة . كادر البحث والتطوير، مديروا الموارد البشرية . مديروا الأقسام الأخرى . قادة فرق المشاريع ،  الأفراد المساهمين في عمليات إدارة المعرفة.</a:t>
            </a:r>
            <a:r>
              <a:rPr lang="ar-SA" sz="3000" dirty="0" smtClean="0"/>
              <a:t> </a:t>
            </a:r>
            <a:endParaRPr lang="en-US" sz="3000" dirty="0" smtClean="0"/>
          </a:p>
          <a:p>
            <a:pPr algn="just" rtl="1">
              <a:buNone/>
            </a:pPr>
            <a:r>
              <a:rPr lang="ar-SA" sz="3000" b="1" dirty="0" smtClean="0"/>
              <a:t>عملياً فأن الأشخاص يصبحون المكونات الرئيسة في برامج إدارة المعرفة ولا تستطيع العمل من دونهم وتلعب العوامل النفسية لهم دوراً كبيراً في إدارة المعرفة وان هذا يخلق نوعاً من التنافس في جانب المدخلات واهتماماً في جانب المخرجاتان صناع المعرفة هم الأفراد الذين يقومون بخلق المعرفة كجزء من عملهم ويتكون هؤلاء من مهندسين ومحللين في مجالات مختلفة. وهم يوفرون الموجودات أو الموارد غير المادية التي تصبح حيوية للنجاح والنمو التنافسي</a:t>
            </a:r>
            <a:r>
              <a:rPr lang="ar-IQ" dirty="0" smtClean="0"/>
              <a:t>.</a:t>
            </a:r>
          </a:p>
          <a:p>
            <a:pPr algn="just" rtl="1">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rmAutofit fontScale="92500" lnSpcReduction="20000"/>
          </a:bodyPr>
          <a:lstStyle/>
          <a:p>
            <a:pPr algn="r" rtl="1">
              <a:buNone/>
            </a:pPr>
            <a:r>
              <a:rPr lang="ar-SA" b="1" dirty="0" smtClean="0">
                <a:solidFill>
                  <a:srgbClr val="7030A0"/>
                </a:solidFill>
              </a:rPr>
              <a:t> </a:t>
            </a:r>
            <a:r>
              <a:rPr lang="ar-IQ" b="1" dirty="0" smtClean="0">
                <a:solidFill>
                  <a:srgbClr val="7030A0"/>
                </a:solidFill>
              </a:rPr>
              <a:t>2- </a:t>
            </a:r>
            <a:r>
              <a:rPr lang="ar-SA" b="1" dirty="0" smtClean="0">
                <a:solidFill>
                  <a:srgbClr val="7030A0"/>
                </a:solidFill>
              </a:rPr>
              <a:t>الادوار التي يؤديها الأفراد في ادارة المعرفة  :</a:t>
            </a:r>
            <a:endParaRPr lang="ar-IQ" b="1" dirty="0" smtClean="0">
              <a:solidFill>
                <a:srgbClr val="7030A0"/>
              </a:solidFill>
            </a:endParaRPr>
          </a:p>
          <a:p>
            <a:pPr lvl="0" algn="r" rtl="1">
              <a:buNone/>
            </a:pPr>
            <a:r>
              <a:rPr lang="ar-IQ" b="1" dirty="0" smtClean="0"/>
              <a:t>أ- </a:t>
            </a:r>
            <a:r>
              <a:rPr lang="ar-SA" b="1" dirty="0" smtClean="0"/>
              <a:t>تسهم بصيرة الانسان في اغناء المعرفة المتوافرة في المعلومات من خلال تنظيم المعلومات وفي كيفية ربطها مع بعضها البعض وعبر التقييم المستمر للمعلومات المحفوظة في الأنظمة التقنية.</a:t>
            </a:r>
            <a:endParaRPr lang="en-US" b="1" dirty="0" smtClean="0"/>
          </a:p>
          <a:p>
            <a:pPr lvl="0" algn="r" rtl="1">
              <a:buNone/>
            </a:pPr>
            <a:r>
              <a:rPr lang="ar-IQ" b="1" dirty="0" smtClean="0"/>
              <a:t>ب- </a:t>
            </a:r>
            <a:r>
              <a:rPr lang="ar-SA" b="1" dirty="0" smtClean="0"/>
              <a:t>تقييم وتعزيز وقبول أو رفض وحساب فوائد المدخلات من المعلومات كي يجري تحويلها إلى معرفة ويكون من أبرز أدوارهم تحديد إلى من سيجري توصيل هذه المعرفة.</a:t>
            </a:r>
            <a:endParaRPr lang="en-US" b="1" dirty="0" smtClean="0"/>
          </a:p>
          <a:p>
            <a:pPr algn="r" rtl="1">
              <a:buNone/>
            </a:pPr>
            <a:r>
              <a:rPr lang="ar-IQ" b="1" dirty="0" smtClean="0"/>
              <a:t>ت- </a:t>
            </a:r>
            <a:r>
              <a:rPr lang="ar-SA" b="1" dirty="0" smtClean="0"/>
              <a:t> يعمل مدير إدارة المعرفة الرئيس دوراً قيادياً في برنامج إدارة المعرفة اذ يقوم ببناء علاقات عمل جيدة مع الادارة العليا ومع العاملين في الأقسام الأخرى وهذا الدور يسمح له بالمشاركة في بناء الاستراتيجية منذ البداية.</a:t>
            </a:r>
            <a:endParaRPr lang="en-US" b="1" dirty="0" smtClean="0"/>
          </a:p>
          <a:p>
            <a:pPr algn="r" rtl="1">
              <a:buNone/>
            </a:pPr>
            <a:r>
              <a:rPr lang="ar-IQ" b="1" dirty="0" smtClean="0"/>
              <a:t>ث- </a:t>
            </a:r>
            <a:r>
              <a:rPr lang="ar-SA" b="1" dirty="0" smtClean="0"/>
              <a:t> تعد عقول الأفراد المبدعون أهم مصادر المعرفة اذ تخلق الأفكار اللامعة.</a:t>
            </a:r>
            <a:endParaRPr lang="en-US" b="1" dirty="0" smtClean="0"/>
          </a:p>
          <a:p>
            <a:pPr lvl="0" algn="r" rtl="1">
              <a:buNone/>
            </a:pPr>
            <a:r>
              <a:rPr lang="ar-IQ" b="1" dirty="0" smtClean="0"/>
              <a:t>ج- </a:t>
            </a:r>
            <a:r>
              <a:rPr lang="ar-SA" b="1" dirty="0" smtClean="0"/>
              <a:t>تعد الخبرات والمهارات المتميزة المكتسبة بالتعلم، سمات يختص بها المورد البشري دون الموارد الأخرى.</a:t>
            </a:r>
            <a:endParaRPr lang="en-US" b="1" dirty="0" smtClean="0"/>
          </a:p>
          <a:p>
            <a:pPr algn="r" rtl="1">
              <a:buNone/>
            </a:pPr>
            <a:endParaRPr lang="ar-IQ" b="1"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92500" lnSpcReduction="20000"/>
          </a:bodyPr>
          <a:lstStyle/>
          <a:p>
            <a:pPr algn="just" rtl="1">
              <a:buNone/>
            </a:pPr>
            <a:r>
              <a:rPr lang="ar-SA" sz="3800" b="1" dirty="0" smtClean="0">
                <a:solidFill>
                  <a:srgbClr val="FF0000"/>
                </a:solidFill>
              </a:rPr>
              <a:t>ثالثا": التكنولوجيا</a:t>
            </a:r>
            <a:r>
              <a:rPr lang="ar-SA" b="1" dirty="0" smtClean="0"/>
              <a:t>: تلعب التكنولوجيا دوراً مهماً في إدارة المعرفة سواء في توليد المعرفة واكتسابها أو نشرها أو الاحتفاظ بها. وبالتنسيق مع المصادر الأخرى للمعرفة ، فمثلاً تؤدي التكنولوجيا دوراً كبيراً بالتنسيق مع الموارد البشرية</a:t>
            </a:r>
            <a:endParaRPr lang="en-US" b="1" dirty="0" smtClean="0"/>
          </a:p>
          <a:p>
            <a:pPr algn="just" rtl="1">
              <a:buNone/>
            </a:pPr>
            <a:r>
              <a:rPr lang="ar-IQ" b="1" dirty="0" smtClean="0">
                <a:solidFill>
                  <a:srgbClr val="7030A0"/>
                </a:solidFill>
              </a:rPr>
              <a:t>1-</a:t>
            </a:r>
            <a:r>
              <a:rPr lang="ar-SA" b="1" dirty="0" smtClean="0">
                <a:solidFill>
                  <a:srgbClr val="7030A0"/>
                </a:solidFill>
              </a:rPr>
              <a:t> - التطبيقات التكنولوجية في مجال الحاسوب </a:t>
            </a:r>
            <a:r>
              <a:rPr lang="ar-SA" b="1" dirty="0" smtClean="0"/>
              <a:t>تبرز في ثلاث تطبيقات هي:-</a:t>
            </a:r>
            <a:endParaRPr lang="en-US" b="1" dirty="0" smtClean="0"/>
          </a:p>
          <a:p>
            <a:pPr algn="just" rtl="1">
              <a:buNone/>
            </a:pPr>
            <a:r>
              <a:rPr lang="ar-IQ" b="1" dirty="0" smtClean="0"/>
              <a:t>     </a:t>
            </a:r>
            <a:r>
              <a:rPr lang="ar-SA" b="1" dirty="0" smtClean="0">
                <a:solidFill>
                  <a:schemeClr val="accent6">
                    <a:lumMod val="50000"/>
                  </a:schemeClr>
                </a:solidFill>
              </a:rPr>
              <a:t>أ-</a:t>
            </a:r>
            <a:r>
              <a:rPr lang="ar-IQ" b="1" dirty="0" smtClean="0">
                <a:solidFill>
                  <a:schemeClr val="accent6">
                    <a:lumMod val="50000"/>
                  </a:schemeClr>
                </a:solidFill>
              </a:rPr>
              <a:t> </a:t>
            </a:r>
            <a:r>
              <a:rPr lang="ar-SA" b="1" dirty="0" smtClean="0">
                <a:solidFill>
                  <a:schemeClr val="accent6">
                    <a:lumMod val="50000"/>
                  </a:schemeClr>
                </a:solidFill>
              </a:rPr>
              <a:t>معالجة الوثائق </a:t>
            </a:r>
            <a:r>
              <a:rPr lang="ar-SA" b="1" dirty="0" smtClean="0"/>
              <a:t>: ففي معالجة الوثائق فان التطبيقات التكنولوجية</a:t>
            </a:r>
            <a:endParaRPr lang="ar-IQ" b="1" dirty="0" smtClean="0"/>
          </a:p>
          <a:p>
            <a:pPr algn="just" rtl="1">
              <a:buNone/>
            </a:pPr>
            <a:r>
              <a:rPr lang="ar-IQ" b="1" dirty="0" smtClean="0"/>
              <a:t>         </a:t>
            </a:r>
            <a:r>
              <a:rPr lang="ar-SA" b="1" dirty="0" smtClean="0"/>
              <a:t> </a:t>
            </a:r>
            <a:r>
              <a:rPr lang="ar-IQ" b="1" dirty="0" smtClean="0"/>
              <a:t>  </a:t>
            </a:r>
            <a:r>
              <a:rPr lang="ar-SA" b="1" dirty="0" smtClean="0"/>
              <a:t>تساعد</a:t>
            </a:r>
            <a:r>
              <a:rPr lang="ar-IQ" b="1" dirty="0" smtClean="0"/>
              <a:t> </a:t>
            </a:r>
            <a:r>
              <a:rPr lang="ar-SA" b="1" dirty="0" smtClean="0"/>
              <a:t>في انجاز الوظائف الكتابية و في تنميط عمليات </a:t>
            </a:r>
            <a:endParaRPr lang="ar-IQ" b="1" dirty="0" smtClean="0"/>
          </a:p>
          <a:p>
            <a:pPr algn="just" rtl="1">
              <a:buNone/>
            </a:pPr>
            <a:r>
              <a:rPr lang="ar-IQ" b="1" dirty="0" smtClean="0"/>
              <a:t>           </a:t>
            </a:r>
            <a:r>
              <a:rPr lang="ar-SA" b="1" dirty="0" smtClean="0"/>
              <a:t>الادخال واعداد</a:t>
            </a:r>
            <a:r>
              <a:rPr lang="ar-IQ" b="1" dirty="0" smtClean="0"/>
              <a:t> </a:t>
            </a:r>
            <a:r>
              <a:rPr lang="ar-SA" b="1" dirty="0" smtClean="0"/>
              <a:t>الوثائق وزيادة سرعة ودقة ومعالجة هذه </a:t>
            </a:r>
            <a:endParaRPr lang="ar-IQ" b="1" dirty="0" smtClean="0"/>
          </a:p>
          <a:p>
            <a:pPr algn="just" rtl="1">
              <a:buNone/>
            </a:pPr>
            <a:r>
              <a:rPr lang="ar-IQ" b="1" dirty="0" smtClean="0"/>
              <a:t>          </a:t>
            </a:r>
            <a:r>
              <a:rPr lang="ar-SA" b="1" dirty="0" smtClean="0"/>
              <a:t>الوثائق وسهولة تداولها.</a:t>
            </a:r>
            <a:endParaRPr lang="en-US" b="1" dirty="0" smtClean="0"/>
          </a:p>
          <a:p>
            <a:pPr algn="just" rtl="1">
              <a:buNone/>
            </a:pPr>
            <a:r>
              <a:rPr lang="ar-IQ" b="1" dirty="0" smtClean="0"/>
              <a:t>  </a:t>
            </a:r>
            <a:r>
              <a:rPr lang="ar-SA" b="1" dirty="0" smtClean="0"/>
              <a:t>  </a:t>
            </a:r>
            <a:r>
              <a:rPr lang="ar-SA" b="1" dirty="0" smtClean="0">
                <a:solidFill>
                  <a:schemeClr val="accent6">
                    <a:lumMod val="50000"/>
                  </a:schemeClr>
                </a:solidFill>
              </a:rPr>
              <a:t>ب - أنظمة دعم القرار </a:t>
            </a:r>
            <a:r>
              <a:rPr lang="ar-SA" b="1" dirty="0" smtClean="0"/>
              <a:t>. أما بالنسبة لأنظمة دعم القرار فان تطبيقها</a:t>
            </a:r>
            <a:endParaRPr lang="en-US" b="1" dirty="0" smtClean="0"/>
          </a:p>
          <a:p>
            <a:pPr algn="just" rtl="1">
              <a:buNone/>
            </a:pPr>
            <a:r>
              <a:rPr lang="ar-SA" b="1" dirty="0" smtClean="0"/>
              <a:t>           تدعم عملية الابداعات . تسهم بتقليص مدة عملية الابداع </a:t>
            </a:r>
            <a:endParaRPr lang="en-US" b="1" dirty="0" smtClean="0"/>
          </a:p>
          <a:p>
            <a:pPr algn="just" rtl="1">
              <a:buNone/>
            </a:pPr>
            <a:r>
              <a:rPr lang="ar-SA" b="1" dirty="0" smtClean="0"/>
              <a:t>           تقديم الاختيارات السريعة والتقارير والوثائق للابداعات </a:t>
            </a:r>
            <a:endParaRPr lang="ar-IQ" b="1" dirty="0" smtClean="0"/>
          </a:p>
          <a:p>
            <a:pPr algn="just" rtl="1">
              <a:buNone/>
            </a:pPr>
            <a:r>
              <a:rPr lang="ar-IQ" b="1" dirty="0" smtClean="0"/>
              <a:t>          </a:t>
            </a:r>
            <a:r>
              <a:rPr lang="ar-SA" b="1" dirty="0" smtClean="0"/>
              <a:t>الجديدة. </a:t>
            </a:r>
            <a:endParaRPr lang="en-US" b="1" dirty="0" smtClean="0"/>
          </a:p>
          <a:p>
            <a:pPr algn="r">
              <a:buNone/>
            </a:pPr>
            <a:endParaRPr lang="ar-IQ"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fontScale="92500" lnSpcReduction="10000"/>
          </a:bodyPr>
          <a:lstStyle/>
          <a:p>
            <a:pPr algn="just" rtl="1">
              <a:buNone/>
            </a:pPr>
            <a:r>
              <a:rPr lang="ar-SA" b="1" dirty="0" smtClean="0"/>
              <a:t>ت- الأنظمة الخبيرة وبالنسبة للأنظمة الخبيرة فان</a:t>
            </a:r>
            <a:r>
              <a:rPr lang="en-US" b="1" dirty="0" smtClean="0"/>
              <a:t> </a:t>
            </a:r>
            <a:r>
              <a:rPr lang="ar-SA" b="1" dirty="0" smtClean="0"/>
              <a:t>التكنولوجيا توفر ثلاثة عناصر مهمة وهي :-</a:t>
            </a:r>
            <a:r>
              <a:rPr lang="en-US" b="1" dirty="0" smtClean="0"/>
              <a:t>                                     </a:t>
            </a:r>
          </a:p>
          <a:p>
            <a:pPr algn="just" rtl="1">
              <a:buNone/>
            </a:pPr>
            <a:r>
              <a:rPr lang="ar-IQ" b="1" dirty="0" smtClean="0"/>
              <a:t>    </a:t>
            </a:r>
            <a:r>
              <a:rPr lang="ar-SA" b="1" dirty="0" smtClean="0">
                <a:solidFill>
                  <a:schemeClr val="accent6">
                    <a:lumMod val="50000"/>
                  </a:schemeClr>
                </a:solidFill>
              </a:rPr>
              <a:t>(اولا") </a:t>
            </a:r>
            <a:r>
              <a:rPr lang="ar-SA" b="1" dirty="0" smtClean="0"/>
              <a:t>قاعدة معرفية تحوي على معرفة حول موضوع معين.</a:t>
            </a:r>
            <a:endParaRPr lang="ar-IQ" b="1" dirty="0" smtClean="0"/>
          </a:p>
          <a:p>
            <a:pPr algn="just" rtl="1">
              <a:buNone/>
            </a:pPr>
            <a:r>
              <a:rPr lang="ar-IQ" b="1" dirty="0" smtClean="0"/>
              <a:t>    </a:t>
            </a:r>
            <a:r>
              <a:rPr lang="ar-SA" b="1" dirty="0" smtClean="0">
                <a:solidFill>
                  <a:schemeClr val="accent6">
                    <a:lumMod val="50000"/>
                  </a:schemeClr>
                </a:solidFill>
              </a:rPr>
              <a:t>(ثانيا") </a:t>
            </a:r>
            <a:r>
              <a:rPr lang="ar-SA" b="1" dirty="0" smtClean="0"/>
              <a:t>توفر القدرة على اتخاذ القرار .</a:t>
            </a:r>
            <a:endParaRPr lang="en-US" b="1" dirty="0" smtClean="0"/>
          </a:p>
          <a:p>
            <a:pPr algn="just" rtl="1">
              <a:buNone/>
            </a:pPr>
            <a:r>
              <a:rPr lang="ar-IQ" b="1" dirty="0" smtClean="0"/>
              <a:t>    </a:t>
            </a:r>
            <a:r>
              <a:rPr lang="ar-SA" b="1" dirty="0" smtClean="0">
                <a:solidFill>
                  <a:schemeClr val="accent6">
                    <a:lumMod val="50000"/>
                  </a:schemeClr>
                </a:solidFill>
              </a:rPr>
              <a:t>(ثالثا") </a:t>
            </a:r>
            <a:r>
              <a:rPr lang="ar-SA" b="1" dirty="0" smtClean="0"/>
              <a:t>القدرة على التمييز بين أنواع المعرفة سهولة الوصول </a:t>
            </a:r>
            <a:r>
              <a:rPr lang="ar-IQ" b="1" dirty="0" smtClean="0"/>
              <a:t> </a:t>
            </a:r>
            <a:r>
              <a:rPr lang="ar-SA" b="1" dirty="0" smtClean="0"/>
              <a:t>إليها </a:t>
            </a:r>
            <a:r>
              <a:rPr lang="ar-IQ" b="1" dirty="0" smtClean="0"/>
              <a:t>.</a:t>
            </a:r>
          </a:p>
          <a:p>
            <a:pPr algn="just" rtl="1">
              <a:buNone/>
            </a:pPr>
            <a:r>
              <a:rPr lang="ar-IQ" b="1" dirty="0" smtClean="0"/>
              <a:t>    </a:t>
            </a:r>
            <a:r>
              <a:rPr lang="ar-SA" b="1" dirty="0" smtClean="0"/>
              <a:t>ان كثافة الاستثمار في التكنولوجيا تتوقف على نوع</a:t>
            </a:r>
            <a:r>
              <a:rPr lang="ar-IQ" b="1" dirty="0" smtClean="0"/>
              <a:t> </a:t>
            </a:r>
            <a:r>
              <a:rPr lang="ar-SA" b="1" dirty="0" smtClean="0"/>
              <a:t>المعرفة :</a:t>
            </a:r>
            <a:endParaRPr lang="en-US" b="1" dirty="0" smtClean="0"/>
          </a:p>
          <a:p>
            <a:pPr algn="just" rtl="1">
              <a:buNone/>
            </a:pPr>
            <a:r>
              <a:rPr lang="ar-IQ" b="1" dirty="0" smtClean="0"/>
              <a:t>   </a:t>
            </a:r>
            <a:r>
              <a:rPr lang="ar-SA" b="1" dirty="0" smtClean="0">
                <a:solidFill>
                  <a:srgbClr val="C00000"/>
                </a:solidFill>
              </a:rPr>
              <a:t> *- المعرفة الضمنية </a:t>
            </a:r>
            <a:r>
              <a:rPr lang="ar-SA" b="1" dirty="0" smtClean="0"/>
              <a:t>: تحتاج إلى استثمار معتدل في</a:t>
            </a:r>
            <a:r>
              <a:rPr lang="ar-IQ" b="1" dirty="0" smtClean="0"/>
              <a:t> </a:t>
            </a:r>
            <a:r>
              <a:rPr lang="ar-SA" b="1" dirty="0" smtClean="0"/>
              <a:t>التكنولوجيا </a:t>
            </a:r>
            <a:r>
              <a:rPr lang="ar-IQ" b="1" dirty="0" smtClean="0"/>
              <a:t>     </a:t>
            </a:r>
            <a:r>
              <a:rPr lang="ar-SA" b="1" dirty="0" smtClean="0"/>
              <a:t>المعلوماتية بهدف تسهيل المحادثة والحوار وتبادل المعرفة.</a:t>
            </a:r>
            <a:endParaRPr lang="en-US" b="1" dirty="0" smtClean="0"/>
          </a:p>
          <a:p>
            <a:pPr algn="just" rtl="1">
              <a:buNone/>
            </a:pPr>
            <a:r>
              <a:rPr lang="ar-IQ" b="1" dirty="0" smtClean="0"/>
              <a:t>    </a:t>
            </a:r>
            <a:r>
              <a:rPr lang="ar-SA" b="1" dirty="0" smtClean="0">
                <a:solidFill>
                  <a:srgbClr val="C00000"/>
                </a:solidFill>
              </a:rPr>
              <a:t>* - المعرفة الظاهرة </a:t>
            </a:r>
            <a:r>
              <a:rPr lang="ar-SA" b="1" dirty="0" smtClean="0"/>
              <a:t>: فاننا نحتاج إلى الاستثمار بكثافة في تكنولوجيا</a:t>
            </a:r>
            <a:r>
              <a:rPr lang="ar-IQ" b="1" dirty="0" smtClean="0"/>
              <a:t> </a:t>
            </a:r>
            <a:r>
              <a:rPr lang="ar-SA" b="1" dirty="0" smtClean="0"/>
              <a:t>لمعلومات بهدف اتصال الأشخاص مع المعرفة المرمزة والتي يمكن استخدامها من خلال التنقيب عن المعرفة ف</a:t>
            </a:r>
            <a:r>
              <a:rPr lang="ar-IQ" b="1" dirty="0" smtClean="0"/>
              <a:t>ي</a:t>
            </a:r>
            <a:r>
              <a:rPr lang="ar-SA" b="1" dirty="0" smtClean="0"/>
              <a:t> الوثائق والمكتبات الالكترونية ، ورغم أدوار التكنولوجيا في إدارة المعرفة يجب أن ندرك ان إدارة المعرفة هي ليست تقنية فقط.</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1224</Words>
  <Application>Microsoft Office PowerPoint</Application>
  <PresentationFormat>On-screen Show (4:3)</PresentationFormat>
  <Paragraphs>55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العناصر الأساسية لادارة المعرفة ا.د.صلاح الدين عواد الكبيسي/ جامعة بغداد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العناصر الأساسية لادارة المعرفة </dc:title>
  <dc:creator>Alrawasi</dc:creator>
  <cp:lastModifiedBy>Alrawasi</cp:lastModifiedBy>
  <cp:revision>13</cp:revision>
  <dcterms:created xsi:type="dcterms:W3CDTF">2006-08-16T00:00:00Z</dcterms:created>
  <dcterms:modified xsi:type="dcterms:W3CDTF">2023-10-29T16:29:49Z</dcterms:modified>
</cp:coreProperties>
</file>