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24" autoAdjust="0"/>
  </p:normalViewPr>
  <p:slideViewPr>
    <p:cSldViewPr>
      <p:cViewPr varScale="1">
        <p:scale>
          <a:sx n="77" d="100"/>
          <a:sy n="77" d="100"/>
        </p:scale>
        <p:origin x="-109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45D65B4-2D1A-4749-96B9-96DB2C29FBBA}" type="datetimeFigureOut">
              <a:rPr lang="ar-IQ" smtClean="0"/>
              <a:pPr/>
              <a:t>15/04/1445</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3F077FF-DD66-4ADA-9C73-026CAD441105}"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43F077FF-DD66-4ADA-9C73-026CAD441105}" type="slidenum">
              <a:rPr lang="ar-IQ" smtClean="0"/>
              <a:pPr/>
              <a:t>1</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219199"/>
          </a:xfrm>
        </p:spPr>
        <p:txBody>
          <a:bodyPr>
            <a:normAutofit fontScale="90000"/>
          </a:bodyPr>
          <a:lstStyle/>
          <a:p>
            <a:r>
              <a:rPr lang="en-US" dirty="0" smtClean="0"/>
              <a:t>              </a:t>
            </a:r>
            <a:r>
              <a:rPr lang="ar-IQ" dirty="0" smtClean="0"/>
              <a:t>  </a:t>
            </a:r>
            <a:br>
              <a:rPr lang="ar-IQ" dirty="0" smtClean="0"/>
            </a:br>
            <a:r>
              <a:rPr lang="ar-IQ" sz="3100" b="1" dirty="0" smtClean="0"/>
              <a:t> </a:t>
            </a:r>
            <a:r>
              <a:rPr lang="ar-IQ" b="1" dirty="0" smtClean="0"/>
              <a:t>نشاة وتطور المعرفة تاريخيا</a:t>
            </a:r>
            <a:br>
              <a:rPr lang="ar-IQ" b="1" dirty="0" smtClean="0"/>
            </a:br>
            <a:r>
              <a:rPr lang="ar-IQ" sz="3100" b="1" dirty="0" smtClean="0"/>
              <a:t>ا.د.صلاح الدين عواد الكبيسي / جامعة بغداد</a:t>
            </a:r>
            <a:br>
              <a:rPr lang="ar-IQ" sz="3100" b="1" dirty="0" smtClean="0"/>
            </a:br>
            <a:endParaRPr lang="ar-IQ" dirty="0"/>
          </a:p>
        </p:txBody>
      </p:sp>
      <p:sp>
        <p:nvSpPr>
          <p:cNvPr id="3" name="Subtitle 2"/>
          <p:cNvSpPr>
            <a:spLocks noGrp="1"/>
          </p:cNvSpPr>
          <p:nvPr>
            <p:ph type="subTitle" idx="1"/>
          </p:nvPr>
        </p:nvSpPr>
        <p:spPr>
          <a:xfrm>
            <a:off x="304800" y="1752600"/>
            <a:ext cx="8382000" cy="4876800"/>
          </a:xfrm>
        </p:spPr>
        <p:txBody>
          <a:bodyPr>
            <a:normAutofit lnSpcReduction="10000"/>
          </a:bodyPr>
          <a:lstStyle/>
          <a:p>
            <a:pPr algn="r"/>
            <a:r>
              <a:rPr lang="ar-IQ" b="1" dirty="0" smtClean="0">
                <a:solidFill>
                  <a:schemeClr val="tx1"/>
                </a:solidFill>
              </a:rPr>
              <a:t>تعود بدايات المعرفة الى بداية خلق الانسان فقد وجد في العراق اعداد كبيرة من الوثائق المكتوبة التي تحتوى المزيد من المعرفة المكتوبة بالنصوص.</a:t>
            </a:r>
          </a:p>
          <a:p>
            <a:pPr algn="r"/>
            <a:r>
              <a:rPr lang="ar-IQ" b="1" dirty="0" smtClean="0">
                <a:solidFill>
                  <a:schemeClr val="tx1"/>
                </a:solidFill>
              </a:rPr>
              <a:t>انتقل مفهوم المعرفة عبر العصور الى مفاهيم مختلفة وكالآتي:</a:t>
            </a:r>
          </a:p>
          <a:p>
            <a:pPr algn="r" rtl="1"/>
            <a:r>
              <a:rPr lang="ar-IQ" b="1" dirty="0" smtClean="0">
                <a:solidFill>
                  <a:schemeClr val="tx1"/>
                </a:solidFill>
              </a:rPr>
              <a:t>1- الطابع الغالب في العصور القديمة عن المعرفة لم تخرج عن كونها خبرات متوارثة مقترنة بالالهام ولم تخضع للتجربة والبرهان. ولم تحاول اي من الحضارات القديمة التأطير للمعرفة المتراكمة عندها بنظريات علمية ، في هذه الفترة عرفت بالمعرفة الاسطورية.وقد عدت الاسطورة صورة من صور الفكر البدائي .</a:t>
            </a:r>
            <a:endParaRPr lang="ar-IQ"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82000" cy="6248400"/>
          </a:xfrm>
        </p:spPr>
        <p:txBody>
          <a:bodyPr/>
          <a:lstStyle/>
          <a:p>
            <a:pPr algn="r" rtl="1">
              <a:buNone/>
            </a:pPr>
            <a:r>
              <a:rPr lang="ar-IQ" dirty="0" smtClean="0"/>
              <a:t>2- </a:t>
            </a:r>
            <a:r>
              <a:rPr lang="ar-IQ" b="1" dirty="0" smtClean="0"/>
              <a:t>اقتربت المعرفة لدى البابلين بالكهانه والسحر والطب والعرافة </a:t>
            </a:r>
            <a:r>
              <a:rPr lang="en-US" b="1" dirty="0" smtClean="0"/>
              <a:t> </a:t>
            </a:r>
            <a:r>
              <a:rPr lang="ar-IQ" b="1" dirty="0" smtClean="0"/>
              <a:t>والفلسفة وسميت </a:t>
            </a:r>
            <a:r>
              <a:rPr lang="ar-IQ" b="1" dirty="0" smtClean="0">
                <a:solidFill>
                  <a:srgbClr val="FF0000"/>
                </a:solidFill>
              </a:rPr>
              <a:t>بالمعرفة</a:t>
            </a:r>
            <a:r>
              <a:rPr lang="ar-IQ" b="1" dirty="0" smtClean="0"/>
              <a:t> </a:t>
            </a:r>
            <a:r>
              <a:rPr lang="ar-IQ" b="1" dirty="0" smtClean="0">
                <a:solidFill>
                  <a:srgbClr val="FF0000"/>
                </a:solidFill>
              </a:rPr>
              <a:t>الفلسفية</a:t>
            </a:r>
            <a:r>
              <a:rPr lang="ar-IQ" b="1" dirty="0" smtClean="0"/>
              <a:t>.والتي انصرفت الى معرفة الاشياء والحوادث والموضوعات ومعرفة كيفية فعل الاشياء. استخدمت المعرفة الفلسفية في بعض الاستخدامات العلمية واستخدمو المعرفة في بناء شواخص عظيمة مثل الجنائن المعلقة لكنها لم تحضى بالتحليل العقلي ولم تؤطر نظريا“ </a:t>
            </a:r>
          </a:p>
          <a:p>
            <a:pPr algn="r">
              <a:buNone/>
            </a:pPr>
            <a:r>
              <a:rPr lang="ar-IQ" b="1" dirty="0" smtClean="0"/>
              <a:t>3- اطرت المعرفة لدى اليونان نظريا وهذا ماميزهم عن البابليين والفراعنة وامتازت بالقدرات التحليلية وأطلقو على ماكان يدعى فلسفة في الحضارات القديمة ( معرفة ) او (حبا“ للحكمة) وتمكنوا </a:t>
            </a:r>
            <a:r>
              <a:rPr lang="ar-IQ" dirty="0" smtClean="0"/>
              <a:t>من تدوينها لذا سميت </a:t>
            </a:r>
            <a:r>
              <a:rPr lang="ar-IQ" dirty="0" smtClean="0">
                <a:solidFill>
                  <a:srgbClr val="FF0000"/>
                </a:solidFill>
              </a:rPr>
              <a:t>بالمعرفة </a:t>
            </a:r>
            <a:r>
              <a:rPr lang="ar-IQ" b="1" dirty="0" smtClean="0">
                <a:solidFill>
                  <a:srgbClr val="FF0000"/>
                </a:solidFill>
              </a:rPr>
              <a:t>النظرية</a:t>
            </a:r>
            <a:r>
              <a:rPr lang="ar-IQ" dirty="0" smtClean="0">
                <a:solidFill>
                  <a:srgbClr val="FF0000"/>
                </a:solidFill>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algn="r" rtl="1">
              <a:buNone/>
            </a:pPr>
            <a:r>
              <a:rPr lang="ar-IQ" b="1" dirty="0" smtClean="0"/>
              <a:t>4- رجحت كفة العالم الاسلامي وبرع العرب بنقل المعرفة مع اخضاعها للتجربة والبرهان وليس فقط على ترجمة معرفة اليونان ونتيجة لحث الاسلام على طلب العلم قام العلماء العرب المسلمون بترجمة المعرفة عن اليونان وأسهموا بتوليد معرفة جديدة عندما فهموا العلم على أنه معرفة نظرية تستهدف أغراضا“ علمية تطبيقية وفي تاريخ الاندلس وبغداد الكثير من المساهمات في مجال نقل المعرفة الى الشعوب الاخرى.</a:t>
            </a:r>
          </a:p>
          <a:p>
            <a:pPr algn="r" rtl="1">
              <a:buNone/>
            </a:pPr>
            <a:endParaRPr lang="ar-IQ"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buNone/>
            </a:pPr>
            <a:r>
              <a:rPr lang="ar-IQ" b="1" dirty="0" smtClean="0"/>
              <a:t>5- انتقل مركز الريادة في توليد المعرفة في عصر النهضة الى الغرب وظهر على ايديهم ما سمي </a:t>
            </a:r>
            <a:r>
              <a:rPr lang="ar-IQ" b="1" dirty="0" smtClean="0">
                <a:solidFill>
                  <a:srgbClr val="FF0000"/>
                </a:solidFill>
              </a:rPr>
              <a:t>بالمعرفة العلمية </a:t>
            </a:r>
            <a:r>
              <a:rPr lang="ar-IQ" b="1" dirty="0" smtClean="0"/>
              <a:t>والتي تستخدم اساليب فكرية وعقلية جديدة تختلف عن اساليب الفاسفة النظرية انعكست بالمزيد من الاختراعات والتطور التكنولوجي.</a:t>
            </a:r>
          </a:p>
          <a:p>
            <a:pPr algn="r" rtl="1">
              <a:buNone/>
            </a:pPr>
            <a:r>
              <a:rPr lang="ar-IQ" b="1" dirty="0" smtClean="0"/>
              <a:t>                انتهى ...................تحياتي</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277</Words>
  <Application>Microsoft Office PowerPoint</Application>
  <PresentationFormat>On-screen Show (4:3)</PresentationFormat>
  <Paragraphs>10</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                  نشاة وتطور المعرفة تاريخيا ا.د.صلاح الدين عواد الكبيسي / جامعة بغداد </vt:lpstr>
      <vt:lpstr>Slide 2</vt:lpstr>
      <vt:lpstr>Slide 3</vt:lpstr>
      <vt:lpstr>Slide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نشاة وتطور المعرفة تاريخيا</dc:title>
  <dc:creator>Alrawasi</dc:creator>
  <cp:lastModifiedBy>Alrawasi</cp:lastModifiedBy>
  <cp:revision>14</cp:revision>
  <dcterms:created xsi:type="dcterms:W3CDTF">2006-08-16T00:00:00Z</dcterms:created>
  <dcterms:modified xsi:type="dcterms:W3CDTF">2023-10-29T16:44:38Z</dcterms:modified>
</cp:coreProperties>
</file>