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95399"/>
          </a:xfrm>
        </p:spPr>
        <p:txBody>
          <a:bodyPr>
            <a:normAutofit fontScale="90000"/>
          </a:bodyPr>
          <a:lstStyle/>
          <a:p>
            <a:r>
              <a:rPr lang="ar-IQ" sz="2800" b="1" dirty="0" smtClean="0"/>
              <a:t> </a:t>
            </a:r>
            <a:br>
              <a:rPr lang="ar-IQ" sz="2800" b="1" dirty="0" smtClean="0"/>
            </a:br>
            <a:r>
              <a:rPr lang="ar-IQ" sz="2800" b="1" dirty="0" smtClean="0"/>
              <a:t/>
            </a:r>
            <a:br>
              <a:rPr lang="ar-IQ" sz="2800" b="1" dirty="0" smtClean="0"/>
            </a:br>
            <a:r>
              <a:rPr lang="ar-IQ" b="1" dirty="0" smtClean="0"/>
              <a:t>عمليات </a:t>
            </a:r>
            <a:r>
              <a:rPr lang="ar-IQ" b="1" dirty="0" smtClean="0"/>
              <a:t>ادارة المعرفة </a:t>
            </a:r>
            <a:r>
              <a:rPr lang="ar-IQ" sz="2800" b="1" dirty="0" smtClean="0"/>
              <a:t/>
            </a:r>
            <a:br>
              <a:rPr lang="ar-IQ" sz="2800" b="1" dirty="0" smtClean="0"/>
            </a:br>
            <a:r>
              <a:rPr lang="ar-IQ" sz="2800" b="1" dirty="0" smtClean="0"/>
              <a:t>أ.د.صلاح الدين عواد الكبيسي /جامعة بغداد</a:t>
            </a:r>
            <a:br>
              <a:rPr lang="ar-IQ" sz="2800" b="1" dirty="0" smtClean="0"/>
            </a:br>
            <a:endParaRPr lang="ar-IQ" b="1" dirty="0"/>
          </a:p>
        </p:txBody>
      </p:sp>
      <p:sp>
        <p:nvSpPr>
          <p:cNvPr id="3" name="Subtitle 2"/>
          <p:cNvSpPr>
            <a:spLocks noGrp="1"/>
          </p:cNvSpPr>
          <p:nvPr>
            <p:ph type="subTitle" idx="1"/>
          </p:nvPr>
        </p:nvSpPr>
        <p:spPr>
          <a:xfrm>
            <a:off x="381000" y="1905000"/>
            <a:ext cx="8382000" cy="4648200"/>
          </a:xfrm>
        </p:spPr>
        <p:txBody>
          <a:bodyPr>
            <a:normAutofit fontScale="85000" lnSpcReduction="20000"/>
          </a:bodyPr>
          <a:lstStyle/>
          <a:p>
            <a:pPr algn="r" rtl="1"/>
            <a:r>
              <a:rPr lang="ar-SA" b="1" dirty="0" smtClean="0">
                <a:solidFill>
                  <a:srgbClr val="FF0000"/>
                </a:solidFill>
              </a:rPr>
              <a:t>أولاً: تشخيص المعرفة </a:t>
            </a:r>
            <a:r>
              <a:rPr lang="ar-SA" b="1" dirty="0" smtClean="0"/>
              <a:t>:</a:t>
            </a:r>
            <a:endParaRPr lang="en-US" b="1" dirty="0" smtClean="0"/>
          </a:p>
          <a:p>
            <a:pPr algn="just" rtl="1"/>
            <a:r>
              <a:rPr lang="ar-SA" b="1" dirty="0" smtClean="0"/>
              <a:t>       </a:t>
            </a:r>
            <a:r>
              <a:rPr lang="ar-SA" b="1" dirty="0" smtClean="0">
                <a:solidFill>
                  <a:schemeClr val="tx1"/>
                </a:solidFill>
              </a:rPr>
              <a:t>يُعد تشخيص المعرفة من الأمور المهمة في أي برنامج لإدارة المعرفة ، وعلى ضوء هذا التشخيص يتم وضع سياسات وبرامج العمليات الأخرى لان من نتائج عملية التشخيص معرفة ما نوع المعرفة المتوافرة ومن خلال مقارنتها بما هو مطلوب يمكن تحديد الفجوة. </a:t>
            </a:r>
            <a:endParaRPr lang="en-US" b="1" dirty="0" smtClean="0">
              <a:solidFill>
                <a:schemeClr val="tx1"/>
              </a:solidFill>
            </a:endParaRPr>
          </a:p>
          <a:p>
            <a:pPr algn="just" rtl="1"/>
            <a:r>
              <a:rPr lang="ar-SA" b="1" dirty="0" smtClean="0">
                <a:solidFill>
                  <a:schemeClr val="tx1"/>
                </a:solidFill>
              </a:rPr>
              <a:t>     الهدف منها هو اكتشاف معرفة المنظمة، وتحديد الاشخاص الحاملين لها، ومواقعهم كذلك تحدد مكان هذه المعرفة في القواعد. </a:t>
            </a:r>
            <a:endParaRPr lang="en-US" b="1" dirty="0" smtClean="0">
              <a:solidFill>
                <a:schemeClr val="tx1"/>
              </a:solidFill>
            </a:endParaRPr>
          </a:p>
          <a:p>
            <a:pPr algn="just" rtl="1"/>
            <a:r>
              <a:rPr lang="ar-SA" b="1" dirty="0" smtClean="0">
                <a:solidFill>
                  <a:schemeClr val="tx1"/>
                </a:solidFill>
              </a:rPr>
              <a:t>   منظمة (</a:t>
            </a:r>
            <a:r>
              <a:rPr lang="en-US" b="1" dirty="0" smtClean="0">
                <a:solidFill>
                  <a:schemeClr val="tx1"/>
                </a:solidFill>
              </a:rPr>
              <a:t>AMS</a:t>
            </a:r>
            <a:r>
              <a:rPr lang="ar-SA" b="1" dirty="0" smtClean="0">
                <a:solidFill>
                  <a:schemeClr val="tx1"/>
                </a:solidFill>
              </a:rPr>
              <a:t>) الأمريكية عندما بدأت بتطبيق برامج إدارة المعرفة واجهت تحديين رئيسين :</a:t>
            </a:r>
            <a:endParaRPr lang="en-US" b="1" dirty="0" smtClean="0">
              <a:solidFill>
                <a:schemeClr val="tx1"/>
              </a:solidFill>
            </a:endParaRPr>
          </a:p>
          <a:p>
            <a:pPr lvl="0" algn="just" rtl="1"/>
            <a:r>
              <a:rPr lang="ar-SA" b="1" dirty="0" smtClean="0">
                <a:solidFill>
                  <a:schemeClr val="tx1"/>
                </a:solidFill>
              </a:rPr>
              <a:t>الأول يتمثل في كيفية تشخيص المعرفة الداخلية لها.</a:t>
            </a:r>
            <a:endParaRPr lang="en-US" b="1" dirty="0" smtClean="0">
              <a:solidFill>
                <a:schemeClr val="tx1"/>
              </a:solidFill>
            </a:endParaRPr>
          </a:p>
          <a:p>
            <a:pPr lvl="0" algn="just" rtl="1"/>
            <a:r>
              <a:rPr lang="en-US" b="1" dirty="0" smtClean="0">
                <a:solidFill>
                  <a:schemeClr val="tx1"/>
                </a:solidFill>
              </a:rPr>
              <a:t> </a:t>
            </a:r>
            <a:r>
              <a:rPr lang="ar-SA" b="1" dirty="0" smtClean="0">
                <a:solidFill>
                  <a:schemeClr val="tx1"/>
                </a:solidFill>
              </a:rPr>
              <a:t>الثاني هو في كيفية اسر هذه المعرفة.</a:t>
            </a:r>
            <a:endParaRPr lang="en-US" b="1" dirty="0" smtClean="0">
              <a:solidFill>
                <a:schemeClr val="tx1"/>
              </a:solidFill>
            </a:endParaRPr>
          </a:p>
          <a:p>
            <a:pPr algn="r" rtl="1"/>
            <a:r>
              <a:rPr lang="en-US" b="1" dirty="0" smtClean="0"/>
              <a:t> </a:t>
            </a:r>
            <a:r>
              <a:rPr lang="ar-SA" b="1" dirty="0" smtClean="0"/>
              <a:t>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70000" lnSpcReduction="20000"/>
          </a:bodyPr>
          <a:lstStyle/>
          <a:p>
            <a:pPr algn="r" rtl="1">
              <a:buNone/>
            </a:pPr>
            <a:r>
              <a:rPr lang="ar-SA" b="1" dirty="0" smtClean="0">
                <a:solidFill>
                  <a:srgbClr val="FF0000"/>
                </a:solidFill>
              </a:rPr>
              <a:t> طرائق </a:t>
            </a:r>
            <a:r>
              <a:rPr lang="ar-IQ" b="1" dirty="0" smtClean="0">
                <a:solidFill>
                  <a:srgbClr val="FF0000"/>
                </a:solidFill>
              </a:rPr>
              <a:t>ت</a:t>
            </a:r>
            <a:r>
              <a:rPr lang="ar-SA" b="1" dirty="0" smtClean="0">
                <a:solidFill>
                  <a:srgbClr val="FF0000"/>
                </a:solidFill>
              </a:rPr>
              <a:t>مثيل المعرفة والتي تعد من أوليات عملية التشخيص :-</a:t>
            </a:r>
            <a:endParaRPr lang="ar-IQ" b="1" dirty="0" smtClean="0">
              <a:solidFill>
                <a:srgbClr val="FF0000"/>
              </a:solidFill>
            </a:endParaRPr>
          </a:p>
          <a:p>
            <a:pPr algn="just" rtl="1">
              <a:buNone/>
            </a:pPr>
            <a:r>
              <a:rPr lang="ar-IQ" sz="4000" b="1" dirty="0" smtClean="0">
                <a:solidFill>
                  <a:srgbClr val="002060"/>
                </a:solidFill>
              </a:rPr>
              <a:t>1- </a:t>
            </a:r>
            <a:r>
              <a:rPr lang="ar-SA" sz="4000" b="1" dirty="0" smtClean="0">
                <a:solidFill>
                  <a:srgbClr val="002060"/>
                </a:solidFill>
              </a:rPr>
              <a:t>تمثيل المعرفة في هيئة قواعد </a:t>
            </a:r>
            <a:r>
              <a:rPr lang="ar-SA" sz="4000" b="1" dirty="0" smtClean="0"/>
              <a:t>: تستخدم في تمثيل الخبرات العلمية اذ يقوم مهندسوا المعرفة باستخلاص الخبرة من خلال لقاءات مباشرة مع الخبراء أو من الوثائق الفنية التي يستعين بها هؤلاء الخبراء بعد ذلك تتم صياغة الخبرة في صورة قواعد.</a:t>
            </a:r>
            <a:endParaRPr lang="en-US" sz="4000" b="1" dirty="0" smtClean="0"/>
          </a:p>
          <a:p>
            <a:pPr lvl="0" algn="just" rtl="1">
              <a:buNone/>
            </a:pPr>
            <a:r>
              <a:rPr lang="ar-IQ" sz="4000" b="1" dirty="0" smtClean="0"/>
              <a:t>2</a:t>
            </a:r>
            <a:r>
              <a:rPr lang="ar-IQ" sz="4000" b="1" dirty="0" smtClean="0">
                <a:solidFill>
                  <a:srgbClr val="002060"/>
                </a:solidFill>
              </a:rPr>
              <a:t>-</a:t>
            </a:r>
            <a:r>
              <a:rPr lang="ar-SA" sz="4000" b="1" dirty="0" smtClean="0">
                <a:solidFill>
                  <a:srgbClr val="002060"/>
                </a:solidFill>
              </a:rPr>
              <a:t>تمثيل المعرفة بالشبكات الدلالية </a:t>
            </a:r>
            <a:r>
              <a:rPr lang="ar-SA" sz="4000" b="1" dirty="0" smtClean="0"/>
              <a:t>: تمثل المعرفة بالشبكات الدلالية التي تصفها بطريقة هندسية بعيدة عن السرد ، اذ ان نظم معالجة المعرفة تتعامل مع الموجودات والأحداث مما يحتم تمثيل معرفتنا عن هذه الموجودات أو الأحداث بطريقة هندسية وتعد الشبكات الدلالية احدى الوسائل العملية لتحقيق ذلك.</a:t>
            </a:r>
            <a:endParaRPr lang="ar-IQ" sz="4000" b="1" dirty="0" smtClean="0">
              <a:solidFill>
                <a:srgbClr val="002060"/>
              </a:solidFill>
            </a:endParaRPr>
          </a:p>
          <a:p>
            <a:pPr lvl="0" algn="just" rtl="1">
              <a:buNone/>
            </a:pPr>
            <a:r>
              <a:rPr lang="ar-IQ" sz="4000" b="1" dirty="0" smtClean="0">
                <a:solidFill>
                  <a:srgbClr val="002060"/>
                </a:solidFill>
              </a:rPr>
              <a:t>3-</a:t>
            </a:r>
            <a:r>
              <a:rPr lang="ar-SA" sz="4000" b="1" dirty="0" smtClean="0">
                <a:solidFill>
                  <a:srgbClr val="002060"/>
                </a:solidFill>
              </a:rPr>
              <a:t>تمثيل المعرفة باسلوب الدلالة الرسمية </a:t>
            </a:r>
            <a:r>
              <a:rPr lang="en-US" sz="4000" b="1" dirty="0" smtClean="0"/>
              <a:t>:</a:t>
            </a:r>
            <a:r>
              <a:rPr lang="ar-SA" sz="4000" b="1" dirty="0" smtClean="0"/>
              <a:t>تستخدم عادة في تحويل العبارات اللغوية إلى علاقات منطقية </a:t>
            </a:r>
            <a:r>
              <a:rPr lang="ar-SA" sz="4000" b="1" smtClean="0"/>
              <a:t>من دول </a:t>
            </a:r>
            <a:r>
              <a:rPr lang="ar-SA" sz="4000" b="1" dirty="0" smtClean="0"/>
              <a:t>الاسناد باستخدام أسلوب الدلالة الصورية ، ان تمثيل المعرفة بهذا الأسلوب يسهل عملية الاستنساخ.</a:t>
            </a:r>
            <a:endParaRPr lang="en-US" sz="4000" b="1" dirty="0" smtClean="0"/>
          </a:p>
          <a:p>
            <a:pPr algn="just">
              <a:buNone/>
            </a:pPr>
            <a:r>
              <a:rPr lang="ar-SA" sz="4000" b="1" dirty="0" smtClean="0"/>
              <a:t>  تؤدي النماذج دورا" مهما" في تشخيص المعرفة ، التي تأسرها من قواعدها وتساعد على توصيلها بأشكال متعددة بداً من القصص (النماذج الشفوية) </a:t>
            </a:r>
            <a:r>
              <a:rPr lang="ar-SA" b="1" dirty="0" smtClean="0"/>
              <a:t>والمخططات (نماذج الصور) إلى معالجة الجداول (النماذج الكمية) . </a:t>
            </a:r>
            <a:endParaRPr lang="ar-IQ"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pPr algn="r" rtl="1">
              <a:buNone/>
            </a:pPr>
            <a:endParaRPr lang="ar-IQ" b="1" dirty="0" smtClean="0"/>
          </a:p>
          <a:p>
            <a:pPr algn="r" rtl="1">
              <a:buNone/>
            </a:pPr>
            <a:r>
              <a:rPr lang="ar-SA" b="1" dirty="0" smtClean="0">
                <a:solidFill>
                  <a:srgbClr val="FF0000"/>
                </a:solidFill>
              </a:rPr>
              <a:t>ثانياً: تحديد أهداف المعرفة </a:t>
            </a:r>
            <a:r>
              <a:rPr lang="en-US" b="1" dirty="0" smtClean="0"/>
              <a:t>:  </a:t>
            </a:r>
            <a:r>
              <a:rPr lang="ar-SA" b="1" dirty="0" smtClean="0"/>
              <a:t>تدرك المنظمات لاسيما الصناعية منها ان المعرفة وادارتها ليست هي الهدف ، بل هي وسيلة لتحقيق أهداف المنظمة، وتدرك ايضاً ان لهذه الوسيلة اهدافاً معينة وبدون تحديد تلك الاهداف تصبح مجرد كلفة وعملية مربكة.</a:t>
            </a:r>
            <a:endParaRPr lang="en-US" b="1" dirty="0" smtClean="0"/>
          </a:p>
          <a:p>
            <a:pPr algn="r" rtl="1">
              <a:buNone/>
            </a:pPr>
            <a:r>
              <a:rPr lang="ar-IQ" b="1" dirty="0" smtClean="0"/>
              <a:t>و</a:t>
            </a:r>
            <a:r>
              <a:rPr lang="ar-SA" b="1" dirty="0" smtClean="0"/>
              <a:t>في ضوء اهداف المعرفة المحددة تعتمد الأساليب للعمليات المعرفية الاخرى مثل التوليد والخزن والتوزيع والتطبيق.  </a:t>
            </a:r>
            <a:r>
              <a:rPr lang="ar-IQ" b="1" dirty="0" smtClean="0"/>
              <a:t>و</a:t>
            </a:r>
            <a:r>
              <a:rPr lang="ar-SA" b="1" dirty="0" smtClean="0"/>
              <a:t>ان إدارة المعرفة تبدأ أولاً بتطوير اهداف واضحة للمعرفة ومن اهدافها :- </a:t>
            </a:r>
            <a:endParaRPr lang="en-US" b="1" dirty="0" smtClean="0"/>
          </a:p>
          <a:p>
            <a:pPr lvl="0" algn="r" rtl="1">
              <a:buNone/>
            </a:pPr>
            <a:r>
              <a:rPr lang="ar-IQ" b="1" dirty="0" smtClean="0"/>
              <a:t>   </a:t>
            </a:r>
            <a:r>
              <a:rPr lang="ar-SA" b="1" dirty="0" smtClean="0"/>
              <a:t>- تحسين العمليات.</a:t>
            </a:r>
            <a:endParaRPr lang="en-US" b="1" dirty="0" smtClean="0"/>
          </a:p>
          <a:p>
            <a:pPr algn="r" rtl="1">
              <a:buNone/>
            </a:pPr>
            <a:r>
              <a:rPr lang="ar-IQ" b="1" dirty="0" smtClean="0"/>
              <a:t>   - </a:t>
            </a:r>
            <a:r>
              <a:rPr lang="ar-SA" b="1" dirty="0" smtClean="0"/>
              <a:t>خلق الوضوح حول كل من(مجالات عمل الشركة، والمشكلات وعمليات الشركة) .</a:t>
            </a:r>
            <a:endParaRPr lang="en-US" b="1" dirty="0" smtClean="0"/>
          </a:p>
          <a:p>
            <a:pPr lvl="0" algn="r" rtl="1">
              <a:buNone/>
            </a:pPr>
            <a:r>
              <a:rPr lang="ar-IQ" b="1" dirty="0" smtClean="0"/>
              <a:t>    </a:t>
            </a:r>
            <a:r>
              <a:rPr lang="ar-SA" b="1" dirty="0" smtClean="0"/>
              <a:t>- تسهيل الابداع.</a:t>
            </a:r>
            <a:endParaRPr lang="en-US" b="1" dirty="0" smtClean="0"/>
          </a:p>
          <a:p>
            <a:pPr lvl="0" algn="r" rtl="1">
              <a:buNone/>
            </a:pPr>
            <a:r>
              <a:rPr lang="ar-IQ" b="1" dirty="0" smtClean="0"/>
              <a:t>    </a:t>
            </a:r>
            <a:r>
              <a:rPr lang="ar-SA" b="1" dirty="0" smtClean="0"/>
              <a:t>- التوجه نحو الزبون.</a:t>
            </a:r>
            <a:endParaRPr lang="ar-IQ" b="1" dirty="0" smtClean="0"/>
          </a:p>
          <a:p>
            <a:pPr lvl="0" algn="r" rtl="1">
              <a:buNone/>
            </a:pPr>
            <a:r>
              <a:rPr lang="ar-IQ" b="1" dirty="0" smtClean="0"/>
              <a:t>    </a:t>
            </a:r>
            <a:r>
              <a:rPr lang="ar-SA" b="1" dirty="0" smtClean="0"/>
              <a:t>- تسهيل عمليات التخطيط والتنبؤ.</a:t>
            </a:r>
            <a:endParaRPr lang="en-US" b="1" dirty="0" smtClean="0"/>
          </a:p>
          <a:p>
            <a:pPr algn="r" rtl="1">
              <a:buNone/>
            </a:pPr>
            <a:r>
              <a:rPr lang="ar-IQ" b="1" dirty="0" smtClean="0"/>
              <a:t> </a:t>
            </a:r>
            <a:r>
              <a:rPr lang="ar-SA" b="1" dirty="0" smtClean="0"/>
              <a:t>الجانب المهم في اهداف المعرفة هو العمق والسعي لتبني التحولات الجذرية والغايات الواسعة وتحقيق القفزات وانها تتمحور حول البراعة وتحقيق الجودة الفائقة وانتاج السلع والخدمات البراقة والحلول غير التقليدية.</a:t>
            </a:r>
            <a:endParaRPr lang="en-US" b="1" dirty="0" smtClean="0"/>
          </a:p>
          <a:p>
            <a:pPr algn="r" rtl="1">
              <a:buNone/>
            </a:pP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algn="r" rtl="1"/>
            <a:r>
              <a:rPr lang="ar-SA" b="1" dirty="0" smtClean="0">
                <a:solidFill>
                  <a:srgbClr val="FF0000"/>
                </a:solidFill>
              </a:rPr>
              <a:t>ثالثاً: توليد المعرفة </a:t>
            </a:r>
            <a:r>
              <a:rPr lang="en-US" b="1" dirty="0" smtClean="0">
                <a:solidFill>
                  <a:srgbClr val="FF0000"/>
                </a:solidFill>
              </a:rPr>
              <a:t>:</a:t>
            </a:r>
          </a:p>
          <a:p>
            <a:pPr lvl="0" algn="r" rtl="1"/>
            <a:r>
              <a:rPr lang="ar-SA" b="1" dirty="0" smtClean="0"/>
              <a:t>عمليـــــــات توليد المعرفة </a:t>
            </a:r>
            <a:r>
              <a:rPr lang="ar-IQ" b="1" dirty="0" smtClean="0"/>
              <a:t>وتشمل </a:t>
            </a:r>
            <a:r>
              <a:rPr lang="ar-SA" b="1" dirty="0" smtClean="0"/>
              <a:t>العمليات التي تعني:-</a:t>
            </a:r>
            <a:endParaRPr lang="en-US" b="1" dirty="0" smtClean="0"/>
          </a:p>
          <a:p>
            <a:pPr lvl="0" algn="r" rtl="1"/>
            <a:r>
              <a:rPr lang="ar-SA" b="1" dirty="0" smtClean="0"/>
              <a:t> أسر (</a:t>
            </a:r>
            <a:r>
              <a:rPr lang="en-US" b="1" dirty="0" smtClean="0"/>
              <a:t>Capturing</a:t>
            </a:r>
            <a:r>
              <a:rPr lang="ar-SA" b="1" dirty="0" smtClean="0"/>
              <a:t>) : يشير إلى الحصول على المعرفة الكامنة في اذهان وعقول  المبدعين.</a:t>
            </a:r>
            <a:endParaRPr lang="en-US" b="1" dirty="0" smtClean="0"/>
          </a:p>
          <a:p>
            <a:pPr lvl="0" algn="r" rtl="1"/>
            <a:r>
              <a:rPr lang="ar-SA" b="1" dirty="0" smtClean="0"/>
              <a:t> الشراء (</a:t>
            </a:r>
            <a:r>
              <a:rPr lang="en-US" b="1" dirty="0" smtClean="0"/>
              <a:t>Buying</a:t>
            </a:r>
            <a:r>
              <a:rPr lang="ar-SA" b="1" dirty="0" smtClean="0"/>
              <a:t>) :  يشير إلى الحصول على المعرفة عن طريق الشراء المباشر أو عن طريق عقود الاستخدام والتوظيف.</a:t>
            </a:r>
            <a:endParaRPr lang="en-US" b="1" dirty="0" smtClean="0"/>
          </a:p>
          <a:p>
            <a:pPr lvl="0" algn="r" rtl="1"/>
            <a:r>
              <a:rPr lang="ar-SA" b="1" dirty="0" smtClean="0"/>
              <a:t> ابتكار (</a:t>
            </a:r>
            <a:r>
              <a:rPr lang="en-US" b="1" dirty="0" smtClean="0"/>
              <a:t>Creating</a:t>
            </a:r>
            <a:r>
              <a:rPr lang="ar-SA" b="1" dirty="0" smtClean="0"/>
              <a:t>) : يشير إلى توليد معرفة جديدة غير مكتشفة وغير مستنسخة.</a:t>
            </a:r>
            <a:endParaRPr lang="en-US" b="1" dirty="0" smtClean="0"/>
          </a:p>
          <a:p>
            <a:pPr lvl="0" algn="r" rtl="1"/>
            <a:r>
              <a:rPr lang="ar-SA" b="1" dirty="0" smtClean="0"/>
              <a:t> اكتشاف (</a:t>
            </a:r>
            <a:r>
              <a:rPr lang="en-US" b="1" dirty="0" smtClean="0"/>
              <a:t>Discovering</a:t>
            </a:r>
            <a:r>
              <a:rPr lang="ar-SA" b="1" dirty="0" smtClean="0"/>
              <a:t>) : يشير إلى تحديد المعرفة المتوافرة.</a:t>
            </a:r>
            <a:endParaRPr lang="en-US" b="1" dirty="0" smtClean="0"/>
          </a:p>
          <a:p>
            <a:pPr lvl="0" algn="r" rtl="1"/>
            <a:r>
              <a:rPr lang="ar-SA" b="1" dirty="0" smtClean="0"/>
              <a:t> امتصاص (</a:t>
            </a:r>
            <a:r>
              <a:rPr lang="en-US" b="1" dirty="0" smtClean="0"/>
              <a:t>Absorb</a:t>
            </a:r>
            <a:r>
              <a:rPr lang="ar-SA" b="1" dirty="0" smtClean="0"/>
              <a:t>) : يشير إلى القدرة على الفهم، والاستيعاب للمعرفة الظاهرة.</a:t>
            </a:r>
            <a:endParaRPr lang="en-US" b="1" dirty="0" smtClean="0"/>
          </a:p>
          <a:p>
            <a:pPr lvl="0" algn="r" rtl="1"/>
            <a:r>
              <a:rPr lang="ar-SA" b="1" dirty="0" smtClean="0"/>
              <a:t> اكتساب أو الاستحواذ (</a:t>
            </a:r>
            <a:r>
              <a:rPr lang="en-US" b="1" dirty="0" smtClean="0"/>
              <a:t>Acquiring</a:t>
            </a:r>
            <a:r>
              <a:rPr lang="ar-SA" b="1" dirty="0" smtClean="0"/>
              <a:t>) . ويشير الى عمليات التعاون والتبادل او الاندماج او الضم.</a:t>
            </a:r>
            <a:endParaRPr lang="en-US" b="1" dirty="0" smtClean="0"/>
          </a:p>
          <a:p>
            <a:pPr algn="r" rtl="1"/>
            <a:r>
              <a:rPr lang="ar-SA" b="1" dirty="0" smtClean="0"/>
              <a:t> جميع هذه العمليات تشير إلى التوليد والحصول على المعرفة ، ولكن بأساليب </a:t>
            </a:r>
            <a:r>
              <a:rPr lang="ar-IQ" b="1" dirty="0" smtClean="0"/>
              <a:t>مختلفة</a:t>
            </a:r>
            <a:r>
              <a:rPr lang="ar-SA" b="1" dirty="0" smtClean="0"/>
              <a:t> ومن مصادر مختلفة.</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248400"/>
          </a:xfrm>
        </p:spPr>
        <p:txBody>
          <a:bodyPr>
            <a:normAutofit fontScale="92500" lnSpcReduction="10000"/>
          </a:bodyPr>
          <a:lstStyle/>
          <a:p>
            <a:pPr algn="r" rtl="1">
              <a:buNone/>
            </a:pPr>
            <a:r>
              <a:rPr lang="ar-IQ" b="1" dirty="0" smtClean="0"/>
              <a:t>* أقترح  </a:t>
            </a:r>
            <a:r>
              <a:rPr lang="ar-SA" b="1" dirty="0" smtClean="0"/>
              <a:t>نموذجاً شاملاً لاكتساب المعرفة بالاعتماد على البحث والتطوير ويؤكد الأنموذج على ثلاث نقاط جوهرية:</a:t>
            </a:r>
            <a:endParaRPr lang="en-US" b="1" dirty="0" smtClean="0"/>
          </a:p>
          <a:p>
            <a:pPr marL="447675" lvl="0" algn="r" rtl="1">
              <a:buNone/>
            </a:pPr>
            <a:r>
              <a:rPr lang="ar-IQ" b="1" dirty="0" smtClean="0"/>
              <a:t>     1 - </a:t>
            </a:r>
            <a:r>
              <a:rPr lang="ar-SA" b="1" dirty="0" smtClean="0"/>
              <a:t>ان توليد المعرفة هو جهد بشري.</a:t>
            </a:r>
            <a:endParaRPr lang="en-US" b="1" dirty="0" smtClean="0"/>
          </a:p>
          <a:p>
            <a:pPr lvl="0" algn="r" rtl="1">
              <a:buNone/>
            </a:pPr>
            <a:r>
              <a:rPr lang="ar-IQ" b="1" dirty="0" smtClean="0"/>
              <a:t>      2- </a:t>
            </a:r>
            <a:r>
              <a:rPr lang="ar-SA" b="1" dirty="0" smtClean="0"/>
              <a:t>تأثير الأبعاد الضمنية والظاهرة للمعرفة في عمليات توليدها.</a:t>
            </a:r>
            <a:endParaRPr lang="en-US" b="1" dirty="0" smtClean="0"/>
          </a:p>
          <a:p>
            <a:pPr lvl="0" algn="r" rtl="1">
              <a:buNone/>
            </a:pPr>
            <a:r>
              <a:rPr lang="ar-IQ" b="1" dirty="0" smtClean="0"/>
              <a:t>      3-</a:t>
            </a:r>
            <a:r>
              <a:rPr lang="ar-SA" b="1" dirty="0" smtClean="0"/>
              <a:t>الطبيعة التراكمية لتوليد المعرفة.</a:t>
            </a:r>
            <a:endParaRPr lang="en-US" b="1" dirty="0" smtClean="0"/>
          </a:p>
          <a:p>
            <a:pPr algn="r" rtl="1">
              <a:buNone/>
            </a:pPr>
            <a:r>
              <a:rPr lang="ar-SA" b="1" dirty="0" smtClean="0"/>
              <a:t> ولابد من التأكيد على اهمية ابتكار المعرفة الجديدة اذ عندما تتغير الاسواق، فالمنظمة الناجحة هي التي تولد المعرفة الجديدة باستمرار. </a:t>
            </a:r>
            <a:endParaRPr lang="en-US" b="1" dirty="0" smtClean="0"/>
          </a:p>
          <a:p>
            <a:pPr algn="r" rtl="1">
              <a:buNone/>
            </a:pPr>
            <a:r>
              <a:rPr lang="ar-IQ" b="1" dirty="0" smtClean="0"/>
              <a:t>*</a:t>
            </a:r>
            <a:r>
              <a:rPr lang="ar-SA" b="1" dirty="0" smtClean="0"/>
              <a:t> توليد المعرفة يقود إلى توسيعها من خلال مجموعتين من الديناميكيات التي تدفع عملية توسيع المعرفة:</a:t>
            </a:r>
            <a:endParaRPr lang="en-US" b="1" dirty="0" smtClean="0"/>
          </a:p>
          <a:p>
            <a:pPr algn="r" rtl="1">
              <a:buNone/>
            </a:pPr>
            <a:r>
              <a:rPr lang="ar-IQ" b="1" dirty="0" smtClean="0"/>
              <a:t>     </a:t>
            </a:r>
            <a:r>
              <a:rPr lang="ar-SA" b="1" dirty="0" smtClean="0"/>
              <a:t>(الأولى) تحويل المعرفة الضمنية إلى معرفة ظاهرة.</a:t>
            </a:r>
            <a:endParaRPr lang="en-US" b="1" dirty="0" smtClean="0"/>
          </a:p>
          <a:p>
            <a:pPr algn="r">
              <a:buNone/>
            </a:pPr>
            <a:r>
              <a:rPr lang="ar-IQ" b="1" dirty="0" smtClean="0"/>
              <a:t>     </a:t>
            </a:r>
            <a:r>
              <a:rPr lang="ar-SA" b="1" dirty="0" smtClean="0"/>
              <a:t>(الثانية) تحويل المعرفة من المستوى الفردي إلى المستوى </a:t>
            </a:r>
            <a:endParaRPr lang="ar-IQ" b="1" dirty="0" smtClean="0"/>
          </a:p>
          <a:p>
            <a:pPr algn="r">
              <a:buNone/>
            </a:pPr>
            <a:r>
              <a:rPr lang="ar-IQ" b="1" smtClean="0"/>
              <a:t> . </a:t>
            </a:r>
            <a:r>
              <a:rPr lang="en-US" b="1" dirty="0" smtClean="0"/>
              <a:t>  </a:t>
            </a:r>
            <a:r>
              <a:rPr lang="ar-IQ" b="1" dirty="0" smtClean="0"/>
              <a:t>               </a:t>
            </a:r>
            <a:r>
              <a:rPr lang="ar-SA" b="1" dirty="0" smtClean="0"/>
              <a:t>الجماعي</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85000" lnSpcReduction="20000"/>
          </a:bodyPr>
          <a:lstStyle/>
          <a:p>
            <a:pPr algn="r" rtl="1">
              <a:buNone/>
            </a:pPr>
            <a:r>
              <a:rPr lang="ar-SA" b="1" dirty="0" smtClean="0"/>
              <a:t>قدما </a:t>
            </a:r>
            <a:r>
              <a:rPr lang="ar-IQ" b="1" dirty="0" smtClean="0"/>
              <a:t>( نوناكا وتاكوشي ) </a:t>
            </a:r>
            <a:r>
              <a:rPr lang="ar-SA" b="1" dirty="0" smtClean="0"/>
              <a:t>أربع طرائق تتولد بها المعرفة من خلال التفاعل والتحول بين المعرفة الضمنية والمعرفة الظاهرة وهي :</a:t>
            </a:r>
            <a:endParaRPr lang="en-US" b="1" dirty="0" smtClean="0"/>
          </a:p>
          <a:p>
            <a:pPr lvl="0" algn="r" rtl="1"/>
            <a:r>
              <a:rPr lang="ar-SA" b="1" dirty="0" smtClean="0"/>
              <a:t>التشاركي : والتي تتضمن التحويل من الضمنية إلى الضمنية .</a:t>
            </a:r>
            <a:endParaRPr lang="en-US" b="1" dirty="0" smtClean="0"/>
          </a:p>
          <a:p>
            <a:pPr lvl="0" algn="r" rtl="1"/>
            <a:r>
              <a:rPr lang="ar-SA" b="1" dirty="0" smtClean="0"/>
              <a:t>الخارجية </a:t>
            </a:r>
            <a:r>
              <a:rPr lang="en-US" b="1" dirty="0" smtClean="0"/>
              <a:t>) </a:t>
            </a:r>
            <a:r>
              <a:rPr lang="ar-SA" b="1" dirty="0" smtClean="0"/>
              <a:t>أو الاتجاه إلى الخارج</a:t>
            </a:r>
            <a:r>
              <a:rPr lang="en-US" b="1" dirty="0" smtClean="0"/>
              <a:t>( </a:t>
            </a:r>
            <a:r>
              <a:rPr lang="ar-SA" b="1" dirty="0" smtClean="0"/>
              <a:t>: التحويل من الضمنية إلى الظاهرة فعن طريق الحوار تصبح المعرفة الضمنية معرفة ظاهرة.</a:t>
            </a:r>
            <a:endParaRPr lang="en-US" b="1" dirty="0" smtClean="0"/>
          </a:p>
          <a:p>
            <a:pPr lvl="0" algn="r" rtl="1"/>
            <a:r>
              <a:rPr lang="ar-SA" b="1" dirty="0" smtClean="0"/>
              <a:t>التجميعية :تحويل معرفة ظاهرة إلى معرفة ظاهرة كما في المدارس والكليات .</a:t>
            </a:r>
            <a:endParaRPr lang="en-US" b="1" dirty="0" smtClean="0"/>
          </a:p>
          <a:p>
            <a:pPr lvl="0" algn="r" rtl="1"/>
            <a:r>
              <a:rPr lang="ar-SA" b="1" dirty="0" smtClean="0"/>
              <a:t>الداخلية </a:t>
            </a:r>
            <a:r>
              <a:rPr lang="en-US" b="1" dirty="0" smtClean="0"/>
              <a:t>) </a:t>
            </a:r>
            <a:r>
              <a:rPr lang="ar-IQ" b="1" dirty="0" smtClean="0"/>
              <a:t>الادخال ) </a:t>
            </a:r>
            <a:r>
              <a:rPr lang="ar-SA" b="1" dirty="0" smtClean="0"/>
              <a:t>تحويل معرفة ظاهرة إلى معرفة ضمنية من خلال تكرار اداء ال</a:t>
            </a:r>
            <a:r>
              <a:rPr lang="ar-IQ" b="1" dirty="0" smtClean="0"/>
              <a:t>انشطة</a:t>
            </a:r>
            <a:r>
              <a:rPr lang="ar-SA" b="1" dirty="0" smtClean="0"/>
              <a:t> تصبح المعرفة الظاهرة مستوعبة مثل المعرفة الضمنية .</a:t>
            </a:r>
            <a:endParaRPr lang="en-US" b="1" dirty="0" smtClean="0"/>
          </a:p>
          <a:p>
            <a:pPr algn="r" rtl="1">
              <a:buNone/>
            </a:pPr>
            <a:r>
              <a:rPr lang="ar-SA" b="1" dirty="0" smtClean="0">
                <a:solidFill>
                  <a:srgbClr val="7030A0"/>
                </a:solidFill>
              </a:rPr>
              <a:t> مبادئ إبتكار المعرفة :</a:t>
            </a:r>
            <a:endParaRPr lang="en-US" b="1" dirty="0" smtClean="0">
              <a:solidFill>
                <a:srgbClr val="7030A0"/>
              </a:solidFill>
            </a:endParaRPr>
          </a:p>
          <a:p>
            <a:pPr algn="r" rtl="1">
              <a:buNone/>
            </a:pPr>
            <a:r>
              <a:rPr lang="ar-IQ" b="1" dirty="0" smtClean="0"/>
              <a:t>     </a:t>
            </a:r>
            <a:r>
              <a:rPr lang="ar-SA" b="1" dirty="0" smtClean="0"/>
              <a:t>ا-</a:t>
            </a:r>
            <a:r>
              <a:rPr lang="ar-IQ" b="1" dirty="0" smtClean="0"/>
              <a:t> </a:t>
            </a:r>
            <a:r>
              <a:rPr lang="ar-SA" b="1" dirty="0" smtClean="0"/>
              <a:t>تعزيز مقدرة الأفراد في حل المشكلات.</a:t>
            </a:r>
            <a:endParaRPr lang="en-US" b="1" dirty="0" smtClean="0"/>
          </a:p>
          <a:p>
            <a:pPr algn="r" rtl="1">
              <a:buNone/>
            </a:pPr>
            <a:r>
              <a:rPr lang="ar-IQ" b="1" dirty="0" smtClean="0"/>
              <a:t>     </a:t>
            </a:r>
            <a:r>
              <a:rPr lang="ar-SA" b="1" dirty="0" smtClean="0"/>
              <a:t>ب-</a:t>
            </a:r>
            <a:r>
              <a:rPr lang="ar-IQ" b="1" dirty="0" smtClean="0"/>
              <a:t> </a:t>
            </a:r>
            <a:r>
              <a:rPr lang="ar-SA" b="1" dirty="0" smtClean="0"/>
              <a:t>التغلب على معارضة الأفراد المهنيين للمشاركة بالمعلومات.</a:t>
            </a:r>
            <a:endParaRPr lang="en-US" b="1" dirty="0" smtClean="0"/>
          </a:p>
          <a:p>
            <a:pPr algn="r" rtl="1">
              <a:buNone/>
            </a:pPr>
            <a:r>
              <a:rPr lang="ar-IQ" b="1" dirty="0" smtClean="0"/>
              <a:t>    </a:t>
            </a:r>
            <a:r>
              <a:rPr lang="ar-SA" b="1" dirty="0" smtClean="0"/>
              <a:t>ت-</a:t>
            </a:r>
            <a:r>
              <a:rPr lang="ar-IQ" b="1" dirty="0" smtClean="0"/>
              <a:t> </a:t>
            </a:r>
            <a:r>
              <a:rPr lang="ar-SA" b="1" dirty="0" smtClean="0"/>
              <a:t>التحول من الهياكل الهرمية إلى المنظمات المقلوبة أو التنظيمات الشبكية      </a:t>
            </a:r>
            <a:endParaRPr lang="en-US" b="1" dirty="0" smtClean="0"/>
          </a:p>
          <a:p>
            <a:pPr algn="r">
              <a:buNone/>
            </a:pPr>
            <a:r>
              <a:rPr lang="en-US" b="1" dirty="0" smtClean="0"/>
              <a:t>.</a:t>
            </a:r>
            <a:r>
              <a:rPr lang="ar-SA" b="1" dirty="0" smtClean="0"/>
              <a:t>    ث- تشجيع التنوع الفكري داخل المنظمات المعرفية</a:t>
            </a:r>
            <a:endParaRPr lang="ar-IQ"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92500" lnSpcReduction="10000"/>
          </a:bodyPr>
          <a:lstStyle/>
          <a:p>
            <a:pPr algn="r" rtl="1">
              <a:buNone/>
            </a:pPr>
            <a:r>
              <a:rPr lang="ar-IQ" b="1" dirty="0" smtClean="0"/>
              <a:t>* </a:t>
            </a:r>
            <a:r>
              <a:rPr lang="ar-SA" b="1" dirty="0" smtClean="0"/>
              <a:t> عملية توليد المعرفة تبدأ بفكرة يقدمها الفرد الذي حصل عليها أو ابدعها. ولكن من الممكن أن يكون توليد المعرفة الجديدة يتم من خلال اقسام البحث والتطوير والتجريب وتعلم الدروس والتفكير الابداعي.. </a:t>
            </a:r>
            <a:endParaRPr lang="en-US" b="1" dirty="0" smtClean="0"/>
          </a:p>
          <a:p>
            <a:pPr algn="r" rtl="1">
              <a:buNone/>
            </a:pPr>
            <a:r>
              <a:rPr lang="ar-IQ" b="1" dirty="0" smtClean="0"/>
              <a:t>* </a:t>
            </a:r>
            <a:r>
              <a:rPr lang="ar-SA" b="1" dirty="0" smtClean="0"/>
              <a:t>تكتسب المعرفة عبر طرائق ثلاث هي:-</a:t>
            </a:r>
            <a:endParaRPr lang="en-US" b="1" dirty="0" smtClean="0"/>
          </a:p>
          <a:p>
            <a:pPr lvl="0" algn="r" rtl="1"/>
            <a:r>
              <a:rPr lang="ar-SA" b="1" dirty="0" smtClean="0"/>
              <a:t>التعلم.</a:t>
            </a:r>
            <a:endParaRPr lang="en-US" b="1" dirty="0" smtClean="0"/>
          </a:p>
          <a:p>
            <a:pPr lvl="0" algn="r" rtl="1"/>
            <a:r>
              <a:rPr lang="ar-SA" b="1" dirty="0" smtClean="0"/>
              <a:t>البحث العلمي.</a:t>
            </a:r>
            <a:endParaRPr lang="en-US" b="1" dirty="0" smtClean="0"/>
          </a:p>
          <a:p>
            <a:pPr lvl="0" algn="r" rtl="1"/>
            <a:r>
              <a:rPr lang="ar-SA" b="1" dirty="0" smtClean="0"/>
              <a:t>التطوير التقاني.</a:t>
            </a:r>
            <a:endParaRPr lang="en-US" b="1" dirty="0" smtClean="0"/>
          </a:p>
          <a:p>
            <a:pPr algn="r" rtl="1"/>
            <a:r>
              <a:rPr lang="ar-SA" b="1" dirty="0" smtClean="0"/>
              <a:t>        ويؤكد عليها خاصة في الدول النامية لما تعانيه من ازمة نتيجة نزيف الكفاءات وإحكام سيطرة الدول المتقدمة على حقوق الملكية الفردية في ظل العولمة.  مفردة (الاسر) تلائم المعرفة الضمنية التي مصدرها عقول المبدعين بصورة اكبر مما في المعرفة الظاهرة التي تلائمها مفردات الشراء والاكتشـاف والامتصاص.</a:t>
            </a:r>
            <a:endParaRPr lang="ar-IQ"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629400"/>
          </a:xfrm>
        </p:spPr>
        <p:txBody>
          <a:bodyPr>
            <a:noAutofit/>
          </a:bodyPr>
          <a:lstStyle/>
          <a:p>
            <a:pPr algn="r" rtl="1"/>
            <a:r>
              <a:rPr lang="ar-SA" sz="2800" b="1" dirty="0" smtClean="0">
                <a:solidFill>
                  <a:srgbClr val="FF0000"/>
                </a:solidFill>
              </a:rPr>
              <a:t>رابعاً : خزن المعرفة </a:t>
            </a:r>
            <a:r>
              <a:rPr lang="en-US" sz="2800" b="1" dirty="0" smtClean="0">
                <a:solidFill>
                  <a:srgbClr val="FF0000"/>
                </a:solidFill>
              </a:rPr>
              <a:t>:</a:t>
            </a:r>
          </a:p>
          <a:p>
            <a:pPr lvl="0" algn="just" rtl="1">
              <a:buNone/>
            </a:pPr>
            <a:r>
              <a:rPr lang="ar-IQ" sz="1600" b="1" dirty="0" smtClean="0"/>
              <a:t>   </a:t>
            </a:r>
            <a:r>
              <a:rPr lang="ar-SA" sz="2000" b="1" dirty="0" smtClean="0"/>
              <a:t> خزن المعرفة تعني تلك العمليات التي تشمل:-الاحتفاظ .</a:t>
            </a:r>
            <a:r>
              <a:rPr lang="ar-IQ" sz="2000" b="1" dirty="0" smtClean="0"/>
              <a:t>ا</a:t>
            </a:r>
            <a:r>
              <a:rPr lang="ar-SA" sz="2000" b="1" dirty="0" smtClean="0"/>
              <a:t>لإدامة </a:t>
            </a:r>
            <a:r>
              <a:rPr lang="ar-IQ" sz="2000" b="1" dirty="0" smtClean="0"/>
              <a:t>، ا</a:t>
            </a:r>
            <a:r>
              <a:rPr lang="ar-SA" sz="2000" b="1" dirty="0" smtClean="0"/>
              <a:t>لبحث </a:t>
            </a:r>
            <a:r>
              <a:rPr lang="ar-IQ" sz="2000" b="1" dirty="0" smtClean="0"/>
              <a:t>،الوصول</a:t>
            </a:r>
            <a:r>
              <a:rPr lang="ar-SA" sz="2000" b="1" dirty="0" smtClean="0"/>
              <a:t>.</a:t>
            </a:r>
            <a:r>
              <a:rPr lang="ar-IQ" sz="2000" b="1" dirty="0" smtClean="0"/>
              <a:t>، </a:t>
            </a:r>
            <a:r>
              <a:rPr lang="ar-SA" sz="2000" b="1" dirty="0" smtClean="0"/>
              <a:t>الاسترجاع </a:t>
            </a:r>
            <a:r>
              <a:rPr lang="ar-IQ" sz="2000" b="1" dirty="0" smtClean="0"/>
              <a:t>، </a:t>
            </a:r>
            <a:r>
              <a:rPr lang="ar-SA" sz="2000" b="1" dirty="0" smtClean="0"/>
              <a:t>لتخزين. </a:t>
            </a:r>
            <a:endParaRPr lang="ar-IQ" sz="2000" b="1" dirty="0" smtClean="0"/>
          </a:p>
          <a:p>
            <a:pPr lvl="0" algn="just" rtl="1">
              <a:buNone/>
            </a:pPr>
            <a:r>
              <a:rPr lang="ar-IQ" sz="2000" b="1" dirty="0" smtClean="0"/>
              <a:t>     </a:t>
            </a:r>
            <a:r>
              <a:rPr lang="ar-SA" sz="2000" b="1" dirty="0" smtClean="0"/>
              <a:t>وتشير</a:t>
            </a:r>
            <a:r>
              <a:rPr lang="ar-IQ" sz="2000" b="1" dirty="0" smtClean="0"/>
              <a:t> </a:t>
            </a:r>
            <a:r>
              <a:rPr lang="ar-SA" sz="2000" b="1" dirty="0" smtClean="0"/>
              <a:t>إلى أهمية الذاكرة التنظيمية ، فالمنظمات تواجه خطراً كبيــراً نتيجة لفقدانها للكثير من المعرفة التي يحملها الأفراد الذين يغادرونها لسبب أو لآخر، وبات خزن المعرفــة والاحتفاظ بهــا مهـم جداً لاسيما للمنظمات التي تعاني من معدلات عالية لدوران العمل والتي تعتمد على التوظيف والاستخدام بصيغة العقود المؤقتة والاستشارية لان هؤلاء يأخذون معرفتهم الضمنية غير الموثقة معهم، اما الموثقة فتبقى مخزونة في قواعدها.</a:t>
            </a:r>
            <a:endParaRPr lang="en-US" sz="2000" b="1" dirty="0" smtClean="0"/>
          </a:p>
          <a:p>
            <a:pPr algn="r" rtl="1"/>
            <a:r>
              <a:rPr lang="ar-SA" sz="2800" b="1" dirty="0" smtClean="0">
                <a:solidFill>
                  <a:srgbClr val="7030A0"/>
                </a:solidFill>
              </a:rPr>
              <a:t>وحدات خزن المعرفة</a:t>
            </a:r>
            <a:r>
              <a:rPr lang="ar-IQ" sz="2000" b="1" baseline="30000" dirty="0" smtClean="0"/>
              <a:t>:</a:t>
            </a:r>
            <a:r>
              <a:rPr lang="ar-IQ" sz="2000" b="1" dirty="0" smtClean="0"/>
              <a:t> </a:t>
            </a:r>
            <a:r>
              <a:rPr lang="ar-SA" sz="2000" b="1" dirty="0" smtClean="0"/>
              <a:t> يتم خزن المعرفة وفقاً لآليتين :</a:t>
            </a:r>
            <a:endParaRPr lang="ar-IQ" sz="2000" b="1" dirty="0" smtClean="0"/>
          </a:p>
          <a:p>
            <a:pPr algn="r" rtl="1">
              <a:buNone/>
            </a:pPr>
            <a:r>
              <a:rPr lang="ar-IQ" sz="2000" b="1" dirty="0" smtClean="0"/>
              <a:t>    </a:t>
            </a:r>
            <a:r>
              <a:rPr lang="ar-SA" sz="2000" b="1" dirty="0" smtClean="0"/>
              <a:t> </a:t>
            </a:r>
            <a:r>
              <a:rPr lang="ar-SA" sz="2400" b="1" dirty="0" smtClean="0">
                <a:solidFill>
                  <a:schemeClr val="accent6">
                    <a:lumMod val="50000"/>
                  </a:schemeClr>
                </a:solidFill>
              </a:rPr>
              <a:t>الأولى الخزن التتابع</a:t>
            </a:r>
            <a:r>
              <a:rPr lang="ar-IQ" sz="2400" b="1" dirty="0" smtClean="0">
                <a:solidFill>
                  <a:schemeClr val="accent6">
                    <a:lumMod val="50000"/>
                  </a:schemeClr>
                </a:solidFill>
              </a:rPr>
              <a:t>ي </a:t>
            </a:r>
            <a:r>
              <a:rPr lang="ar-IQ" sz="2000" b="1" dirty="0" smtClean="0"/>
              <a:t>: </a:t>
            </a:r>
            <a:r>
              <a:rPr lang="ar-SA" sz="2000" b="1" dirty="0" smtClean="0"/>
              <a:t>وآلياتها الشريط الممغنط الذي يستخدم في خزن المعرفة التراكمية.</a:t>
            </a:r>
            <a:endParaRPr lang="en-US" sz="2000" b="1" dirty="0" smtClean="0"/>
          </a:p>
          <a:p>
            <a:pPr algn="r" rtl="1">
              <a:buNone/>
            </a:pPr>
            <a:r>
              <a:rPr lang="ar-IQ" sz="2000" b="1" dirty="0" smtClean="0"/>
              <a:t>     </a:t>
            </a:r>
            <a:r>
              <a:rPr lang="ar-SA" sz="2400" b="1" dirty="0" smtClean="0">
                <a:solidFill>
                  <a:schemeClr val="accent6">
                    <a:lumMod val="50000"/>
                  </a:schemeClr>
                </a:solidFill>
              </a:rPr>
              <a:t>الثانية هي الخزن للوصول المباشر</a:t>
            </a:r>
            <a:r>
              <a:rPr lang="ar-IQ" sz="2400" b="1" dirty="0" smtClean="0">
                <a:solidFill>
                  <a:schemeClr val="accent6">
                    <a:lumMod val="50000"/>
                  </a:schemeClr>
                </a:solidFill>
              </a:rPr>
              <a:t> </a:t>
            </a:r>
            <a:r>
              <a:rPr lang="ar-SA" sz="2000" b="1" dirty="0" smtClean="0"/>
              <a:t>وآلياتها استخدام اسلوب القرص الممغنط (</a:t>
            </a:r>
            <a:r>
              <a:rPr lang="en-US" sz="2000" b="1" dirty="0" smtClean="0"/>
              <a:t>CD</a:t>
            </a:r>
            <a:r>
              <a:rPr lang="ar-SA" sz="2000" b="1" dirty="0" smtClean="0"/>
              <a:t>) .</a:t>
            </a:r>
            <a:endParaRPr lang="en-US" sz="2000" b="1" dirty="0" smtClean="0"/>
          </a:p>
          <a:p>
            <a:pPr algn="r" rtl="1">
              <a:buNone/>
            </a:pPr>
            <a:r>
              <a:rPr lang="ar-IQ" sz="2000" b="1" dirty="0" smtClean="0"/>
              <a:t>* </a:t>
            </a:r>
            <a:r>
              <a:rPr lang="ar-SA" sz="2000" b="1" dirty="0" smtClean="0"/>
              <a:t>ولابد من التأكيد على أهمية توافر المعرفة في وقتها الصحيح ومقاسها الصحيح وبالطريقة الصحيحة وبتقارير موجزة ومكتوبة بلغة ا</a:t>
            </a:r>
            <a:r>
              <a:rPr lang="ar-IQ" sz="2000" b="1" dirty="0" smtClean="0"/>
              <a:t>لعمل</a:t>
            </a:r>
            <a:r>
              <a:rPr lang="ar-SA" sz="2000" b="1" dirty="0" smtClean="0"/>
              <a:t>. </a:t>
            </a:r>
            <a:endParaRPr lang="en-US" sz="2000" b="1" dirty="0" smtClean="0"/>
          </a:p>
          <a:p>
            <a:pPr algn="r" rtl="1">
              <a:buNone/>
            </a:pPr>
            <a:r>
              <a:rPr lang="ar-IQ" sz="2000" b="1" dirty="0" smtClean="0"/>
              <a:t>  </a:t>
            </a:r>
            <a:r>
              <a:rPr lang="ar-SA" sz="2000" b="1" dirty="0" smtClean="0"/>
              <a:t>   </a:t>
            </a:r>
            <a:r>
              <a:rPr lang="ar-IQ" sz="2000" b="1" dirty="0" smtClean="0"/>
              <a:t>ا</a:t>
            </a:r>
            <a:r>
              <a:rPr lang="ar-SA" sz="2000" b="1" dirty="0" smtClean="0"/>
              <a:t>ن افضل الوسائل للبحث والوصول إلى المعرفة تعتمد على مبدأ الإبحار (</a:t>
            </a:r>
            <a:r>
              <a:rPr lang="en-US" sz="2000" b="1" dirty="0" smtClean="0"/>
              <a:t>Navigation</a:t>
            </a:r>
            <a:r>
              <a:rPr lang="ar-SA" sz="2000" b="1" dirty="0" smtClean="0"/>
              <a:t>) الذي يؤدي إلى اكتشـاف الوثائق وبناء معرفة جديدة . اذ ان المعرفة تكون قابلة للتلف والتقادم ، وينبغي على الأفراد والشركات ان يجددوا معرفتهم ، ويتطلب هذا فحص دقيق وجذري لمعادلة المعرفة القديمة: </a:t>
            </a:r>
            <a:r>
              <a:rPr lang="ar-IQ" sz="2000" b="1" dirty="0" smtClean="0"/>
              <a:t>(</a:t>
            </a:r>
            <a:r>
              <a:rPr lang="ar-SA" sz="2000" b="1" dirty="0" smtClean="0"/>
              <a:t>المعرفة = القوة) اذن يجب خزنها.</a:t>
            </a:r>
            <a:endParaRPr lang="ar-IQ" sz="2000" b="1" dirty="0" smtClean="0"/>
          </a:p>
          <a:p>
            <a:pPr algn="r" rtl="1">
              <a:buNone/>
            </a:pPr>
            <a:r>
              <a:rPr lang="ar-IQ" sz="2000" b="1" dirty="0" smtClean="0"/>
              <a:t>     </a:t>
            </a:r>
            <a:r>
              <a:rPr lang="ar-SA" sz="2000" b="1" dirty="0" smtClean="0"/>
              <a:t>والتحول إلى معادلة المعرفة الجديدة التي تشير الى ان :(المعرفة = القدرة) اذن يجب المشاركة به</a:t>
            </a:r>
            <a:r>
              <a:rPr lang="ar-IQ" sz="2000" b="1" dirty="0" smtClean="0"/>
              <a:t>ا</a:t>
            </a:r>
            <a:endParaRPr lang="en-US" sz="20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1134</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عمليات ادارة المعرفة  أ.د.صلاح الدين عواد الكبيسي /جامعة بغداد </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عمليات ادارة المعرفة</dc:title>
  <dc:creator>Alrawasi</dc:creator>
  <cp:lastModifiedBy>Alrawasi</cp:lastModifiedBy>
  <cp:revision>25</cp:revision>
  <dcterms:created xsi:type="dcterms:W3CDTF">2006-08-16T00:00:00Z</dcterms:created>
  <dcterms:modified xsi:type="dcterms:W3CDTF">2023-10-29T16:47:40Z</dcterms:modified>
</cp:coreProperties>
</file>