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990600"/>
          </a:xfrm>
        </p:spPr>
        <p:txBody>
          <a:bodyPr>
            <a:normAutofit fontScale="90000"/>
          </a:bodyPr>
          <a:lstStyle/>
          <a:p>
            <a:pPr rtl="1"/>
            <a:r>
              <a:rPr lang="ar-IQ" b="1" dirty="0" smtClean="0"/>
              <a:t/>
            </a:r>
            <a:br>
              <a:rPr lang="ar-IQ" b="1" dirty="0" smtClean="0"/>
            </a:br>
            <a:r>
              <a:rPr lang="ar-IQ" b="1" dirty="0" smtClean="0"/>
              <a:t>استراتيجيات ادارة </a:t>
            </a:r>
            <a:r>
              <a:rPr lang="ar-IQ" b="1" dirty="0" smtClean="0"/>
              <a:t>المعرفة</a:t>
            </a:r>
            <a:br>
              <a:rPr lang="ar-IQ" b="1" dirty="0" smtClean="0"/>
            </a:br>
            <a:r>
              <a:rPr lang="ar-IQ" sz="3100" b="1" dirty="0" smtClean="0"/>
              <a:t>أ.د.صلاح الدين عواد الكبيسي/جامعة بغداد</a:t>
            </a:r>
            <a:r>
              <a:rPr lang="en-US" dirty="0" smtClean="0"/>
              <a:t/>
            </a:r>
            <a:br>
              <a:rPr lang="en-US" dirty="0" smtClean="0"/>
            </a:br>
            <a:endParaRPr lang="ar-IQ" dirty="0"/>
          </a:p>
        </p:txBody>
      </p:sp>
      <p:sp>
        <p:nvSpPr>
          <p:cNvPr id="3" name="Subtitle 2"/>
          <p:cNvSpPr>
            <a:spLocks noGrp="1"/>
          </p:cNvSpPr>
          <p:nvPr>
            <p:ph type="subTitle" idx="1"/>
          </p:nvPr>
        </p:nvSpPr>
        <p:spPr>
          <a:xfrm>
            <a:off x="152400" y="1447800"/>
            <a:ext cx="8839200" cy="5181600"/>
          </a:xfrm>
        </p:spPr>
        <p:txBody>
          <a:bodyPr>
            <a:normAutofit fontScale="85000" lnSpcReduction="20000"/>
          </a:bodyPr>
          <a:lstStyle/>
          <a:p>
            <a:pPr algn="just" rtl="1"/>
            <a:r>
              <a:rPr lang="ar-AE" b="1" dirty="0" smtClean="0">
                <a:solidFill>
                  <a:srgbClr val="FF0000"/>
                </a:solidFill>
              </a:rPr>
              <a:t>اولا"ً- مفهوم إستراتيجية إدارة المعرفة </a:t>
            </a:r>
            <a:r>
              <a:rPr lang="en-US" b="1" dirty="0" smtClean="0">
                <a:solidFill>
                  <a:srgbClr val="FF0000"/>
                </a:solidFill>
              </a:rPr>
              <a:t>:</a:t>
            </a:r>
            <a:r>
              <a:rPr lang="ar-AE" dirty="0" smtClean="0"/>
              <a:t> </a:t>
            </a:r>
            <a:r>
              <a:rPr lang="ar-AE" b="1" dirty="0" smtClean="0">
                <a:solidFill>
                  <a:schemeClr val="tx1"/>
                </a:solidFill>
              </a:rPr>
              <a:t>تناول الباحثون مفهوم إستراتيجية إدارة المعرفة بإبعاد متعددة، ويعود السبب إلى أن الإستراتيجية عمل معرفي أولا، فضلاً عن أن المنظمات تعمل في بيئة تنافسية سريعة التغيير بما يجعلها تهتم بتقويم المعرفة وتمايزها لأجل البقاء والنمو ثانيا.</a:t>
            </a:r>
            <a:endParaRPr lang="en-US" b="1" dirty="0" smtClean="0">
              <a:solidFill>
                <a:schemeClr val="tx1"/>
              </a:solidFill>
            </a:endParaRPr>
          </a:p>
          <a:p>
            <a:pPr algn="just" rtl="1"/>
            <a:r>
              <a:rPr lang="ar-AE" b="1" dirty="0" smtClean="0">
                <a:solidFill>
                  <a:schemeClr val="tx1"/>
                </a:solidFill>
              </a:rPr>
              <a:t>تعرف على انها</a:t>
            </a:r>
            <a:r>
              <a:rPr lang="en-US" b="1" dirty="0" smtClean="0">
                <a:solidFill>
                  <a:schemeClr val="tx1"/>
                </a:solidFill>
              </a:rPr>
              <a:t> </a:t>
            </a:r>
            <a:r>
              <a:rPr lang="ar-AE" b="1" dirty="0" smtClean="0">
                <a:solidFill>
                  <a:schemeClr val="tx1"/>
                </a:solidFill>
              </a:rPr>
              <a:t>الموازنة المعرفية المعتمدة على الموارد </a:t>
            </a:r>
            <a:r>
              <a:rPr lang="ar-SA" b="1" dirty="0" smtClean="0">
                <a:solidFill>
                  <a:schemeClr val="tx1"/>
                </a:solidFill>
              </a:rPr>
              <a:t>و</a:t>
            </a:r>
            <a:r>
              <a:rPr lang="ar-AE" b="1" dirty="0" smtClean="0">
                <a:solidFill>
                  <a:schemeClr val="tx1"/>
                </a:solidFill>
              </a:rPr>
              <a:t>القابليات التي تستلزمها المعرفة لتطوير المنتجات أو الخدمات بطريقة تتفوق فيها المنظمة على منافسيها.    </a:t>
            </a:r>
            <a:endParaRPr lang="en-US" b="1" dirty="0" smtClean="0">
              <a:solidFill>
                <a:schemeClr val="tx1"/>
              </a:solidFill>
            </a:endParaRPr>
          </a:p>
          <a:p>
            <a:pPr algn="just" rtl="1"/>
            <a:r>
              <a:rPr lang="ar-AE" b="1" dirty="0" smtClean="0">
                <a:solidFill>
                  <a:schemeClr val="tx1"/>
                </a:solidFill>
              </a:rPr>
              <a:t>  يحيط مفهوم استراتيجية ادارة المعرفة ثلاثة معاني متباينة مع بعضها ومتوافقة مع إستراتيجية إدارة المعرفة :</a:t>
            </a:r>
            <a:endParaRPr lang="en-US" b="1" dirty="0" smtClean="0">
              <a:solidFill>
                <a:schemeClr val="tx1"/>
              </a:solidFill>
            </a:endParaRPr>
          </a:p>
          <a:p>
            <a:pPr algn="just" rtl="1"/>
            <a:r>
              <a:rPr lang="ar-AE" b="1" dirty="0" smtClean="0">
                <a:solidFill>
                  <a:schemeClr val="tx1"/>
                </a:solidFill>
              </a:rPr>
              <a:t> </a:t>
            </a:r>
            <a:r>
              <a:rPr lang="ar-AE" b="1" dirty="0" smtClean="0">
                <a:solidFill>
                  <a:srgbClr val="7030A0"/>
                </a:solidFill>
              </a:rPr>
              <a:t>الأول</a:t>
            </a:r>
            <a:r>
              <a:rPr lang="ar-AE" b="1" dirty="0" smtClean="0">
                <a:solidFill>
                  <a:schemeClr val="tx1"/>
                </a:solidFill>
              </a:rPr>
              <a:t>: يعكس تنوع الادراكات في مجال استراتيجيات إدارة المعرفة .</a:t>
            </a:r>
            <a:endParaRPr lang="en-US" b="1" dirty="0" smtClean="0">
              <a:solidFill>
                <a:schemeClr val="tx1"/>
              </a:solidFill>
            </a:endParaRPr>
          </a:p>
          <a:p>
            <a:pPr algn="just" rtl="1"/>
            <a:r>
              <a:rPr lang="ar-AE" b="1" dirty="0" smtClean="0">
                <a:solidFill>
                  <a:schemeClr val="tx1"/>
                </a:solidFill>
              </a:rPr>
              <a:t> </a:t>
            </a:r>
            <a:r>
              <a:rPr lang="ar-AE" b="1" dirty="0" smtClean="0">
                <a:solidFill>
                  <a:srgbClr val="7030A0"/>
                </a:solidFill>
              </a:rPr>
              <a:t>الثاني</a:t>
            </a:r>
            <a:r>
              <a:rPr lang="ar-AE" b="1" dirty="0" smtClean="0">
                <a:solidFill>
                  <a:schemeClr val="tx1"/>
                </a:solidFill>
              </a:rPr>
              <a:t>: يركز على العلاقة بين إدارة المعرفة والإدارة الإستراتيجية.</a:t>
            </a:r>
            <a:endParaRPr lang="en-US" b="1" dirty="0" smtClean="0">
              <a:solidFill>
                <a:schemeClr val="tx1"/>
              </a:solidFill>
            </a:endParaRPr>
          </a:p>
          <a:p>
            <a:pPr algn="just" rtl="1"/>
            <a:r>
              <a:rPr lang="ar-AE" b="1" dirty="0" smtClean="0">
                <a:solidFill>
                  <a:schemeClr val="tx1"/>
                </a:solidFill>
              </a:rPr>
              <a:t> </a:t>
            </a:r>
            <a:r>
              <a:rPr lang="ar-AE" b="1" dirty="0" smtClean="0">
                <a:solidFill>
                  <a:srgbClr val="7030A0"/>
                </a:solidFill>
              </a:rPr>
              <a:t>الثالث</a:t>
            </a:r>
            <a:r>
              <a:rPr lang="ar-AE" b="1" dirty="0" smtClean="0">
                <a:solidFill>
                  <a:schemeClr val="tx1"/>
                </a:solidFill>
              </a:rPr>
              <a:t>: يؤكد على استخدام المعرفة في سياق الممارسة بما يشكل تطبيقا </a:t>
            </a:r>
            <a:r>
              <a:rPr lang="en-US" b="1" dirty="0" smtClean="0">
                <a:solidFill>
                  <a:schemeClr val="tx1"/>
                </a:solidFill>
              </a:rPr>
              <a:t> </a:t>
            </a:r>
            <a:r>
              <a:rPr lang="ar-AE" b="1" dirty="0" smtClean="0">
                <a:solidFill>
                  <a:schemeClr val="tx1"/>
                </a:solidFill>
              </a:rPr>
              <a:t>لإدارتها وتشخيص المدخل المناسب لاستراتيجيات إدارتها.</a:t>
            </a:r>
            <a:endParaRPr lang="en-US" b="1" dirty="0" smtClean="0">
              <a:solidFill>
                <a:schemeClr val="tx1"/>
              </a:solidFill>
            </a:endParaRPr>
          </a:p>
          <a:p>
            <a:pPr algn="just"/>
            <a:endParaRPr lang="ar-IQ"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a:bodyPr>
          <a:lstStyle/>
          <a:p>
            <a:pPr algn="just" rtl="1">
              <a:buNone/>
            </a:pPr>
            <a:r>
              <a:rPr lang="ar-AE" sz="3900" b="1" dirty="0" smtClean="0">
                <a:solidFill>
                  <a:srgbClr val="7030A0"/>
                </a:solidFill>
              </a:rPr>
              <a:t>خامسا": </a:t>
            </a:r>
            <a:r>
              <a:rPr lang="ar-IQ" sz="3900" b="1" dirty="0" smtClean="0">
                <a:solidFill>
                  <a:srgbClr val="7030A0"/>
                </a:solidFill>
              </a:rPr>
              <a:t>اسس </a:t>
            </a:r>
            <a:r>
              <a:rPr lang="ar-AE" sz="3900" b="1" dirty="0" smtClean="0">
                <a:solidFill>
                  <a:srgbClr val="7030A0"/>
                </a:solidFill>
              </a:rPr>
              <a:t>استراتيجية إدارة المعرفة</a:t>
            </a:r>
            <a:r>
              <a:rPr lang="ar-IQ" sz="3900" b="1" dirty="0" smtClean="0">
                <a:solidFill>
                  <a:srgbClr val="7030A0"/>
                </a:solidFill>
              </a:rPr>
              <a:t>:</a:t>
            </a:r>
          </a:p>
          <a:p>
            <a:pPr algn="just" rtl="1">
              <a:buNone/>
            </a:pPr>
            <a:r>
              <a:rPr lang="ar-AE" b="1" dirty="0" smtClean="0"/>
              <a:t>تواجه المنظمات مشكلتين أساسيتين في بيئتها تتطلب منها أن تتبنى الإستراتيجية الملائمة تتمثل :</a:t>
            </a:r>
            <a:endParaRPr lang="en-US" b="1" dirty="0" smtClean="0"/>
          </a:p>
          <a:p>
            <a:pPr algn="just" rtl="1">
              <a:buNone/>
            </a:pPr>
            <a:r>
              <a:rPr lang="ar-IQ" b="1" dirty="0" smtClean="0"/>
              <a:t>*</a:t>
            </a:r>
            <a:r>
              <a:rPr lang="ar-AE" b="1" dirty="0" smtClean="0"/>
              <a:t> </a:t>
            </a:r>
            <a:r>
              <a:rPr lang="ar-AE" b="1" dirty="0" smtClean="0">
                <a:solidFill>
                  <a:srgbClr val="FF0000"/>
                </a:solidFill>
              </a:rPr>
              <a:t>المشكلة الأولى</a:t>
            </a:r>
            <a:r>
              <a:rPr lang="ar-AE" b="1" dirty="0" smtClean="0"/>
              <a:t>: بمشكلة البقاء في السوق المختارة والتي تحتاج إلى دعامات هذه الدعامات تكون إستراتيجية.</a:t>
            </a:r>
            <a:endParaRPr lang="en-US" b="1" dirty="0" smtClean="0"/>
          </a:p>
          <a:p>
            <a:pPr algn="just" rtl="1">
              <a:buNone/>
            </a:pPr>
            <a:r>
              <a:rPr lang="ar-AE" b="1" dirty="0" smtClean="0"/>
              <a:t> </a:t>
            </a:r>
            <a:r>
              <a:rPr lang="ar-IQ" b="1" dirty="0" smtClean="0"/>
              <a:t>*</a:t>
            </a:r>
            <a:r>
              <a:rPr lang="ar-AE" b="1" dirty="0" smtClean="0"/>
              <a:t> </a:t>
            </a:r>
            <a:r>
              <a:rPr lang="ar-AE" b="1" dirty="0" smtClean="0">
                <a:solidFill>
                  <a:srgbClr val="FF0000"/>
                </a:solidFill>
              </a:rPr>
              <a:t>المشكلة الثانية</a:t>
            </a:r>
            <a:r>
              <a:rPr lang="ar-AE" b="1" dirty="0" smtClean="0"/>
              <a:t>: تتمثل بالميزة التنافسية المستدامة وتتمخض هذه المشكلة في تسابق قادة المنظمات لكسب الريادة في المجال الذي تعمل فيه المنظمة فالتشارك بالمعرفة مع العاملين في المنظمة </a:t>
            </a:r>
            <a:r>
              <a:rPr lang="en-US" b="1" dirty="0" smtClean="0"/>
              <a:t>.</a:t>
            </a:r>
            <a:r>
              <a:rPr lang="ar-AE" b="1" dirty="0" smtClean="0"/>
              <a:t>يعزز من مقدرات المنظمة الريادية </a:t>
            </a:r>
            <a:r>
              <a:rPr lang="ar-IQ" b="1" dirty="0" smtClean="0"/>
              <a:t>.</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6629400"/>
          </a:xfrm>
        </p:spPr>
        <p:txBody>
          <a:bodyPr>
            <a:normAutofit fontScale="92500" lnSpcReduction="20000"/>
          </a:bodyPr>
          <a:lstStyle/>
          <a:p>
            <a:pPr algn="r" rtl="1">
              <a:buNone/>
            </a:pPr>
            <a:r>
              <a:rPr lang="ar-AE" sz="3900" u="sng" dirty="0" smtClean="0">
                <a:solidFill>
                  <a:srgbClr val="7030A0"/>
                </a:solidFill>
              </a:rPr>
              <a:t>*_</a:t>
            </a:r>
            <a:r>
              <a:rPr lang="ar-AE" sz="3900" b="1" u="sng" dirty="0" smtClean="0">
                <a:solidFill>
                  <a:srgbClr val="7030A0"/>
                </a:solidFill>
              </a:rPr>
              <a:t>اما أسس اختيار إستراتيجيات إدارة المعرفة فهي:</a:t>
            </a:r>
            <a:endParaRPr lang="en-US" sz="3900" dirty="0" smtClean="0">
              <a:solidFill>
                <a:srgbClr val="7030A0"/>
              </a:solidFill>
            </a:endParaRPr>
          </a:p>
          <a:p>
            <a:pPr lvl="0" algn="r" rtl="1">
              <a:buNone/>
            </a:pPr>
            <a:r>
              <a:rPr lang="ar-IQ" dirty="0" smtClean="0"/>
              <a:t>أ- </a:t>
            </a:r>
            <a:r>
              <a:rPr lang="ar-AE" dirty="0" smtClean="0"/>
              <a:t> </a:t>
            </a:r>
            <a:r>
              <a:rPr lang="ar-AE" b="1" dirty="0" smtClean="0"/>
              <a:t>طريقة حصول المنظمة على الموارد المعرفية الداخلية بما متوافر من معرفة لدى العاملين فيها أو الخارجية التي تسعى لاكتسابها من البيئة الخارجية. </a:t>
            </a:r>
            <a:endParaRPr lang="en-US" b="1" dirty="0" smtClean="0"/>
          </a:p>
          <a:p>
            <a:pPr lvl="0" algn="r" rtl="1">
              <a:buNone/>
            </a:pPr>
            <a:r>
              <a:rPr lang="ar-IQ" b="1" dirty="0" smtClean="0"/>
              <a:t>ب- </a:t>
            </a:r>
            <a:r>
              <a:rPr lang="ar-AE" b="1" dirty="0" smtClean="0"/>
              <a:t>توجهات قادة المنظمة نحو تعزيز المعرفة المتوافرة أو نحو خلق واكتساب المعرفة الجديدة فضلا عن مدى طاقتها لاستيعاب المعرفة الجديدة وسرعة تقاسمها ونشرها في المنظمة.</a:t>
            </a:r>
            <a:endParaRPr lang="en-US" b="1" dirty="0" smtClean="0"/>
          </a:p>
          <a:p>
            <a:pPr algn="r" rtl="1">
              <a:buNone/>
            </a:pPr>
            <a:r>
              <a:rPr lang="ar-AE" b="1" dirty="0" smtClean="0"/>
              <a:t>ت- مدى إدراك إدارة المنظمة لأهمية المعرفة الضمنية التي يمتلكها العاملون فيها وكيفية استثمارها.</a:t>
            </a:r>
            <a:endParaRPr lang="en-US" b="1" dirty="0" smtClean="0"/>
          </a:p>
          <a:p>
            <a:pPr algn="r" rtl="1">
              <a:buNone/>
            </a:pPr>
            <a:r>
              <a:rPr lang="ar-AE" b="1" dirty="0" smtClean="0"/>
              <a:t>ح- هل أن إستراتيجية المعرفة تؤثر في طرائق تنظيم المعرفة ؟.</a:t>
            </a:r>
            <a:r>
              <a:rPr lang="en-US" b="1" dirty="0" smtClean="0"/>
              <a:t>     </a:t>
            </a:r>
          </a:p>
          <a:p>
            <a:pPr algn="r" rtl="1">
              <a:buNone/>
            </a:pPr>
            <a:r>
              <a:rPr lang="ar-AE" b="1" dirty="0" smtClean="0"/>
              <a:t> خ- مدى أدراك المنظمة للعوامل التنظيمية المؤثرة في معرفتها ؟.</a:t>
            </a:r>
            <a:endParaRPr lang="en-US" b="1" dirty="0" smtClean="0"/>
          </a:p>
          <a:p>
            <a:pPr algn="r" rtl="1">
              <a:buNone/>
            </a:pPr>
            <a:r>
              <a:rPr lang="ar-AE" b="1" dirty="0" smtClean="0"/>
              <a:t>  وعلى المنظمات تبني مدخل الميزة التنافسية لتحديد فجوة المعرفة من خلال التوافق الاستراتيجي لمعرفة المنظمة مع طبيعة عملها لصياغة إستراتيجية أدارة المعرفة الملائمة وتقليص فجوة المعرفة بين ماتعرف المنظمة وما تستطيع معرفته. </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lstStyle/>
          <a:p>
            <a:pPr algn="just" rtl="1"/>
            <a:r>
              <a:rPr lang="ar-AE" b="1" dirty="0" smtClean="0"/>
              <a:t>هناك علاقات متميزة بين نوع إستراتيجية أعمال المنظمة وخواص إستراتيجيات</a:t>
            </a:r>
            <a:r>
              <a:rPr lang="en-US" b="1" dirty="0" smtClean="0"/>
              <a:t> </a:t>
            </a:r>
            <a:r>
              <a:rPr lang="ar-AE" b="1" dirty="0" smtClean="0"/>
              <a:t>إدارة المعرفة طبقاً لعدد من الإبعاد بضمنها قابلية المنظمة لترسيخ المعرفة في الأشخاص أو التكنولوجيا </a:t>
            </a:r>
            <a:r>
              <a:rPr lang="ar-SA" b="1" dirty="0" smtClean="0"/>
              <a:t>و</a:t>
            </a:r>
            <a:r>
              <a:rPr lang="ar-AE" b="1" dirty="0" smtClean="0"/>
              <a:t>توجه وفلسفة المنظمة بان تكون ريادية في تطوير معرفتها أو المحافظة أو الجمع بين الاثنين وشمولية البحث والتطوير المعرفي.</a:t>
            </a:r>
            <a:endParaRPr lang="en-US" b="1" dirty="0" smtClean="0"/>
          </a:p>
          <a:p>
            <a:pPr algn="just" rtl="1"/>
            <a:r>
              <a:rPr lang="ar-AE" b="1" dirty="0" smtClean="0"/>
              <a:t>    ينبغي لاستراتيجيات إدارة المعرفة أن تكون انعكاساً لإستراتيجية المنظمة التنافسية، إذ تتمثل بخلق اكبر قدر ممكن من رضا الزبون من خلال الايصائية ، وان توافر الربح وتقليل الكلف وتكون إدارة الموارد البشرية إدارة تحقق الرضا والولاء للمنظمة، إذ تتباين إستراتيجية إدارة المعرفة بتباين طبيعة نشاط المنظمة وطبيعة موجهي الإستراتيجية ومنظــــور الإستراتيجية ذاتها.</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normAutofit fontScale="92500" lnSpcReduction="20000"/>
          </a:bodyPr>
          <a:lstStyle/>
          <a:p>
            <a:pPr algn="r">
              <a:buNone/>
            </a:pPr>
            <a:r>
              <a:rPr lang="en-US" b="1" dirty="0" smtClean="0">
                <a:solidFill>
                  <a:srgbClr val="7030A0"/>
                </a:solidFill>
              </a:rPr>
              <a:t>:</a:t>
            </a:r>
            <a:r>
              <a:rPr lang="ar-AE" b="1" dirty="0" smtClean="0">
                <a:solidFill>
                  <a:srgbClr val="7030A0"/>
                </a:solidFill>
              </a:rPr>
              <a:t>ثانيا- أهمية إستراتيجيات إدارة المعرفة </a:t>
            </a:r>
            <a:endParaRPr lang="en-US" dirty="0" smtClean="0">
              <a:solidFill>
                <a:srgbClr val="7030A0"/>
              </a:solidFill>
            </a:endParaRPr>
          </a:p>
          <a:p>
            <a:pPr algn="just" rtl="1"/>
            <a:r>
              <a:rPr lang="ar-AE" sz="3300" b="1" dirty="0" smtClean="0"/>
              <a:t>تبرزأهمية إستراتيجيات إدارة المعرفة بما تعكسه تلك الاستراتيجيات من دور فاعل في الإستراتيجية التنافسية للمنظمة وكيفية خلق قيمة للزبون ، تسهيل استعمال الموجودات المعرفية واكتساب وتقاسم المعرفة الضمنية لدى عامليها والمتعاملين معها ومن ثم ترميزها للحفاظ عليها. وتبرز أهميه إستراتيجيات إدارة المعرفة من خلال مفهوم التشارك في التفكير الاستراتيجي الذي يهدف إلى تحويل المعرفة الضمنية إلى معرفة ظاهرة واجتماعية مستندة على الترابط بين المعرفة الشخصية وظواهر المعرفة الاجتماعية .</a:t>
            </a:r>
            <a:endParaRPr lang="en-US" sz="3300" b="1" dirty="0" smtClean="0"/>
          </a:p>
          <a:p>
            <a:pPr algn="just" rtl="1"/>
            <a:r>
              <a:rPr lang="ar-AE" sz="3300" b="1" dirty="0" smtClean="0"/>
              <a:t>تعد إدارة المعرفة إطار يحوي في داخله أربعة عناصر: عمليات الإنتاج، تكنولوجيا المعلومات، الخزين المعرفي، والسلوك الشخصي ولغرض التعامل الصحيح من الناحية الإدارية والممارسة التنظيمية فأن المنظمات تتبنى الإستراتيجية المعرفية الملائمة لتلك العناصر التي تحقق التوليد والاكتساب والاستغلال والنشر للمعرفة. </a:t>
            </a:r>
            <a:endParaRPr lang="en-US" sz="3300" b="1" dirty="0" smtClean="0"/>
          </a:p>
          <a:p>
            <a:pPr algn="just">
              <a:buNone/>
            </a:pP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629400"/>
          </a:xfrm>
        </p:spPr>
        <p:txBody>
          <a:bodyPr/>
          <a:lstStyle/>
          <a:p>
            <a:pPr algn="r">
              <a:buNone/>
            </a:pPr>
            <a:r>
              <a:rPr lang="en-US" b="1" dirty="0" smtClean="0">
                <a:solidFill>
                  <a:srgbClr val="7030A0"/>
                </a:solidFill>
              </a:rPr>
              <a:t>:</a:t>
            </a:r>
            <a:r>
              <a:rPr lang="ar-AE" b="1" dirty="0" smtClean="0">
                <a:solidFill>
                  <a:srgbClr val="7030A0"/>
                </a:solidFill>
              </a:rPr>
              <a:t>ثالثاً-أهداف استراتيجيات إدارة المعرفة</a:t>
            </a:r>
            <a:endParaRPr lang="en-US" b="1" dirty="0" smtClean="0">
              <a:solidFill>
                <a:srgbClr val="7030A0"/>
              </a:solidFill>
            </a:endParaRPr>
          </a:p>
          <a:p>
            <a:pPr algn="just">
              <a:buNone/>
            </a:pPr>
            <a:r>
              <a:rPr lang="ar-AE" b="1" dirty="0" smtClean="0"/>
              <a:t>  تبني المنظمات لاستراتيجيات إدارة المعرفة المتوائمة مع استراتيجياتها يجسد سعيها لتحقيق أهدافها بفاعلية. </a:t>
            </a:r>
            <a:r>
              <a:rPr lang="ar-SA" b="1" dirty="0" smtClean="0"/>
              <a:t>و</a:t>
            </a:r>
            <a:r>
              <a:rPr lang="ar-AE" b="1" dirty="0" smtClean="0"/>
              <a:t>بناء شبكة سلسلة العلاقات المستندة على الثقة من خلال هيكلة التفاعل الاجتماعي لتقاسم المعرفة </a:t>
            </a:r>
            <a:r>
              <a:rPr lang="ar-IQ" b="1" dirty="0" smtClean="0"/>
              <a:t>، وتهدف الى </a:t>
            </a:r>
            <a:r>
              <a:rPr lang="ar-AE" b="1" dirty="0" smtClean="0"/>
              <a:t>خلق نظم تعلم مستمرة وتأمين السياق لعمليات التواصل الفكري بين الأشخاص ذوي المستويات الفكرية المتساوية و تبادل المعرفة</a:t>
            </a:r>
            <a:r>
              <a:rPr lang="ar-SA" b="1" dirty="0" smtClean="0"/>
              <a:t> لتقليص الفجوة المعرفية بين رؤية المنظمة وأدائها الحالي. </a:t>
            </a:r>
            <a:endParaRPr lang="en-US" b="1" dirty="0" smtClean="0"/>
          </a:p>
          <a:p>
            <a:pPr algn="just">
              <a:buNone/>
            </a:pPr>
            <a:r>
              <a:rPr lang="ar-SA" b="1" dirty="0" smtClean="0"/>
              <a:t>ويتركز دورها لإعادة التوجهات الإستراتيجية للمنظمة لاستثمار الفرص المؤاتية وتجنب التهديدات المحتملة في بيئتها لتعزيز القدرة الاستيعابية للمنظمة وتطوير الأداء وبناء قاعدة تنافسية أكثر </a:t>
            </a:r>
            <a:r>
              <a:rPr lang="en-US" b="1" dirty="0" smtClean="0"/>
              <a:t> </a:t>
            </a:r>
            <a:r>
              <a:rPr lang="ar-SA" b="1" dirty="0" smtClean="0"/>
              <a:t>مرونة.</a:t>
            </a:r>
            <a:r>
              <a:rPr lang="en-US" b="1" dirty="0" smtClean="0"/>
              <a:t>                                                                            </a:t>
            </a:r>
            <a:endParaRPr lang="ar-IQ"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fontScale="77500" lnSpcReduction="20000"/>
          </a:bodyPr>
          <a:lstStyle/>
          <a:p>
            <a:pPr algn="r" rtl="1">
              <a:buNone/>
            </a:pPr>
            <a:r>
              <a:rPr lang="ar-AE" b="1" dirty="0" smtClean="0">
                <a:solidFill>
                  <a:srgbClr val="7030A0"/>
                </a:solidFill>
              </a:rPr>
              <a:t>رابعاً- أنواع إستراتيجيات إدارة المعرفة </a:t>
            </a:r>
            <a:r>
              <a:rPr lang="ar-IQ" b="1" dirty="0" smtClean="0">
                <a:solidFill>
                  <a:srgbClr val="7030A0"/>
                </a:solidFill>
              </a:rPr>
              <a:t>:</a:t>
            </a:r>
          </a:p>
          <a:p>
            <a:pPr algn="just" rtl="1"/>
            <a:r>
              <a:rPr lang="en-US" dirty="0" smtClean="0"/>
              <a:t> </a:t>
            </a:r>
            <a:r>
              <a:rPr lang="ar-SA" b="1" dirty="0" smtClean="0"/>
              <a:t>أشار عدد من الباحثين الى بعض الاستراتيجيات لادارة المعرفة المختلفة تبعاً لطبيعة عمل المنظمة والمدخل الذي تتبناه وهي :- </a:t>
            </a:r>
            <a:endParaRPr lang="en-US" b="1" dirty="0" smtClean="0"/>
          </a:p>
          <a:p>
            <a:pPr algn="just" rtl="1">
              <a:buNone/>
            </a:pPr>
            <a:r>
              <a:rPr lang="ar-IQ" b="1" dirty="0" smtClean="0">
                <a:solidFill>
                  <a:schemeClr val="accent6">
                    <a:lumMod val="50000"/>
                  </a:schemeClr>
                </a:solidFill>
              </a:rPr>
              <a:t>1</a:t>
            </a:r>
            <a:r>
              <a:rPr lang="ar-SA" b="1" dirty="0" smtClean="0">
                <a:solidFill>
                  <a:schemeClr val="accent6">
                    <a:lumMod val="50000"/>
                  </a:schemeClr>
                </a:solidFill>
              </a:rPr>
              <a:t> - الاستراتيجية الترميزية مقابل الاستراتيجية الشخصية</a:t>
            </a:r>
            <a:r>
              <a:rPr lang="ar-IQ" b="1" dirty="0" smtClean="0"/>
              <a:t>:</a:t>
            </a:r>
            <a:r>
              <a:rPr lang="ar-SA" b="1" dirty="0" smtClean="0"/>
              <a:t> ضمن هذا التصنيف أشار تستخدم المنظمات استراتيجيتين مختلفتين هما: </a:t>
            </a:r>
            <a:endParaRPr lang="en-US" b="1" dirty="0" smtClean="0"/>
          </a:p>
          <a:p>
            <a:pPr algn="just" rtl="1">
              <a:buNone/>
            </a:pPr>
            <a:r>
              <a:rPr lang="ar-SA" b="1" dirty="0" smtClean="0"/>
              <a:t>  </a:t>
            </a:r>
            <a:r>
              <a:rPr lang="ar-SA" b="1" dirty="0" smtClean="0">
                <a:solidFill>
                  <a:srgbClr val="FF0000"/>
                </a:solidFill>
              </a:rPr>
              <a:t>أ-</a:t>
            </a:r>
            <a:r>
              <a:rPr lang="ar-IQ" b="1" dirty="0" smtClean="0">
                <a:solidFill>
                  <a:srgbClr val="FF0000"/>
                </a:solidFill>
              </a:rPr>
              <a:t> </a:t>
            </a:r>
            <a:r>
              <a:rPr lang="ar-SA" b="1" dirty="0" smtClean="0">
                <a:solidFill>
                  <a:srgbClr val="FF0000"/>
                </a:solidFill>
              </a:rPr>
              <a:t>الاستراتيجية الترميزية </a:t>
            </a:r>
            <a:r>
              <a:rPr lang="en-US" b="1" dirty="0" smtClean="0"/>
              <a:t>(Codification Strategy)</a:t>
            </a:r>
            <a:r>
              <a:rPr lang="ar-SA" b="1" dirty="0" smtClean="0"/>
              <a:t> والتي تتمحور حول   الحاسوب، ويجري بموجبها ترميز وخزن المعرفة في قواعد يمكن الوصول اليها.</a:t>
            </a:r>
            <a:endParaRPr lang="en-US" b="1" dirty="0" smtClean="0"/>
          </a:p>
          <a:p>
            <a:pPr algn="just" rtl="1">
              <a:buNone/>
            </a:pPr>
            <a:r>
              <a:rPr lang="ar-SA" b="1" dirty="0" smtClean="0"/>
              <a:t> </a:t>
            </a:r>
            <a:r>
              <a:rPr lang="ar-SA" b="1" dirty="0" smtClean="0">
                <a:solidFill>
                  <a:srgbClr val="FF0000"/>
                </a:solidFill>
              </a:rPr>
              <a:t>ب-</a:t>
            </a:r>
            <a:r>
              <a:rPr lang="ar-IQ" b="1" dirty="0" smtClean="0">
                <a:solidFill>
                  <a:srgbClr val="FF0000"/>
                </a:solidFill>
              </a:rPr>
              <a:t> </a:t>
            </a:r>
            <a:r>
              <a:rPr lang="ar-SA" b="1" dirty="0" smtClean="0">
                <a:solidFill>
                  <a:srgbClr val="FF0000"/>
                </a:solidFill>
              </a:rPr>
              <a:t>الاستراتيجية الشخصية </a:t>
            </a:r>
            <a:r>
              <a:rPr lang="en-US" b="1" dirty="0" smtClean="0"/>
              <a:t>(Personalization strategy)</a:t>
            </a:r>
            <a:r>
              <a:rPr lang="ar-SA" b="1" dirty="0" smtClean="0"/>
              <a:t>  ترتبط هذه الاستراتيجية بالشخص الذي يتولى تطويرها وتجرى المشاركة فيها من خلال الاتصال المباشر بين الأشخاص  وهي لا تلغي دور الحواسيب ولكنها تعدها أدوات مساعدة للأشخاص في توصيل المعرفة وليس في خزنها، وتركز على الحوار بين الأفراد وليس على الموضوعات المعرفية الموجودة في القواعد، والميل الى اي من الاستراتيجيتين ليس اعتباطياً وانما يعتمد على الطريقة التي تخدم بها المنظمة زبائنها، والأشخاص الذين تستخدمهم، والنموذج الاقتصادي الذي تتبعه.</a:t>
            </a:r>
            <a:endParaRPr lang="en-US" b="1" dirty="0" smtClean="0"/>
          </a:p>
          <a:p>
            <a:pPr algn="just">
              <a:buNone/>
            </a:pPr>
            <a:r>
              <a:rPr lang="ar-SA" b="1" dirty="0" smtClean="0"/>
              <a:t>     والمنظمات عادة لا تستخدم إحدى الاستراتيجيتين وتهمل الاخرى، فأغلب المنظمات الناجحة استخدمت الاستراتيجيتين كلتاهما ولكن بنسب متفاوتة، فتستخدم استراتيجية واحدة مهيمنة والأخرى داعمة. الاستراتيجية الشخصية تلائم المنظمات التي تنتج منتجات ذات معدلات تغيير عالية، اما الترميزية فتلائم المنظمات المصنعة للمنتوج حسب الطلب</a:t>
            </a:r>
            <a:endParaRPr lang="en-US" b="1" dirty="0" smtClean="0">
              <a:solidFill>
                <a:srgbClr val="7030A0"/>
              </a:solidFill>
            </a:endParaRPr>
          </a:p>
          <a:p>
            <a:pPr algn="r">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555555555555555555.PNG"/>
          <p:cNvPicPr>
            <a:picLocks noGrp="1" noChangeAspect="1"/>
          </p:cNvPicPr>
          <p:nvPr>
            <p:ph idx="1"/>
          </p:nvPr>
        </p:nvPicPr>
        <p:blipFill>
          <a:blip r:embed="rId2" cstate="print"/>
          <a:stretch>
            <a:fillRect/>
          </a:stretch>
        </p:blipFill>
        <p:spPr>
          <a:xfrm>
            <a:off x="60194" y="0"/>
            <a:ext cx="9083806" cy="6858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just" rtl="1">
              <a:buNone/>
            </a:pPr>
            <a:r>
              <a:rPr lang="ar-IQ" b="1" dirty="0" smtClean="0">
                <a:solidFill>
                  <a:srgbClr val="7030A0"/>
                </a:solidFill>
              </a:rPr>
              <a:t>2</a:t>
            </a:r>
            <a:r>
              <a:rPr lang="ar-SA" b="1" dirty="0" smtClean="0">
                <a:solidFill>
                  <a:srgbClr val="7030A0"/>
                </a:solidFill>
              </a:rPr>
              <a:t>- استراتيجيات جانب العرض مقابل استراتيجيات جانب الطلب</a:t>
            </a:r>
            <a:r>
              <a:rPr lang="ar-SA" b="1" dirty="0" smtClean="0"/>
              <a:t>. هناك نوعين من الاستراتيجيات لادارة المعرفة هما:-</a:t>
            </a:r>
            <a:endParaRPr lang="en-US" b="1" dirty="0" smtClean="0"/>
          </a:p>
          <a:p>
            <a:pPr algn="just" rtl="1">
              <a:buNone/>
            </a:pPr>
            <a:r>
              <a:rPr lang="ar-IQ" b="1" dirty="0" smtClean="0"/>
              <a:t>  </a:t>
            </a:r>
            <a:r>
              <a:rPr lang="ar-SA" b="1" dirty="0" smtClean="0">
                <a:solidFill>
                  <a:srgbClr val="FF0000"/>
                </a:solidFill>
              </a:rPr>
              <a:t>أ. استراتيجيات جانب العرض</a:t>
            </a:r>
            <a:r>
              <a:rPr lang="en-US" b="1" dirty="0" smtClean="0">
                <a:solidFill>
                  <a:srgbClr val="FF0000"/>
                </a:solidFill>
              </a:rPr>
              <a:t>(Supply Side strategies)</a:t>
            </a:r>
            <a:r>
              <a:rPr lang="ar-SA" b="1" dirty="0" smtClean="0">
                <a:solidFill>
                  <a:srgbClr val="FF0000"/>
                </a:solidFill>
              </a:rPr>
              <a:t> </a:t>
            </a:r>
            <a:r>
              <a:rPr lang="ar-SA" b="1" dirty="0" smtClean="0"/>
              <a:t>التي تميل الى التركيز فقط على توزيع ونشــر المعرفــة الحاليــة للمنظمــة تبعاً لذلك تركز على آليات المشاركة في المعرفة ونشرها.</a:t>
            </a:r>
            <a:endParaRPr lang="en-US" b="1" dirty="0" smtClean="0"/>
          </a:p>
          <a:p>
            <a:pPr algn="just" rtl="1">
              <a:buNone/>
            </a:pPr>
            <a:r>
              <a:rPr lang="ar-IQ" b="1" dirty="0" smtClean="0"/>
              <a:t>  </a:t>
            </a:r>
            <a:r>
              <a:rPr lang="ar-SA" b="1" dirty="0" smtClean="0">
                <a:solidFill>
                  <a:srgbClr val="FF0000"/>
                </a:solidFill>
              </a:rPr>
              <a:t>ب. استراتيجيات جانب الطلب</a:t>
            </a:r>
            <a:r>
              <a:rPr lang="en-US" b="1" dirty="0" smtClean="0">
                <a:solidFill>
                  <a:srgbClr val="FF0000"/>
                </a:solidFill>
              </a:rPr>
              <a:t>(</a:t>
            </a:r>
            <a:r>
              <a:rPr lang="en-US" b="1" dirty="0" err="1" smtClean="0">
                <a:solidFill>
                  <a:srgbClr val="FF0000"/>
                </a:solidFill>
              </a:rPr>
              <a:t>Demond</a:t>
            </a:r>
            <a:r>
              <a:rPr lang="en-US" b="1" dirty="0" smtClean="0">
                <a:solidFill>
                  <a:srgbClr val="FF0000"/>
                </a:solidFill>
              </a:rPr>
              <a:t>  Side strategies) </a:t>
            </a:r>
            <a:r>
              <a:rPr lang="ar-SA" b="1" dirty="0" smtClean="0">
                <a:solidFill>
                  <a:srgbClr val="FF0000"/>
                </a:solidFill>
              </a:rPr>
              <a:t> </a:t>
            </a:r>
            <a:r>
              <a:rPr lang="ar-SA" b="1" dirty="0" smtClean="0"/>
              <a:t>التي تركز على تلبية حاجة المنظمة الى معرفة جديدة . هذه الاستراتيجية تتجه نحو التعلم والابداع أي التركيز على آليات توليد المعرفة.</a:t>
            </a:r>
            <a:endParaRPr lang="ar-IQ" b="1" dirty="0" smtClean="0"/>
          </a:p>
          <a:p>
            <a:pPr algn="just" rtl="1">
              <a:buNone/>
            </a:pPr>
            <a:r>
              <a:rPr lang="ar-IQ" b="1" dirty="0" smtClean="0"/>
              <a:t>  </a:t>
            </a:r>
            <a:r>
              <a:rPr lang="ar-SA" b="1" dirty="0" smtClean="0"/>
              <a:t> ونرى وعلى الرغم مما قد توحي به كلا الاستراتيجيتين بأن </a:t>
            </a:r>
            <a:r>
              <a:rPr lang="ar-SA" b="1" dirty="0" smtClean="0">
                <a:solidFill>
                  <a:srgbClr val="FF0000"/>
                </a:solidFill>
              </a:rPr>
              <a:t>الاولى</a:t>
            </a:r>
            <a:r>
              <a:rPr lang="ar-SA" b="1" dirty="0" smtClean="0"/>
              <a:t> تصلح للمنظمات الاستشارية التي تسوق الحلول المعتمدة على المعرفة </a:t>
            </a:r>
            <a:r>
              <a:rPr lang="ar-SA" b="1" dirty="0" smtClean="0">
                <a:solidFill>
                  <a:srgbClr val="FF0000"/>
                </a:solidFill>
              </a:rPr>
              <a:t>والثانية</a:t>
            </a:r>
            <a:r>
              <a:rPr lang="ar-SA" b="1" dirty="0" smtClean="0"/>
              <a:t> تصلح للمنظمات الصناعية التي تنتج السلع الا ان الفصل المطلق بينها في عالم الاعمال صعب ، لذا فخيار الدمج بينهما افضل ولكن بنسب متفاوتة تبعاً لطبيعة التركيز والتوجه الاستراتيجي للمنظمة بما في ذلك للمنظمات التي تعمل كبيوتات للخبرة فأنها تحتاج الى كلا الاستراتيجيتين.</a:t>
            </a:r>
            <a:endParaRPr lang="en-US" b="1" dirty="0" smtClean="0"/>
          </a:p>
          <a:p>
            <a:pPr algn="just" rtl="1">
              <a:buNone/>
            </a:pPr>
            <a:endParaRPr lang="ar-IQ"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algn="just" rtl="1">
              <a:buNone/>
            </a:pPr>
            <a:r>
              <a:rPr lang="ar-IQ" b="1" dirty="0" smtClean="0">
                <a:solidFill>
                  <a:srgbClr val="7030A0"/>
                </a:solidFill>
              </a:rPr>
              <a:t>3</a:t>
            </a:r>
            <a:r>
              <a:rPr lang="ar-AE" b="1" dirty="0" smtClean="0">
                <a:solidFill>
                  <a:srgbClr val="7030A0"/>
                </a:solidFill>
              </a:rPr>
              <a:t> -استراتيجيات ادارة المعرفة وفق تحليل( </a:t>
            </a:r>
            <a:r>
              <a:rPr lang="en-US" b="1" dirty="0" smtClean="0">
                <a:solidFill>
                  <a:srgbClr val="7030A0"/>
                </a:solidFill>
              </a:rPr>
              <a:t>SWOT</a:t>
            </a:r>
            <a:r>
              <a:rPr lang="ar-AE" b="1" dirty="0" smtClean="0">
                <a:solidFill>
                  <a:srgbClr val="7030A0"/>
                </a:solidFill>
              </a:rPr>
              <a:t> )</a:t>
            </a:r>
            <a:r>
              <a:rPr lang="ar-AE" dirty="0" smtClean="0">
                <a:solidFill>
                  <a:srgbClr val="7030A0"/>
                </a:solidFill>
              </a:rPr>
              <a:t> </a:t>
            </a:r>
            <a:r>
              <a:rPr lang="ar-AE" b="1" dirty="0" smtClean="0"/>
              <a:t>: يعكس تحليل ( </a:t>
            </a:r>
            <a:r>
              <a:rPr lang="en-US" b="1" dirty="0" smtClean="0"/>
              <a:t>SWOT</a:t>
            </a:r>
            <a:r>
              <a:rPr lang="ar-AE" b="1" dirty="0" smtClean="0"/>
              <a:t> ) تحليلاً لبيئة المعرفة ليقدم الأساس لوصف إستراتيجية إدارة المعرفة واعتماد البدائل الإستراتيجية المناسبة الآتية:</a:t>
            </a:r>
            <a:endParaRPr lang="en-US" b="1" dirty="0" smtClean="0"/>
          </a:p>
          <a:p>
            <a:pPr lvl="0" algn="just" rtl="1">
              <a:buNone/>
            </a:pPr>
            <a:r>
              <a:rPr lang="ar-IQ" dirty="0" smtClean="0">
                <a:solidFill>
                  <a:srgbClr val="FF0000"/>
                </a:solidFill>
              </a:rPr>
              <a:t>أ- </a:t>
            </a:r>
            <a:r>
              <a:rPr lang="ar-AE" b="1" dirty="0" smtClean="0">
                <a:solidFill>
                  <a:srgbClr val="FF0000"/>
                </a:solidFill>
              </a:rPr>
              <a:t>الإستراتيجية الهجومية</a:t>
            </a:r>
            <a:r>
              <a:rPr lang="ar-AE" dirty="0" smtClean="0">
                <a:solidFill>
                  <a:srgbClr val="FF0000"/>
                </a:solidFill>
              </a:rPr>
              <a:t> </a:t>
            </a:r>
            <a:r>
              <a:rPr lang="ar-AE" b="1" dirty="0" smtClean="0"/>
              <a:t>وتسمى إستراتيجية الاكتشاف فالمنظمة إما أن تكون مكتشفة أو مكتسبة وخصوصاً في البيئات السريعة النمو لتحقيق الزيادة.</a:t>
            </a:r>
            <a:endParaRPr lang="en-US" b="1" dirty="0" smtClean="0"/>
          </a:p>
          <a:p>
            <a:pPr algn="just" rtl="1">
              <a:buNone/>
            </a:pPr>
            <a:r>
              <a:rPr lang="ar-AE" b="1" dirty="0" smtClean="0">
                <a:solidFill>
                  <a:srgbClr val="FF0000"/>
                </a:solidFill>
              </a:rPr>
              <a:t>ب-الإستراتيجية المحافظة</a:t>
            </a:r>
            <a:r>
              <a:rPr lang="ar-AE" dirty="0" smtClean="0">
                <a:solidFill>
                  <a:srgbClr val="FF0000"/>
                </a:solidFill>
              </a:rPr>
              <a:t> </a:t>
            </a:r>
            <a:r>
              <a:rPr lang="ar-AE" b="1" dirty="0" smtClean="0"/>
              <a:t>وتسمى أيضا إستراتيجية الاستغلال إذ تتعدد فيها موارد </a:t>
            </a:r>
            <a:r>
              <a:rPr lang="ar-SA" b="1" dirty="0" smtClean="0"/>
              <a:t>و</a:t>
            </a:r>
            <a:r>
              <a:rPr lang="ar-AE" b="1" dirty="0" smtClean="0"/>
              <a:t>قابليات المنظمة الداخلية لاستغلال المعرفة</a:t>
            </a:r>
            <a:r>
              <a:rPr lang="ar-AE" dirty="0" smtClean="0"/>
              <a:t>.</a:t>
            </a:r>
            <a:endParaRPr lang="en-US" dirty="0" smtClean="0"/>
          </a:p>
          <a:p>
            <a:pPr algn="just" rtl="1">
              <a:buNone/>
            </a:pPr>
            <a:r>
              <a:rPr lang="ar-AE" b="1" dirty="0" smtClean="0">
                <a:solidFill>
                  <a:srgbClr val="FF0000"/>
                </a:solidFill>
              </a:rPr>
              <a:t>ت-إستراتيجية التجميعية (الهجينة )</a:t>
            </a:r>
            <a:r>
              <a:rPr lang="ar-AE" dirty="0" smtClean="0">
                <a:solidFill>
                  <a:srgbClr val="FF0000"/>
                </a:solidFill>
              </a:rPr>
              <a:t> </a:t>
            </a:r>
            <a:r>
              <a:rPr lang="ar-AE" b="1" dirty="0" smtClean="0"/>
              <a:t>وبمقتضاها تمزج إستراتيجية الاكتشاف(الهجومية ) مع الإستراتيجية المحافظة (إستراتيجية الاستغلال).</a:t>
            </a:r>
            <a:endParaRPr lang="en-US"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pPr algn="just" rtl="1">
              <a:buNone/>
            </a:pPr>
            <a:r>
              <a:rPr lang="ar-IQ" dirty="0" smtClean="0">
                <a:solidFill>
                  <a:srgbClr val="7030A0"/>
                </a:solidFill>
              </a:rPr>
              <a:t>4</a:t>
            </a:r>
            <a:r>
              <a:rPr lang="ar-AE" dirty="0" smtClean="0">
                <a:solidFill>
                  <a:srgbClr val="7030A0"/>
                </a:solidFill>
              </a:rPr>
              <a:t>-</a:t>
            </a:r>
            <a:r>
              <a:rPr lang="ar-AE" b="1" dirty="0" smtClean="0">
                <a:solidFill>
                  <a:srgbClr val="7030A0"/>
                </a:solidFill>
              </a:rPr>
              <a:t>إستراتيجيات (</a:t>
            </a:r>
            <a:r>
              <a:rPr lang="en-US" b="1" dirty="0" smtClean="0">
                <a:solidFill>
                  <a:srgbClr val="7030A0"/>
                </a:solidFill>
              </a:rPr>
              <a:t>Krogh,2001:</a:t>
            </a:r>
            <a:r>
              <a:rPr lang="ar-AE" b="1" dirty="0" smtClean="0">
                <a:solidFill>
                  <a:srgbClr val="7030A0"/>
                </a:solidFill>
              </a:rPr>
              <a:t>) لإدارة المعرفة</a:t>
            </a:r>
            <a:r>
              <a:rPr lang="ar-AE" baseline="30000" dirty="0" smtClean="0">
                <a:solidFill>
                  <a:srgbClr val="7030A0"/>
                </a:solidFill>
              </a:rPr>
              <a:t> </a:t>
            </a:r>
            <a:endParaRPr lang="en-US" dirty="0" smtClean="0">
              <a:solidFill>
                <a:srgbClr val="7030A0"/>
              </a:solidFill>
            </a:endParaRPr>
          </a:p>
          <a:p>
            <a:pPr lvl="0" algn="just" rtl="1">
              <a:buNone/>
            </a:pPr>
            <a:r>
              <a:rPr lang="ar-IQ" b="1" dirty="0" smtClean="0">
                <a:solidFill>
                  <a:srgbClr val="FF0000"/>
                </a:solidFill>
              </a:rPr>
              <a:t>أ- </a:t>
            </a:r>
            <a:r>
              <a:rPr lang="ar-AE" b="1" dirty="0" smtClean="0">
                <a:solidFill>
                  <a:srgbClr val="FF0000"/>
                </a:solidFill>
              </a:rPr>
              <a:t>إستراتيجية الرافعة </a:t>
            </a:r>
            <a:r>
              <a:rPr lang="ar-AE" dirty="0" smtClean="0"/>
              <a:t>: </a:t>
            </a:r>
            <a:r>
              <a:rPr lang="ar-AE" b="1" dirty="0" smtClean="0"/>
              <a:t>التي تؤكد على نشر المعرفة في المنظمة وهدفها الاستراتيجي تحقيق كفاءة العمليات والإبداع في مجتمعات الممارسة المعرفية المختلفة.</a:t>
            </a:r>
            <a:endParaRPr lang="en-US" b="1" dirty="0" smtClean="0"/>
          </a:p>
          <a:p>
            <a:pPr lvl="0" algn="just" rtl="1">
              <a:buNone/>
            </a:pPr>
            <a:r>
              <a:rPr lang="ar-IQ" b="1" dirty="0" smtClean="0">
                <a:solidFill>
                  <a:srgbClr val="FF0000"/>
                </a:solidFill>
              </a:rPr>
              <a:t>ب- </a:t>
            </a:r>
            <a:r>
              <a:rPr lang="ar-AE" b="1" dirty="0" smtClean="0">
                <a:solidFill>
                  <a:srgbClr val="FF0000"/>
                </a:solidFill>
              </a:rPr>
              <a:t>إستراتيجية التوسع </a:t>
            </a:r>
            <a:r>
              <a:rPr lang="ar-AE" b="1" dirty="0" smtClean="0"/>
              <a:t>: والتي تركز على ابتكار المعرفة الجديدة من خلال المعرفة القائمة.</a:t>
            </a:r>
            <a:endParaRPr lang="en-US" b="1" dirty="0" smtClean="0"/>
          </a:p>
          <a:p>
            <a:pPr lvl="0" algn="just" rtl="1">
              <a:buNone/>
            </a:pPr>
            <a:r>
              <a:rPr lang="ar-IQ" b="1" dirty="0" smtClean="0">
                <a:solidFill>
                  <a:srgbClr val="FF0000"/>
                </a:solidFill>
              </a:rPr>
              <a:t>ج</a:t>
            </a:r>
            <a:r>
              <a:rPr lang="en-US" b="1" dirty="0" smtClean="0">
                <a:solidFill>
                  <a:srgbClr val="FF0000"/>
                </a:solidFill>
              </a:rPr>
              <a:t>  -</a:t>
            </a:r>
            <a:r>
              <a:rPr lang="ar-AE" b="1" dirty="0" smtClean="0">
                <a:solidFill>
                  <a:srgbClr val="FF0000"/>
                </a:solidFill>
              </a:rPr>
              <a:t>إستراتيجية التحقق </a:t>
            </a:r>
            <a:r>
              <a:rPr lang="ar-AE" b="1" dirty="0" smtClean="0"/>
              <a:t>: وتركز على بناء المجال المعرفي ونقل المعرفة من المصادر الخارجية والذي يتحقق بفضل الشراكات الإستراتيجية لتحقيق أهداف إبداعية.</a:t>
            </a:r>
            <a:endParaRPr lang="en-US" b="1" dirty="0" smtClean="0"/>
          </a:p>
          <a:p>
            <a:pPr algn="just">
              <a:buNone/>
            </a:pPr>
            <a:r>
              <a:rPr lang="ar-AE" b="1" dirty="0" smtClean="0"/>
              <a:t> </a:t>
            </a:r>
            <a:r>
              <a:rPr lang="ar-IQ" b="1" dirty="0" smtClean="0">
                <a:solidFill>
                  <a:srgbClr val="FF0000"/>
                </a:solidFill>
              </a:rPr>
              <a:t>د- </a:t>
            </a:r>
            <a:r>
              <a:rPr lang="ar-AE" b="1" dirty="0" smtClean="0">
                <a:solidFill>
                  <a:srgbClr val="FF0000"/>
                </a:solidFill>
              </a:rPr>
              <a:t>إستراتيجية التحويل </a:t>
            </a:r>
            <a:r>
              <a:rPr lang="ar-AE" b="1" dirty="0" smtClean="0"/>
              <a:t>: إذ يتم تحويل المعرفة الجديدة إلى أقسام المنظمة وتختلف هذه الإستراتيجية عن سابقتها بالبحث عن الشريك المهتم بالإبداع وخلق شيء ما في المنظمة</a:t>
            </a:r>
            <a:r>
              <a:rPr lang="ar-AE" dirty="0" smtClean="0"/>
              <a:t>.</a:t>
            </a:r>
            <a:r>
              <a:rPr lang="ar-IQ" b="1" dirty="0" smtClean="0">
                <a:latin typeface="Sakkal Majalla" pitchFamily="2" charset="-78"/>
                <a:cs typeface="Sakkal Majalla" pitchFamily="2" charset="-78"/>
              </a:rPr>
              <a:t>وتظهر في الجدول اللاحق تطبقات الاستراتيجيات الاربع في الاهداف لاستراتيجية.</a:t>
            </a:r>
            <a:endParaRPr lang="ar-IQ" b="1" dirty="0">
              <a:latin typeface="Sakkal Majalla" pitchFamily="2" charset="-78"/>
              <a:cs typeface="Sakkal Majalla"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l="31891" t="28642" r="30457" b="17915"/>
          <a:stretch>
            <a:fillRect/>
          </a:stretch>
        </p:blipFill>
        <p:spPr bwMode="auto">
          <a:xfrm>
            <a:off x="0" y="0"/>
            <a:ext cx="9144000" cy="6857999"/>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1189</Words>
  <Application>Microsoft Office PowerPoint</Application>
  <PresentationFormat>On-screen Show (4:3)</PresentationFormat>
  <Paragraphs>45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استراتيجيات ادارة المعرفة أ.د.صلاح الدين عواد الكبيسي/جامعة بغداد </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Alrawasi</dc:creator>
  <cp:lastModifiedBy>Alrawasi</cp:lastModifiedBy>
  <cp:revision>33</cp:revision>
  <dcterms:created xsi:type="dcterms:W3CDTF">2006-08-16T00:00:00Z</dcterms:created>
  <dcterms:modified xsi:type="dcterms:W3CDTF">2023-10-29T16:49:04Z</dcterms:modified>
</cp:coreProperties>
</file>